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handoutMasterIdLst>
    <p:handoutMasterId r:id="rId49"/>
  </p:handoutMasterIdLst>
  <p:sldIdLst>
    <p:sldId id="256" r:id="rId2"/>
    <p:sldId id="307" r:id="rId3"/>
    <p:sldId id="353" r:id="rId4"/>
    <p:sldId id="390" r:id="rId5"/>
    <p:sldId id="392" r:id="rId6"/>
    <p:sldId id="393" r:id="rId7"/>
    <p:sldId id="354" r:id="rId8"/>
    <p:sldId id="355" r:id="rId9"/>
    <p:sldId id="387" r:id="rId10"/>
    <p:sldId id="369" r:id="rId11"/>
    <p:sldId id="388" r:id="rId12"/>
    <p:sldId id="370" r:id="rId13"/>
    <p:sldId id="356" r:id="rId14"/>
    <p:sldId id="357" r:id="rId15"/>
    <p:sldId id="352" r:id="rId16"/>
    <p:sldId id="358" r:id="rId17"/>
    <p:sldId id="379" r:id="rId18"/>
    <p:sldId id="389" r:id="rId19"/>
    <p:sldId id="359" r:id="rId20"/>
    <p:sldId id="360" r:id="rId21"/>
    <p:sldId id="361" r:id="rId22"/>
    <p:sldId id="362" r:id="rId23"/>
    <p:sldId id="363" r:id="rId24"/>
    <p:sldId id="396" r:id="rId25"/>
    <p:sldId id="364" r:id="rId26"/>
    <p:sldId id="365" r:id="rId27"/>
    <p:sldId id="367" r:id="rId28"/>
    <p:sldId id="368" r:id="rId29"/>
    <p:sldId id="391" r:id="rId30"/>
    <p:sldId id="371" r:id="rId31"/>
    <p:sldId id="372" r:id="rId32"/>
    <p:sldId id="373" r:id="rId33"/>
    <p:sldId id="374" r:id="rId34"/>
    <p:sldId id="375" r:id="rId35"/>
    <p:sldId id="376" r:id="rId36"/>
    <p:sldId id="377" r:id="rId37"/>
    <p:sldId id="378" r:id="rId38"/>
    <p:sldId id="380" r:id="rId39"/>
    <p:sldId id="394" r:id="rId40"/>
    <p:sldId id="381" r:id="rId41"/>
    <p:sldId id="382" r:id="rId42"/>
    <p:sldId id="383" r:id="rId43"/>
    <p:sldId id="384" r:id="rId44"/>
    <p:sldId id="385" r:id="rId45"/>
    <p:sldId id="386" r:id="rId46"/>
    <p:sldId id="395" r:id="rId47"/>
  </p:sldIdLst>
  <p:sldSz cx="12192000" cy="6858000"/>
  <p:notesSz cx="7104063"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ssam jadli" initials="aj" lastIdx="1" clrIdx="0">
    <p:extLst>
      <p:ext uri="{19B8F6BF-5375-455C-9EA6-DF929625EA0E}">
        <p15:presenceInfo xmlns:p15="http://schemas.microsoft.com/office/powerpoint/2012/main" userId="96e7d18aae7431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2D20"/>
    <a:srgbClr val="44B78B"/>
    <a:srgbClr val="E84B20"/>
    <a:srgbClr val="37709F"/>
    <a:srgbClr val="0C4B33"/>
    <a:srgbClr val="FFFFFF"/>
    <a:srgbClr val="FFCA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8" autoAdjust="0"/>
    <p:restoredTop sz="94660"/>
  </p:normalViewPr>
  <p:slideViewPr>
    <p:cSldViewPr snapToGrid="0">
      <p:cViewPr varScale="1">
        <p:scale>
          <a:sx n="83" d="100"/>
          <a:sy n="83" d="100"/>
        </p:scale>
        <p:origin x="523" y="62"/>
      </p:cViewPr>
      <p:guideLst/>
    </p:cSldViewPr>
  </p:slideViewPr>
  <p:notesTextViewPr>
    <p:cViewPr>
      <p:scale>
        <a:sx n="1" d="1"/>
        <a:sy n="1" d="1"/>
      </p:scale>
      <p:origin x="0" y="0"/>
    </p:cViewPr>
  </p:notesTextViewPr>
  <p:notesViewPr>
    <p:cSldViewPr snapToGrid="0">
      <p:cViewPr varScale="1">
        <p:scale>
          <a:sx n="56" d="100"/>
          <a:sy n="56" d="100"/>
        </p:scale>
        <p:origin x="3235"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4F292491-B591-4E90-B1FA-C6F8CB336D77}"/>
              </a:ext>
            </a:extLst>
          </p:cNvPr>
          <p:cNvSpPr>
            <a:spLocks noGrp="1"/>
          </p:cNvSpPr>
          <p:nvPr>
            <p:ph type="hdr" sz="quarter"/>
          </p:nvPr>
        </p:nvSpPr>
        <p:spPr>
          <a:xfrm>
            <a:off x="378883" y="354800"/>
            <a:ext cx="3645108" cy="513508"/>
          </a:xfrm>
          <a:prstGeom prst="rect">
            <a:avLst/>
          </a:prstGeom>
        </p:spPr>
        <p:txBody>
          <a:bodyPr vert="horz" lIns="99075" tIns="49538" rIns="99075" bIns="49538" rtlCol="0"/>
          <a:lstStyle>
            <a:lvl1pPr algn="l">
              <a:defRPr sz="1300"/>
            </a:lvl1pPr>
          </a:lstStyle>
          <a:p>
            <a:r>
              <a:rPr lang="fr-FR" dirty="0"/>
              <a:t>Formation Django – Session I</a:t>
            </a:r>
          </a:p>
        </p:txBody>
      </p:sp>
      <p:sp>
        <p:nvSpPr>
          <p:cNvPr id="3" name="Espace réservé de la date 2">
            <a:extLst>
              <a:ext uri="{FF2B5EF4-FFF2-40B4-BE49-F238E27FC236}">
                <a16:creationId xmlns:a16="http://schemas.microsoft.com/office/drawing/2014/main" id="{2C3E028E-085E-4CA4-AAD2-E6AF33A7B9C2}"/>
              </a:ext>
            </a:extLst>
          </p:cNvPr>
          <p:cNvSpPr>
            <a:spLocks noGrp="1"/>
          </p:cNvSpPr>
          <p:nvPr>
            <p:ph type="dt" sz="quarter" idx="1"/>
          </p:nvPr>
        </p:nvSpPr>
        <p:spPr>
          <a:xfrm>
            <a:off x="3834550" y="354800"/>
            <a:ext cx="3078427" cy="513508"/>
          </a:xfrm>
          <a:prstGeom prst="rect">
            <a:avLst/>
          </a:prstGeom>
        </p:spPr>
        <p:txBody>
          <a:bodyPr vert="horz" lIns="99075" tIns="49538" rIns="99075" bIns="49538" rtlCol="0"/>
          <a:lstStyle>
            <a:lvl1pPr algn="r">
              <a:defRPr sz="1300"/>
            </a:lvl1pPr>
          </a:lstStyle>
          <a:p>
            <a:fld id="{4A0D342E-79C5-429E-B2A8-B3D2C82E4179}" type="datetimeFigureOut">
              <a:rPr lang="fr-FR" smtClean="0"/>
              <a:t>09/09/2021</a:t>
            </a:fld>
            <a:endParaRPr lang="fr-FR"/>
          </a:p>
        </p:txBody>
      </p:sp>
      <p:sp>
        <p:nvSpPr>
          <p:cNvPr id="4" name="Espace réservé du pied de page 3">
            <a:extLst>
              <a:ext uri="{FF2B5EF4-FFF2-40B4-BE49-F238E27FC236}">
                <a16:creationId xmlns:a16="http://schemas.microsoft.com/office/drawing/2014/main" id="{694A24C8-F2FC-45C8-A783-3CF507939B8C}"/>
              </a:ext>
            </a:extLst>
          </p:cNvPr>
          <p:cNvSpPr>
            <a:spLocks noGrp="1"/>
          </p:cNvSpPr>
          <p:nvPr>
            <p:ph type="ftr" sz="quarter" idx="2"/>
          </p:nvPr>
        </p:nvSpPr>
        <p:spPr>
          <a:xfrm>
            <a:off x="378882" y="9366307"/>
            <a:ext cx="3078427" cy="513507"/>
          </a:xfrm>
          <a:prstGeom prst="rect">
            <a:avLst/>
          </a:prstGeom>
        </p:spPr>
        <p:txBody>
          <a:bodyPr vert="horz" lIns="99075" tIns="49538" rIns="99075" bIns="49538" rtlCol="0" anchor="b"/>
          <a:lstStyle>
            <a:lvl1pPr algn="l">
              <a:defRPr sz="1300"/>
            </a:lvl1pPr>
          </a:lstStyle>
          <a:p>
            <a:r>
              <a:rPr lang="fr-FR" dirty="0"/>
              <a:t>jadliaissam@gmail.com</a:t>
            </a:r>
          </a:p>
        </p:txBody>
      </p:sp>
      <p:sp>
        <p:nvSpPr>
          <p:cNvPr id="5" name="Espace réservé du numéro de diapositive 4">
            <a:extLst>
              <a:ext uri="{FF2B5EF4-FFF2-40B4-BE49-F238E27FC236}">
                <a16:creationId xmlns:a16="http://schemas.microsoft.com/office/drawing/2014/main" id="{791099D9-8A77-4103-9276-102A6156EF98}"/>
              </a:ext>
            </a:extLst>
          </p:cNvPr>
          <p:cNvSpPr>
            <a:spLocks noGrp="1"/>
          </p:cNvSpPr>
          <p:nvPr>
            <p:ph type="sldNum" sz="quarter" idx="3"/>
          </p:nvPr>
        </p:nvSpPr>
        <p:spPr>
          <a:xfrm>
            <a:off x="3646756" y="9346583"/>
            <a:ext cx="3078427" cy="513507"/>
          </a:xfrm>
          <a:prstGeom prst="rect">
            <a:avLst/>
          </a:prstGeom>
        </p:spPr>
        <p:txBody>
          <a:bodyPr vert="horz" lIns="99075" tIns="49538" rIns="99075" bIns="49538" rtlCol="0" anchor="b"/>
          <a:lstStyle>
            <a:lvl1pPr algn="r">
              <a:defRPr sz="1300"/>
            </a:lvl1pPr>
          </a:lstStyle>
          <a:p>
            <a:fld id="{6A04F67C-B9D8-4269-85FA-7154E3EBF80D}" type="slidenum">
              <a:rPr lang="fr-FR" smtClean="0"/>
              <a:t>‹N°›</a:t>
            </a:fld>
            <a:endParaRPr lang="fr-FR" dirty="0"/>
          </a:p>
        </p:txBody>
      </p:sp>
      <p:sp>
        <p:nvSpPr>
          <p:cNvPr id="6" name="Espace réservé de l'en-tête 1">
            <a:extLst>
              <a:ext uri="{FF2B5EF4-FFF2-40B4-BE49-F238E27FC236}">
                <a16:creationId xmlns:a16="http://schemas.microsoft.com/office/drawing/2014/main" id="{0B989CD5-A9D4-4E13-BFA5-79C6E349B1A8}"/>
              </a:ext>
            </a:extLst>
          </p:cNvPr>
          <p:cNvSpPr txBox="1">
            <a:spLocks/>
          </p:cNvSpPr>
          <p:nvPr/>
        </p:nvSpPr>
        <p:spPr>
          <a:xfrm>
            <a:off x="378883" y="4683153"/>
            <a:ext cx="3645108" cy="513508"/>
          </a:xfrm>
          <a:prstGeom prst="rect">
            <a:avLst/>
          </a:prstGeom>
        </p:spPr>
        <p:txBody>
          <a:bodyPr vert="horz" lIns="99075" tIns="49538" rIns="99075" bIns="49538" rtlCol="0"/>
          <a:lstStyle>
            <a:defPPr>
              <a:defRPr lang="fr-FR"/>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t> Jadli Aissam</a:t>
            </a:r>
          </a:p>
        </p:txBody>
      </p:sp>
    </p:spTree>
    <p:extLst>
      <p:ext uri="{BB962C8B-B14F-4D97-AF65-F5344CB8AC3E}">
        <p14:creationId xmlns:p14="http://schemas.microsoft.com/office/powerpoint/2010/main" val="3200834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fr-FR"/>
          </a:p>
        </p:txBody>
      </p:sp>
      <p:sp>
        <p:nvSpPr>
          <p:cNvPr id="3" name="Espace réservé de la date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D4C718BE-697A-44E6-8E9E-16D0195645B7}" type="datetimeFigureOut">
              <a:rPr lang="fr-FR" smtClean="0"/>
              <a:t>09/09/2021</a:t>
            </a:fld>
            <a:endParaRPr lang="fr-FR"/>
          </a:p>
        </p:txBody>
      </p:sp>
      <p:sp>
        <p:nvSpPr>
          <p:cNvPr id="4" name="Espace réservé de l'image des diapositives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fr-FR"/>
          </a:p>
        </p:txBody>
      </p:sp>
      <p:sp>
        <p:nvSpPr>
          <p:cNvPr id="5" name="Espace réservé des not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80B1FFF5-A5F9-4C33-A900-A2B8DFB76121}" type="slidenum">
              <a:rPr lang="fr-FR" smtClean="0"/>
              <a:t>‹N°›</a:t>
            </a:fld>
            <a:endParaRPr lang="fr-FR"/>
          </a:p>
        </p:txBody>
      </p:sp>
    </p:spTree>
    <p:extLst>
      <p:ext uri="{BB962C8B-B14F-4D97-AF65-F5344CB8AC3E}">
        <p14:creationId xmlns:p14="http://schemas.microsoft.com/office/powerpoint/2010/main" val="3130274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FA305-958D-4B37-A441-DC5A113AEE2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B6D377F-C63D-4525-BC7F-95FE3B1AA0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AA1A64F-DF15-4C81-A850-5BA7E151D36F}"/>
              </a:ext>
            </a:extLst>
          </p:cNvPr>
          <p:cNvSpPr>
            <a:spLocks noGrp="1"/>
          </p:cNvSpPr>
          <p:nvPr>
            <p:ph type="dt" sz="half" idx="10"/>
          </p:nvPr>
        </p:nvSpPr>
        <p:spPr/>
        <p:txBody>
          <a:bodyPr/>
          <a:lstStyle/>
          <a:p>
            <a:fld id="{5B8DA7CC-D03C-4AF3-8173-7D0BE3F7ABA0}" type="datetime1">
              <a:rPr lang="fr-FR" smtClean="0"/>
              <a:t>09/09/2021</a:t>
            </a:fld>
            <a:endParaRPr lang="fr-FR"/>
          </a:p>
        </p:txBody>
      </p:sp>
      <p:sp>
        <p:nvSpPr>
          <p:cNvPr id="5" name="Espace réservé du pied de page 4">
            <a:extLst>
              <a:ext uri="{FF2B5EF4-FFF2-40B4-BE49-F238E27FC236}">
                <a16:creationId xmlns:a16="http://schemas.microsoft.com/office/drawing/2014/main" id="{171EEB14-DA49-4332-8767-29CE0848E3EC}"/>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95E0D68B-8C9D-4860-9719-37C406147D28}"/>
              </a:ext>
            </a:extLst>
          </p:cNvPr>
          <p:cNvSpPr>
            <a:spLocks noGrp="1"/>
          </p:cNvSpPr>
          <p:nvPr>
            <p:ph type="sldNum" sz="quarter" idx="12"/>
          </p:nvPr>
        </p:nvSpPr>
        <p:spPr/>
        <p:txBody>
          <a:bodyPr/>
          <a:lstStyle/>
          <a:p>
            <a:fld id="{4497680C-1431-4D90-81F9-869B5384F3F2}" type="slidenum">
              <a:rPr lang="fr-FR" smtClean="0"/>
              <a:t>‹N°›</a:t>
            </a:fld>
            <a:endParaRPr lang="fr-FR"/>
          </a:p>
        </p:txBody>
      </p:sp>
    </p:spTree>
    <p:extLst>
      <p:ext uri="{BB962C8B-B14F-4D97-AF65-F5344CB8AC3E}">
        <p14:creationId xmlns:p14="http://schemas.microsoft.com/office/powerpoint/2010/main" val="2944619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CED0F8-009F-46A2-9265-6C471E895A2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A6572D4-534F-4919-AAFB-8CFC114D93F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B8FE361-A071-4BD8-B82A-4A889E863977}"/>
              </a:ext>
            </a:extLst>
          </p:cNvPr>
          <p:cNvSpPr>
            <a:spLocks noGrp="1"/>
          </p:cNvSpPr>
          <p:nvPr>
            <p:ph type="dt" sz="half" idx="10"/>
          </p:nvPr>
        </p:nvSpPr>
        <p:spPr/>
        <p:txBody>
          <a:bodyPr/>
          <a:lstStyle/>
          <a:p>
            <a:fld id="{B213DD16-D1A3-45EE-A9F0-30E94067089B}" type="datetime1">
              <a:rPr lang="fr-FR" smtClean="0"/>
              <a:t>09/09/2021</a:t>
            </a:fld>
            <a:endParaRPr lang="fr-FR"/>
          </a:p>
        </p:txBody>
      </p:sp>
      <p:sp>
        <p:nvSpPr>
          <p:cNvPr id="5" name="Espace réservé du pied de page 4">
            <a:extLst>
              <a:ext uri="{FF2B5EF4-FFF2-40B4-BE49-F238E27FC236}">
                <a16:creationId xmlns:a16="http://schemas.microsoft.com/office/drawing/2014/main" id="{4C8FA833-D79E-4F80-AC66-D2AE0588B754}"/>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83B1139F-1927-4CDB-8185-F101E06877BA}"/>
              </a:ext>
            </a:extLst>
          </p:cNvPr>
          <p:cNvSpPr>
            <a:spLocks noGrp="1"/>
          </p:cNvSpPr>
          <p:nvPr>
            <p:ph type="sldNum" sz="quarter" idx="12"/>
          </p:nvPr>
        </p:nvSpPr>
        <p:spPr/>
        <p:txBody>
          <a:bodyPr/>
          <a:lstStyle/>
          <a:p>
            <a:fld id="{4497680C-1431-4D90-81F9-869B5384F3F2}" type="slidenum">
              <a:rPr lang="fr-FR" smtClean="0"/>
              <a:t>‹N°›</a:t>
            </a:fld>
            <a:endParaRPr lang="fr-FR"/>
          </a:p>
        </p:txBody>
      </p:sp>
    </p:spTree>
    <p:extLst>
      <p:ext uri="{BB962C8B-B14F-4D97-AF65-F5344CB8AC3E}">
        <p14:creationId xmlns:p14="http://schemas.microsoft.com/office/powerpoint/2010/main" val="788668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5E6D84C-894B-4229-A151-F313F6EF703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5F2A33E-C7A2-43BA-8526-F3C5DC2B8E4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8C3F7FF-0F37-461F-9E83-37C7F81E7C16}"/>
              </a:ext>
            </a:extLst>
          </p:cNvPr>
          <p:cNvSpPr>
            <a:spLocks noGrp="1"/>
          </p:cNvSpPr>
          <p:nvPr>
            <p:ph type="dt" sz="half" idx="10"/>
          </p:nvPr>
        </p:nvSpPr>
        <p:spPr/>
        <p:txBody>
          <a:bodyPr/>
          <a:lstStyle/>
          <a:p>
            <a:fld id="{C5BAD43A-4B9B-46F9-8308-F67C766D835D}" type="datetime1">
              <a:rPr lang="fr-FR" smtClean="0"/>
              <a:t>09/09/2021</a:t>
            </a:fld>
            <a:endParaRPr lang="fr-FR"/>
          </a:p>
        </p:txBody>
      </p:sp>
      <p:sp>
        <p:nvSpPr>
          <p:cNvPr id="5" name="Espace réservé du pied de page 4">
            <a:extLst>
              <a:ext uri="{FF2B5EF4-FFF2-40B4-BE49-F238E27FC236}">
                <a16:creationId xmlns:a16="http://schemas.microsoft.com/office/drawing/2014/main" id="{65CB0F1A-E033-4986-9518-23B8731BA9A3}"/>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50BC6D7B-46C3-4E08-A213-6F384945698A}"/>
              </a:ext>
            </a:extLst>
          </p:cNvPr>
          <p:cNvSpPr>
            <a:spLocks noGrp="1"/>
          </p:cNvSpPr>
          <p:nvPr>
            <p:ph type="sldNum" sz="quarter" idx="12"/>
          </p:nvPr>
        </p:nvSpPr>
        <p:spPr/>
        <p:txBody>
          <a:bodyPr/>
          <a:lstStyle/>
          <a:p>
            <a:fld id="{4497680C-1431-4D90-81F9-869B5384F3F2}" type="slidenum">
              <a:rPr lang="fr-FR" smtClean="0"/>
              <a:t>‹N°›</a:t>
            </a:fld>
            <a:endParaRPr lang="fr-FR"/>
          </a:p>
        </p:txBody>
      </p:sp>
    </p:spTree>
    <p:extLst>
      <p:ext uri="{BB962C8B-B14F-4D97-AF65-F5344CB8AC3E}">
        <p14:creationId xmlns:p14="http://schemas.microsoft.com/office/powerpoint/2010/main" val="1955716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E20C3F-6A0A-481B-9D8E-1C9E6200F8F4}"/>
              </a:ext>
            </a:extLst>
          </p:cNvPr>
          <p:cNvSpPr>
            <a:spLocks noGrp="1"/>
          </p:cNvSpPr>
          <p:nvPr>
            <p:ph type="title"/>
          </p:nvPr>
        </p:nvSpPr>
        <p:spPr>
          <a:xfrm>
            <a:off x="677718" y="817708"/>
            <a:ext cx="10515600" cy="872548"/>
          </a:xfrm>
          <a:prstGeom prst="rect">
            <a:avLst/>
          </a:prstGeom>
        </p:spPr>
        <p:txBody>
          <a:bodyPr/>
          <a:lstStyle/>
          <a:p>
            <a:r>
              <a:rPr lang="fr-FR" dirty="0"/>
              <a:t>Modifiez le style du titre</a:t>
            </a:r>
          </a:p>
        </p:txBody>
      </p:sp>
      <p:sp>
        <p:nvSpPr>
          <p:cNvPr id="3" name="ZoneTexte 2">
            <a:extLst>
              <a:ext uri="{FF2B5EF4-FFF2-40B4-BE49-F238E27FC236}">
                <a16:creationId xmlns:a16="http://schemas.microsoft.com/office/drawing/2014/main" id="{3E7525E0-AD81-45AE-834A-2F94C0261708}"/>
              </a:ext>
            </a:extLst>
          </p:cNvPr>
          <p:cNvSpPr txBox="1"/>
          <p:nvPr userDrawn="1"/>
        </p:nvSpPr>
        <p:spPr>
          <a:xfrm>
            <a:off x="677718" y="1810327"/>
            <a:ext cx="10836564" cy="3962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775951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B40BF46-6618-433F-9962-594611F20EF7}"/>
              </a:ext>
            </a:extLst>
          </p:cNvPr>
          <p:cNvSpPr>
            <a:spLocks noGrp="1"/>
          </p:cNvSpPr>
          <p:nvPr>
            <p:ph type="dt" sz="half" idx="10"/>
          </p:nvPr>
        </p:nvSpPr>
        <p:spPr/>
        <p:txBody>
          <a:bodyPr/>
          <a:lstStyle/>
          <a:p>
            <a:fld id="{CE524D52-69E6-4AAA-A06E-330F7FE1DFB5}" type="datetime1">
              <a:rPr lang="fr-FR" smtClean="0"/>
              <a:t>09/09/2021</a:t>
            </a:fld>
            <a:endParaRPr lang="fr-FR"/>
          </a:p>
        </p:txBody>
      </p:sp>
      <p:sp>
        <p:nvSpPr>
          <p:cNvPr id="5" name="Espace réservé du pied de page 4">
            <a:extLst>
              <a:ext uri="{FF2B5EF4-FFF2-40B4-BE49-F238E27FC236}">
                <a16:creationId xmlns:a16="http://schemas.microsoft.com/office/drawing/2014/main" id="{351F15EA-C7B5-4FAB-A316-2322E39F3160}"/>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9C7C6AC7-F8C5-4B34-87AD-031A90A80574}"/>
              </a:ext>
            </a:extLst>
          </p:cNvPr>
          <p:cNvSpPr>
            <a:spLocks noGrp="1"/>
          </p:cNvSpPr>
          <p:nvPr>
            <p:ph type="sldNum" sz="quarter" idx="12"/>
          </p:nvPr>
        </p:nvSpPr>
        <p:spPr/>
        <p:txBody>
          <a:bodyPr/>
          <a:lstStyle/>
          <a:p>
            <a:fld id="{4497680C-1431-4D90-81F9-869B5384F3F2}" type="slidenum">
              <a:rPr lang="fr-FR" smtClean="0"/>
              <a:t>‹N°›</a:t>
            </a:fld>
            <a:endParaRPr lang="fr-FR"/>
          </a:p>
        </p:txBody>
      </p:sp>
      <p:sp>
        <p:nvSpPr>
          <p:cNvPr id="7" name="Titre 1">
            <a:extLst>
              <a:ext uri="{FF2B5EF4-FFF2-40B4-BE49-F238E27FC236}">
                <a16:creationId xmlns:a16="http://schemas.microsoft.com/office/drawing/2014/main" id="{517F4742-C14A-41A4-A34F-F35A43AEBF12}"/>
              </a:ext>
            </a:extLst>
          </p:cNvPr>
          <p:cNvSpPr>
            <a:spLocks noGrp="1"/>
          </p:cNvSpPr>
          <p:nvPr>
            <p:ph type="title"/>
          </p:nvPr>
        </p:nvSpPr>
        <p:spPr>
          <a:xfrm>
            <a:off x="635259" y="922021"/>
            <a:ext cx="11039503" cy="851361"/>
          </a:xfrm>
        </p:spPr>
        <p:txBody>
          <a:bodyPr/>
          <a:lstStyle/>
          <a:p>
            <a:endParaRPr lang="fr-FR" dirty="0"/>
          </a:p>
        </p:txBody>
      </p:sp>
      <p:sp>
        <p:nvSpPr>
          <p:cNvPr id="8" name="Espace réservé du contenu 2">
            <a:extLst>
              <a:ext uri="{FF2B5EF4-FFF2-40B4-BE49-F238E27FC236}">
                <a16:creationId xmlns:a16="http://schemas.microsoft.com/office/drawing/2014/main" id="{2C276EF4-8845-4139-AA19-4EDECA3917AE}"/>
              </a:ext>
            </a:extLst>
          </p:cNvPr>
          <p:cNvSpPr>
            <a:spLocks noGrp="1"/>
          </p:cNvSpPr>
          <p:nvPr>
            <p:ph idx="1"/>
          </p:nvPr>
        </p:nvSpPr>
        <p:spPr>
          <a:xfrm>
            <a:off x="635260" y="1935907"/>
            <a:ext cx="11039504" cy="4383262"/>
          </a:xfrm>
        </p:spPr>
        <p:txBody>
          <a:bodyPr/>
          <a:lstStyle/>
          <a:p>
            <a:endParaRPr lang="fr-FR" dirty="0"/>
          </a:p>
        </p:txBody>
      </p:sp>
    </p:spTree>
    <p:extLst>
      <p:ext uri="{BB962C8B-B14F-4D97-AF65-F5344CB8AC3E}">
        <p14:creationId xmlns:p14="http://schemas.microsoft.com/office/powerpoint/2010/main" val="2158893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5B148A-DA69-438E-8C72-CA8F4F5C20F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27612CD-2042-41C1-AE4A-200C75BD3C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501FA48-0C02-4061-A3DD-B12377AA0D98}"/>
              </a:ext>
            </a:extLst>
          </p:cNvPr>
          <p:cNvSpPr>
            <a:spLocks noGrp="1"/>
          </p:cNvSpPr>
          <p:nvPr>
            <p:ph type="dt" sz="half" idx="10"/>
          </p:nvPr>
        </p:nvSpPr>
        <p:spPr/>
        <p:txBody>
          <a:bodyPr/>
          <a:lstStyle/>
          <a:p>
            <a:fld id="{78E8B8BC-5C8E-42C5-BDFA-FD94215FC714}" type="datetime1">
              <a:rPr lang="fr-FR" smtClean="0"/>
              <a:t>09/09/2021</a:t>
            </a:fld>
            <a:endParaRPr lang="fr-FR"/>
          </a:p>
        </p:txBody>
      </p:sp>
      <p:sp>
        <p:nvSpPr>
          <p:cNvPr id="5" name="Espace réservé du pied de page 4">
            <a:extLst>
              <a:ext uri="{FF2B5EF4-FFF2-40B4-BE49-F238E27FC236}">
                <a16:creationId xmlns:a16="http://schemas.microsoft.com/office/drawing/2014/main" id="{72B6AB56-A628-4528-87E1-46BA9AA2D02C}"/>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3EBE2406-F34A-497B-907C-3BE92AFC9426}"/>
              </a:ext>
            </a:extLst>
          </p:cNvPr>
          <p:cNvSpPr>
            <a:spLocks noGrp="1"/>
          </p:cNvSpPr>
          <p:nvPr>
            <p:ph type="sldNum" sz="quarter" idx="12"/>
          </p:nvPr>
        </p:nvSpPr>
        <p:spPr/>
        <p:txBody>
          <a:bodyPr/>
          <a:lstStyle/>
          <a:p>
            <a:fld id="{4497680C-1431-4D90-81F9-869B5384F3F2}" type="slidenum">
              <a:rPr lang="fr-FR" smtClean="0"/>
              <a:t>‹N°›</a:t>
            </a:fld>
            <a:endParaRPr lang="fr-FR"/>
          </a:p>
        </p:txBody>
      </p:sp>
    </p:spTree>
    <p:extLst>
      <p:ext uri="{BB962C8B-B14F-4D97-AF65-F5344CB8AC3E}">
        <p14:creationId xmlns:p14="http://schemas.microsoft.com/office/powerpoint/2010/main" val="271116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2121A5-9F1F-458A-A331-F1F29A4E012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BF0670B-46B0-4149-B249-A35945A80A8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FEF1B89-BDAE-4957-B2FD-4B0B2A2512C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60FA864-8617-43F4-9FF7-7AA2A0AF400B}"/>
              </a:ext>
            </a:extLst>
          </p:cNvPr>
          <p:cNvSpPr>
            <a:spLocks noGrp="1"/>
          </p:cNvSpPr>
          <p:nvPr>
            <p:ph type="dt" sz="half" idx="10"/>
          </p:nvPr>
        </p:nvSpPr>
        <p:spPr/>
        <p:txBody>
          <a:bodyPr/>
          <a:lstStyle/>
          <a:p>
            <a:fld id="{302AECC9-18C6-436D-871C-ABBFF32050C1}" type="datetime1">
              <a:rPr lang="fr-FR" smtClean="0"/>
              <a:t>09/09/2021</a:t>
            </a:fld>
            <a:endParaRPr lang="fr-FR"/>
          </a:p>
        </p:txBody>
      </p:sp>
      <p:sp>
        <p:nvSpPr>
          <p:cNvPr id="6" name="Espace réservé du pied de page 5">
            <a:extLst>
              <a:ext uri="{FF2B5EF4-FFF2-40B4-BE49-F238E27FC236}">
                <a16:creationId xmlns:a16="http://schemas.microsoft.com/office/drawing/2014/main" id="{31DF6559-89B7-4053-8E20-8E52ACEFE0C4}"/>
              </a:ext>
            </a:extLst>
          </p:cNvPr>
          <p:cNvSpPr>
            <a:spLocks noGrp="1"/>
          </p:cNvSpPr>
          <p:nvPr>
            <p:ph type="ftr" sz="quarter" idx="11"/>
          </p:nvPr>
        </p:nvSpPr>
        <p:spPr/>
        <p:txBody>
          <a:bodyPr/>
          <a:lstStyle/>
          <a:p>
            <a:r>
              <a:rPr lang="fr-FR"/>
              <a:t>Pr. JADLI Aissam</a:t>
            </a:r>
          </a:p>
        </p:txBody>
      </p:sp>
      <p:sp>
        <p:nvSpPr>
          <p:cNvPr id="7" name="Espace réservé du numéro de diapositive 6">
            <a:extLst>
              <a:ext uri="{FF2B5EF4-FFF2-40B4-BE49-F238E27FC236}">
                <a16:creationId xmlns:a16="http://schemas.microsoft.com/office/drawing/2014/main" id="{A5B12E38-61B7-4592-96F9-0C6F2F893AE9}"/>
              </a:ext>
            </a:extLst>
          </p:cNvPr>
          <p:cNvSpPr>
            <a:spLocks noGrp="1"/>
          </p:cNvSpPr>
          <p:nvPr>
            <p:ph type="sldNum" sz="quarter" idx="12"/>
          </p:nvPr>
        </p:nvSpPr>
        <p:spPr/>
        <p:txBody>
          <a:bodyPr/>
          <a:lstStyle/>
          <a:p>
            <a:fld id="{4497680C-1431-4D90-81F9-869B5384F3F2}" type="slidenum">
              <a:rPr lang="fr-FR" smtClean="0"/>
              <a:t>‹N°›</a:t>
            </a:fld>
            <a:endParaRPr lang="fr-FR"/>
          </a:p>
        </p:txBody>
      </p:sp>
    </p:spTree>
    <p:extLst>
      <p:ext uri="{BB962C8B-B14F-4D97-AF65-F5344CB8AC3E}">
        <p14:creationId xmlns:p14="http://schemas.microsoft.com/office/powerpoint/2010/main" val="2467329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176134-B5BF-43B5-95EE-BB3585385BF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CF64685-C104-4805-859E-E1CF0AD7C1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0BAEDDC-6069-4289-BC86-417F34D4C98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3C7C17C-B6FE-4CE9-AB7D-106EAD3C6A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4AA737D-3148-4E52-8438-836C6D947B7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424DAA8-C9AA-4CF6-8E3B-7B5CC2D438AE}"/>
              </a:ext>
            </a:extLst>
          </p:cNvPr>
          <p:cNvSpPr>
            <a:spLocks noGrp="1"/>
          </p:cNvSpPr>
          <p:nvPr>
            <p:ph type="dt" sz="half" idx="10"/>
          </p:nvPr>
        </p:nvSpPr>
        <p:spPr/>
        <p:txBody>
          <a:bodyPr/>
          <a:lstStyle/>
          <a:p>
            <a:fld id="{69BA3F0B-7971-4E0A-BD28-D60FA21AB818}" type="datetime1">
              <a:rPr lang="fr-FR" smtClean="0"/>
              <a:t>09/09/2021</a:t>
            </a:fld>
            <a:endParaRPr lang="fr-FR"/>
          </a:p>
        </p:txBody>
      </p:sp>
      <p:sp>
        <p:nvSpPr>
          <p:cNvPr id="8" name="Espace réservé du pied de page 7">
            <a:extLst>
              <a:ext uri="{FF2B5EF4-FFF2-40B4-BE49-F238E27FC236}">
                <a16:creationId xmlns:a16="http://schemas.microsoft.com/office/drawing/2014/main" id="{A9D47095-7F37-4839-B4E7-0585115AA5D3}"/>
              </a:ext>
            </a:extLst>
          </p:cNvPr>
          <p:cNvSpPr>
            <a:spLocks noGrp="1"/>
          </p:cNvSpPr>
          <p:nvPr>
            <p:ph type="ftr" sz="quarter" idx="11"/>
          </p:nvPr>
        </p:nvSpPr>
        <p:spPr/>
        <p:txBody>
          <a:bodyPr/>
          <a:lstStyle/>
          <a:p>
            <a:r>
              <a:rPr lang="fr-FR"/>
              <a:t>Pr. JADLI Aissam</a:t>
            </a:r>
          </a:p>
        </p:txBody>
      </p:sp>
      <p:sp>
        <p:nvSpPr>
          <p:cNvPr id="9" name="Espace réservé du numéro de diapositive 8">
            <a:extLst>
              <a:ext uri="{FF2B5EF4-FFF2-40B4-BE49-F238E27FC236}">
                <a16:creationId xmlns:a16="http://schemas.microsoft.com/office/drawing/2014/main" id="{8B239C45-E938-417C-A805-BA4DAF23A8D7}"/>
              </a:ext>
            </a:extLst>
          </p:cNvPr>
          <p:cNvSpPr>
            <a:spLocks noGrp="1"/>
          </p:cNvSpPr>
          <p:nvPr>
            <p:ph type="sldNum" sz="quarter" idx="12"/>
          </p:nvPr>
        </p:nvSpPr>
        <p:spPr/>
        <p:txBody>
          <a:bodyPr/>
          <a:lstStyle/>
          <a:p>
            <a:fld id="{4497680C-1431-4D90-81F9-869B5384F3F2}" type="slidenum">
              <a:rPr lang="fr-FR" smtClean="0"/>
              <a:t>‹N°›</a:t>
            </a:fld>
            <a:endParaRPr lang="fr-FR"/>
          </a:p>
        </p:txBody>
      </p:sp>
    </p:spTree>
    <p:extLst>
      <p:ext uri="{BB962C8B-B14F-4D97-AF65-F5344CB8AC3E}">
        <p14:creationId xmlns:p14="http://schemas.microsoft.com/office/powerpoint/2010/main" val="314363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41942F-3976-4B61-81D5-4289C83440D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5A4C31C-AE80-4221-88C2-5110161F88F9}"/>
              </a:ext>
            </a:extLst>
          </p:cNvPr>
          <p:cNvSpPr>
            <a:spLocks noGrp="1"/>
          </p:cNvSpPr>
          <p:nvPr>
            <p:ph type="dt" sz="half" idx="10"/>
          </p:nvPr>
        </p:nvSpPr>
        <p:spPr/>
        <p:txBody>
          <a:bodyPr/>
          <a:lstStyle/>
          <a:p>
            <a:fld id="{4319EA3F-9DB9-493C-8BDF-632FE054BE3C}" type="datetime1">
              <a:rPr lang="fr-FR" smtClean="0"/>
              <a:t>09/09/2021</a:t>
            </a:fld>
            <a:endParaRPr lang="fr-FR"/>
          </a:p>
        </p:txBody>
      </p:sp>
      <p:sp>
        <p:nvSpPr>
          <p:cNvPr id="4" name="Espace réservé du pied de page 3">
            <a:extLst>
              <a:ext uri="{FF2B5EF4-FFF2-40B4-BE49-F238E27FC236}">
                <a16:creationId xmlns:a16="http://schemas.microsoft.com/office/drawing/2014/main" id="{4D808951-8C87-486D-B8E3-710B5EA34E7C}"/>
              </a:ext>
            </a:extLst>
          </p:cNvPr>
          <p:cNvSpPr>
            <a:spLocks noGrp="1"/>
          </p:cNvSpPr>
          <p:nvPr>
            <p:ph type="ftr" sz="quarter" idx="11"/>
          </p:nvPr>
        </p:nvSpPr>
        <p:spPr/>
        <p:txBody>
          <a:bodyPr/>
          <a:lstStyle/>
          <a:p>
            <a:r>
              <a:rPr lang="fr-FR"/>
              <a:t>Pr. JADLI Aissam</a:t>
            </a:r>
          </a:p>
        </p:txBody>
      </p:sp>
      <p:sp>
        <p:nvSpPr>
          <p:cNvPr id="5" name="Espace réservé du numéro de diapositive 4">
            <a:extLst>
              <a:ext uri="{FF2B5EF4-FFF2-40B4-BE49-F238E27FC236}">
                <a16:creationId xmlns:a16="http://schemas.microsoft.com/office/drawing/2014/main" id="{ED25619D-1641-47BC-99AC-4BD974326C95}"/>
              </a:ext>
            </a:extLst>
          </p:cNvPr>
          <p:cNvSpPr>
            <a:spLocks noGrp="1"/>
          </p:cNvSpPr>
          <p:nvPr>
            <p:ph type="sldNum" sz="quarter" idx="12"/>
          </p:nvPr>
        </p:nvSpPr>
        <p:spPr/>
        <p:txBody>
          <a:bodyPr/>
          <a:lstStyle/>
          <a:p>
            <a:fld id="{4497680C-1431-4D90-81F9-869B5384F3F2}" type="slidenum">
              <a:rPr lang="fr-FR" smtClean="0"/>
              <a:t>‹N°›</a:t>
            </a:fld>
            <a:endParaRPr lang="fr-FR"/>
          </a:p>
        </p:txBody>
      </p:sp>
    </p:spTree>
    <p:extLst>
      <p:ext uri="{BB962C8B-B14F-4D97-AF65-F5344CB8AC3E}">
        <p14:creationId xmlns:p14="http://schemas.microsoft.com/office/powerpoint/2010/main" val="829974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137431B-41FC-4AF4-91C9-73B038188FA6}"/>
              </a:ext>
            </a:extLst>
          </p:cNvPr>
          <p:cNvSpPr>
            <a:spLocks noGrp="1"/>
          </p:cNvSpPr>
          <p:nvPr>
            <p:ph type="dt" sz="half" idx="10"/>
          </p:nvPr>
        </p:nvSpPr>
        <p:spPr/>
        <p:txBody>
          <a:bodyPr/>
          <a:lstStyle/>
          <a:p>
            <a:fld id="{6C468302-3966-4FF1-AA62-FBC603D17B74}" type="datetime1">
              <a:rPr lang="fr-FR" smtClean="0"/>
              <a:t>09/09/2021</a:t>
            </a:fld>
            <a:endParaRPr lang="fr-FR"/>
          </a:p>
        </p:txBody>
      </p:sp>
      <p:sp>
        <p:nvSpPr>
          <p:cNvPr id="3" name="Espace réservé du pied de page 2">
            <a:extLst>
              <a:ext uri="{FF2B5EF4-FFF2-40B4-BE49-F238E27FC236}">
                <a16:creationId xmlns:a16="http://schemas.microsoft.com/office/drawing/2014/main" id="{3D70C055-31A0-45DD-931A-E846E4E89D93}"/>
              </a:ext>
            </a:extLst>
          </p:cNvPr>
          <p:cNvSpPr>
            <a:spLocks noGrp="1"/>
          </p:cNvSpPr>
          <p:nvPr>
            <p:ph type="ftr" sz="quarter" idx="11"/>
          </p:nvPr>
        </p:nvSpPr>
        <p:spPr/>
        <p:txBody>
          <a:bodyPr/>
          <a:lstStyle/>
          <a:p>
            <a:r>
              <a:rPr lang="fr-FR"/>
              <a:t>Pr. JADLI Aissam</a:t>
            </a:r>
          </a:p>
        </p:txBody>
      </p:sp>
      <p:sp>
        <p:nvSpPr>
          <p:cNvPr id="4" name="Espace réservé du numéro de diapositive 3">
            <a:extLst>
              <a:ext uri="{FF2B5EF4-FFF2-40B4-BE49-F238E27FC236}">
                <a16:creationId xmlns:a16="http://schemas.microsoft.com/office/drawing/2014/main" id="{467A3108-51DB-46DD-86E8-917C11CF2913}"/>
              </a:ext>
            </a:extLst>
          </p:cNvPr>
          <p:cNvSpPr>
            <a:spLocks noGrp="1"/>
          </p:cNvSpPr>
          <p:nvPr>
            <p:ph type="sldNum" sz="quarter" idx="12"/>
          </p:nvPr>
        </p:nvSpPr>
        <p:spPr/>
        <p:txBody>
          <a:bodyPr/>
          <a:lstStyle/>
          <a:p>
            <a:fld id="{4497680C-1431-4D90-81F9-869B5384F3F2}" type="slidenum">
              <a:rPr lang="fr-FR" smtClean="0"/>
              <a:t>‹N°›</a:t>
            </a:fld>
            <a:endParaRPr lang="fr-FR"/>
          </a:p>
        </p:txBody>
      </p:sp>
    </p:spTree>
    <p:extLst>
      <p:ext uri="{BB962C8B-B14F-4D97-AF65-F5344CB8AC3E}">
        <p14:creationId xmlns:p14="http://schemas.microsoft.com/office/powerpoint/2010/main" val="232540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727741-C7D4-4046-9638-5E5EF8CB7E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DF16A66-701D-4D6F-BEE8-641B271F8D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1FC7945-C9A2-4A98-AE9A-BF20329D1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529D27D-A037-40C7-A78B-E3CCC353A6EB}"/>
              </a:ext>
            </a:extLst>
          </p:cNvPr>
          <p:cNvSpPr>
            <a:spLocks noGrp="1"/>
          </p:cNvSpPr>
          <p:nvPr>
            <p:ph type="dt" sz="half" idx="10"/>
          </p:nvPr>
        </p:nvSpPr>
        <p:spPr/>
        <p:txBody>
          <a:bodyPr/>
          <a:lstStyle/>
          <a:p>
            <a:fld id="{6BD2E3D0-20FC-4944-9D5C-C8CAD49B8DDB}" type="datetime1">
              <a:rPr lang="fr-FR" smtClean="0"/>
              <a:t>09/09/2021</a:t>
            </a:fld>
            <a:endParaRPr lang="fr-FR"/>
          </a:p>
        </p:txBody>
      </p:sp>
      <p:sp>
        <p:nvSpPr>
          <p:cNvPr id="6" name="Espace réservé du pied de page 5">
            <a:extLst>
              <a:ext uri="{FF2B5EF4-FFF2-40B4-BE49-F238E27FC236}">
                <a16:creationId xmlns:a16="http://schemas.microsoft.com/office/drawing/2014/main" id="{6BE9860F-9D4F-45DB-A44F-47FC272F2124}"/>
              </a:ext>
            </a:extLst>
          </p:cNvPr>
          <p:cNvSpPr>
            <a:spLocks noGrp="1"/>
          </p:cNvSpPr>
          <p:nvPr>
            <p:ph type="ftr" sz="quarter" idx="11"/>
          </p:nvPr>
        </p:nvSpPr>
        <p:spPr/>
        <p:txBody>
          <a:bodyPr/>
          <a:lstStyle/>
          <a:p>
            <a:r>
              <a:rPr lang="fr-FR"/>
              <a:t>Pr. JADLI Aissam</a:t>
            </a:r>
          </a:p>
        </p:txBody>
      </p:sp>
      <p:sp>
        <p:nvSpPr>
          <p:cNvPr id="7" name="Espace réservé du numéro de diapositive 6">
            <a:extLst>
              <a:ext uri="{FF2B5EF4-FFF2-40B4-BE49-F238E27FC236}">
                <a16:creationId xmlns:a16="http://schemas.microsoft.com/office/drawing/2014/main" id="{91D1CB8A-250B-4FC3-94FD-09221A15DF97}"/>
              </a:ext>
            </a:extLst>
          </p:cNvPr>
          <p:cNvSpPr>
            <a:spLocks noGrp="1"/>
          </p:cNvSpPr>
          <p:nvPr>
            <p:ph type="sldNum" sz="quarter" idx="12"/>
          </p:nvPr>
        </p:nvSpPr>
        <p:spPr/>
        <p:txBody>
          <a:bodyPr/>
          <a:lstStyle/>
          <a:p>
            <a:fld id="{4497680C-1431-4D90-81F9-869B5384F3F2}" type="slidenum">
              <a:rPr lang="fr-FR" smtClean="0"/>
              <a:t>‹N°›</a:t>
            </a:fld>
            <a:endParaRPr lang="fr-FR"/>
          </a:p>
        </p:txBody>
      </p:sp>
    </p:spTree>
    <p:extLst>
      <p:ext uri="{BB962C8B-B14F-4D97-AF65-F5344CB8AC3E}">
        <p14:creationId xmlns:p14="http://schemas.microsoft.com/office/powerpoint/2010/main" val="115969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5EFCE5-FF77-47B7-BFF9-E58D7492E11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1572D7E-187E-4282-ACEC-F908D8A7BF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B33EBFE-E5C5-4CF6-A5B8-858A1480D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95F5F66-7C5B-48B8-80B4-9A781367C248}"/>
              </a:ext>
            </a:extLst>
          </p:cNvPr>
          <p:cNvSpPr>
            <a:spLocks noGrp="1"/>
          </p:cNvSpPr>
          <p:nvPr>
            <p:ph type="dt" sz="half" idx="10"/>
          </p:nvPr>
        </p:nvSpPr>
        <p:spPr/>
        <p:txBody>
          <a:bodyPr/>
          <a:lstStyle/>
          <a:p>
            <a:fld id="{27F9F1E6-5B33-4F77-A8B6-65B5636BEBBE}" type="datetime1">
              <a:rPr lang="fr-FR" smtClean="0"/>
              <a:t>09/09/2021</a:t>
            </a:fld>
            <a:endParaRPr lang="fr-FR"/>
          </a:p>
        </p:txBody>
      </p:sp>
      <p:sp>
        <p:nvSpPr>
          <p:cNvPr id="6" name="Espace réservé du pied de page 5">
            <a:extLst>
              <a:ext uri="{FF2B5EF4-FFF2-40B4-BE49-F238E27FC236}">
                <a16:creationId xmlns:a16="http://schemas.microsoft.com/office/drawing/2014/main" id="{96B99CFB-2127-4406-BB27-8DC9C8CA5297}"/>
              </a:ext>
            </a:extLst>
          </p:cNvPr>
          <p:cNvSpPr>
            <a:spLocks noGrp="1"/>
          </p:cNvSpPr>
          <p:nvPr>
            <p:ph type="ftr" sz="quarter" idx="11"/>
          </p:nvPr>
        </p:nvSpPr>
        <p:spPr/>
        <p:txBody>
          <a:bodyPr/>
          <a:lstStyle/>
          <a:p>
            <a:r>
              <a:rPr lang="fr-FR"/>
              <a:t>Pr. JADLI Aissam</a:t>
            </a:r>
          </a:p>
        </p:txBody>
      </p:sp>
      <p:sp>
        <p:nvSpPr>
          <p:cNvPr id="7" name="Espace réservé du numéro de diapositive 6">
            <a:extLst>
              <a:ext uri="{FF2B5EF4-FFF2-40B4-BE49-F238E27FC236}">
                <a16:creationId xmlns:a16="http://schemas.microsoft.com/office/drawing/2014/main" id="{9C2E8FAC-B12A-40C6-8BC6-FCDEB54377E0}"/>
              </a:ext>
            </a:extLst>
          </p:cNvPr>
          <p:cNvSpPr>
            <a:spLocks noGrp="1"/>
          </p:cNvSpPr>
          <p:nvPr>
            <p:ph type="sldNum" sz="quarter" idx="12"/>
          </p:nvPr>
        </p:nvSpPr>
        <p:spPr/>
        <p:txBody>
          <a:bodyPr/>
          <a:lstStyle/>
          <a:p>
            <a:fld id="{4497680C-1431-4D90-81F9-869B5384F3F2}" type="slidenum">
              <a:rPr lang="fr-FR" smtClean="0"/>
              <a:t>‹N°›</a:t>
            </a:fld>
            <a:endParaRPr lang="fr-FR"/>
          </a:p>
        </p:txBody>
      </p:sp>
    </p:spTree>
    <p:extLst>
      <p:ext uri="{BB962C8B-B14F-4D97-AF65-F5344CB8AC3E}">
        <p14:creationId xmlns:p14="http://schemas.microsoft.com/office/powerpoint/2010/main" val="793320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8484C24-8DBB-4C81-8E08-7DEFA19A1C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961EFD4-D7C5-4921-9836-9D55169BCC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ABC35AA-9733-442E-80C0-6DBBF8EDCA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3CCF0-2BE6-40C6-A0DD-F0BD3544F8DD}" type="datetime1">
              <a:rPr lang="fr-FR" smtClean="0"/>
              <a:t>09/09/2021</a:t>
            </a:fld>
            <a:endParaRPr lang="fr-FR"/>
          </a:p>
        </p:txBody>
      </p:sp>
      <p:sp>
        <p:nvSpPr>
          <p:cNvPr id="5" name="Espace réservé du pied de page 4">
            <a:extLst>
              <a:ext uri="{FF2B5EF4-FFF2-40B4-BE49-F238E27FC236}">
                <a16:creationId xmlns:a16="http://schemas.microsoft.com/office/drawing/2014/main" id="{F22C6493-A786-4CAB-B049-2B10F92430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Pr. JADLI Aissam</a:t>
            </a:r>
          </a:p>
        </p:txBody>
      </p:sp>
      <p:sp>
        <p:nvSpPr>
          <p:cNvPr id="6" name="Espace réservé du numéro de diapositive 5">
            <a:extLst>
              <a:ext uri="{FF2B5EF4-FFF2-40B4-BE49-F238E27FC236}">
                <a16:creationId xmlns:a16="http://schemas.microsoft.com/office/drawing/2014/main" id="{D47D199B-65FE-438D-A028-A8B9052DA1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7680C-1431-4D90-81F9-869B5384F3F2}" type="slidenum">
              <a:rPr lang="fr-FR" smtClean="0"/>
              <a:t>‹N°›</a:t>
            </a:fld>
            <a:endParaRPr lang="fr-FR"/>
          </a:p>
        </p:txBody>
      </p:sp>
    </p:spTree>
    <p:extLst>
      <p:ext uri="{BB962C8B-B14F-4D97-AF65-F5344CB8AC3E}">
        <p14:creationId xmlns:p14="http://schemas.microsoft.com/office/powerpoint/2010/main" val="671503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D1E7B7-6075-40AF-B888-F7BBA00785CD}"/>
              </a:ext>
            </a:extLst>
          </p:cNvPr>
          <p:cNvSpPr>
            <a:spLocks noGrp="1"/>
          </p:cNvSpPr>
          <p:nvPr>
            <p:ph type="ctrTitle"/>
          </p:nvPr>
        </p:nvSpPr>
        <p:spPr>
          <a:xfrm>
            <a:off x="0" y="1"/>
            <a:ext cx="12192000" cy="2499359"/>
          </a:xfrm>
          <a:solidFill>
            <a:srgbClr val="0C4B33"/>
          </a:solidFill>
        </p:spPr>
        <p:txBody>
          <a:bodyPr anchor="ctr"/>
          <a:lstStyle/>
          <a:p>
            <a:pPr>
              <a:lnSpc>
                <a:spcPct val="150000"/>
              </a:lnSpc>
            </a:pPr>
            <a:r>
              <a:rPr lang="fr-FR" dirty="0">
                <a:solidFill>
                  <a:schemeClr val="bg1"/>
                </a:solidFill>
                <a:latin typeface="Copperplate Gothic Bold" panose="020E0705020206020404" pitchFamily="34" charset="0"/>
              </a:rPr>
              <a:t>Formation Django</a:t>
            </a:r>
            <a:br>
              <a:rPr lang="fr-FR" dirty="0">
                <a:solidFill>
                  <a:schemeClr val="bg1"/>
                </a:solidFill>
                <a:latin typeface="Copperplate Gothic Bold" panose="020E0705020206020404" pitchFamily="34" charset="0"/>
              </a:rPr>
            </a:br>
            <a:r>
              <a:rPr lang="fr-FR" sz="2400" dirty="0">
                <a:solidFill>
                  <a:schemeClr val="bg1"/>
                </a:solidFill>
                <a:latin typeface="Copperplate Gothic Bold" panose="020E0705020206020404" pitchFamily="34" charset="0"/>
              </a:rPr>
              <a:t>Session I</a:t>
            </a:r>
            <a:endParaRPr lang="fr-FR" dirty="0">
              <a:solidFill>
                <a:schemeClr val="bg1"/>
              </a:solidFill>
              <a:latin typeface="Copperplate Gothic Bold" panose="020E0705020206020404" pitchFamily="34" charset="0"/>
            </a:endParaRPr>
          </a:p>
        </p:txBody>
      </p:sp>
      <p:sp>
        <p:nvSpPr>
          <p:cNvPr id="4" name="Sous-titre 2">
            <a:extLst>
              <a:ext uri="{FF2B5EF4-FFF2-40B4-BE49-F238E27FC236}">
                <a16:creationId xmlns:a16="http://schemas.microsoft.com/office/drawing/2014/main" id="{8306DD4C-08A1-4B5C-B3D2-D20C1D00CFB7}"/>
              </a:ext>
            </a:extLst>
          </p:cNvPr>
          <p:cNvSpPr>
            <a:spLocks noGrp="1"/>
          </p:cNvSpPr>
          <p:nvPr>
            <p:ph type="subTitle" idx="1"/>
          </p:nvPr>
        </p:nvSpPr>
        <p:spPr>
          <a:xfrm>
            <a:off x="1674919" y="5358745"/>
            <a:ext cx="9144000" cy="1655762"/>
          </a:xfrm>
        </p:spPr>
        <p:txBody>
          <a:bodyPr/>
          <a:lstStyle/>
          <a:p>
            <a:r>
              <a:rPr lang="fr-FR" dirty="0"/>
              <a:t>Présenté par : </a:t>
            </a:r>
            <a:r>
              <a:rPr lang="fr-FR" b="1" dirty="0">
                <a:effectLst>
                  <a:outerShdw blurRad="38100" dist="38100" dir="2700000" algn="tl">
                    <a:srgbClr val="000000">
                      <a:alpha val="43137"/>
                    </a:srgbClr>
                  </a:outerShdw>
                </a:effectLst>
              </a:rPr>
              <a:t>JADLI AISSAM</a:t>
            </a:r>
          </a:p>
        </p:txBody>
      </p:sp>
      <p:grpSp>
        <p:nvGrpSpPr>
          <p:cNvPr id="5" name="Groupe 4">
            <a:extLst>
              <a:ext uri="{FF2B5EF4-FFF2-40B4-BE49-F238E27FC236}">
                <a16:creationId xmlns:a16="http://schemas.microsoft.com/office/drawing/2014/main" id="{290095DC-80DD-40B7-A815-98B63A947B23}"/>
              </a:ext>
            </a:extLst>
          </p:cNvPr>
          <p:cNvGrpSpPr/>
          <p:nvPr/>
        </p:nvGrpSpPr>
        <p:grpSpPr>
          <a:xfrm>
            <a:off x="9416875" y="6211063"/>
            <a:ext cx="2539151" cy="470183"/>
            <a:chOff x="696167" y="4986222"/>
            <a:chExt cx="2941557" cy="405108"/>
          </a:xfrm>
        </p:grpSpPr>
        <p:pic>
          <p:nvPicPr>
            <p:cNvPr id="6" name="Picture 2" descr="https://ssl.gstatic.com/ui/v1/icons/mail/rfr/logo_gmail_lockup_default_1x.png">
              <a:extLst>
                <a:ext uri="{FF2B5EF4-FFF2-40B4-BE49-F238E27FC236}">
                  <a16:creationId xmlns:a16="http://schemas.microsoft.com/office/drawing/2014/main" id="{F5CAB313-1D10-4EDB-A736-E623DB13BF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0166" b="6812"/>
            <a:stretch/>
          </p:blipFill>
          <p:spPr bwMode="auto">
            <a:xfrm>
              <a:off x="696167" y="5004308"/>
              <a:ext cx="450817" cy="387022"/>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6B9299B6-9C4F-4825-B783-C51F41E959F5}"/>
                </a:ext>
              </a:extLst>
            </p:cNvPr>
            <p:cNvSpPr txBox="1"/>
            <p:nvPr/>
          </p:nvSpPr>
          <p:spPr>
            <a:xfrm>
              <a:off x="1213361" y="4986222"/>
              <a:ext cx="2424363" cy="318215"/>
            </a:xfrm>
            <a:prstGeom prst="rect">
              <a:avLst/>
            </a:prstGeom>
            <a:noFill/>
          </p:spPr>
          <p:txBody>
            <a:bodyPr wrap="square" rtlCol="0">
              <a:spAutoFit/>
            </a:bodyPr>
            <a:lstStyle/>
            <a:p>
              <a:r>
                <a:rPr lang="fr-FR" b="1" dirty="0">
                  <a:latin typeface="Bahnschrift Condensed" panose="020B0502040204020203" pitchFamily="34" charset="0"/>
                </a:rPr>
                <a:t>jadliaissam@gmail.com</a:t>
              </a:r>
            </a:p>
          </p:txBody>
        </p:sp>
      </p:grpSp>
      <p:grpSp>
        <p:nvGrpSpPr>
          <p:cNvPr id="8" name="Groupe 7">
            <a:extLst>
              <a:ext uri="{FF2B5EF4-FFF2-40B4-BE49-F238E27FC236}">
                <a16:creationId xmlns:a16="http://schemas.microsoft.com/office/drawing/2014/main" id="{6C40A0E8-CA02-41A1-9851-142D3870ACE1}"/>
              </a:ext>
            </a:extLst>
          </p:cNvPr>
          <p:cNvGrpSpPr/>
          <p:nvPr/>
        </p:nvGrpSpPr>
        <p:grpSpPr>
          <a:xfrm>
            <a:off x="235974" y="6311914"/>
            <a:ext cx="3268006" cy="369332"/>
            <a:chOff x="8252295" y="6236963"/>
            <a:chExt cx="3392556" cy="353173"/>
          </a:xfrm>
        </p:grpSpPr>
        <p:sp>
          <p:nvSpPr>
            <p:cNvPr id="9" name="Rectangle 8">
              <a:extLst>
                <a:ext uri="{FF2B5EF4-FFF2-40B4-BE49-F238E27FC236}">
                  <a16:creationId xmlns:a16="http://schemas.microsoft.com/office/drawing/2014/main" id="{8E641372-83E8-4D60-B3B4-DF1D98D87943}"/>
                </a:ext>
              </a:extLst>
            </p:cNvPr>
            <p:cNvSpPr/>
            <p:nvPr/>
          </p:nvSpPr>
          <p:spPr>
            <a:xfrm>
              <a:off x="9318111" y="6236963"/>
              <a:ext cx="2326740" cy="353173"/>
            </a:xfrm>
            <a:prstGeom prst="rect">
              <a:avLst/>
            </a:prstGeom>
          </p:spPr>
          <p:txBody>
            <a:bodyPr wrap="none">
              <a:spAutoFit/>
            </a:bodyPr>
            <a:lstStyle/>
            <a:p>
              <a:r>
                <a:rPr lang="fr-FR" b="1" dirty="0">
                  <a:latin typeface="Bahnschrift Condensed" panose="020B0502040204020203" pitchFamily="34" charset="0"/>
                </a:rPr>
                <a:t>/in/jadli-aissam-86a69843</a:t>
              </a:r>
            </a:p>
          </p:txBody>
        </p:sp>
        <p:pic>
          <p:nvPicPr>
            <p:cNvPr id="10" name="Picture 6" descr="Résultat de recherche d'images pour &quot;https://www.linkedin png&quot;">
              <a:extLst>
                <a:ext uri="{FF2B5EF4-FFF2-40B4-BE49-F238E27FC236}">
                  <a16:creationId xmlns:a16="http://schemas.microsoft.com/office/drawing/2014/main" id="{0DEE6370-A0C1-43FA-A8E1-CD005971C9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95" y="6261382"/>
              <a:ext cx="1065816" cy="319745"/>
            </a:xfrm>
            <a:prstGeom prst="rect">
              <a:avLst/>
            </a:prstGeom>
            <a:noFill/>
            <a:extLst>
              <a:ext uri="{909E8E84-426E-40DD-AFC4-6F175D3DCCD1}">
                <a14:hiddenFill xmlns:a14="http://schemas.microsoft.com/office/drawing/2010/main">
                  <a:solidFill>
                    <a:srgbClr val="FFFFFF"/>
                  </a:solidFill>
                </a14:hiddenFill>
              </a:ext>
            </a:extLst>
          </p:spPr>
        </p:pic>
      </p:grpSp>
      <p:pic>
        <p:nvPicPr>
          <p:cNvPr id="2050" name="Picture 2" descr="Getting Started with Django - Knoldus Blogs">
            <a:extLst>
              <a:ext uri="{FF2B5EF4-FFF2-40B4-BE49-F238E27FC236}">
                <a16:creationId xmlns:a16="http://schemas.microsoft.com/office/drawing/2014/main" id="{C5FB23CF-2A92-4709-BAC6-1F1F9F2E93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778" y="3128754"/>
            <a:ext cx="5374443" cy="1791480"/>
          </a:xfrm>
          <a:prstGeom prst="rect">
            <a:avLst/>
          </a:prstGeom>
          <a:noFill/>
        </p:spPr>
      </p:pic>
      <p:sp>
        <p:nvSpPr>
          <p:cNvPr id="3" name="ZoneTexte 2">
            <a:extLst>
              <a:ext uri="{FF2B5EF4-FFF2-40B4-BE49-F238E27FC236}">
                <a16:creationId xmlns:a16="http://schemas.microsoft.com/office/drawing/2014/main" id="{0B77122A-AF58-43FF-B554-E047AB6A58FC}"/>
              </a:ext>
            </a:extLst>
          </p:cNvPr>
          <p:cNvSpPr txBox="1"/>
          <p:nvPr/>
        </p:nvSpPr>
        <p:spPr>
          <a:xfrm>
            <a:off x="3841786" y="6238797"/>
            <a:ext cx="4941435" cy="369332"/>
          </a:xfrm>
          <a:prstGeom prst="rect">
            <a:avLst/>
          </a:prstGeom>
          <a:solidFill>
            <a:srgbClr val="44B78B"/>
          </a:solidFill>
        </p:spPr>
        <p:txBody>
          <a:bodyPr wrap="square" rtlCol="0" anchor="ctr">
            <a:spAutoFit/>
          </a:bodyPr>
          <a:lstStyle/>
          <a:p>
            <a:pPr algn="ctr"/>
            <a:r>
              <a:rPr lang="fr-FR" b="1" dirty="0">
                <a:solidFill>
                  <a:schemeClr val="bg1"/>
                </a:solidFill>
              </a:rPr>
              <a:t>Django Forms</a:t>
            </a:r>
          </a:p>
        </p:txBody>
      </p:sp>
    </p:spTree>
    <p:extLst>
      <p:ext uri="{BB962C8B-B14F-4D97-AF65-F5344CB8AC3E}">
        <p14:creationId xmlns:p14="http://schemas.microsoft.com/office/powerpoint/2010/main" val="156281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Paramètres des Champs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1032421" y="1801092"/>
            <a:ext cx="10321379" cy="1930400"/>
          </a:xfrm>
        </p:spPr>
        <p:txBody>
          <a:bodyPr>
            <a:noAutofit/>
          </a:bodyPr>
          <a:lstStyle/>
          <a:p>
            <a:pPr marL="0" indent="0" algn="just">
              <a:lnSpc>
                <a:spcPct val="150000"/>
              </a:lnSpc>
              <a:buNone/>
            </a:pPr>
            <a:r>
              <a:rPr lang="fr-FR" sz="2400" dirty="0"/>
              <a:t>Chaque Champ accepte au moins </a:t>
            </a:r>
            <a:r>
              <a:rPr lang="fr-FR" sz="2400" b="1" dirty="0">
                <a:solidFill>
                  <a:srgbClr val="C00000"/>
                </a:solidFill>
              </a:rPr>
              <a:t>trois paramètres</a:t>
            </a:r>
            <a:r>
              <a:rPr lang="fr-FR" sz="2400" dirty="0"/>
              <a:t>. Certaines classes acceptent d’autres paramètres spécifiques à la classe selon les cas d’usage.</a:t>
            </a:r>
            <a:endParaRPr lang="fr-FR" sz="1400" b="1" dirty="0">
              <a:solidFill>
                <a:srgbClr val="C00000"/>
              </a:solidFill>
            </a:endParaRP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10</a:t>
            </a:fld>
            <a:endParaRPr lang="fr-FR"/>
          </a:p>
        </p:txBody>
      </p:sp>
      <p:sp>
        <p:nvSpPr>
          <p:cNvPr id="7" name="ZoneTexte 6">
            <a:extLst>
              <a:ext uri="{FF2B5EF4-FFF2-40B4-BE49-F238E27FC236}">
                <a16:creationId xmlns:a16="http://schemas.microsoft.com/office/drawing/2014/main" id="{F0F8F6BF-4052-43B8-BE29-9762798D8CA8}"/>
              </a:ext>
            </a:extLst>
          </p:cNvPr>
          <p:cNvSpPr txBox="1"/>
          <p:nvPr/>
        </p:nvSpPr>
        <p:spPr>
          <a:xfrm>
            <a:off x="1032421" y="3105259"/>
            <a:ext cx="3409116" cy="280301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fr-FR" sz="2400" b="1" dirty="0" err="1">
                <a:solidFill>
                  <a:srgbClr val="FF2D20"/>
                </a:solidFill>
                <a:latin typeface="Consolas" panose="020B0609020204030204" pitchFamily="49" charset="0"/>
              </a:rPr>
              <a:t>required</a:t>
            </a:r>
            <a:endParaRPr lang="fr-FR" sz="2400" b="1" dirty="0">
              <a:solidFill>
                <a:srgbClr val="FF2D20"/>
              </a:solidFill>
              <a:latin typeface="Consolas" panose="020B0609020204030204" pitchFamily="49" charset="0"/>
            </a:endParaRPr>
          </a:p>
          <a:p>
            <a:pPr marL="342900" indent="-342900">
              <a:lnSpc>
                <a:spcPct val="150000"/>
              </a:lnSpc>
              <a:buFont typeface="Arial" panose="020B0604020202020204" pitchFamily="34" charset="0"/>
              <a:buChar char="•"/>
            </a:pPr>
            <a:r>
              <a:rPr lang="fr-FR" sz="2400" b="1" dirty="0">
                <a:solidFill>
                  <a:srgbClr val="FF2D20"/>
                </a:solidFill>
                <a:latin typeface="Consolas" panose="020B0609020204030204" pitchFamily="49" charset="0"/>
              </a:rPr>
              <a:t>label</a:t>
            </a:r>
          </a:p>
          <a:p>
            <a:pPr marL="342900" indent="-342900">
              <a:lnSpc>
                <a:spcPct val="150000"/>
              </a:lnSpc>
              <a:buFont typeface="Arial" panose="020B0604020202020204" pitchFamily="34" charset="0"/>
              <a:buChar char="•"/>
            </a:pPr>
            <a:r>
              <a:rPr lang="fr-FR" sz="2400" b="1" dirty="0">
                <a:solidFill>
                  <a:srgbClr val="FF2D20"/>
                </a:solidFill>
                <a:latin typeface="Consolas" panose="020B0609020204030204" pitchFamily="49" charset="0"/>
              </a:rPr>
              <a:t>initial</a:t>
            </a:r>
          </a:p>
          <a:p>
            <a:pPr marL="342900" indent="-342900">
              <a:lnSpc>
                <a:spcPct val="150000"/>
              </a:lnSpc>
              <a:buFont typeface="Arial" panose="020B0604020202020204" pitchFamily="34" charset="0"/>
              <a:buChar char="•"/>
            </a:pPr>
            <a:r>
              <a:rPr lang="fr-FR" sz="2400" b="1" dirty="0">
                <a:solidFill>
                  <a:srgbClr val="FF2D20"/>
                </a:solidFill>
                <a:latin typeface="Consolas" panose="020B0609020204030204" pitchFamily="49" charset="0"/>
              </a:rPr>
              <a:t>widget</a:t>
            </a:r>
          </a:p>
          <a:p>
            <a:pPr marL="342900" indent="-342900">
              <a:lnSpc>
                <a:spcPct val="150000"/>
              </a:lnSpc>
              <a:buFont typeface="Arial" panose="020B0604020202020204" pitchFamily="34" charset="0"/>
              <a:buChar char="•"/>
            </a:pPr>
            <a:r>
              <a:rPr lang="fr-FR" sz="2400" b="1" dirty="0" err="1">
                <a:solidFill>
                  <a:srgbClr val="FF2D20"/>
                </a:solidFill>
                <a:latin typeface="Consolas" panose="020B0609020204030204" pitchFamily="49" charset="0"/>
              </a:rPr>
              <a:t>help_text</a:t>
            </a:r>
            <a:endParaRPr lang="fr-FR" sz="2400" b="1" dirty="0">
              <a:solidFill>
                <a:srgbClr val="FF2D20"/>
              </a:solidFill>
              <a:latin typeface="Consolas" panose="020B0609020204030204" pitchFamily="49" charset="0"/>
            </a:endParaRPr>
          </a:p>
        </p:txBody>
      </p:sp>
      <p:sp>
        <p:nvSpPr>
          <p:cNvPr id="12" name="ZoneTexte 11">
            <a:extLst>
              <a:ext uri="{FF2B5EF4-FFF2-40B4-BE49-F238E27FC236}">
                <a16:creationId xmlns:a16="http://schemas.microsoft.com/office/drawing/2014/main" id="{85A83595-AEBC-4169-A16B-69CE3B5A4071}"/>
              </a:ext>
            </a:extLst>
          </p:cNvPr>
          <p:cNvSpPr txBox="1"/>
          <p:nvPr/>
        </p:nvSpPr>
        <p:spPr>
          <a:xfrm>
            <a:off x="3218181" y="3124865"/>
            <a:ext cx="8209384" cy="58702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fr-FR" sz="2400" b="1" dirty="0" err="1">
                <a:solidFill>
                  <a:srgbClr val="FF2D20"/>
                </a:solidFill>
                <a:latin typeface="Consolas" panose="020B0609020204030204" pitchFamily="49" charset="0"/>
              </a:rPr>
              <a:t>error_messages</a:t>
            </a:r>
            <a:r>
              <a:rPr lang="fr-FR" sz="2400" b="1" dirty="0">
                <a:solidFill>
                  <a:srgbClr val="FF2D20"/>
                </a:solidFill>
                <a:latin typeface="Consolas" panose="020B0609020204030204" pitchFamily="49" charset="0"/>
              </a:rPr>
              <a:t>		</a:t>
            </a:r>
            <a:r>
              <a:rPr lang="fr-FR" sz="2400" b="1" dirty="0" err="1">
                <a:solidFill>
                  <a:srgbClr val="FF2D20"/>
                </a:solidFill>
                <a:latin typeface="Consolas" panose="020B0609020204030204" pitchFamily="49" charset="0"/>
              </a:rPr>
              <a:t>validators</a:t>
            </a:r>
            <a:r>
              <a:rPr lang="fr-FR" sz="2400" b="1" dirty="0">
                <a:solidFill>
                  <a:srgbClr val="FF2D20"/>
                </a:solidFill>
                <a:latin typeface="Consolas" panose="020B0609020204030204" pitchFamily="49" charset="0"/>
              </a:rPr>
              <a:t>		</a:t>
            </a:r>
            <a:r>
              <a:rPr lang="fr-FR" sz="2400" b="1" dirty="0" err="1">
                <a:solidFill>
                  <a:srgbClr val="FF2D20"/>
                </a:solidFill>
                <a:latin typeface="Consolas" panose="020B0609020204030204" pitchFamily="49" charset="0"/>
              </a:rPr>
              <a:t>disabled</a:t>
            </a:r>
            <a:endParaRPr lang="fr-FR" sz="2400" b="1" dirty="0">
              <a:solidFill>
                <a:srgbClr val="FF2D20"/>
              </a:solidFill>
              <a:latin typeface="Consolas" panose="020B0609020204030204" pitchFamily="49" charset="0"/>
            </a:endParaRPr>
          </a:p>
        </p:txBody>
      </p:sp>
      <p:pic>
        <p:nvPicPr>
          <p:cNvPr id="11" name="Image 10">
            <a:extLst>
              <a:ext uri="{FF2B5EF4-FFF2-40B4-BE49-F238E27FC236}">
                <a16:creationId xmlns:a16="http://schemas.microsoft.com/office/drawing/2014/main" id="{76182049-383E-4277-84E5-D7D535C9AD47}"/>
              </a:ext>
            </a:extLst>
          </p:cNvPr>
          <p:cNvPicPr>
            <a:picLocks noChangeAspect="1"/>
          </p:cNvPicPr>
          <p:nvPr/>
        </p:nvPicPr>
        <p:blipFill>
          <a:blip r:embed="rId2"/>
          <a:stretch>
            <a:fillRect/>
          </a:stretch>
        </p:blipFill>
        <p:spPr>
          <a:xfrm>
            <a:off x="3581400" y="3920527"/>
            <a:ext cx="7813962" cy="2206650"/>
          </a:xfrm>
          <a:prstGeom prst="rect">
            <a:avLst/>
          </a:prstGeom>
          <a:ln>
            <a:solidFill>
              <a:schemeClr val="tx1"/>
            </a:solidFill>
          </a:ln>
        </p:spPr>
      </p:pic>
    </p:spTree>
    <p:extLst>
      <p:ext uri="{BB962C8B-B14F-4D97-AF65-F5344CB8AC3E}">
        <p14:creationId xmlns:p14="http://schemas.microsoft.com/office/powerpoint/2010/main" val="2061671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Paramètres des Champs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1032421" y="1801092"/>
            <a:ext cx="10321379" cy="1930400"/>
          </a:xfrm>
        </p:spPr>
        <p:txBody>
          <a:bodyPr>
            <a:noAutofit/>
          </a:bodyPr>
          <a:lstStyle/>
          <a:p>
            <a:pPr marL="0" indent="0" algn="just">
              <a:lnSpc>
                <a:spcPct val="150000"/>
              </a:lnSpc>
              <a:buNone/>
            </a:pPr>
            <a:r>
              <a:rPr lang="fr-FR" sz="2400" b="1" i="1" u="sng" dirty="0"/>
              <a:t>Exemple</a:t>
            </a:r>
            <a:endParaRPr lang="fr-FR" sz="1400" b="1" i="1" u="sng" dirty="0">
              <a:solidFill>
                <a:srgbClr val="C00000"/>
              </a:solidFill>
            </a:endParaRP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11</a:t>
            </a:fld>
            <a:endParaRPr lang="fr-FR"/>
          </a:p>
        </p:txBody>
      </p:sp>
      <p:pic>
        <p:nvPicPr>
          <p:cNvPr id="9" name="Image 8">
            <a:extLst>
              <a:ext uri="{FF2B5EF4-FFF2-40B4-BE49-F238E27FC236}">
                <a16:creationId xmlns:a16="http://schemas.microsoft.com/office/drawing/2014/main" id="{63C96975-B1CC-4BCF-9C73-697EC59A4A70}"/>
              </a:ext>
            </a:extLst>
          </p:cNvPr>
          <p:cNvPicPr>
            <a:picLocks noChangeAspect="1"/>
          </p:cNvPicPr>
          <p:nvPr/>
        </p:nvPicPr>
        <p:blipFill>
          <a:blip r:embed="rId2"/>
          <a:stretch>
            <a:fillRect/>
          </a:stretch>
        </p:blipFill>
        <p:spPr>
          <a:xfrm>
            <a:off x="3830449" y="2409612"/>
            <a:ext cx="4531101" cy="1510367"/>
          </a:xfrm>
          <a:prstGeom prst="rect">
            <a:avLst/>
          </a:prstGeom>
          <a:ln>
            <a:solidFill>
              <a:schemeClr val="tx1"/>
            </a:solidFill>
          </a:ln>
        </p:spPr>
      </p:pic>
      <p:pic>
        <p:nvPicPr>
          <p:cNvPr id="13" name="Image 12">
            <a:extLst>
              <a:ext uri="{FF2B5EF4-FFF2-40B4-BE49-F238E27FC236}">
                <a16:creationId xmlns:a16="http://schemas.microsoft.com/office/drawing/2014/main" id="{4EF102F4-5A32-4244-9A12-421505565301}"/>
              </a:ext>
            </a:extLst>
          </p:cNvPr>
          <p:cNvPicPr>
            <a:picLocks noChangeAspect="1"/>
          </p:cNvPicPr>
          <p:nvPr/>
        </p:nvPicPr>
        <p:blipFill>
          <a:blip r:embed="rId3"/>
          <a:stretch>
            <a:fillRect/>
          </a:stretch>
        </p:blipFill>
        <p:spPr>
          <a:xfrm>
            <a:off x="1651966" y="4661590"/>
            <a:ext cx="8888065" cy="1486107"/>
          </a:xfrm>
          <a:prstGeom prst="rect">
            <a:avLst/>
          </a:prstGeom>
          <a:ln>
            <a:solidFill>
              <a:schemeClr val="tx1"/>
            </a:solidFill>
          </a:ln>
        </p:spPr>
      </p:pic>
      <p:sp>
        <p:nvSpPr>
          <p:cNvPr id="14" name="Flèche : bas 13">
            <a:extLst>
              <a:ext uri="{FF2B5EF4-FFF2-40B4-BE49-F238E27FC236}">
                <a16:creationId xmlns:a16="http://schemas.microsoft.com/office/drawing/2014/main" id="{2B9ACE68-E3D4-4A3B-B919-4676247135DD}"/>
              </a:ext>
            </a:extLst>
          </p:cNvPr>
          <p:cNvSpPr/>
          <p:nvPr/>
        </p:nvSpPr>
        <p:spPr>
          <a:xfrm>
            <a:off x="5841999" y="4170359"/>
            <a:ext cx="508000" cy="2825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64841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Champs dédiés aux relations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1032421" y="1801092"/>
            <a:ext cx="10321379" cy="3574472"/>
          </a:xfrm>
        </p:spPr>
        <p:txBody>
          <a:bodyPr>
            <a:noAutofit/>
          </a:bodyPr>
          <a:lstStyle/>
          <a:p>
            <a:pPr marL="0" indent="0" algn="just">
              <a:lnSpc>
                <a:spcPct val="150000"/>
              </a:lnSpc>
              <a:buNone/>
            </a:pPr>
            <a:r>
              <a:rPr lang="fr-FR" sz="2400" dirty="0"/>
              <a:t>Deux champs sont disponibles pour représenter les relations entre modèles : </a:t>
            </a:r>
            <a:r>
              <a:rPr lang="fr-FR" sz="2400" b="1" dirty="0" err="1">
                <a:solidFill>
                  <a:srgbClr val="FF0000"/>
                </a:solidFill>
              </a:rPr>
              <a:t>ModelChoiceField</a:t>
            </a:r>
            <a:r>
              <a:rPr lang="fr-FR" sz="2400" dirty="0"/>
              <a:t> and </a:t>
            </a:r>
            <a:r>
              <a:rPr lang="fr-FR" sz="2400" b="1" dirty="0" err="1">
                <a:solidFill>
                  <a:srgbClr val="FF0000"/>
                </a:solidFill>
              </a:rPr>
              <a:t>ModelMultipleChoiceField</a:t>
            </a:r>
            <a:r>
              <a:rPr lang="fr-FR" sz="2400" dirty="0"/>
              <a:t>. Ces deux champs exigent un seul paramètre </a:t>
            </a:r>
            <a:r>
              <a:rPr lang="fr-FR" sz="2400" b="1" dirty="0" err="1">
                <a:solidFill>
                  <a:srgbClr val="C00000"/>
                </a:solidFill>
              </a:rPr>
              <a:t>queryset</a:t>
            </a:r>
            <a:r>
              <a:rPr lang="fr-FR" sz="2400" dirty="0"/>
              <a:t> utilisé pour créer les choix du champ.</a:t>
            </a:r>
            <a:endParaRPr lang="fr-FR" sz="1400" b="1" dirty="0">
              <a:solidFill>
                <a:srgbClr val="C00000"/>
              </a:solidFill>
            </a:endParaRP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12</a:t>
            </a:fld>
            <a:endParaRPr lang="fr-FR"/>
          </a:p>
        </p:txBody>
      </p:sp>
      <p:pic>
        <p:nvPicPr>
          <p:cNvPr id="9" name="Image 8">
            <a:extLst>
              <a:ext uri="{FF2B5EF4-FFF2-40B4-BE49-F238E27FC236}">
                <a16:creationId xmlns:a16="http://schemas.microsoft.com/office/drawing/2014/main" id="{F5E7285F-BB1C-4258-80CB-14E53230B3EB}"/>
              </a:ext>
            </a:extLst>
          </p:cNvPr>
          <p:cNvPicPr>
            <a:picLocks noChangeAspect="1"/>
          </p:cNvPicPr>
          <p:nvPr/>
        </p:nvPicPr>
        <p:blipFill>
          <a:blip r:embed="rId2"/>
          <a:stretch>
            <a:fillRect/>
          </a:stretch>
        </p:blipFill>
        <p:spPr>
          <a:xfrm>
            <a:off x="3440675" y="3637455"/>
            <a:ext cx="5310650" cy="695338"/>
          </a:xfrm>
          <a:prstGeom prst="rect">
            <a:avLst/>
          </a:prstGeom>
          <a:ln>
            <a:solidFill>
              <a:schemeClr val="tx1"/>
            </a:solidFill>
          </a:ln>
        </p:spPr>
      </p:pic>
      <p:pic>
        <p:nvPicPr>
          <p:cNvPr id="11" name="Image 10">
            <a:extLst>
              <a:ext uri="{FF2B5EF4-FFF2-40B4-BE49-F238E27FC236}">
                <a16:creationId xmlns:a16="http://schemas.microsoft.com/office/drawing/2014/main" id="{98BC5929-697B-4774-93C7-4797CB51EF5F}"/>
              </a:ext>
            </a:extLst>
          </p:cNvPr>
          <p:cNvPicPr>
            <a:picLocks noChangeAspect="1"/>
          </p:cNvPicPr>
          <p:nvPr/>
        </p:nvPicPr>
        <p:blipFill>
          <a:blip r:embed="rId3"/>
          <a:stretch>
            <a:fillRect/>
          </a:stretch>
        </p:blipFill>
        <p:spPr>
          <a:xfrm>
            <a:off x="3493077" y="4495961"/>
            <a:ext cx="5205845" cy="1635236"/>
          </a:xfrm>
          <a:prstGeom prst="rect">
            <a:avLst/>
          </a:prstGeom>
          <a:ln>
            <a:solidFill>
              <a:schemeClr val="tx1"/>
            </a:solidFill>
          </a:ln>
        </p:spPr>
      </p:pic>
    </p:spTree>
    <p:extLst>
      <p:ext uri="{BB962C8B-B14F-4D97-AF65-F5344CB8AC3E}">
        <p14:creationId xmlns:p14="http://schemas.microsoft.com/office/powerpoint/2010/main" val="2749821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Traitement par la Vue</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764568" y="1801091"/>
            <a:ext cx="3807432" cy="4387272"/>
          </a:xfrm>
        </p:spPr>
        <p:txBody>
          <a:bodyPr>
            <a:noAutofit/>
          </a:bodyPr>
          <a:lstStyle/>
          <a:p>
            <a:pPr marL="0" indent="0" algn="just">
              <a:lnSpc>
                <a:spcPct val="150000"/>
              </a:lnSpc>
              <a:spcAft>
                <a:spcPts val="1200"/>
              </a:spcAft>
              <a:buNone/>
            </a:pPr>
            <a:r>
              <a:rPr lang="fr-FR" sz="2400" dirty="0"/>
              <a:t>Les données de formulaire renvoyés à une vue, </a:t>
            </a:r>
            <a:r>
              <a:rPr lang="fr-FR" sz="2400" b="1" dirty="0">
                <a:solidFill>
                  <a:srgbClr val="C00000"/>
                </a:solidFill>
              </a:rPr>
              <a:t>en principe la même qui a servi à produire le formulaire</a:t>
            </a:r>
            <a:r>
              <a:rPr lang="fr-FR" sz="2400" dirty="0"/>
              <a:t>. </a:t>
            </a:r>
          </a:p>
          <a:p>
            <a:pPr marL="0" indent="0" algn="just">
              <a:lnSpc>
                <a:spcPct val="150000"/>
              </a:lnSpc>
              <a:buNone/>
            </a:pPr>
            <a:r>
              <a:rPr lang="fr-FR" sz="2400" dirty="0"/>
              <a:t>Cela permet de réutiliser une partie de la même logique.</a:t>
            </a:r>
            <a:endParaRPr lang="fr-FR" sz="1400" b="1" dirty="0">
              <a:solidFill>
                <a:srgbClr val="C00000"/>
              </a:solidFill>
            </a:endParaRP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13</a:t>
            </a:fld>
            <a:endParaRPr lang="fr-FR"/>
          </a:p>
        </p:txBody>
      </p:sp>
      <p:pic>
        <p:nvPicPr>
          <p:cNvPr id="9" name="Image 8">
            <a:extLst>
              <a:ext uri="{FF2B5EF4-FFF2-40B4-BE49-F238E27FC236}">
                <a16:creationId xmlns:a16="http://schemas.microsoft.com/office/drawing/2014/main" id="{A435D68F-12E8-4E4E-9EF1-5EC9D9D03122}"/>
              </a:ext>
            </a:extLst>
          </p:cNvPr>
          <p:cNvPicPr>
            <a:picLocks noChangeAspect="1"/>
          </p:cNvPicPr>
          <p:nvPr/>
        </p:nvPicPr>
        <p:blipFill>
          <a:blip r:embed="rId2"/>
          <a:stretch>
            <a:fillRect/>
          </a:stretch>
        </p:blipFill>
        <p:spPr>
          <a:xfrm>
            <a:off x="4874490" y="1801091"/>
            <a:ext cx="6691629" cy="4387273"/>
          </a:xfrm>
          <a:prstGeom prst="rect">
            <a:avLst/>
          </a:prstGeom>
          <a:ln>
            <a:solidFill>
              <a:schemeClr val="tx1"/>
            </a:solidFill>
          </a:ln>
        </p:spPr>
      </p:pic>
    </p:spTree>
    <p:extLst>
      <p:ext uri="{BB962C8B-B14F-4D97-AF65-F5344CB8AC3E}">
        <p14:creationId xmlns:p14="http://schemas.microsoft.com/office/powerpoint/2010/main" val="3199587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Affichage dans un Template</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764568" y="1801091"/>
            <a:ext cx="10589232" cy="4387272"/>
          </a:xfrm>
        </p:spPr>
        <p:txBody>
          <a:bodyPr>
            <a:noAutofit/>
          </a:bodyPr>
          <a:lstStyle/>
          <a:p>
            <a:pPr marL="0" indent="0" algn="just">
              <a:lnSpc>
                <a:spcPct val="150000"/>
              </a:lnSpc>
              <a:buNone/>
            </a:pPr>
            <a:r>
              <a:rPr lang="fr-FR" sz="2400" dirty="0"/>
              <a:t>Tous les champs de formulaire et leurs attributs seront convertis en balises HTML à partir de </a:t>
            </a:r>
            <a:r>
              <a:rPr lang="fr-FR" sz="2400" b="1" dirty="0">
                <a:solidFill>
                  <a:srgbClr val="FF0000"/>
                </a:solidFill>
              </a:rPr>
              <a:t>{{ </a:t>
            </a:r>
            <a:r>
              <a:rPr lang="fr-FR" sz="2400" b="1" dirty="0" err="1">
                <a:solidFill>
                  <a:srgbClr val="FF0000"/>
                </a:solidFill>
              </a:rPr>
              <a:t>form</a:t>
            </a:r>
            <a:r>
              <a:rPr lang="fr-FR" sz="2400" b="1" dirty="0">
                <a:solidFill>
                  <a:srgbClr val="FF0000"/>
                </a:solidFill>
              </a:rPr>
              <a:t> }} </a:t>
            </a:r>
            <a:r>
              <a:rPr lang="fr-FR" sz="2400" dirty="0"/>
              <a:t>par le langage de gabarit de Django.</a:t>
            </a:r>
            <a:endParaRPr lang="fr-FR" sz="2400" b="1" dirty="0">
              <a:solidFill>
                <a:srgbClr val="C00000"/>
              </a:solidFill>
            </a:endParaRPr>
          </a:p>
          <a:p>
            <a:pPr marL="0" indent="0" algn="just">
              <a:lnSpc>
                <a:spcPct val="150000"/>
              </a:lnSpc>
              <a:buNone/>
            </a:pPr>
            <a:r>
              <a:rPr lang="fr-FR" sz="2400" dirty="0"/>
              <a:t>La balise du formulaire </a:t>
            </a:r>
            <a:r>
              <a:rPr lang="fr-FR" sz="2400" b="1" dirty="0">
                <a:solidFill>
                  <a:srgbClr val="FF0000"/>
                </a:solidFill>
              </a:rPr>
              <a:t>&lt;</a:t>
            </a:r>
            <a:r>
              <a:rPr lang="fr-FR" sz="2400" b="1" dirty="0" err="1">
                <a:solidFill>
                  <a:srgbClr val="FF0000"/>
                </a:solidFill>
              </a:rPr>
              <a:t>form</a:t>
            </a:r>
            <a:r>
              <a:rPr lang="fr-FR" sz="2400" b="1" dirty="0">
                <a:solidFill>
                  <a:srgbClr val="FF0000"/>
                </a:solidFill>
              </a:rPr>
              <a:t>&gt; </a:t>
            </a:r>
            <a:r>
              <a:rPr lang="fr-FR" sz="2400" dirty="0"/>
              <a:t>et le bouton de soumission  </a:t>
            </a:r>
            <a:r>
              <a:rPr lang="fr-FR" sz="2400" b="1" dirty="0">
                <a:solidFill>
                  <a:srgbClr val="FF0000"/>
                </a:solidFill>
              </a:rPr>
              <a:t>&lt;input type="</a:t>
            </a:r>
            <a:r>
              <a:rPr lang="fr-FR" sz="2400" b="1" dirty="0" err="1">
                <a:solidFill>
                  <a:srgbClr val="FF0000"/>
                </a:solidFill>
              </a:rPr>
              <a:t>submit</a:t>
            </a:r>
            <a:r>
              <a:rPr lang="fr-FR" sz="2400" b="1" dirty="0">
                <a:solidFill>
                  <a:srgbClr val="FF0000"/>
                </a:solidFill>
              </a:rPr>
              <a:t>"&gt; </a:t>
            </a:r>
            <a:r>
              <a:rPr lang="fr-FR" sz="2400" dirty="0"/>
              <a:t>ne font pas partie du formulaire Django (il faut les ajouter manuellement).</a:t>
            </a:r>
          </a:p>
          <a:p>
            <a:pPr marL="0" indent="0" algn="just">
              <a:lnSpc>
                <a:spcPct val="150000"/>
              </a:lnSpc>
              <a:buNone/>
            </a:pPr>
            <a:endParaRPr lang="fr-FR" sz="1400" b="1" dirty="0">
              <a:solidFill>
                <a:srgbClr val="C00000"/>
              </a:solidFill>
            </a:endParaRPr>
          </a:p>
          <a:p>
            <a:pPr marL="0" indent="0" algn="just">
              <a:lnSpc>
                <a:spcPct val="150000"/>
              </a:lnSpc>
              <a:buNone/>
            </a:pPr>
            <a:endParaRPr lang="fr-FR" sz="1400" b="1" dirty="0">
              <a:solidFill>
                <a:srgbClr val="C00000"/>
              </a:solidFill>
            </a:endParaRPr>
          </a:p>
          <a:p>
            <a:pPr marL="0" indent="0" algn="just">
              <a:lnSpc>
                <a:spcPct val="150000"/>
              </a:lnSpc>
              <a:buNone/>
            </a:pPr>
            <a:endParaRPr lang="fr-FR" sz="1400" b="1" dirty="0">
              <a:solidFill>
                <a:srgbClr val="C00000"/>
              </a:solidFill>
            </a:endParaRPr>
          </a:p>
          <a:p>
            <a:pPr marL="0" indent="0" algn="just">
              <a:lnSpc>
                <a:spcPct val="150000"/>
              </a:lnSpc>
              <a:buNone/>
            </a:pPr>
            <a:endParaRPr lang="fr-FR" sz="500" b="1" dirty="0">
              <a:solidFill>
                <a:srgbClr val="C00000"/>
              </a:solidFill>
            </a:endParaRPr>
          </a:p>
          <a:p>
            <a:pPr marL="0" indent="0" algn="just">
              <a:lnSpc>
                <a:spcPct val="150000"/>
              </a:lnSpc>
              <a:buNone/>
            </a:pPr>
            <a:r>
              <a:rPr lang="fr-FR" sz="1400" b="1" dirty="0">
                <a:solidFill>
                  <a:srgbClr val="C00000"/>
                </a:solidFill>
              </a:rPr>
              <a:t>N.B:  Lors de l’envoi d’un formulaire par la méthode POST et la protection CSRF active, vous devez utiliser la balise de gabarit </a:t>
            </a:r>
            <a:r>
              <a:rPr lang="fr-FR" sz="1400" b="1" dirty="0" err="1">
                <a:solidFill>
                  <a:srgbClr val="C00000"/>
                </a:solidFill>
              </a:rPr>
              <a:t>csrf_token</a:t>
            </a:r>
            <a:r>
              <a:rPr lang="fr-FR" sz="1400" b="1" dirty="0">
                <a:solidFill>
                  <a:srgbClr val="C00000"/>
                </a:solidFill>
              </a:rPr>
              <a:t>.</a:t>
            </a:r>
            <a:endParaRPr lang="fr-FR" sz="2400" b="1" dirty="0">
              <a:solidFill>
                <a:srgbClr val="C00000"/>
              </a:solidFill>
            </a:endParaRP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14</a:t>
            </a:fld>
            <a:endParaRPr lang="fr-FR"/>
          </a:p>
        </p:txBody>
      </p:sp>
      <p:pic>
        <p:nvPicPr>
          <p:cNvPr id="8" name="Image 7">
            <a:extLst>
              <a:ext uri="{FF2B5EF4-FFF2-40B4-BE49-F238E27FC236}">
                <a16:creationId xmlns:a16="http://schemas.microsoft.com/office/drawing/2014/main" id="{80A889B6-E616-4C76-8075-1899808CB780}"/>
              </a:ext>
            </a:extLst>
          </p:cNvPr>
          <p:cNvPicPr>
            <a:picLocks noChangeAspect="1"/>
          </p:cNvPicPr>
          <p:nvPr/>
        </p:nvPicPr>
        <p:blipFill>
          <a:blip r:embed="rId2"/>
          <a:stretch>
            <a:fillRect/>
          </a:stretch>
        </p:blipFill>
        <p:spPr>
          <a:xfrm>
            <a:off x="3720073" y="4303711"/>
            <a:ext cx="4869873" cy="1442585"/>
          </a:xfrm>
          <a:prstGeom prst="rect">
            <a:avLst/>
          </a:prstGeom>
        </p:spPr>
      </p:pic>
    </p:spTree>
    <p:extLst>
      <p:ext uri="{BB962C8B-B14F-4D97-AF65-F5344CB8AC3E}">
        <p14:creationId xmlns:p14="http://schemas.microsoft.com/office/powerpoint/2010/main" val="3933911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15</a:t>
            </a:fld>
            <a:endParaRPr lang="fr-FR" dirty="0"/>
          </a:p>
        </p:txBody>
      </p:sp>
      <p:pic>
        <p:nvPicPr>
          <p:cNvPr id="20" name="Picture 2" descr="How To Install PyCharm For Python On Ubuntu | Tutorials24x7">
            <a:extLst>
              <a:ext uri="{FF2B5EF4-FFF2-40B4-BE49-F238E27FC236}">
                <a16:creationId xmlns:a16="http://schemas.microsoft.com/office/drawing/2014/main" id="{C6929D16-1B05-435C-92FE-CD5E9CCE3C9A}"/>
              </a:ext>
            </a:extLst>
          </p:cNvPr>
          <p:cNvPicPr>
            <a:picLocks noChangeAspect="1" noChangeArrowheads="1"/>
          </p:cNvPicPr>
          <p:nvPr/>
        </p:nvPicPr>
        <p:blipFill rotWithShape="1">
          <a:blip r:embed="rId2">
            <a:clrChange>
              <a:clrFrom>
                <a:srgbClr val="01233F"/>
              </a:clrFrom>
              <a:clrTo>
                <a:srgbClr val="01233F">
                  <a:alpha val="0"/>
                </a:srgbClr>
              </a:clrTo>
            </a:clrChange>
            <a:extLst>
              <a:ext uri="{28A0092B-C50C-407E-A947-70E740481C1C}">
                <a14:useLocalDpi xmlns:a14="http://schemas.microsoft.com/office/drawing/2010/main" val="0"/>
              </a:ext>
            </a:extLst>
          </a:blip>
          <a:srcRect l="15989" t="20835" r="51621" b="20150"/>
          <a:stretch/>
        </p:blipFill>
        <p:spPr bwMode="auto">
          <a:xfrm>
            <a:off x="838200" y="2700642"/>
            <a:ext cx="2747864" cy="2216471"/>
          </a:xfrm>
          <a:prstGeom prst="rect">
            <a:avLst/>
          </a:prstGeom>
          <a:extLst>
            <a:ext uri="{909E8E84-426E-40DD-AFC4-6F175D3DCCD1}">
              <a14:hiddenFill xmlns:a14="http://schemas.microsoft.com/office/drawing/2010/main">
                <a:solidFill>
                  <a:srgbClr val="FFFFFF"/>
                </a:solidFill>
              </a14:hiddenFill>
            </a:ext>
          </a:extLst>
        </p:spPr>
      </p:pic>
      <p:sp>
        <p:nvSpPr>
          <p:cNvPr id="21" name="ZoneTexte 20">
            <a:extLst>
              <a:ext uri="{FF2B5EF4-FFF2-40B4-BE49-F238E27FC236}">
                <a16:creationId xmlns:a16="http://schemas.microsoft.com/office/drawing/2014/main" id="{D5030A4E-78B8-40D9-AB9C-9C5BE0C3F313}"/>
              </a:ext>
            </a:extLst>
          </p:cNvPr>
          <p:cNvSpPr txBox="1"/>
          <p:nvPr/>
        </p:nvSpPr>
        <p:spPr>
          <a:xfrm>
            <a:off x="0" y="678955"/>
            <a:ext cx="12191999" cy="923330"/>
          </a:xfrm>
          <a:prstGeom prst="rect">
            <a:avLst/>
          </a:prstGeom>
          <a:noFill/>
        </p:spPr>
        <p:txBody>
          <a:bodyPr wrap="square" rtlCol="0">
            <a:spAutoFit/>
          </a:bodyPr>
          <a:lstStyle/>
          <a:p>
            <a:pPr algn="ctr"/>
            <a:r>
              <a:rPr lang="fr-FR" sz="5400" b="1" dirty="0">
                <a:solidFill>
                  <a:srgbClr val="FFCA39"/>
                </a:solidFill>
                <a:latin typeface="Arial Rounded MT Bold" panose="020F0704030504030204" pitchFamily="34" charset="0"/>
              </a:rPr>
              <a:t>TRAVAUX</a:t>
            </a:r>
            <a:r>
              <a:rPr lang="fr-FR" sz="5400" b="1" dirty="0">
                <a:solidFill>
                  <a:srgbClr val="36739E"/>
                </a:solidFill>
                <a:latin typeface="Arial Rounded MT Bold" panose="020F0704030504030204" pitchFamily="34" charset="0"/>
              </a:rPr>
              <a:t> </a:t>
            </a:r>
            <a:r>
              <a:rPr lang="fr-FR" sz="5400" b="1" dirty="0">
                <a:solidFill>
                  <a:srgbClr val="37709F"/>
                </a:solidFill>
                <a:latin typeface="Arial Rounded MT Bold" panose="020F0704030504030204" pitchFamily="34" charset="0"/>
              </a:rPr>
              <a:t>PRATIQUES</a:t>
            </a:r>
          </a:p>
        </p:txBody>
      </p:sp>
      <p:pic>
        <p:nvPicPr>
          <p:cNvPr id="22" name="Picture 2">
            <a:extLst>
              <a:ext uri="{FF2B5EF4-FFF2-40B4-BE49-F238E27FC236}">
                <a16:creationId xmlns:a16="http://schemas.microsoft.com/office/drawing/2014/main" id="{5001EDEF-8EF9-4A4E-BCC8-515D17221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5685" y="2924130"/>
            <a:ext cx="1769494" cy="176949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thon Road Map — How To Become A Python Developer? | by Aayushi Johari |  Edureka | Medium">
            <a:extLst>
              <a:ext uri="{FF2B5EF4-FFF2-40B4-BE49-F238E27FC236}">
                <a16:creationId xmlns:a16="http://schemas.microsoft.com/office/drawing/2014/main" id="{667CC8F5-8588-4178-BDF8-0D80FB62F5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682"/>
          <a:stretch/>
        </p:blipFill>
        <p:spPr bwMode="auto">
          <a:xfrm>
            <a:off x="3394363" y="2036746"/>
            <a:ext cx="5403272"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93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Validation des Données des Formulaires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764568" y="1801091"/>
            <a:ext cx="5257799" cy="4387272"/>
          </a:xfrm>
        </p:spPr>
        <p:txBody>
          <a:bodyPr>
            <a:noAutofit/>
          </a:bodyPr>
          <a:lstStyle/>
          <a:p>
            <a:pPr marL="0" indent="0" algn="just">
              <a:lnSpc>
                <a:spcPts val="3500"/>
              </a:lnSpc>
              <a:buNone/>
            </a:pPr>
            <a:r>
              <a:rPr lang="fr-FR" sz="2400" dirty="0"/>
              <a:t>La tâche principale d’un objet </a:t>
            </a:r>
            <a:r>
              <a:rPr lang="fr-FR" sz="2400" b="1" dirty="0" err="1">
                <a:solidFill>
                  <a:srgbClr val="FF0000"/>
                </a:solidFill>
              </a:rPr>
              <a:t>Form</a:t>
            </a:r>
            <a:r>
              <a:rPr lang="fr-FR" sz="2400" dirty="0"/>
              <a:t> est de valider les données. Appelez la méthode </a:t>
            </a:r>
            <a:r>
              <a:rPr lang="fr-FR" sz="2400" b="1" dirty="0" err="1">
                <a:solidFill>
                  <a:srgbClr val="FF0000"/>
                </a:solidFill>
              </a:rPr>
              <a:t>is_valid</a:t>
            </a:r>
            <a:r>
              <a:rPr lang="fr-FR" sz="2400" b="1" dirty="0">
                <a:solidFill>
                  <a:srgbClr val="FF0000"/>
                </a:solidFill>
              </a:rPr>
              <a:t>()</a:t>
            </a:r>
            <a:r>
              <a:rPr lang="fr-FR" sz="2400" dirty="0"/>
              <a:t> pour procéder à la validation et renvoyer un booléen indiquant si les données sont valides.</a:t>
            </a:r>
            <a:endParaRPr lang="fr-FR" sz="2400" b="1" dirty="0">
              <a:solidFill>
                <a:srgbClr val="C00000"/>
              </a:solidFill>
            </a:endParaRP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16</a:t>
            </a:fld>
            <a:endParaRPr lang="fr-FR"/>
          </a:p>
        </p:txBody>
      </p:sp>
      <p:pic>
        <p:nvPicPr>
          <p:cNvPr id="9" name="Image 8">
            <a:extLst>
              <a:ext uri="{FF2B5EF4-FFF2-40B4-BE49-F238E27FC236}">
                <a16:creationId xmlns:a16="http://schemas.microsoft.com/office/drawing/2014/main" id="{74BBDADB-4718-4C42-BEA7-4FF655D39BEB}"/>
              </a:ext>
            </a:extLst>
          </p:cNvPr>
          <p:cNvPicPr>
            <a:picLocks noChangeAspect="1"/>
          </p:cNvPicPr>
          <p:nvPr/>
        </p:nvPicPr>
        <p:blipFill>
          <a:blip r:embed="rId2"/>
          <a:stretch>
            <a:fillRect/>
          </a:stretch>
        </p:blipFill>
        <p:spPr>
          <a:xfrm>
            <a:off x="6151676" y="1969078"/>
            <a:ext cx="5129157" cy="2057977"/>
          </a:xfrm>
          <a:prstGeom prst="rect">
            <a:avLst/>
          </a:prstGeom>
          <a:ln>
            <a:solidFill>
              <a:schemeClr val="tx1"/>
            </a:solidFill>
          </a:ln>
        </p:spPr>
      </p:pic>
      <p:pic>
        <p:nvPicPr>
          <p:cNvPr id="11" name="Image 10">
            <a:extLst>
              <a:ext uri="{FF2B5EF4-FFF2-40B4-BE49-F238E27FC236}">
                <a16:creationId xmlns:a16="http://schemas.microsoft.com/office/drawing/2014/main" id="{7E4BC79E-AE2D-4074-89D9-0D46B0E47025}"/>
              </a:ext>
            </a:extLst>
          </p:cNvPr>
          <p:cNvPicPr>
            <a:picLocks noChangeAspect="1"/>
          </p:cNvPicPr>
          <p:nvPr/>
        </p:nvPicPr>
        <p:blipFill>
          <a:blip r:embed="rId3"/>
          <a:stretch>
            <a:fillRect/>
          </a:stretch>
        </p:blipFill>
        <p:spPr>
          <a:xfrm>
            <a:off x="6147784" y="4216699"/>
            <a:ext cx="5279648" cy="1971664"/>
          </a:xfrm>
          <a:prstGeom prst="rect">
            <a:avLst/>
          </a:prstGeom>
          <a:ln>
            <a:solidFill>
              <a:schemeClr val="tx1"/>
            </a:solidFill>
          </a:ln>
        </p:spPr>
      </p:pic>
      <p:pic>
        <p:nvPicPr>
          <p:cNvPr id="13" name="Image 12">
            <a:extLst>
              <a:ext uri="{FF2B5EF4-FFF2-40B4-BE49-F238E27FC236}">
                <a16:creationId xmlns:a16="http://schemas.microsoft.com/office/drawing/2014/main" id="{1F37D066-328B-41D1-AE89-4F337CDB5834}"/>
              </a:ext>
            </a:extLst>
          </p:cNvPr>
          <p:cNvPicPr>
            <a:picLocks noChangeAspect="1"/>
          </p:cNvPicPr>
          <p:nvPr/>
        </p:nvPicPr>
        <p:blipFill>
          <a:blip r:embed="rId4"/>
          <a:stretch>
            <a:fillRect/>
          </a:stretch>
        </p:blipFill>
        <p:spPr>
          <a:xfrm>
            <a:off x="1107497" y="4216699"/>
            <a:ext cx="4571940" cy="1761449"/>
          </a:xfrm>
          <a:prstGeom prst="rect">
            <a:avLst/>
          </a:prstGeom>
          <a:ln>
            <a:solidFill>
              <a:schemeClr val="tx1"/>
            </a:solidFill>
          </a:ln>
        </p:spPr>
      </p:pic>
    </p:spTree>
    <p:extLst>
      <p:ext uri="{BB962C8B-B14F-4D97-AF65-F5344CB8AC3E}">
        <p14:creationId xmlns:p14="http://schemas.microsoft.com/office/powerpoint/2010/main" val="937215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Validation des Données des Formulaires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764568" y="1801091"/>
            <a:ext cx="10589232" cy="4387272"/>
          </a:xfrm>
        </p:spPr>
        <p:txBody>
          <a:bodyPr>
            <a:noAutofit/>
          </a:bodyPr>
          <a:lstStyle/>
          <a:p>
            <a:pPr marL="0" indent="0" algn="just">
              <a:lnSpc>
                <a:spcPct val="150000"/>
              </a:lnSpc>
              <a:buNone/>
            </a:pPr>
            <a:r>
              <a:rPr lang="fr-FR" sz="2400" dirty="0"/>
              <a:t>Vous pouvez surcharger la définition de la méthode </a:t>
            </a:r>
            <a:r>
              <a:rPr lang="fr-FR" sz="2000" b="1" dirty="0">
                <a:solidFill>
                  <a:srgbClr val="FF0000"/>
                </a:solidFill>
                <a:latin typeface="Consolas" panose="020B0609020204030204" pitchFamily="49" charset="0"/>
              </a:rPr>
              <a:t>clean()</a:t>
            </a:r>
            <a:r>
              <a:rPr lang="fr-FR" sz="2400" dirty="0"/>
              <a:t> pour personnaliser la validation de tout le formulaire ou bien appeler la méthode spécifique pour chacun des champs du formulaire sous la forme </a:t>
            </a:r>
            <a:r>
              <a:rPr lang="fr-FR" sz="2400" b="1" dirty="0" err="1">
                <a:solidFill>
                  <a:srgbClr val="C00000"/>
                </a:solidFill>
              </a:rPr>
              <a:t>clean_XXX</a:t>
            </a:r>
            <a:r>
              <a:rPr lang="fr-FR" sz="2400" b="1" dirty="0">
                <a:solidFill>
                  <a:srgbClr val="C00000"/>
                </a:solidFill>
              </a:rPr>
              <a:t>().</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17</a:t>
            </a:fld>
            <a:endParaRPr lang="fr-FR"/>
          </a:p>
        </p:txBody>
      </p:sp>
      <p:pic>
        <p:nvPicPr>
          <p:cNvPr id="8" name="Image 7">
            <a:extLst>
              <a:ext uri="{FF2B5EF4-FFF2-40B4-BE49-F238E27FC236}">
                <a16:creationId xmlns:a16="http://schemas.microsoft.com/office/drawing/2014/main" id="{A2D1C5CA-EFFD-4E5E-B2C1-C0C08A012E1F}"/>
              </a:ext>
            </a:extLst>
          </p:cNvPr>
          <p:cNvPicPr>
            <a:picLocks noChangeAspect="1"/>
          </p:cNvPicPr>
          <p:nvPr/>
        </p:nvPicPr>
        <p:blipFill>
          <a:blip r:embed="rId2"/>
          <a:stretch>
            <a:fillRect/>
          </a:stretch>
        </p:blipFill>
        <p:spPr>
          <a:xfrm>
            <a:off x="2740532" y="3844886"/>
            <a:ext cx="5849166" cy="2343477"/>
          </a:xfrm>
          <a:prstGeom prst="rect">
            <a:avLst/>
          </a:prstGeom>
          <a:ln>
            <a:solidFill>
              <a:schemeClr val="tx1"/>
            </a:solidFill>
          </a:ln>
        </p:spPr>
      </p:pic>
    </p:spTree>
    <p:extLst>
      <p:ext uri="{BB962C8B-B14F-4D97-AF65-F5344CB8AC3E}">
        <p14:creationId xmlns:p14="http://schemas.microsoft.com/office/powerpoint/2010/main" val="575597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Validation Manuel du Formulaires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764568" y="1801091"/>
            <a:ext cx="4427192" cy="4387272"/>
          </a:xfrm>
        </p:spPr>
        <p:txBody>
          <a:bodyPr>
            <a:noAutofit/>
          </a:bodyPr>
          <a:lstStyle/>
          <a:p>
            <a:pPr marL="0" indent="0" algn="just">
              <a:lnSpc>
                <a:spcPct val="200000"/>
              </a:lnSpc>
              <a:buNone/>
            </a:pPr>
            <a:r>
              <a:rPr lang="fr-FR" sz="2400" dirty="0"/>
              <a:t>Pour spécifier manuellement la logique de validation de tout le formulaire, surcharger la méthode </a:t>
            </a:r>
            <a:r>
              <a:rPr lang="fr-FR" sz="2400" b="1" dirty="0">
                <a:solidFill>
                  <a:srgbClr val="FF0000"/>
                </a:solidFill>
              </a:rPr>
              <a:t>clean()</a:t>
            </a:r>
            <a:r>
              <a:rPr lang="fr-FR" sz="2400" dirty="0"/>
              <a:t> du formulaire.</a:t>
            </a:r>
            <a:endParaRPr lang="fr-FR" sz="2400" b="1" dirty="0">
              <a:solidFill>
                <a:srgbClr val="C00000"/>
              </a:solidFill>
            </a:endParaRP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18</a:t>
            </a:fld>
            <a:endParaRPr lang="fr-FR"/>
          </a:p>
        </p:txBody>
      </p:sp>
      <p:pic>
        <p:nvPicPr>
          <p:cNvPr id="9" name="Image 8">
            <a:extLst>
              <a:ext uri="{FF2B5EF4-FFF2-40B4-BE49-F238E27FC236}">
                <a16:creationId xmlns:a16="http://schemas.microsoft.com/office/drawing/2014/main" id="{07E931DF-1ACA-4A33-8EC2-CA23D9C11B06}"/>
              </a:ext>
            </a:extLst>
          </p:cNvPr>
          <p:cNvPicPr>
            <a:picLocks noChangeAspect="1"/>
          </p:cNvPicPr>
          <p:nvPr/>
        </p:nvPicPr>
        <p:blipFill>
          <a:blip r:embed="rId2"/>
          <a:stretch>
            <a:fillRect/>
          </a:stretch>
        </p:blipFill>
        <p:spPr>
          <a:xfrm>
            <a:off x="5403553" y="1969078"/>
            <a:ext cx="6271209" cy="4209876"/>
          </a:xfrm>
          <a:prstGeom prst="rect">
            <a:avLst/>
          </a:prstGeom>
        </p:spPr>
      </p:pic>
    </p:spTree>
    <p:extLst>
      <p:ext uri="{BB962C8B-B14F-4D97-AF65-F5344CB8AC3E}">
        <p14:creationId xmlns:p14="http://schemas.microsoft.com/office/powerpoint/2010/main" val="2016243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Données de champ</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764568" y="1801091"/>
            <a:ext cx="10589232" cy="4387272"/>
          </a:xfrm>
        </p:spPr>
        <p:txBody>
          <a:bodyPr>
            <a:noAutofit/>
          </a:bodyPr>
          <a:lstStyle/>
          <a:p>
            <a:pPr marL="0" indent="0" algn="just">
              <a:lnSpc>
                <a:spcPct val="150000"/>
              </a:lnSpc>
              <a:buNone/>
            </a:pPr>
            <a:r>
              <a:rPr lang="fr-FR" sz="2400" dirty="0"/>
              <a:t>Au moment où les données ont été validées avec succès suite à l’appel de </a:t>
            </a:r>
            <a:r>
              <a:rPr lang="fr-FR" sz="2400" b="1" dirty="0" err="1">
                <a:solidFill>
                  <a:srgbClr val="FF0000"/>
                </a:solidFill>
              </a:rPr>
              <a:t>is_valid</a:t>
            </a:r>
            <a:r>
              <a:rPr lang="fr-FR" sz="2400" b="1" dirty="0">
                <a:solidFill>
                  <a:srgbClr val="FF0000"/>
                </a:solidFill>
              </a:rPr>
              <a:t>()</a:t>
            </a:r>
            <a:r>
              <a:rPr lang="fr-FR" sz="2400" dirty="0"/>
              <a:t>, les données de formulaire validées se trouvent dans le dictionnaire </a:t>
            </a:r>
            <a:r>
              <a:rPr lang="fr-FR" sz="2400" b="1" dirty="0" err="1">
                <a:solidFill>
                  <a:srgbClr val="FF0000"/>
                </a:solidFill>
              </a:rPr>
              <a:t>cleaned_data</a:t>
            </a:r>
            <a:r>
              <a:rPr lang="fr-FR" sz="2400" dirty="0"/>
              <a:t>. Ces données seront converties par défaut en en types Python.</a:t>
            </a:r>
            <a:endParaRPr lang="fr-FR" sz="2400" b="1" dirty="0">
              <a:solidFill>
                <a:srgbClr val="C00000"/>
              </a:solidFill>
            </a:endParaRP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19</a:t>
            </a:fld>
            <a:endParaRPr lang="fr-FR"/>
          </a:p>
        </p:txBody>
      </p:sp>
      <p:pic>
        <p:nvPicPr>
          <p:cNvPr id="8" name="Image 7">
            <a:extLst>
              <a:ext uri="{FF2B5EF4-FFF2-40B4-BE49-F238E27FC236}">
                <a16:creationId xmlns:a16="http://schemas.microsoft.com/office/drawing/2014/main" id="{AEDCD919-5CF4-4497-B1AA-DB5D2A670C58}"/>
              </a:ext>
            </a:extLst>
          </p:cNvPr>
          <p:cNvPicPr>
            <a:picLocks noChangeAspect="1"/>
          </p:cNvPicPr>
          <p:nvPr/>
        </p:nvPicPr>
        <p:blipFill>
          <a:blip r:embed="rId2"/>
          <a:stretch>
            <a:fillRect/>
          </a:stretch>
        </p:blipFill>
        <p:spPr>
          <a:xfrm>
            <a:off x="3005615" y="3577723"/>
            <a:ext cx="6298789" cy="2694633"/>
          </a:xfrm>
          <a:prstGeom prst="rect">
            <a:avLst/>
          </a:prstGeom>
          <a:ln>
            <a:solidFill>
              <a:schemeClr val="tx1"/>
            </a:solidFill>
          </a:ln>
        </p:spPr>
      </p:pic>
    </p:spTree>
    <p:extLst>
      <p:ext uri="{BB962C8B-B14F-4D97-AF65-F5344CB8AC3E}">
        <p14:creationId xmlns:p14="http://schemas.microsoft.com/office/powerpoint/2010/main" val="398484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Formulaires HTML</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579839" y="1673707"/>
            <a:ext cx="10976902" cy="3870036"/>
          </a:xfrm>
        </p:spPr>
        <p:txBody>
          <a:bodyPr>
            <a:noAutofit/>
          </a:bodyPr>
          <a:lstStyle/>
          <a:p>
            <a:pPr marL="0" indent="0" algn="just">
              <a:lnSpc>
                <a:spcPct val="150000"/>
              </a:lnSpc>
              <a:buNone/>
            </a:pPr>
            <a:r>
              <a:rPr lang="fr-FR" sz="2400" dirty="0"/>
              <a:t>En HTML, un formulaire est un ensemble d’éléments à l’intérieur des balises </a:t>
            </a:r>
            <a:r>
              <a:rPr lang="fr-FR" sz="2400" b="1" dirty="0">
                <a:solidFill>
                  <a:srgbClr val="FF0000"/>
                </a:solidFill>
              </a:rPr>
              <a:t>&lt;</a:t>
            </a:r>
            <a:r>
              <a:rPr lang="fr-FR" sz="2400" b="1" dirty="0" err="1">
                <a:solidFill>
                  <a:srgbClr val="FF0000"/>
                </a:solidFill>
              </a:rPr>
              <a:t>form</a:t>
            </a:r>
            <a:r>
              <a:rPr lang="fr-FR" sz="2400" b="1" dirty="0">
                <a:solidFill>
                  <a:srgbClr val="FF0000"/>
                </a:solidFill>
              </a:rPr>
              <a:t>&gt;</a:t>
            </a:r>
            <a:r>
              <a:rPr lang="fr-FR" sz="2400" b="1" dirty="0"/>
              <a:t>...</a:t>
            </a:r>
            <a:r>
              <a:rPr lang="fr-FR" sz="2400" b="1" dirty="0">
                <a:solidFill>
                  <a:srgbClr val="FF0000"/>
                </a:solidFill>
              </a:rPr>
              <a:t>&lt;/</a:t>
            </a:r>
            <a:r>
              <a:rPr lang="fr-FR" sz="2400" b="1" dirty="0" err="1">
                <a:solidFill>
                  <a:srgbClr val="FF0000"/>
                </a:solidFill>
              </a:rPr>
              <a:t>form</a:t>
            </a:r>
            <a:r>
              <a:rPr lang="fr-FR" sz="2400" b="1" dirty="0">
                <a:solidFill>
                  <a:srgbClr val="FF0000"/>
                </a:solidFill>
              </a:rPr>
              <a:t>&gt; </a:t>
            </a:r>
            <a:r>
              <a:rPr lang="fr-FR" sz="2400" dirty="0"/>
              <a:t>qui permettent à un visiteur d’effectuer des actions comme saisir du texte, sélectionner des options, manipuler des objets ou des contrôles, et ainsi de suite, puis d’envoyer ces informations au serveur.</a:t>
            </a:r>
            <a:endParaRPr lang="fr-FR" sz="2400" b="1" dirty="0">
              <a:solidFill>
                <a:srgbClr val="C00000"/>
              </a:solidFill>
            </a:endParaRP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2</a:t>
            </a:fld>
            <a:endParaRPr lang="fr-FR"/>
          </a:p>
        </p:txBody>
      </p:sp>
      <p:grpSp>
        <p:nvGrpSpPr>
          <p:cNvPr id="10" name="Groupe 9">
            <a:extLst>
              <a:ext uri="{FF2B5EF4-FFF2-40B4-BE49-F238E27FC236}">
                <a16:creationId xmlns:a16="http://schemas.microsoft.com/office/drawing/2014/main" id="{6383AB6F-1712-4552-8BEA-8F1365E95F01}"/>
              </a:ext>
            </a:extLst>
          </p:cNvPr>
          <p:cNvGrpSpPr/>
          <p:nvPr/>
        </p:nvGrpSpPr>
        <p:grpSpPr>
          <a:xfrm>
            <a:off x="579839" y="243158"/>
            <a:ext cx="11039504" cy="448946"/>
            <a:chOff x="366250" y="243782"/>
            <a:chExt cx="8995361" cy="450114"/>
          </a:xfrm>
        </p:grpSpPr>
        <p:grpSp>
          <p:nvGrpSpPr>
            <p:cNvPr id="12" name="Groupe 11">
              <a:extLst>
                <a:ext uri="{FF2B5EF4-FFF2-40B4-BE49-F238E27FC236}">
                  <a16:creationId xmlns:a16="http://schemas.microsoft.com/office/drawing/2014/main" id="{A4AD8DC6-3E07-4035-9E4F-8C9F64F24085}"/>
                </a:ext>
              </a:extLst>
            </p:cNvPr>
            <p:cNvGrpSpPr/>
            <p:nvPr/>
          </p:nvGrpSpPr>
          <p:grpSpPr>
            <a:xfrm>
              <a:off x="366250" y="243782"/>
              <a:ext cx="8995361" cy="450114"/>
              <a:chOff x="389022" y="299200"/>
              <a:chExt cx="8995361" cy="450114"/>
            </a:xfrm>
          </p:grpSpPr>
          <p:grpSp>
            <p:nvGrpSpPr>
              <p:cNvPr id="14" name="Groupe 13">
                <a:extLst>
                  <a:ext uri="{FF2B5EF4-FFF2-40B4-BE49-F238E27FC236}">
                    <a16:creationId xmlns:a16="http://schemas.microsoft.com/office/drawing/2014/main" id="{BE77C737-1C63-4894-BC31-8978143855F8}"/>
                  </a:ext>
                </a:extLst>
              </p:cNvPr>
              <p:cNvGrpSpPr/>
              <p:nvPr/>
            </p:nvGrpSpPr>
            <p:grpSpPr>
              <a:xfrm>
                <a:off x="389022" y="302941"/>
                <a:ext cx="6848316" cy="446373"/>
                <a:chOff x="536179" y="198508"/>
                <a:chExt cx="6432185" cy="446373"/>
              </a:xfrm>
            </p:grpSpPr>
            <p:sp>
              <p:nvSpPr>
                <p:cNvPr id="16" name="Rectangle à coins arrondis 18">
                  <a:extLst>
                    <a:ext uri="{FF2B5EF4-FFF2-40B4-BE49-F238E27FC236}">
                      <a16:creationId xmlns:a16="http://schemas.microsoft.com/office/drawing/2014/main" id="{EE42FC48-3843-426E-A919-A45D1E55E988}"/>
                    </a:ext>
                  </a:extLst>
                </p:cNvPr>
                <p:cNvSpPr/>
                <p:nvPr/>
              </p:nvSpPr>
              <p:spPr>
                <a:xfrm>
                  <a:off x="536179" y="199713"/>
                  <a:ext cx="1936772" cy="445168"/>
                </a:xfrm>
                <a:prstGeom prst="roundRect">
                  <a:avLst/>
                </a:prstGeom>
                <a:solidFill>
                  <a:srgbClr val="44B78B"/>
                </a:solidFill>
                <a:ln>
                  <a:solidFill>
                    <a:srgbClr val="44B7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t>URL Dispatcher</a:t>
                  </a:r>
                  <a:endParaRPr lang="fr-FR" sz="2000" b="1" dirty="0"/>
                </a:p>
              </p:txBody>
            </p:sp>
            <p:sp>
              <p:nvSpPr>
                <p:cNvPr id="17" name="Rectangle à coins arrondis 19">
                  <a:extLst>
                    <a:ext uri="{FF2B5EF4-FFF2-40B4-BE49-F238E27FC236}">
                      <a16:creationId xmlns:a16="http://schemas.microsoft.com/office/drawing/2014/main" id="{445DC663-EE38-4DA2-8B3B-E7EA67401BA0}"/>
                    </a:ext>
                  </a:extLst>
                </p:cNvPr>
                <p:cNvSpPr/>
                <p:nvPr/>
              </p:nvSpPr>
              <p:spPr>
                <a:xfrm>
                  <a:off x="5031592" y="198508"/>
                  <a:ext cx="1936772" cy="44516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Class-</a:t>
                  </a:r>
                  <a:r>
                    <a:rPr lang="fr-FR" b="1" dirty="0" err="1"/>
                    <a:t>based</a:t>
                  </a:r>
                  <a:r>
                    <a:rPr lang="fr-FR" b="1" dirty="0"/>
                    <a:t> </a:t>
                  </a:r>
                  <a:r>
                    <a:rPr lang="fr-FR" b="1" dirty="0" err="1"/>
                    <a:t>Views</a:t>
                  </a:r>
                  <a:endParaRPr lang="fr-FR" b="1" dirty="0"/>
                </a:p>
              </p:txBody>
            </p:sp>
          </p:grpSp>
          <p:sp>
            <p:nvSpPr>
              <p:cNvPr id="15" name="Rectangle à coins arrondis 19">
                <a:extLst>
                  <a:ext uri="{FF2B5EF4-FFF2-40B4-BE49-F238E27FC236}">
                    <a16:creationId xmlns:a16="http://schemas.microsoft.com/office/drawing/2014/main" id="{34031923-DF23-449E-A72B-6D02D2A9D5B2}"/>
                  </a:ext>
                </a:extLst>
              </p:cNvPr>
              <p:cNvSpPr/>
              <p:nvPr/>
            </p:nvSpPr>
            <p:spPr>
              <a:xfrm>
                <a:off x="7441379" y="299200"/>
                <a:ext cx="1943004" cy="44516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Templates</a:t>
                </a:r>
              </a:p>
            </p:txBody>
          </p:sp>
        </p:grpSp>
        <p:sp>
          <p:nvSpPr>
            <p:cNvPr id="13" name="Rectangle à coins arrondis 18">
              <a:extLst>
                <a:ext uri="{FF2B5EF4-FFF2-40B4-BE49-F238E27FC236}">
                  <a16:creationId xmlns:a16="http://schemas.microsoft.com/office/drawing/2014/main" id="{0124B244-6614-4549-8BC5-ECD4D43FB87F}"/>
                </a:ext>
              </a:extLst>
            </p:cNvPr>
            <p:cNvSpPr/>
            <p:nvPr/>
          </p:nvSpPr>
          <p:spPr>
            <a:xfrm>
              <a:off x="2604655" y="248728"/>
              <a:ext cx="2343798" cy="44516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t>Functional</a:t>
              </a:r>
              <a:r>
                <a:rPr lang="fr-FR" b="1" dirty="0"/>
                <a:t> </a:t>
              </a:r>
              <a:r>
                <a:rPr lang="fr-FR" b="1" dirty="0" err="1"/>
                <a:t>Views</a:t>
              </a:r>
              <a:endParaRPr lang="fr-FR" b="1" dirty="0"/>
            </a:p>
          </p:txBody>
        </p:sp>
      </p:grpSp>
      <p:pic>
        <p:nvPicPr>
          <p:cNvPr id="9" name="Image 8">
            <a:extLst>
              <a:ext uri="{FF2B5EF4-FFF2-40B4-BE49-F238E27FC236}">
                <a16:creationId xmlns:a16="http://schemas.microsoft.com/office/drawing/2014/main" id="{781F3A51-1EDF-4789-BA9B-6353DC172D24}"/>
              </a:ext>
            </a:extLst>
          </p:cNvPr>
          <p:cNvPicPr>
            <a:picLocks noChangeAspect="1"/>
          </p:cNvPicPr>
          <p:nvPr/>
        </p:nvPicPr>
        <p:blipFill>
          <a:blip r:embed="rId2"/>
          <a:stretch>
            <a:fillRect/>
          </a:stretch>
        </p:blipFill>
        <p:spPr>
          <a:xfrm>
            <a:off x="1576625" y="4164054"/>
            <a:ext cx="8983329" cy="1467055"/>
          </a:xfrm>
          <a:prstGeom prst="rect">
            <a:avLst/>
          </a:prstGeom>
          <a:ln>
            <a:solidFill>
              <a:schemeClr val="tx1"/>
            </a:solidFill>
          </a:ln>
        </p:spPr>
      </p:pic>
    </p:spTree>
    <p:extLst>
      <p:ext uri="{BB962C8B-B14F-4D97-AF65-F5344CB8AC3E}">
        <p14:creationId xmlns:p14="http://schemas.microsoft.com/office/powerpoint/2010/main" val="1065266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Affichage dans les Template</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764568" y="1801091"/>
            <a:ext cx="10589232" cy="4387272"/>
          </a:xfrm>
        </p:spPr>
        <p:txBody>
          <a:bodyPr>
            <a:noAutofit/>
          </a:bodyPr>
          <a:lstStyle/>
          <a:p>
            <a:pPr marL="0" indent="0" algn="just">
              <a:lnSpc>
                <a:spcPct val="100000"/>
              </a:lnSpc>
              <a:buNone/>
            </a:pPr>
            <a:r>
              <a:rPr lang="fr-FR" sz="2400" dirty="0"/>
              <a:t>Il existe toutefois d’autres options pour les paires &lt;label&gt;/&lt;input&gt;:</a:t>
            </a:r>
          </a:p>
          <a:p>
            <a:pPr marL="534988" indent="-358775" algn="just">
              <a:lnSpc>
                <a:spcPct val="100000"/>
              </a:lnSpc>
            </a:pPr>
            <a:r>
              <a:rPr lang="fr-FR" sz="2000" b="1" dirty="0">
                <a:solidFill>
                  <a:srgbClr val="FF0000"/>
                </a:solidFill>
                <a:latin typeface="Consolas" panose="020B0609020204030204" pitchFamily="49" charset="0"/>
              </a:rPr>
              <a:t>{{ </a:t>
            </a:r>
            <a:r>
              <a:rPr lang="fr-FR" sz="2000" b="1" dirty="0" err="1">
                <a:solidFill>
                  <a:srgbClr val="FF0000"/>
                </a:solidFill>
                <a:latin typeface="Consolas" panose="020B0609020204030204" pitchFamily="49" charset="0"/>
              </a:rPr>
              <a:t>form.as_table</a:t>
            </a:r>
            <a:r>
              <a:rPr lang="fr-FR" sz="2000" b="1" dirty="0">
                <a:solidFill>
                  <a:srgbClr val="FF0000"/>
                </a:solidFill>
                <a:latin typeface="Consolas" panose="020B0609020204030204" pitchFamily="49" charset="0"/>
              </a:rPr>
              <a:t> }} </a:t>
            </a:r>
            <a:r>
              <a:rPr lang="fr-FR" sz="2400" dirty="0"/>
              <a:t>affiche les composants sous forme de cellules de tableau à l’intérieur de balises </a:t>
            </a:r>
            <a:r>
              <a:rPr lang="fr-FR" sz="2400" b="1" dirty="0">
                <a:solidFill>
                  <a:schemeClr val="accent1"/>
                </a:solidFill>
              </a:rPr>
              <a:t>&lt;tr&gt;.</a:t>
            </a:r>
          </a:p>
          <a:p>
            <a:pPr marL="534988" indent="-358775" algn="just">
              <a:lnSpc>
                <a:spcPct val="100000"/>
              </a:lnSpc>
            </a:pPr>
            <a:r>
              <a:rPr lang="fr-FR" sz="2000" b="1" dirty="0">
                <a:solidFill>
                  <a:srgbClr val="FF0000"/>
                </a:solidFill>
                <a:latin typeface="Consolas" panose="020B0609020204030204" pitchFamily="49" charset="0"/>
              </a:rPr>
              <a:t>{{ </a:t>
            </a:r>
            <a:r>
              <a:rPr lang="fr-FR" sz="2000" b="1" dirty="0" err="1">
                <a:solidFill>
                  <a:srgbClr val="FF0000"/>
                </a:solidFill>
                <a:latin typeface="Consolas" panose="020B0609020204030204" pitchFamily="49" charset="0"/>
              </a:rPr>
              <a:t>form.as_p</a:t>
            </a:r>
            <a:r>
              <a:rPr lang="fr-FR" sz="2000" b="1" dirty="0">
                <a:solidFill>
                  <a:srgbClr val="FF0000"/>
                </a:solidFill>
                <a:latin typeface="Consolas" panose="020B0609020204030204" pitchFamily="49" charset="0"/>
              </a:rPr>
              <a:t> }} </a:t>
            </a:r>
            <a:r>
              <a:rPr lang="fr-FR" sz="2400" dirty="0"/>
              <a:t>affiche les composants dans des balises </a:t>
            </a:r>
            <a:r>
              <a:rPr lang="fr-FR" sz="2400" b="1" dirty="0">
                <a:solidFill>
                  <a:schemeClr val="accent1"/>
                </a:solidFill>
              </a:rPr>
              <a:t>&lt;p&gt;.</a:t>
            </a:r>
          </a:p>
          <a:p>
            <a:pPr marL="534988" indent="-358775" algn="just">
              <a:lnSpc>
                <a:spcPct val="100000"/>
              </a:lnSpc>
            </a:pPr>
            <a:r>
              <a:rPr lang="fr-FR" sz="2000" b="1" dirty="0">
                <a:solidFill>
                  <a:srgbClr val="FF0000"/>
                </a:solidFill>
                <a:latin typeface="Consolas" panose="020B0609020204030204" pitchFamily="49" charset="0"/>
              </a:rPr>
              <a:t>{{ </a:t>
            </a:r>
            <a:r>
              <a:rPr lang="fr-FR" sz="2000" b="1" dirty="0" err="1">
                <a:solidFill>
                  <a:srgbClr val="FF0000"/>
                </a:solidFill>
                <a:latin typeface="Consolas" panose="020B0609020204030204" pitchFamily="49" charset="0"/>
              </a:rPr>
              <a:t>form.as_ul</a:t>
            </a:r>
            <a:r>
              <a:rPr lang="fr-FR" sz="2000" b="1" dirty="0">
                <a:solidFill>
                  <a:srgbClr val="FF0000"/>
                </a:solidFill>
                <a:latin typeface="Consolas" panose="020B0609020204030204" pitchFamily="49" charset="0"/>
              </a:rPr>
              <a:t> }} </a:t>
            </a:r>
            <a:r>
              <a:rPr lang="fr-FR" sz="2400" dirty="0"/>
              <a:t>affiche les composants dans des balises </a:t>
            </a:r>
            <a:r>
              <a:rPr lang="fr-FR" sz="2400" b="1" dirty="0">
                <a:solidFill>
                  <a:schemeClr val="accent1"/>
                </a:solidFill>
              </a:rPr>
              <a:t>&lt;li&gt;.</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20</a:t>
            </a:fld>
            <a:endParaRPr lang="fr-FR"/>
          </a:p>
        </p:txBody>
      </p:sp>
      <p:pic>
        <p:nvPicPr>
          <p:cNvPr id="9" name="Image 8">
            <a:extLst>
              <a:ext uri="{FF2B5EF4-FFF2-40B4-BE49-F238E27FC236}">
                <a16:creationId xmlns:a16="http://schemas.microsoft.com/office/drawing/2014/main" id="{BE00136F-2DC9-4A7C-98BB-AF64CF42E882}"/>
              </a:ext>
            </a:extLst>
          </p:cNvPr>
          <p:cNvPicPr>
            <a:picLocks noChangeAspect="1"/>
          </p:cNvPicPr>
          <p:nvPr/>
        </p:nvPicPr>
        <p:blipFill>
          <a:blip r:embed="rId2"/>
          <a:stretch>
            <a:fillRect/>
          </a:stretch>
        </p:blipFill>
        <p:spPr>
          <a:xfrm>
            <a:off x="2100083" y="4293740"/>
            <a:ext cx="7991833" cy="1997958"/>
          </a:xfrm>
          <a:prstGeom prst="rect">
            <a:avLst/>
          </a:prstGeom>
          <a:ln>
            <a:solidFill>
              <a:schemeClr val="tx1"/>
            </a:solidFill>
          </a:ln>
        </p:spPr>
      </p:pic>
    </p:spTree>
    <p:extLst>
      <p:ext uri="{BB962C8B-B14F-4D97-AF65-F5344CB8AC3E}">
        <p14:creationId xmlns:p14="http://schemas.microsoft.com/office/powerpoint/2010/main" val="3580972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Affichage manuel des champs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764568" y="1801091"/>
            <a:ext cx="10660814" cy="4387272"/>
          </a:xfrm>
        </p:spPr>
        <p:txBody>
          <a:bodyPr>
            <a:noAutofit/>
          </a:bodyPr>
          <a:lstStyle/>
          <a:p>
            <a:pPr marL="0" indent="0" algn="just">
              <a:lnSpc>
                <a:spcPct val="150000"/>
              </a:lnSpc>
              <a:buNone/>
            </a:pPr>
            <a:r>
              <a:rPr lang="fr-FR" sz="2400" dirty="0"/>
              <a:t>On peut tout à fait afficher soi-même les champs (par exemple pour changer leur ordre d’apparition). Chaque champ est accessible en tant qu’attribut du formulaire avec la syntaxe </a:t>
            </a:r>
            <a:r>
              <a:rPr lang="fr-FR" sz="2400" b="1" dirty="0">
                <a:solidFill>
                  <a:srgbClr val="FF0000"/>
                </a:solidFill>
              </a:rPr>
              <a:t>{{ </a:t>
            </a:r>
            <a:r>
              <a:rPr lang="fr-FR" sz="2400" b="1" dirty="0" err="1">
                <a:solidFill>
                  <a:srgbClr val="FF0000"/>
                </a:solidFill>
              </a:rPr>
              <a:t>form.nom_du_champ</a:t>
            </a:r>
            <a:r>
              <a:rPr lang="fr-FR" sz="2400" b="1" dirty="0">
                <a:solidFill>
                  <a:srgbClr val="FF0000"/>
                </a:solidFill>
              </a:rPr>
              <a:t> }}.</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21</a:t>
            </a:fld>
            <a:endParaRPr lang="fr-FR"/>
          </a:p>
        </p:txBody>
      </p:sp>
      <p:pic>
        <p:nvPicPr>
          <p:cNvPr id="11" name="Image 10">
            <a:extLst>
              <a:ext uri="{FF2B5EF4-FFF2-40B4-BE49-F238E27FC236}">
                <a16:creationId xmlns:a16="http://schemas.microsoft.com/office/drawing/2014/main" id="{91340679-89E8-4B0C-B7D9-B78031E6EB75}"/>
              </a:ext>
            </a:extLst>
          </p:cNvPr>
          <p:cNvPicPr>
            <a:picLocks noChangeAspect="1"/>
          </p:cNvPicPr>
          <p:nvPr/>
        </p:nvPicPr>
        <p:blipFill>
          <a:blip r:embed="rId2"/>
          <a:stretch>
            <a:fillRect/>
          </a:stretch>
        </p:blipFill>
        <p:spPr>
          <a:xfrm>
            <a:off x="1977407" y="3851757"/>
            <a:ext cx="8025296" cy="1708534"/>
          </a:xfrm>
          <a:prstGeom prst="rect">
            <a:avLst/>
          </a:prstGeom>
          <a:ln>
            <a:solidFill>
              <a:schemeClr val="tx1"/>
            </a:solidFill>
          </a:ln>
        </p:spPr>
      </p:pic>
    </p:spTree>
    <p:extLst>
      <p:ext uri="{BB962C8B-B14F-4D97-AF65-F5344CB8AC3E}">
        <p14:creationId xmlns:p14="http://schemas.microsoft.com/office/powerpoint/2010/main" val="3458821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Affichage des messages d’erreur de formulaires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764568" y="1801091"/>
            <a:ext cx="5719359" cy="4387272"/>
          </a:xfrm>
        </p:spPr>
        <p:txBody>
          <a:bodyPr>
            <a:noAutofit/>
          </a:bodyPr>
          <a:lstStyle/>
          <a:p>
            <a:pPr marL="0" indent="0" algn="just">
              <a:lnSpc>
                <a:spcPct val="150000"/>
              </a:lnSpc>
              <a:buNone/>
            </a:pPr>
            <a:r>
              <a:rPr lang="fr-FR" sz="2400" dirty="0"/>
              <a:t>La syntaxe </a:t>
            </a:r>
            <a:r>
              <a:rPr lang="fr-FR" sz="2400" b="1" dirty="0">
                <a:solidFill>
                  <a:srgbClr val="FF0000"/>
                </a:solidFill>
              </a:rPr>
              <a:t>{{ </a:t>
            </a:r>
            <a:r>
              <a:rPr lang="fr-FR" sz="2400" b="1" dirty="0" err="1">
                <a:solidFill>
                  <a:srgbClr val="FF0000"/>
                </a:solidFill>
              </a:rPr>
              <a:t>form.</a:t>
            </a:r>
            <a:r>
              <a:rPr lang="fr-FR" sz="2400" b="1" dirty="0" err="1">
                <a:solidFill>
                  <a:srgbClr val="C00000"/>
                </a:solidFill>
              </a:rPr>
              <a:t>nom_du_champ</a:t>
            </a:r>
            <a:r>
              <a:rPr lang="fr-FR" sz="2400" b="1" dirty="0" err="1">
                <a:solidFill>
                  <a:srgbClr val="FF0000"/>
                </a:solidFill>
              </a:rPr>
              <a:t>.</a:t>
            </a:r>
            <a:r>
              <a:rPr lang="fr-FR" sz="2400" b="1" dirty="0" err="1">
                <a:solidFill>
                  <a:srgbClr val="0070C0"/>
                </a:solidFill>
              </a:rPr>
              <a:t>errors</a:t>
            </a:r>
            <a:r>
              <a:rPr lang="fr-FR" sz="2400" b="1" dirty="0">
                <a:solidFill>
                  <a:srgbClr val="FF0000"/>
                </a:solidFill>
              </a:rPr>
              <a:t> }}</a:t>
            </a:r>
            <a:r>
              <a:rPr lang="fr-FR" sz="2400" dirty="0"/>
              <a:t> affiche une liste des erreurs du formulaire, sous forme de liste non ordonnée.</a:t>
            </a:r>
            <a:endParaRPr lang="fr-FR" sz="2400" b="1" dirty="0">
              <a:solidFill>
                <a:srgbClr val="FF0000"/>
              </a:solidFill>
            </a:endParaRP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22</a:t>
            </a:fld>
            <a:endParaRPr lang="fr-FR"/>
          </a:p>
        </p:txBody>
      </p:sp>
      <p:pic>
        <p:nvPicPr>
          <p:cNvPr id="8" name="Image 7">
            <a:extLst>
              <a:ext uri="{FF2B5EF4-FFF2-40B4-BE49-F238E27FC236}">
                <a16:creationId xmlns:a16="http://schemas.microsoft.com/office/drawing/2014/main" id="{D6D0A19A-ABB0-4958-A5DA-D54BBAEC462B}"/>
              </a:ext>
            </a:extLst>
          </p:cNvPr>
          <p:cNvPicPr>
            <a:picLocks noChangeAspect="1"/>
          </p:cNvPicPr>
          <p:nvPr/>
        </p:nvPicPr>
        <p:blipFill>
          <a:blip r:embed="rId2"/>
          <a:stretch>
            <a:fillRect/>
          </a:stretch>
        </p:blipFill>
        <p:spPr>
          <a:xfrm>
            <a:off x="6699956" y="1707286"/>
            <a:ext cx="4758777" cy="4649064"/>
          </a:xfrm>
          <a:prstGeom prst="rect">
            <a:avLst/>
          </a:prstGeom>
          <a:ln>
            <a:solidFill>
              <a:schemeClr val="tx1"/>
            </a:solidFill>
          </a:ln>
        </p:spPr>
      </p:pic>
      <p:pic>
        <p:nvPicPr>
          <p:cNvPr id="10" name="Image 9">
            <a:extLst>
              <a:ext uri="{FF2B5EF4-FFF2-40B4-BE49-F238E27FC236}">
                <a16:creationId xmlns:a16="http://schemas.microsoft.com/office/drawing/2014/main" id="{3FE7C1F3-854A-4250-9493-15445B675645}"/>
              </a:ext>
            </a:extLst>
          </p:cNvPr>
          <p:cNvPicPr>
            <a:picLocks noChangeAspect="1"/>
          </p:cNvPicPr>
          <p:nvPr/>
        </p:nvPicPr>
        <p:blipFill>
          <a:blip r:embed="rId3"/>
          <a:stretch>
            <a:fillRect/>
          </a:stretch>
        </p:blipFill>
        <p:spPr>
          <a:xfrm>
            <a:off x="696608" y="3933536"/>
            <a:ext cx="5494721" cy="1768792"/>
          </a:xfrm>
          <a:prstGeom prst="rect">
            <a:avLst/>
          </a:prstGeom>
          <a:ln>
            <a:solidFill>
              <a:schemeClr val="tx1"/>
            </a:solidFill>
          </a:ln>
        </p:spPr>
      </p:pic>
    </p:spTree>
    <p:extLst>
      <p:ext uri="{BB962C8B-B14F-4D97-AF65-F5344CB8AC3E}">
        <p14:creationId xmlns:p14="http://schemas.microsoft.com/office/powerpoint/2010/main" val="641244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Gabarits de formulaire réutilisables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764567" y="1801091"/>
            <a:ext cx="5617759" cy="4387272"/>
          </a:xfrm>
        </p:spPr>
        <p:txBody>
          <a:bodyPr>
            <a:noAutofit/>
          </a:bodyPr>
          <a:lstStyle/>
          <a:p>
            <a:pPr marL="0" indent="0" algn="just">
              <a:lnSpc>
                <a:spcPct val="150000"/>
              </a:lnSpc>
              <a:buNone/>
            </a:pPr>
            <a:r>
              <a:rPr lang="fr-FR" sz="2400" dirty="0"/>
              <a:t>Si l’application utilise la même logique d’affichage des formulaires à plusieurs endroits, vous pouvez réduire la duplication en enregistrant la boucle de formulaire dans un gabarit autonome et en employant la balise </a:t>
            </a:r>
            <a:r>
              <a:rPr lang="fr-FR" sz="2400" b="1" dirty="0" err="1">
                <a:solidFill>
                  <a:srgbClr val="FF2D20"/>
                </a:solidFill>
              </a:rPr>
              <a:t>include</a:t>
            </a:r>
            <a:r>
              <a:rPr lang="fr-FR" sz="2400" dirty="0"/>
              <a:t> afin de réutiliser ce contenu dans d’autres gabarits.</a:t>
            </a:r>
            <a:endParaRPr lang="fr-FR" sz="2400" b="1" dirty="0">
              <a:solidFill>
                <a:srgbClr val="FF0000"/>
              </a:solidFill>
            </a:endParaRP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23</a:t>
            </a:fld>
            <a:endParaRPr lang="fr-FR"/>
          </a:p>
        </p:txBody>
      </p:sp>
      <p:pic>
        <p:nvPicPr>
          <p:cNvPr id="9" name="Image 8">
            <a:extLst>
              <a:ext uri="{FF2B5EF4-FFF2-40B4-BE49-F238E27FC236}">
                <a16:creationId xmlns:a16="http://schemas.microsoft.com/office/drawing/2014/main" id="{F496A101-B8C1-428D-A18D-AFEEAAA1138D}"/>
              </a:ext>
            </a:extLst>
          </p:cNvPr>
          <p:cNvPicPr>
            <a:picLocks noChangeAspect="1"/>
          </p:cNvPicPr>
          <p:nvPr/>
        </p:nvPicPr>
        <p:blipFill>
          <a:blip r:embed="rId2"/>
          <a:stretch>
            <a:fillRect/>
          </a:stretch>
        </p:blipFill>
        <p:spPr>
          <a:xfrm>
            <a:off x="6705598" y="2165639"/>
            <a:ext cx="4880763" cy="2791648"/>
          </a:xfrm>
          <a:prstGeom prst="rect">
            <a:avLst/>
          </a:prstGeom>
          <a:ln>
            <a:solidFill>
              <a:schemeClr val="tx1"/>
            </a:solidFill>
          </a:ln>
        </p:spPr>
      </p:pic>
    </p:spTree>
    <p:extLst>
      <p:ext uri="{BB962C8B-B14F-4D97-AF65-F5344CB8AC3E}">
        <p14:creationId xmlns:p14="http://schemas.microsoft.com/office/powerpoint/2010/main" val="1327724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24</a:t>
            </a:fld>
            <a:endParaRPr lang="fr-FR" dirty="0"/>
          </a:p>
        </p:txBody>
      </p:sp>
      <p:pic>
        <p:nvPicPr>
          <p:cNvPr id="20" name="Picture 2" descr="How To Install PyCharm For Python On Ubuntu | Tutorials24x7">
            <a:extLst>
              <a:ext uri="{FF2B5EF4-FFF2-40B4-BE49-F238E27FC236}">
                <a16:creationId xmlns:a16="http://schemas.microsoft.com/office/drawing/2014/main" id="{C6929D16-1B05-435C-92FE-CD5E9CCE3C9A}"/>
              </a:ext>
            </a:extLst>
          </p:cNvPr>
          <p:cNvPicPr>
            <a:picLocks noChangeAspect="1" noChangeArrowheads="1"/>
          </p:cNvPicPr>
          <p:nvPr/>
        </p:nvPicPr>
        <p:blipFill rotWithShape="1">
          <a:blip r:embed="rId2">
            <a:clrChange>
              <a:clrFrom>
                <a:srgbClr val="01233F"/>
              </a:clrFrom>
              <a:clrTo>
                <a:srgbClr val="01233F">
                  <a:alpha val="0"/>
                </a:srgbClr>
              </a:clrTo>
            </a:clrChange>
            <a:extLst>
              <a:ext uri="{28A0092B-C50C-407E-A947-70E740481C1C}">
                <a14:useLocalDpi xmlns:a14="http://schemas.microsoft.com/office/drawing/2010/main" val="0"/>
              </a:ext>
            </a:extLst>
          </a:blip>
          <a:srcRect l="15989" t="20835" r="51621" b="20150"/>
          <a:stretch/>
        </p:blipFill>
        <p:spPr bwMode="auto">
          <a:xfrm>
            <a:off x="838200" y="2700642"/>
            <a:ext cx="2747864" cy="2216471"/>
          </a:xfrm>
          <a:prstGeom prst="rect">
            <a:avLst/>
          </a:prstGeom>
          <a:extLst>
            <a:ext uri="{909E8E84-426E-40DD-AFC4-6F175D3DCCD1}">
              <a14:hiddenFill xmlns:a14="http://schemas.microsoft.com/office/drawing/2010/main">
                <a:solidFill>
                  <a:srgbClr val="FFFFFF"/>
                </a:solidFill>
              </a14:hiddenFill>
            </a:ext>
          </a:extLst>
        </p:spPr>
      </p:pic>
      <p:sp>
        <p:nvSpPr>
          <p:cNvPr id="21" name="ZoneTexte 20">
            <a:extLst>
              <a:ext uri="{FF2B5EF4-FFF2-40B4-BE49-F238E27FC236}">
                <a16:creationId xmlns:a16="http://schemas.microsoft.com/office/drawing/2014/main" id="{D5030A4E-78B8-40D9-AB9C-9C5BE0C3F313}"/>
              </a:ext>
            </a:extLst>
          </p:cNvPr>
          <p:cNvSpPr txBox="1"/>
          <p:nvPr/>
        </p:nvSpPr>
        <p:spPr>
          <a:xfrm>
            <a:off x="0" y="678955"/>
            <a:ext cx="12191999" cy="923330"/>
          </a:xfrm>
          <a:prstGeom prst="rect">
            <a:avLst/>
          </a:prstGeom>
          <a:noFill/>
        </p:spPr>
        <p:txBody>
          <a:bodyPr wrap="square" rtlCol="0">
            <a:spAutoFit/>
          </a:bodyPr>
          <a:lstStyle/>
          <a:p>
            <a:pPr algn="ctr"/>
            <a:r>
              <a:rPr lang="fr-FR" sz="5400" b="1" dirty="0">
                <a:solidFill>
                  <a:srgbClr val="FFCA39"/>
                </a:solidFill>
                <a:latin typeface="Arial Rounded MT Bold" panose="020F0704030504030204" pitchFamily="34" charset="0"/>
              </a:rPr>
              <a:t>TRAVAUX</a:t>
            </a:r>
            <a:r>
              <a:rPr lang="fr-FR" sz="5400" b="1" dirty="0">
                <a:solidFill>
                  <a:srgbClr val="36739E"/>
                </a:solidFill>
                <a:latin typeface="Arial Rounded MT Bold" panose="020F0704030504030204" pitchFamily="34" charset="0"/>
              </a:rPr>
              <a:t> </a:t>
            </a:r>
            <a:r>
              <a:rPr lang="fr-FR" sz="5400" b="1" dirty="0">
                <a:solidFill>
                  <a:srgbClr val="37709F"/>
                </a:solidFill>
                <a:latin typeface="Arial Rounded MT Bold" panose="020F0704030504030204" pitchFamily="34" charset="0"/>
              </a:rPr>
              <a:t>PRATIQUES</a:t>
            </a:r>
          </a:p>
        </p:txBody>
      </p:sp>
      <p:pic>
        <p:nvPicPr>
          <p:cNvPr id="22" name="Picture 2">
            <a:extLst>
              <a:ext uri="{FF2B5EF4-FFF2-40B4-BE49-F238E27FC236}">
                <a16:creationId xmlns:a16="http://schemas.microsoft.com/office/drawing/2014/main" id="{5001EDEF-8EF9-4A4E-BCC8-515D17221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5685" y="2924130"/>
            <a:ext cx="1769494" cy="176949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thon Road Map — How To Become A Python Developer? | by Aayushi Johari |  Edureka | Medium">
            <a:extLst>
              <a:ext uri="{FF2B5EF4-FFF2-40B4-BE49-F238E27FC236}">
                <a16:creationId xmlns:a16="http://schemas.microsoft.com/office/drawing/2014/main" id="{667CC8F5-8588-4178-BDF8-0D80FB62F5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682"/>
          <a:stretch/>
        </p:blipFill>
        <p:spPr bwMode="auto">
          <a:xfrm>
            <a:off x="3394363" y="2036746"/>
            <a:ext cx="5403272"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71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Les Composants de formulaires (« widgets »)</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764567" y="1801091"/>
            <a:ext cx="10706997" cy="4387272"/>
          </a:xfrm>
        </p:spPr>
        <p:txBody>
          <a:bodyPr>
            <a:noAutofit/>
          </a:bodyPr>
          <a:lstStyle/>
          <a:p>
            <a:pPr marL="0" indent="0" algn="just">
              <a:lnSpc>
                <a:spcPct val="150000"/>
              </a:lnSpc>
              <a:buNone/>
            </a:pPr>
            <a:r>
              <a:rPr lang="fr-FR" sz="2400" dirty="0"/>
              <a:t>Un composant de formulaire est la </a:t>
            </a:r>
            <a:r>
              <a:rPr lang="fr-FR" sz="2400" b="1" dirty="0">
                <a:solidFill>
                  <a:srgbClr val="FF2D20"/>
                </a:solidFill>
              </a:rPr>
              <a:t>représentation Django d’un élément de saisie HTML</a:t>
            </a:r>
            <a:r>
              <a:rPr lang="fr-FR" sz="2400" dirty="0"/>
              <a:t>. Le composant se charge de produire le code HTML et d’extraire les données qui lui sont propres dans un dictionnaire GET/POST.</a:t>
            </a:r>
          </a:p>
          <a:p>
            <a:pPr marL="0" indent="0" algn="just">
              <a:lnSpc>
                <a:spcPct val="150000"/>
              </a:lnSpc>
              <a:buNone/>
            </a:pPr>
            <a:endParaRPr lang="fr-FR" sz="2400" dirty="0"/>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25</a:t>
            </a:fld>
            <a:endParaRPr lang="fr-FR"/>
          </a:p>
        </p:txBody>
      </p:sp>
      <p:pic>
        <p:nvPicPr>
          <p:cNvPr id="8" name="Image 7">
            <a:extLst>
              <a:ext uri="{FF2B5EF4-FFF2-40B4-BE49-F238E27FC236}">
                <a16:creationId xmlns:a16="http://schemas.microsoft.com/office/drawing/2014/main" id="{49836E4D-E50B-4B62-9AD2-71854C2DB8E1}"/>
              </a:ext>
            </a:extLst>
          </p:cNvPr>
          <p:cNvPicPr>
            <a:picLocks noChangeAspect="1"/>
          </p:cNvPicPr>
          <p:nvPr/>
        </p:nvPicPr>
        <p:blipFill>
          <a:blip r:embed="rId2"/>
          <a:stretch>
            <a:fillRect/>
          </a:stretch>
        </p:blipFill>
        <p:spPr>
          <a:xfrm>
            <a:off x="2151479" y="3632943"/>
            <a:ext cx="7889042" cy="2081364"/>
          </a:xfrm>
          <a:prstGeom prst="rect">
            <a:avLst/>
          </a:prstGeom>
          <a:ln>
            <a:solidFill>
              <a:schemeClr val="tx1"/>
            </a:solidFill>
          </a:ln>
        </p:spPr>
      </p:pic>
    </p:spTree>
    <p:extLst>
      <p:ext uri="{BB962C8B-B14F-4D97-AF65-F5344CB8AC3E}">
        <p14:creationId xmlns:p14="http://schemas.microsoft.com/office/powerpoint/2010/main" val="1377285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Paramètres des composants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764567" y="1801091"/>
            <a:ext cx="10706997" cy="4387272"/>
          </a:xfrm>
        </p:spPr>
        <p:txBody>
          <a:bodyPr>
            <a:noAutofit/>
          </a:bodyPr>
          <a:lstStyle/>
          <a:p>
            <a:pPr marL="0" indent="0" algn="just">
              <a:lnSpc>
                <a:spcPct val="150000"/>
              </a:lnSpc>
              <a:buNone/>
            </a:pPr>
            <a:r>
              <a:rPr lang="fr-FR" sz="2400" dirty="0"/>
              <a:t>Beaucoup de composants acceptent des paramètres supplémentaires facultatif; ils peuvent être définis lors de l’attribution du composant au champ de formulaire.</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26</a:t>
            </a:fld>
            <a:endParaRPr lang="fr-FR"/>
          </a:p>
        </p:txBody>
      </p:sp>
      <p:pic>
        <p:nvPicPr>
          <p:cNvPr id="9" name="Image 8">
            <a:extLst>
              <a:ext uri="{FF2B5EF4-FFF2-40B4-BE49-F238E27FC236}">
                <a16:creationId xmlns:a16="http://schemas.microsoft.com/office/drawing/2014/main" id="{F4CEEAEA-C30A-42F2-A191-11714F5B18E8}"/>
              </a:ext>
            </a:extLst>
          </p:cNvPr>
          <p:cNvPicPr>
            <a:picLocks noChangeAspect="1"/>
          </p:cNvPicPr>
          <p:nvPr/>
        </p:nvPicPr>
        <p:blipFill>
          <a:blip r:embed="rId2"/>
          <a:stretch>
            <a:fillRect/>
          </a:stretch>
        </p:blipFill>
        <p:spPr>
          <a:xfrm>
            <a:off x="2522844" y="3116210"/>
            <a:ext cx="7146312" cy="3146044"/>
          </a:xfrm>
          <a:prstGeom prst="rect">
            <a:avLst/>
          </a:prstGeom>
          <a:ln>
            <a:solidFill>
              <a:schemeClr val="tx1"/>
            </a:solidFill>
          </a:ln>
        </p:spPr>
      </p:pic>
    </p:spTree>
    <p:extLst>
      <p:ext uri="{BB962C8B-B14F-4D97-AF65-F5344CB8AC3E}">
        <p14:creationId xmlns:p14="http://schemas.microsoft.com/office/powerpoint/2010/main" val="800457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Personnalisation des instances de composants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572655" y="1801091"/>
            <a:ext cx="10910195" cy="4387272"/>
          </a:xfrm>
        </p:spPr>
        <p:txBody>
          <a:bodyPr>
            <a:noAutofit/>
          </a:bodyPr>
          <a:lstStyle/>
          <a:p>
            <a:pPr marL="0" indent="0" algn="just">
              <a:lnSpc>
                <a:spcPct val="150000"/>
              </a:lnSpc>
              <a:buNone/>
            </a:pPr>
            <a:r>
              <a:rPr lang="fr-FR" sz="2400" dirty="0"/>
              <a:t>Si on souhaite qu’un composant apparaisse différemment d’un autre, il sera nécessaire d’indiquer des attributs supplémentaires  lors de la définition du champ de formulaire</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27</a:t>
            </a:fld>
            <a:endParaRPr lang="fr-FR"/>
          </a:p>
        </p:txBody>
      </p:sp>
      <p:pic>
        <p:nvPicPr>
          <p:cNvPr id="8" name="Image 7">
            <a:extLst>
              <a:ext uri="{FF2B5EF4-FFF2-40B4-BE49-F238E27FC236}">
                <a16:creationId xmlns:a16="http://schemas.microsoft.com/office/drawing/2014/main" id="{4C9C3BB4-7B8A-4D56-A674-DE13B36FD6F9}"/>
              </a:ext>
            </a:extLst>
          </p:cNvPr>
          <p:cNvPicPr>
            <a:picLocks noChangeAspect="1"/>
          </p:cNvPicPr>
          <p:nvPr/>
        </p:nvPicPr>
        <p:blipFill>
          <a:blip r:embed="rId2"/>
          <a:stretch>
            <a:fillRect/>
          </a:stretch>
        </p:blipFill>
        <p:spPr>
          <a:xfrm>
            <a:off x="1830056" y="3120426"/>
            <a:ext cx="8649907" cy="1181265"/>
          </a:xfrm>
          <a:prstGeom prst="rect">
            <a:avLst/>
          </a:prstGeom>
          <a:ln>
            <a:solidFill>
              <a:schemeClr val="tx1"/>
            </a:solidFill>
          </a:ln>
        </p:spPr>
      </p:pic>
      <p:pic>
        <p:nvPicPr>
          <p:cNvPr id="11" name="Image 10">
            <a:extLst>
              <a:ext uri="{FF2B5EF4-FFF2-40B4-BE49-F238E27FC236}">
                <a16:creationId xmlns:a16="http://schemas.microsoft.com/office/drawing/2014/main" id="{39F09201-FDF6-4A6D-BF23-5DB633980B17}"/>
              </a:ext>
            </a:extLst>
          </p:cNvPr>
          <p:cNvPicPr>
            <a:picLocks noChangeAspect="1"/>
          </p:cNvPicPr>
          <p:nvPr/>
        </p:nvPicPr>
        <p:blipFill>
          <a:blip r:embed="rId3"/>
          <a:stretch>
            <a:fillRect/>
          </a:stretch>
        </p:blipFill>
        <p:spPr>
          <a:xfrm>
            <a:off x="1062037" y="5204551"/>
            <a:ext cx="10067925" cy="942975"/>
          </a:xfrm>
          <a:prstGeom prst="rect">
            <a:avLst/>
          </a:prstGeom>
          <a:ln>
            <a:solidFill>
              <a:schemeClr val="tx1"/>
            </a:solidFill>
          </a:ln>
        </p:spPr>
      </p:pic>
      <p:sp>
        <p:nvSpPr>
          <p:cNvPr id="12" name="Flèche : bas 11">
            <a:extLst>
              <a:ext uri="{FF2B5EF4-FFF2-40B4-BE49-F238E27FC236}">
                <a16:creationId xmlns:a16="http://schemas.microsoft.com/office/drawing/2014/main" id="{4E15D02F-4CB2-4442-8A48-111136ACBAB2}"/>
              </a:ext>
            </a:extLst>
          </p:cNvPr>
          <p:cNvSpPr/>
          <p:nvPr/>
        </p:nvSpPr>
        <p:spPr>
          <a:xfrm>
            <a:off x="5793510" y="4568969"/>
            <a:ext cx="604980" cy="434861"/>
          </a:xfrm>
          <a:prstGeom prst="downArrow">
            <a:avLst/>
          </a:prstGeom>
          <a:solidFill>
            <a:srgbClr val="44B7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54446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Personnalisation des instances de composants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572655" y="1801091"/>
            <a:ext cx="10910195" cy="4387272"/>
          </a:xfrm>
        </p:spPr>
        <p:txBody>
          <a:bodyPr>
            <a:noAutofit/>
          </a:bodyPr>
          <a:lstStyle/>
          <a:p>
            <a:pPr marL="0" indent="0" algn="just">
              <a:lnSpc>
                <a:spcPct val="150000"/>
              </a:lnSpc>
              <a:buNone/>
            </a:pPr>
            <a:r>
              <a:rPr lang="fr-FR" sz="2400" dirty="0"/>
              <a:t>Si on souhaite qu’un composant apparaisse différemment d’un autre, il sera nécessaire d’indiquer des attributs supplémentaires  lors de la définition du champ de formulaire</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28</a:t>
            </a:fld>
            <a:endParaRPr lang="fr-FR"/>
          </a:p>
        </p:txBody>
      </p:sp>
      <p:pic>
        <p:nvPicPr>
          <p:cNvPr id="8" name="Image 7">
            <a:extLst>
              <a:ext uri="{FF2B5EF4-FFF2-40B4-BE49-F238E27FC236}">
                <a16:creationId xmlns:a16="http://schemas.microsoft.com/office/drawing/2014/main" id="{4C9C3BB4-7B8A-4D56-A674-DE13B36FD6F9}"/>
              </a:ext>
            </a:extLst>
          </p:cNvPr>
          <p:cNvPicPr>
            <a:picLocks noChangeAspect="1"/>
          </p:cNvPicPr>
          <p:nvPr/>
        </p:nvPicPr>
        <p:blipFill>
          <a:blip r:embed="rId2"/>
          <a:stretch>
            <a:fillRect/>
          </a:stretch>
        </p:blipFill>
        <p:spPr>
          <a:xfrm>
            <a:off x="1830056" y="3120426"/>
            <a:ext cx="8649907" cy="1181265"/>
          </a:xfrm>
          <a:prstGeom prst="rect">
            <a:avLst/>
          </a:prstGeom>
          <a:ln>
            <a:solidFill>
              <a:schemeClr val="tx1"/>
            </a:solidFill>
          </a:ln>
        </p:spPr>
      </p:pic>
      <p:pic>
        <p:nvPicPr>
          <p:cNvPr id="11" name="Image 10">
            <a:extLst>
              <a:ext uri="{FF2B5EF4-FFF2-40B4-BE49-F238E27FC236}">
                <a16:creationId xmlns:a16="http://schemas.microsoft.com/office/drawing/2014/main" id="{39F09201-FDF6-4A6D-BF23-5DB633980B17}"/>
              </a:ext>
            </a:extLst>
          </p:cNvPr>
          <p:cNvPicPr>
            <a:picLocks noChangeAspect="1"/>
          </p:cNvPicPr>
          <p:nvPr/>
        </p:nvPicPr>
        <p:blipFill>
          <a:blip r:embed="rId3"/>
          <a:stretch>
            <a:fillRect/>
          </a:stretch>
        </p:blipFill>
        <p:spPr>
          <a:xfrm>
            <a:off x="1062037" y="5204551"/>
            <a:ext cx="10067925" cy="942975"/>
          </a:xfrm>
          <a:prstGeom prst="rect">
            <a:avLst/>
          </a:prstGeom>
          <a:ln>
            <a:solidFill>
              <a:schemeClr val="tx1"/>
            </a:solidFill>
          </a:ln>
        </p:spPr>
      </p:pic>
      <p:sp>
        <p:nvSpPr>
          <p:cNvPr id="12" name="Flèche : bas 11">
            <a:extLst>
              <a:ext uri="{FF2B5EF4-FFF2-40B4-BE49-F238E27FC236}">
                <a16:creationId xmlns:a16="http://schemas.microsoft.com/office/drawing/2014/main" id="{4E15D02F-4CB2-4442-8A48-111136ACBAB2}"/>
              </a:ext>
            </a:extLst>
          </p:cNvPr>
          <p:cNvSpPr/>
          <p:nvPr/>
        </p:nvSpPr>
        <p:spPr>
          <a:xfrm>
            <a:off x="5793510" y="4568969"/>
            <a:ext cx="604980" cy="434861"/>
          </a:xfrm>
          <a:prstGeom prst="downArrow">
            <a:avLst/>
          </a:prstGeom>
          <a:solidFill>
            <a:srgbClr val="44B7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67145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29</a:t>
            </a:fld>
            <a:endParaRPr lang="fr-FR" dirty="0"/>
          </a:p>
        </p:txBody>
      </p:sp>
      <p:pic>
        <p:nvPicPr>
          <p:cNvPr id="20" name="Picture 2" descr="How To Install PyCharm For Python On Ubuntu | Tutorials24x7">
            <a:extLst>
              <a:ext uri="{FF2B5EF4-FFF2-40B4-BE49-F238E27FC236}">
                <a16:creationId xmlns:a16="http://schemas.microsoft.com/office/drawing/2014/main" id="{C6929D16-1B05-435C-92FE-CD5E9CCE3C9A}"/>
              </a:ext>
            </a:extLst>
          </p:cNvPr>
          <p:cNvPicPr>
            <a:picLocks noChangeAspect="1" noChangeArrowheads="1"/>
          </p:cNvPicPr>
          <p:nvPr/>
        </p:nvPicPr>
        <p:blipFill rotWithShape="1">
          <a:blip r:embed="rId2">
            <a:clrChange>
              <a:clrFrom>
                <a:srgbClr val="01233F"/>
              </a:clrFrom>
              <a:clrTo>
                <a:srgbClr val="01233F">
                  <a:alpha val="0"/>
                </a:srgbClr>
              </a:clrTo>
            </a:clrChange>
            <a:extLst>
              <a:ext uri="{28A0092B-C50C-407E-A947-70E740481C1C}">
                <a14:useLocalDpi xmlns:a14="http://schemas.microsoft.com/office/drawing/2010/main" val="0"/>
              </a:ext>
            </a:extLst>
          </a:blip>
          <a:srcRect l="15989" t="20835" r="51621" b="20150"/>
          <a:stretch/>
        </p:blipFill>
        <p:spPr bwMode="auto">
          <a:xfrm>
            <a:off x="838200" y="2700642"/>
            <a:ext cx="2747864" cy="2216471"/>
          </a:xfrm>
          <a:prstGeom prst="rect">
            <a:avLst/>
          </a:prstGeom>
          <a:extLst>
            <a:ext uri="{909E8E84-426E-40DD-AFC4-6F175D3DCCD1}">
              <a14:hiddenFill xmlns:a14="http://schemas.microsoft.com/office/drawing/2010/main">
                <a:solidFill>
                  <a:srgbClr val="FFFFFF"/>
                </a:solidFill>
              </a14:hiddenFill>
            </a:ext>
          </a:extLst>
        </p:spPr>
      </p:pic>
      <p:sp>
        <p:nvSpPr>
          <p:cNvPr id="21" name="ZoneTexte 20">
            <a:extLst>
              <a:ext uri="{FF2B5EF4-FFF2-40B4-BE49-F238E27FC236}">
                <a16:creationId xmlns:a16="http://schemas.microsoft.com/office/drawing/2014/main" id="{D5030A4E-78B8-40D9-AB9C-9C5BE0C3F313}"/>
              </a:ext>
            </a:extLst>
          </p:cNvPr>
          <p:cNvSpPr txBox="1"/>
          <p:nvPr/>
        </p:nvSpPr>
        <p:spPr>
          <a:xfrm>
            <a:off x="0" y="678955"/>
            <a:ext cx="12191999" cy="923330"/>
          </a:xfrm>
          <a:prstGeom prst="rect">
            <a:avLst/>
          </a:prstGeom>
          <a:noFill/>
        </p:spPr>
        <p:txBody>
          <a:bodyPr wrap="square" rtlCol="0">
            <a:spAutoFit/>
          </a:bodyPr>
          <a:lstStyle/>
          <a:p>
            <a:pPr algn="ctr"/>
            <a:r>
              <a:rPr lang="fr-FR" sz="5400" b="1" dirty="0">
                <a:solidFill>
                  <a:srgbClr val="FFCA39"/>
                </a:solidFill>
                <a:latin typeface="Arial Rounded MT Bold" panose="020F0704030504030204" pitchFamily="34" charset="0"/>
              </a:rPr>
              <a:t>TRAVAUX</a:t>
            </a:r>
            <a:r>
              <a:rPr lang="fr-FR" sz="5400" b="1" dirty="0">
                <a:solidFill>
                  <a:srgbClr val="36739E"/>
                </a:solidFill>
                <a:latin typeface="Arial Rounded MT Bold" panose="020F0704030504030204" pitchFamily="34" charset="0"/>
              </a:rPr>
              <a:t> </a:t>
            </a:r>
            <a:r>
              <a:rPr lang="fr-FR" sz="5400" b="1" dirty="0">
                <a:solidFill>
                  <a:srgbClr val="37709F"/>
                </a:solidFill>
                <a:latin typeface="Arial Rounded MT Bold" panose="020F0704030504030204" pitchFamily="34" charset="0"/>
              </a:rPr>
              <a:t>PRATIQUES</a:t>
            </a:r>
          </a:p>
        </p:txBody>
      </p:sp>
      <p:pic>
        <p:nvPicPr>
          <p:cNvPr id="22" name="Picture 2">
            <a:extLst>
              <a:ext uri="{FF2B5EF4-FFF2-40B4-BE49-F238E27FC236}">
                <a16:creationId xmlns:a16="http://schemas.microsoft.com/office/drawing/2014/main" id="{5001EDEF-8EF9-4A4E-BCC8-515D17221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5685" y="2924130"/>
            <a:ext cx="1769494" cy="176949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thon Road Map — How To Become A Python Developer? | by Aayushi Johari |  Edureka | Medium">
            <a:extLst>
              <a:ext uri="{FF2B5EF4-FFF2-40B4-BE49-F238E27FC236}">
                <a16:creationId xmlns:a16="http://schemas.microsoft.com/office/drawing/2014/main" id="{667CC8F5-8588-4178-BDF8-0D80FB62F5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682"/>
          <a:stretch/>
        </p:blipFill>
        <p:spPr bwMode="auto">
          <a:xfrm>
            <a:off x="3394363" y="2036746"/>
            <a:ext cx="5403272"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995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Formulaires HTML</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579839" y="1673707"/>
            <a:ext cx="11335070" cy="3870036"/>
          </a:xfrm>
        </p:spPr>
        <p:txBody>
          <a:bodyPr>
            <a:noAutofit/>
          </a:bodyPr>
          <a:lstStyle/>
          <a:p>
            <a:pPr marL="0" indent="0" algn="just">
              <a:lnSpc>
                <a:spcPct val="150000"/>
              </a:lnSpc>
              <a:buNone/>
            </a:pPr>
            <a:r>
              <a:rPr lang="fr-FR" sz="2400" dirty="0"/>
              <a:t>En plus de ses éléments </a:t>
            </a:r>
            <a:r>
              <a:rPr lang="fr-FR" sz="2400" b="1" dirty="0">
                <a:solidFill>
                  <a:srgbClr val="FF0000"/>
                </a:solidFill>
              </a:rPr>
              <a:t>&lt;input&gt;</a:t>
            </a:r>
            <a:r>
              <a:rPr lang="fr-FR" sz="2400" dirty="0"/>
              <a:t>, un formulaire doit préciser deux choses :</a:t>
            </a:r>
          </a:p>
          <a:p>
            <a:pPr marL="534988" indent="-266700" algn="just">
              <a:lnSpc>
                <a:spcPct val="150000"/>
              </a:lnSpc>
            </a:pPr>
            <a:r>
              <a:rPr lang="fr-FR" sz="2400" b="1" dirty="0">
                <a:solidFill>
                  <a:srgbClr val="FF0000"/>
                </a:solidFill>
              </a:rPr>
              <a:t>comment</a:t>
            </a:r>
            <a:r>
              <a:rPr lang="fr-FR" sz="2400" dirty="0"/>
              <a:t> : la méthode HTTP utilisée pour renvoyer les données (attribut </a:t>
            </a:r>
            <a:r>
              <a:rPr lang="fr-FR" sz="2400" b="1" dirty="0" err="1">
                <a:solidFill>
                  <a:srgbClr val="C00000"/>
                </a:solidFill>
              </a:rPr>
              <a:t>method</a:t>
            </a:r>
            <a:r>
              <a:rPr lang="fr-FR" sz="2400" dirty="0"/>
              <a:t>)</a:t>
            </a:r>
          </a:p>
          <a:p>
            <a:pPr marL="534988" indent="-266700" algn="just">
              <a:lnSpc>
                <a:spcPct val="150000"/>
              </a:lnSpc>
            </a:pPr>
            <a:r>
              <a:rPr lang="fr-FR" sz="2400" b="1" dirty="0">
                <a:solidFill>
                  <a:srgbClr val="FF0000"/>
                </a:solidFill>
              </a:rPr>
              <a:t>où</a:t>
            </a:r>
            <a:r>
              <a:rPr lang="fr-FR" sz="2400" dirty="0"/>
              <a:t> : l’URL vers laquelle les données correspondant à la saisie de l’utilisateur doivent être renvoyées ( attribut </a:t>
            </a:r>
            <a:r>
              <a:rPr lang="fr-FR" sz="2400" b="1" dirty="0">
                <a:solidFill>
                  <a:srgbClr val="C00000"/>
                </a:solidFill>
              </a:rPr>
              <a:t>action</a:t>
            </a:r>
            <a:r>
              <a:rPr lang="fr-FR" sz="2400" dirty="0"/>
              <a:t>).</a:t>
            </a:r>
          </a:p>
          <a:p>
            <a:pPr marL="268288" indent="0" algn="just">
              <a:lnSpc>
                <a:spcPct val="150000"/>
              </a:lnSpc>
              <a:buNone/>
            </a:pPr>
            <a:endParaRPr lang="fr-FR" sz="3200" b="1" dirty="0">
              <a:solidFill>
                <a:srgbClr val="C00000"/>
              </a:solidFill>
            </a:endParaRPr>
          </a:p>
          <a:p>
            <a:pPr marL="534988" indent="-266700" algn="just">
              <a:lnSpc>
                <a:spcPct val="150000"/>
              </a:lnSpc>
            </a:pPr>
            <a:endParaRPr lang="fr-FR" sz="2400" b="1" dirty="0">
              <a:solidFill>
                <a:srgbClr val="C00000"/>
              </a:solidFill>
            </a:endParaRPr>
          </a:p>
          <a:p>
            <a:pPr marL="268288" indent="0" algn="just">
              <a:lnSpc>
                <a:spcPct val="150000"/>
              </a:lnSpc>
              <a:buNone/>
            </a:pPr>
            <a:r>
              <a:rPr lang="fr-FR" sz="1400" b="1" i="1" u="sng" dirty="0"/>
              <a:t>Exemple</a:t>
            </a:r>
            <a:r>
              <a:rPr lang="fr-FR" sz="1400" b="1" dirty="0"/>
              <a:t> : </a:t>
            </a:r>
            <a:r>
              <a:rPr lang="fr-FR" sz="1400" dirty="0"/>
              <a:t>Lorsque le bouton </a:t>
            </a:r>
            <a:r>
              <a:rPr lang="fr-FR" sz="1400" b="1" dirty="0">
                <a:solidFill>
                  <a:srgbClr val="C00000"/>
                </a:solidFill>
              </a:rPr>
              <a:t>&lt;input type="</a:t>
            </a:r>
            <a:r>
              <a:rPr lang="fr-FR" sz="1400" b="1" dirty="0" err="1">
                <a:solidFill>
                  <a:srgbClr val="C00000"/>
                </a:solidFill>
              </a:rPr>
              <a:t>submit</a:t>
            </a:r>
            <a:r>
              <a:rPr lang="fr-FR" sz="1400" b="1" dirty="0">
                <a:solidFill>
                  <a:srgbClr val="C00000"/>
                </a:solidFill>
              </a:rPr>
              <a:t>" value="Connexion"&gt; </a:t>
            </a:r>
            <a:r>
              <a:rPr lang="fr-FR" sz="1400" dirty="0"/>
              <a:t>est déclenché, les données sont renvoyées à </a:t>
            </a:r>
            <a:r>
              <a:rPr lang="fr-FR" sz="1400" b="1" dirty="0">
                <a:solidFill>
                  <a:srgbClr val="C00000"/>
                </a:solidFill>
              </a:rPr>
              <a:t>/</a:t>
            </a:r>
            <a:r>
              <a:rPr lang="fr-FR" sz="1400" b="1" dirty="0" err="1">
                <a:solidFill>
                  <a:srgbClr val="C00000"/>
                </a:solidFill>
              </a:rPr>
              <a:t>your-name</a:t>
            </a:r>
            <a:r>
              <a:rPr lang="fr-FR" sz="1400" b="1" dirty="0">
                <a:solidFill>
                  <a:srgbClr val="C00000"/>
                </a:solidFill>
              </a:rPr>
              <a:t>/ </a:t>
            </a:r>
            <a:r>
              <a:rPr lang="fr-FR" sz="1400" dirty="0"/>
              <a:t>en utilisant </a:t>
            </a:r>
            <a:r>
              <a:rPr lang="fr-FR" sz="1400" b="1" dirty="0">
                <a:solidFill>
                  <a:srgbClr val="C00000"/>
                </a:solidFill>
              </a:rPr>
              <a:t>POST</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3</a:t>
            </a:fld>
            <a:endParaRPr lang="fr-FR"/>
          </a:p>
        </p:txBody>
      </p:sp>
      <p:pic>
        <p:nvPicPr>
          <p:cNvPr id="9" name="Image 8">
            <a:extLst>
              <a:ext uri="{FF2B5EF4-FFF2-40B4-BE49-F238E27FC236}">
                <a16:creationId xmlns:a16="http://schemas.microsoft.com/office/drawing/2014/main" id="{781F3A51-1EDF-4789-BA9B-6353DC172D24}"/>
              </a:ext>
            </a:extLst>
          </p:cNvPr>
          <p:cNvPicPr>
            <a:picLocks noChangeAspect="1"/>
          </p:cNvPicPr>
          <p:nvPr/>
        </p:nvPicPr>
        <p:blipFill>
          <a:blip r:embed="rId2"/>
          <a:stretch>
            <a:fillRect/>
          </a:stretch>
        </p:blipFill>
        <p:spPr>
          <a:xfrm>
            <a:off x="2385178" y="4367867"/>
            <a:ext cx="7539663" cy="1231292"/>
          </a:xfrm>
          <a:prstGeom prst="rect">
            <a:avLst/>
          </a:prstGeom>
          <a:ln>
            <a:solidFill>
              <a:schemeClr val="tx1"/>
            </a:solidFill>
          </a:ln>
        </p:spPr>
      </p:pic>
    </p:spTree>
    <p:extLst>
      <p:ext uri="{BB962C8B-B14F-4D97-AF65-F5344CB8AC3E}">
        <p14:creationId xmlns:p14="http://schemas.microsoft.com/office/powerpoint/2010/main" val="1572611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Création de formulaires à partir de modèles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572655" y="1801091"/>
            <a:ext cx="10910195" cy="4387272"/>
          </a:xfrm>
        </p:spPr>
        <p:txBody>
          <a:bodyPr>
            <a:noAutofit/>
          </a:bodyPr>
          <a:lstStyle/>
          <a:p>
            <a:pPr marL="0" indent="0" algn="just">
              <a:lnSpc>
                <a:spcPct val="100000"/>
              </a:lnSpc>
              <a:buNone/>
            </a:pPr>
            <a:r>
              <a:rPr lang="fr-FR" sz="2400" dirty="0"/>
              <a:t> il y a des chances pour que les formulaires correspondent étroitement avec les modèles Django. Dans ce cas, il serait redondant de devoir définir les types de champs du formulaire, car ils sont déjà défini des champs au niveau du modèle.</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30</a:t>
            </a:fld>
            <a:endParaRPr lang="fr-FR"/>
          </a:p>
        </p:txBody>
      </p:sp>
      <p:pic>
        <p:nvPicPr>
          <p:cNvPr id="9" name="Image 8">
            <a:extLst>
              <a:ext uri="{FF2B5EF4-FFF2-40B4-BE49-F238E27FC236}">
                <a16:creationId xmlns:a16="http://schemas.microsoft.com/office/drawing/2014/main" id="{590082DD-09F8-48BF-B447-FA7992D7241E}"/>
              </a:ext>
            </a:extLst>
          </p:cNvPr>
          <p:cNvPicPr>
            <a:picLocks noChangeAspect="1"/>
          </p:cNvPicPr>
          <p:nvPr/>
        </p:nvPicPr>
        <p:blipFill>
          <a:blip r:embed="rId2"/>
          <a:stretch>
            <a:fillRect/>
          </a:stretch>
        </p:blipFill>
        <p:spPr>
          <a:xfrm>
            <a:off x="2314806" y="3081764"/>
            <a:ext cx="7425892" cy="3274586"/>
          </a:xfrm>
          <a:prstGeom prst="rect">
            <a:avLst/>
          </a:prstGeom>
          <a:ln>
            <a:solidFill>
              <a:schemeClr val="tx1"/>
            </a:solidFill>
          </a:ln>
        </p:spPr>
      </p:pic>
    </p:spTree>
    <p:extLst>
      <p:ext uri="{BB962C8B-B14F-4D97-AF65-F5344CB8AC3E}">
        <p14:creationId xmlns:p14="http://schemas.microsoft.com/office/powerpoint/2010/main" val="4058594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Création de formulaires à partir de modèles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572655" y="1801091"/>
            <a:ext cx="10910195" cy="4387272"/>
          </a:xfrm>
        </p:spPr>
        <p:txBody>
          <a:bodyPr>
            <a:noAutofit/>
          </a:bodyPr>
          <a:lstStyle/>
          <a:p>
            <a:pPr marL="0" indent="0" algn="just">
              <a:lnSpc>
                <a:spcPct val="100000"/>
              </a:lnSpc>
              <a:buNone/>
            </a:pPr>
            <a:r>
              <a:rPr lang="fr-FR" sz="2400" b="1" i="1" u="sng" dirty="0"/>
              <a:t>Exemple</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31</a:t>
            </a:fld>
            <a:endParaRPr lang="fr-FR"/>
          </a:p>
        </p:txBody>
      </p:sp>
      <p:pic>
        <p:nvPicPr>
          <p:cNvPr id="8" name="Image 7">
            <a:extLst>
              <a:ext uri="{FF2B5EF4-FFF2-40B4-BE49-F238E27FC236}">
                <a16:creationId xmlns:a16="http://schemas.microsoft.com/office/drawing/2014/main" id="{AC9D8030-40B3-4E68-911A-1DCA919BC90A}"/>
              </a:ext>
            </a:extLst>
          </p:cNvPr>
          <p:cNvPicPr>
            <a:picLocks noChangeAspect="1"/>
          </p:cNvPicPr>
          <p:nvPr/>
        </p:nvPicPr>
        <p:blipFill>
          <a:blip r:embed="rId2"/>
          <a:stretch>
            <a:fillRect/>
          </a:stretch>
        </p:blipFill>
        <p:spPr>
          <a:xfrm>
            <a:off x="487477" y="2438111"/>
            <a:ext cx="8322640" cy="3556289"/>
          </a:xfrm>
          <a:prstGeom prst="rect">
            <a:avLst/>
          </a:prstGeom>
          <a:ln>
            <a:solidFill>
              <a:schemeClr val="tx1"/>
            </a:solidFill>
          </a:ln>
        </p:spPr>
      </p:pic>
      <p:pic>
        <p:nvPicPr>
          <p:cNvPr id="11" name="Image 10">
            <a:extLst>
              <a:ext uri="{FF2B5EF4-FFF2-40B4-BE49-F238E27FC236}">
                <a16:creationId xmlns:a16="http://schemas.microsoft.com/office/drawing/2014/main" id="{DF46866F-E29D-45B4-8C16-29968F43070A}"/>
              </a:ext>
            </a:extLst>
          </p:cNvPr>
          <p:cNvPicPr>
            <a:picLocks noChangeAspect="1"/>
          </p:cNvPicPr>
          <p:nvPr/>
        </p:nvPicPr>
        <p:blipFill>
          <a:blip r:embed="rId3"/>
          <a:stretch>
            <a:fillRect/>
          </a:stretch>
        </p:blipFill>
        <p:spPr>
          <a:xfrm>
            <a:off x="6974514" y="1969078"/>
            <a:ext cx="4604292" cy="2139199"/>
          </a:xfrm>
          <a:prstGeom prst="rect">
            <a:avLst/>
          </a:prstGeom>
          <a:ln>
            <a:solidFill>
              <a:schemeClr val="tx1"/>
            </a:solidFill>
          </a:ln>
        </p:spPr>
      </p:pic>
    </p:spTree>
    <p:extLst>
      <p:ext uri="{BB962C8B-B14F-4D97-AF65-F5344CB8AC3E}">
        <p14:creationId xmlns:p14="http://schemas.microsoft.com/office/powerpoint/2010/main" val="1730204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Validation d’un </a:t>
            </a:r>
            <a:r>
              <a:rPr lang="fr-FR" dirty="0" err="1"/>
              <a:t>ModelForm</a:t>
            </a:r>
            <a:endParaRPr lang="fr-FR" dirty="0"/>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572655" y="1801091"/>
            <a:ext cx="10910195" cy="4387272"/>
          </a:xfrm>
        </p:spPr>
        <p:txBody>
          <a:bodyPr>
            <a:noAutofit/>
          </a:bodyPr>
          <a:lstStyle/>
          <a:p>
            <a:pPr marL="0" indent="0" algn="just">
              <a:lnSpc>
                <a:spcPct val="150000"/>
              </a:lnSpc>
              <a:buNone/>
            </a:pPr>
            <a:r>
              <a:rPr lang="fr-FR" sz="2400" dirty="0"/>
              <a:t>La validation d’un </a:t>
            </a:r>
            <a:r>
              <a:rPr lang="fr-FR" sz="2400" b="1" dirty="0" err="1">
                <a:solidFill>
                  <a:srgbClr val="FF0000"/>
                </a:solidFill>
              </a:rPr>
              <a:t>ModelForm</a:t>
            </a:r>
            <a:r>
              <a:rPr lang="fr-FR" sz="2400" dirty="0"/>
              <a:t> se distingue en deux étapes importantes :</a:t>
            </a:r>
          </a:p>
          <a:p>
            <a:pPr marL="628650" indent="-268288" algn="just">
              <a:lnSpc>
                <a:spcPct val="150000"/>
              </a:lnSpc>
            </a:pPr>
            <a:r>
              <a:rPr lang="fr-FR" sz="2400" dirty="0"/>
              <a:t>La validation du formulaire</a:t>
            </a:r>
          </a:p>
          <a:p>
            <a:pPr marL="628650" indent="-268288" algn="just">
              <a:lnSpc>
                <a:spcPct val="150000"/>
              </a:lnSpc>
              <a:spcAft>
                <a:spcPts val="1200"/>
              </a:spcAft>
            </a:pPr>
            <a:r>
              <a:rPr lang="fr-FR" sz="2400" dirty="0"/>
              <a:t>La validation de l’instance de modèle</a:t>
            </a:r>
          </a:p>
          <a:p>
            <a:pPr marL="0" indent="0" algn="just">
              <a:lnSpc>
                <a:spcPct val="150000"/>
              </a:lnSpc>
              <a:buNone/>
            </a:pPr>
            <a:r>
              <a:rPr lang="fr-FR" sz="2400" dirty="0"/>
              <a:t>Comme pour la validation de formulaire normale, la validation des formulaires de modèle est déclenchée implicitement lors de l’appel à </a:t>
            </a:r>
            <a:r>
              <a:rPr lang="fr-FR" sz="2400" b="1" dirty="0" err="1">
                <a:solidFill>
                  <a:srgbClr val="FF0000"/>
                </a:solidFill>
              </a:rPr>
              <a:t>is_valid</a:t>
            </a:r>
            <a:r>
              <a:rPr lang="fr-FR" sz="2400" b="1" dirty="0">
                <a:solidFill>
                  <a:srgbClr val="FF0000"/>
                </a:solidFill>
              </a:rPr>
              <a:t>()</a:t>
            </a:r>
            <a:r>
              <a:rPr lang="fr-FR" sz="2400" dirty="0"/>
              <a:t> ou par l’accession à l’attribut </a:t>
            </a:r>
            <a:r>
              <a:rPr lang="fr-FR" sz="2400" b="1" dirty="0" err="1">
                <a:solidFill>
                  <a:srgbClr val="FF0000"/>
                </a:solidFill>
              </a:rPr>
              <a:t>errors</a:t>
            </a:r>
            <a:r>
              <a:rPr lang="fr-FR" sz="2400" dirty="0"/>
              <a:t>, ou explicitement en appelant </a:t>
            </a:r>
            <a:r>
              <a:rPr lang="fr-FR" sz="2400" b="1" dirty="0" err="1">
                <a:solidFill>
                  <a:srgbClr val="FF0000"/>
                </a:solidFill>
              </a:rPr>
              <a:t>full_clean</a:t>
            </a:r>
            <a:r>
              <a:rPr lang="fr-FR" sz="2400" b="1" dirty="0">
                <a:solidFill>
                  <a:srgbClr val="FF0000"/>
                </a:solidFill>
              </a:rPr>
              <a:t>().</a:t>
            </a:r>
            <a:endParaRPr lang="fr-FR" sz="2400" dirty="0"/>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32</a:t>
            </a:fld>
            <a:endParaRPr lang="fr-FR"/>
          </a:p>
        </p:txBody>
      </p:sp>
    </p:spTree>
    <p:extLst>
      <p:ext uri="{BB962C8B-B14F-4D97-AF65-F5344CB8AC3E}">
        <p14:creationId xmlns:p14="http://schemas.microsoft.com/office/powerpoint/2010/main" val="2655359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La méthode </a:t>
            </a:r>
            <a:r>
              <a:rPr lang="fr-FR" dirty="0" err="1"/>
              <a:t>save</a:t>
            </a:r>
            <a:r>
              <a:rPr lang="fr-FR" dirty="0"/>
              <a:t>()</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572656" y="2094224"/>
            <a:ext cx="4008580" cy="3517322"/>
          </a:xfrm>
        </p:spPr>
        <p:txBody>
          <a:bodyPr>
            <a:noAutofit/>
          </a:bodyPr>
          <a:lstStyle/>
          <a:p>
            <a:pPr marL="0" indent="0" algn="just">
              <a:lnSpc>
                <a:spcPct val="150000"/>
              </a:lnSpc>
              <a:buNone/>
            </a:pPr>
            <a:r>
              <a:rPr lang="fr-FR" sz="2400" dirty="0"/>
              <a:t>Chaque </a:t>
            </a:r>
            <a:r>
              <a:rPr lang="fr-FR" sz="2400" b="1" dirty="0" err="1">
                <a:solidFill>
                  <a:srgbClr val="FF0000"/>
                </a:solidFill>
              </a:rPr>
              <a:t>ModelForm</a:t>
            </a:r>
            <a:r>
              <a:rPr lang="fr-FR" sz="2400" dirty="0"/>
              <a:t> possède aussi une méthode </a:t>
            </a:r>
            <a:r>
              <a:rPr lang="fr-FR" sz="2400" b="1" dirty="0" err="1">
                <a:solidFill>
                  <a:srgbClr val="FF0000"/>
                </a:solidFill>
              </a:rPr>
              <a:t>save</a:t>
            </a:r>
            <a:r>
              <a:rPr lang="fr-FR" sz="2400" b="1" dirty="0">
                <a:solidFill>
                  <a:srgbClr val="FF0000"/>
                </a:solidFill>
              </a:rPr>
              <a:t>()</a:t>
            </a:r>
            <a:r>
              <a:rPr lang="fr-FR" sz="2400" dirty="0"/>
              <a:t>. Celle-ci crée et enregistre un objet en base de données à partir des données saisies dans le formulaire. </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33</a:t>
            </a:fld>
            <a:endParaRPr lang="fr-FR"/>
          </a:p>
        </p:txBody>
      </p:sp>
      <p:pic>
        <p:nvPicPr>
          <p:cNvPr id="8" name="Image 7">
            <a:extLst>
              <a:ext uri="{FF2B5EF4-FFF2-40B4-BE49-F238E27FC236}">
                <a16:creationId xmlns:a16="http://schemas.microsoft.com/office/drawing/2014/main" id="{0F3C9C17-4692-439E-94D7-88BF76CE2939}"/>
              </a:ext>
            </a:extLst>
          </p:cNvPr>
          <p:cNvPicPr>
            <a:picLocks noChangeAspect="1"/>
          </p:cNvPicPr>
          <p:nvPr/>
        </p:nvPicPr>
        <p:blipFill>
          <a:blip r:embed="rId2"/>
          <a:stretch>
            <a:fillRect/>
          </a:stretch>
        </p:blipFill>
        <p:spPr>
          <a:xfrm>
            <a:off x="4834857" y="1952382"/>
            <a:ext cx="6839905" cy="3801005"/>
          </a:xfrm>
          <a:prstGeom prst="rect">
            <a:avLst/>
          </a:prstGeom>
          <a:ln>
            <a:solidFill>
              <a:schemeClr val="tx1"/>
            </a:solidFill>
          </a:ln>
        </p:spPr>
      </p:pic>
    </p:spTree>
    <p:extLst>
      <p:ext uri="{BB962C8B-B14F-4D97-AF65-F5344CB8AC3E}">
        <p14:creationId xmlns:p14="http://schemas.microsoft.com/office/powerpoint/2010/main" val="2103094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La méthode </a:t>
            </a:r>
            <a:r>
              <a:rPr lang="fr-FR" dirty="0" err="1"/>
              <a:t>save</a:t>
            </a:r>
            <a:r>
              <a:rPr lang="fr-FR" dirty="0"/>
              <a:t>()</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572656" y="2094224"/>
            <a:ext cx="4008580" cy="3517322"/>
          </a:xfrm>
        </p:spPr>
        <p:txBody>
          <a:bodyPr>
            <a:noAutofit/>
          </a:bodyPr>
          <a:lstStyle/>
          <a:p>
            <a:pPr marL="0" indent="0" algn="just">
              <a:lnSpc>
                <a:spcPct val="150000"/>
              </a:lnSpc>
              <a:buNone/>
            </a:pPr>
            <a:r>
              <a:rPr lang="fr-FR" sz="2400" dirty="0"/>
              <a:t>Chaque </a:t>
            </a:r>
            <a:r>
              <a:rPr lang="fr-FR" sz="2400" b="1" dirty="0" err="1">
                <a:solidFill>
                  <a:srgbClr val="FF0000"/>
                </a:solidFill>
              </a:rPr>
              <a:t>ModelForm</a:t>
            </a:r>
            <a:r>
              <a:rPr lang="fr-FR" sz="2400" dirty="0"/>
              <a:t> possède aussi une méthode </a:t>
            </a:r>
            <a:r>
              <a:rPr lang="fr-FR" sz="2400" b="1" dirty="0" err="1">
                <a:solidFill>
                  <a:srgbClr val="FF0000"/>
                </a:solidFill>
              </a:rPr>
              <a:t>save</a:t>
            </a:r>
            <a:r>
              <a:rPr lang="fr-FR" sz="2400" b="1" dirty="0">
                <a:solidFill>
                  <a:srgbClr val="FF0000"/>
                </a:solidFill>
              </a:rPr>
              <a:t>()</a:t>
            </a:r>
            <a:r>
              <a:rPr lang="fr-FR" sz="2400" dirty="0"/>
              <a:t>. Celle-ci crée et enregistre un objet en base de données à partir des données saisies dans le formulaire. </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34</a:t>
            </a:fld>
            <a:endParaRPr lang="fr-FR"/>
          </a:p>
        </p:txBody>
      </p:sp>
      <p:pic>
        <p:nvPicPr>
          <p:cNvPr id="8" name="Image 7">
            <a:extLst>
              <a:ext uri="{FF2B5EF4-FFF2-40B4-BE49-F238E27FC236}">
                <a16:creationId xmlns:a16="http://schemas.microsoft.com/office/drawing/2014/main" id="{0F3C9C17-4692-439E-94D7-88BF76CE2939}"/>
              </a:ext>
            </a:extLst>
          </p:cNvPr>
          <p:cNvPicPr>
            <a:picLocks noChangeAspect="1"/>
          </p:cNvPicPr>
          <p:nvPr/>
        </p:nvPicPr>
        <p:blipFill>
          <a:blip r:embed="rId2"/>
          <a:stretch>
            <a:fillRect/>
          </a:stretch>
        </p:blipFill>
        <p:spPr>
          <a:xfrm>
            <a:off x="4834857" y="1952382"/>
            <a:ext cx="6839905" cy="3801005"/>
          </a:xfrm>
          <a:prstGeom prst="rect">
            <a:avLst/>
          </a:prstGeom>
          <a:ln>
            <a:solidFill>
              <a:schemeClr val="tx1"/>
            </a:solidFill>
          </a:ln>
        </p:spPr>
      </p:pic>
    </p:spTree>
    <p:extLst>
      <p:ext uri="{BB962C8B-B14F-4D97-AF65-F5344CB8AC3E}">
        <p14:creationId xmlns:p14="http://schemas.microsoft.com/office/powerpoint/2010/main" val="2402814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Sélection des champs à utiliser</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576249" y="1801091"/>
            <a:ext cx="11039502" cy="3517322"/>
          </a:xfrm>
        </p:spPr>
        <p:txBody>
          <a:bodyPr>
            <a:noAutofit/>
          </a:bodyPr>
          <a:lstStyle/>
          <a:p>
            <a:pPr marL="0" indent="0" algn="just">
              <a:lnSpc>
                <a:spcPct val="150000"/>
              </a:lnSpc>
              <a:buNone/>
            </a:pPr>
            <a:r>
              <a:rPr lang="fr-FR" sz="2400" dirty="0"/>
              <a:t>Il est fortement recommandé de définir explicitement tous les champs qui doivent être présents dans le formulaire en utilisant l’attribut </a:t>
            </a:r>
            <a:r>
              <a:rPr lang="fr-FR" sz="2400" b="1" dirty="0" err="1">
                <a:solidFill>
                  <a:srgbClr val="FF0000"/>
                </a:solidFill>
              </a:rPr>
              <a:t>fields</a:t>
            </a:r>
            <a:r>
              <a:rPr lang="fr-FR" sz="2400" dirty="0"/>
              <a:t> ou </a:t>
            </a:r>
            <a:r>
              <a:rPr lang="fr-FR" sz="2400" b="1" dirty="0" err="1">
                <a:solidFill>
                  <a:srgbClr val="FF0000"/>
                </a:solidFill>
              </a:rPr>
              <a:t>exclude</a:t>
            </a:r>
            <a:r>
              <a:rPr lang="fr-FR" sz="2400" dirty="0"/>
              <a:t>.</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35</a:t>
            </a:fld>
            <a:endParaRPr lang="fr-FR"/>
          </a:p>
        </p:txBody>
      </p:sp>
      <p:pic>
        <p:nvPicPr>
          <p:cNvPr id="9" name="Image 8">
            <a:extLst>
              <a:ext uri="{FF2B5EF4-FFF2-40B4-BE49-F238E27FC236}">
                <a16:creationId xmlns:a16="http://schemas.microsoft.com/office/drawing/2014/main" id="{1A95A253-8E8D-42BD-8A6B-807EB7649104}"/>
              </a:ext>
            </a:extLst>
          </p:cNvPr>
          <p:cNvPicPr>
            <a:picLocks noChangeAspect="1"/>
          </p:cNvPicPr>
          <p:nvPr/>
        </p:nvPicPr>
        <p:blipFill>
          <a:blip r:embed="rId2"/>
          <a:stretch>
            <a:fillRect/>
          </a:stretch>
        </p:blipFill>
        <p:spPr>
          <a:xfrm>
            <a:off x="893877" y="3559752"/>
            <a:ext cx="5202123" cy="2128141"/>
          </a:xfrm>
          <a:prstGeom prst="rect">
            <a:avLst/>
          </a:prstGeom>
          <a:ln>
            <a:solidFill>
              <a:schemeClr val="tx1"/>
            </a:solidFill>
          </a:ln>
        </p:spPr>
      </p:pic>
      <p:pic>
        <p:nvPicPr>
          <p:cNvPr id="11" name="Image 10">
            <a:extLst>
              <a:ext uri="{FF2B5EF4-FFF2-40B4-BE49-F238E27FC236}">
                <a16:creationId xmlns:a16="http://schemas.microsoft.com/office/drawing/2014/main" id="{71C20C66-51C7-42DD-B2CE-36AC42786603}"/>
              </a:ext>
            </a:extLst>
          </p:cNvPr>
          <p:cNvPicPr>
            <a:picLocks noChangeAspect="1"/>
          </p:cNvPicPr>
          <p:nvPr/>
        </p:nvPicPr>
        <p:blipFill>
          <a:blip r:embed="rId3"/>
          <a:stretch>
            <a:fillRect/>
          </a:stretch>
        </p:blipFill>
        <p:spPr>
          <a:xfrm>
            <a:off x="6580323" y="3200440"/>
            <a:ext cx="4331934" cy="1289266"/>
          </a:xfrm>
          <a:prstGeom prst="rect">
            <a:avLst/>
          </a:prstGeom>
          <a:ln>
            <a:solidFill>
              <a:schemeClr val="tx1"/>
            </a:solidFill>
          </a:ln>
        </p:spPr>
      </p:pic>
      <p:pic>
        <p:nvPicPr>
          <p:cNvPr id="13" name="Image 12">
            <a:extLst>
              <a:ext uri="{FF2B5EF4-FFF2-40B4-BE49-F238E27FC236}">
                <a16:creationId xmlns:a16="http://schemas.microsoft.com/office/drawing/2014/main" id="{AB72FC0E-7813-4A46-AB61-9212D8BB51A8}"/>
              </a:ext>
            </a:extLst>
          </p:cNvPr>
          <p:cNvPicPr>
            <a:picLocks noChangeAspect="1"/>
          </p:cNvPicPr>
          <p:nvPr/>
        </p:nvPicPr>
        <p:blipFill>
          <a:blip r:embed="rId4"/>
          <a:stretch>
            <a:fillRect/>
          </a:stretch>
        </p:blipFill>
        <p:spPr>
          <a:xfrm>
            <a:off x="6580323" y="4812515"/>
            <a:ext cx="4410691" cy="1305107"/>
          </a:xfrm>
          <a:prstGeom prst="rect">
            <a:avLst/>
          </a:prstGeom>
          <a:ln>
            <a:solidFill>
              <a:schemeClr val="tx1"/>
            </a:solidFill>
          </a:ln>
        </p:spPr>
      </p:pic>
    </p:spTree>
    <p:extLst>
      <p:ext uri="{BB962C8B-B14F-4D97-AF65-F5344CB8AC3E}">
        <p14:creationId xmlns:p14="http://schemas.microsoft.com/office/powerpoint/2010/main" val="1006292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Surcharge des champs par défaut</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28332" y="1670339"/>
            <a:ext cx="10777551" cy="3517322"/>
          </a:xfrm>
        </p:spPr>
        <p:txBody>
          <a:bodyPr>
            <a:noAutofit/>
          </a:bodyPr>
          <a:lstStyle/>
          <a:p>
            <a:pPr marL="0" indent="0" algn="just">
              <a:lnSpc>
                <a:spcPct val="150000"/>
              </a:lnSpc>
              <a:buNone/>
            </a:pPr>
            <a:r>
              <a:rPr lang="fr-FR" sz="2400" dirty="0"/>
              <a:t>La classe </a:t>
            </a:r>
            <a:r>
              <a:rPr lang="fr-FR" sz="2400" b="1" dirty="0" err="1">
                <a:solidFill>
                  <a:srgbClr val="FF0000"/>
                </a:solidFill>
              </a:rPr>
              <a:t>ModelForm</a:t>
            </a:r>
            <a:r>
              <a:rPr lang="fr-FR" sz="2400" dirty="0"/>
              <a:t> apporte la souplesse de pouvoir modifier les champs de formulaire pour un modèle défini.</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36</a:t>
            </a:fld>
            <a:endParaRPr lang="fr-FR"/>
          </a:p>
        </p:txBody>
      </p:sp>
      <p:pic>
        <p:nvPicPr>
          <p:cNvPr id="8" name="Image 7">
            <a:extLst>
              <a:ext uri="{FF2B5EF4-FFF2-40B4-BE49-F238E27FC236}">
                <a16:creationId xmlns:a16="http://schemas.microsoft.com/office/drawing/2014/main" id="{2ECD14B5-0367-42E1-9A54-43B221C60368}"/>
              </a:ext>
            </a:extLst>
          </p:cNvPr>
          <p:cNvPicPr>
            <a:picLocks noChangeAspect="1"/>
          </p:cNvPicPr>
          <p:nvPr/>
        </p:nvPicPr>
        <p:blipFill>
          <a:blip r:embed="rId2"/>
          <a:stretch>
            <a:fillRect/>
          </a:stretch>
        </p:blipFill>
        <p:spPr>
          <a:xfrm>
            <a:off x="5980545" y="2346977"/>
            <a:ext cx="5882538" cy="4009373"/>
          </a:xfrm>
          <a:prstGeom prst="rect">
            <a:avLst/>
          </a:prstGeom>
          <a:ln>
            <a:solidFill>
              <a:schemeClr val="tx1"/>
            </a:solidFill>
          </a:ln>
        </p:spPr>
      </p:pic>
      <p:pic>
        <p:nvPicPr>
          <p:cNvPr id="12" name="Image 11">
            <a:extLst>
              <a:ext uri="{FF2B5EF4-FFF2-40B4-BE49-F238E27FC236}">
                <a16:creationId xmlns:a16="http://schemas.microsoft.com/office/drawing/2014/main" id="{A8A330EE-5005-4E97-89B5-EC83B4C511C6}"/>
              </a:ext>
            </a:extLst>
          </p:cNvPr>
          <p:cNvPicPr>
            <a:picLocks noChangeAspect="1"/>
          </p:cNvPicPr>
          <p:nvPr/>
        </p:nvPicPr>
        <p:blipFill>
          <a:blip r:embed="rId3"/>
          <a:stretch>
            <a:fillRect/>
          </a:stretch>
        </p:blipFill>
        <p:spPr>
          <a:xfrm>
            <a:off x="444889" y="3429000"/>
            <a:ext cx="5266777" cy="1988023"/>
          </a:xfrm>
          <a:prstGeom prst="rect">
            <a:avLst/>
          </a:prstGeom>
          <a:ln>
            <a:solidFill>
              <a:schemeClr val="tx1"/>
            </a:solidFill>
          </a:ln>
        </p:spPr>
      </p:pic>
    </p:spTree>
    <p:extLst>
      <p:ext uri="{BB962C8B-B14F-4D97-AF65-F5344CB8AC3E}">
        <p14:creationId xmlns:p14="http://schemas.microsoft.com/office/powerpoint/2010/main" val="4106650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Héritage des Formulaires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28332" y="1670339"/>
            <a:ext cx="10777551" cy="3517322"/>
          </a:xfrm>
        </p:spPr>
        <p:txBody>
          <a:bodyPr>
            <a:noAutofit/>
          </a:bodyPr>
          <a:lstStyle/>
          <a:p>
            <a:pPr marL="0" indent="0" algn="just">
              <a:lnSpc>
                <a:spcPct val="150000"/>
              </a:lnSpc>
              <a:buNone/>
            </a:pPr>
            <a:r>
              <a:rPr lang="fr-FR" sz="2400" dirty="0"/>
              <a:t>Si vous avez plusieurs classes </a:t>
            </a:r>
            <a:r>
              <a:rPr lang="fr-FR" sz="2400" b="1" dirty="0" err="1">
                <a:solidFill>
                  <a:srgbClr val="FF0000"/>
                </a:solidFill>
              </a:rPr>
              <a:t>Form</a:t>
            </a:r>
            <a:r>
              <a:rPr lang="fr-FR" sz="2400" dirty="0"/>
              <a:t> dont les champs </a:t>
            </a:r>
            <a:r>
              <a:rPr lang="fr-FR" sz="2400" b="1" dirty="0">
                <a:solidFill>
                  <a:srgbClr val="0070C0"/>
                </a:solidFill>
              </a:rPr>
              <a:t>sont partagés</a:t>
            </a:r>
            <a:r>
              <a:rPr lang="fr-FR" sz="2400" dirty="0"/>
              <a:t>, il est possible d’utiliser </a:t>
            </a:r>
            <a:r>
              <a:rPr lang="fr-FR" sz="2400" b="1" dirty="0">
                <a:solidFill>
                  <a:srgbClr val="C00000"/>
                </a:solidFill>
              </a:rPr>
              <a:t>l’héritage</a:t>
            </a:r>
            <a:r>
              <a:rPr lang="fr-FR" sz="2400" dirty="0"/>
              <a:t> </a:t>
            </a:r>
            <a:r>
              <a:rPr lang="fr-FR" sz="2400" b="1" dirty="0">
                <a:solidFill>
                  <a:srgbClr val="C00000"/>
                </a:solidFill>
              </a:rPr>
              <a:t>pour éviter la redondance</a:t>
            </a:r>
            <a:r>
              <a:rPr lang="fr-FR" sz="2400" dirty="0"/>
              <a:t>.</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37</a:t>
            </a:fld>
            <a:endParaRPr lang="fr-FR"/>
          </a:p>
        </p:txBody>
      </p:sp>
      <p:pic>
        <p:nvPicPr>
          <p:cNvPr id="14" name="Image 13">
            <a:extLst>
              <a:ext uri="{FF2B5EF4-FFF2-40B4-BE49-F238E27FC236}">
                <a16:creationId xmlns:a16="http://schemas.microsoft.com/office/drawing/2014/main" id="{3216D21C-1DC1-42B1-8C19-DC9511D42279}"/>
              </a:ext>
            </a:extLst>
          </p:cNvPr>
          <p:cNvPicPr>
            <a:picLocks noChangeAspect="1"/>
          </p:cNvPicPr>
          <p:nvPr/>
        </p:nvPicPr>
        <p:blipFill rotWithShape="1">
          <a:blip r:embed="rId2"/>
          <a:srcRect r="18955"/>
          <a:stretch/>
        </p:blipFill>
        <p:spPr>
          <a:xfrm>
            <a:off x="840990" y="2969780"/>
            <a:ext cx="6418247" cy="3101920"/>
          </a:xfrm>
          <a:prstGeom prst="rect">
            <a:avLst/>
          </a:prstGeom>
          <a:ln>
            <a:solidFill>
              <a:schemeClr val="tx1"/>
            </a:solidFill>
          </a:ln>
        </p:spPr>
      </p:pic>
      <p:pic>
        <p:nvPicPr>
          <p:cNvPr id="16" name="Image 15">
            <a:extLst>
              <a:ext uri="{FF2B5EF4-FFF2-40B4-BE49-F238E27FC236}">
                <a16:creationId xmlns:a16="http://schemas.microsoft.com/office/drawing/2014/main" id="{E926655A-7286-46A3-87D1-00200119A919}"/>
              </a:ext>
            </a:extLst>
          </p:cNvPr>
          <p:cNvPicPr>
            <a:picLocks noChangeAspect="1"/>
          </p:cNvPicPr>
          <p:nvPr/>
        </p:nvPicPr>
        <p:blipFill rotWithShape="1">
          <a:blip r:embed="rId3"/>
          <a:srcRect l="1350" r="1849"/>
          <a:stretch/>
        </p:blipFill>
        <p:spPr>
          <a:xfrm>
            <a:off x="5585547" y="3120351"/>
            <a:ext cx="6050105" cy="1848789"/>
          </a:xfrm>
          <a:prstGeom prst="rect">
            <a:avLst/>
          </a:prstGeom>
          <a:ln>
            <a:solidFill>
              <a:schemeClr val="tx1"/>
            </a:solidFill>
          </a:ln>
        </p:spPr>
      </p:pic>
    </p:spTree>
    <p:extLst>
      <p:ext uri="{BB962C8B-B14F-4D97-AF65-F5344CB8AC3E}">
        <p14:creationId xmlns:p14="http://schemas.microsoft.com/office/powerpoint/2010/main" val="1460928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Téléversement de Fichiers avec les Formulaires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28332" y="1670339"/>
            <a:ext cx="10777551" cy="3517322"/>
          </a:xfrm>
        </p:spPr>
        <p:txBody>
          <a:bodyPr>
            <a:noAutofit/>
          </a:bodyPr>
          <a:lstStyle/>
          <a:p>
            <a:pPr marL="0" indent="0" algn="just">
              <a:lnSpc>
                <a:spcPct val="150000"/>
              </a:lnSpc>
              <a:buNone/>
            </a:pPr>
            <a:r>
              <a:rPr lang="fr-FR" sz="2400" dirty="0"/>
              <a:t>Premièrement, pour pouvoir envoyer des fichiers, il est important que la balise </a:t>
            </a:r>
            <a:r>
              <a:rPr lang="fr-FR" sz="2400" b="1" dirty="0">
                <a:solidFill>
                  <a:srgbClr val="FF0000"/>
                </a:solidFill>
              </a:rPr>
              <a:t>&lt;</a:t>
            </a:r>
            <a:r>
              <a:rPr lang="fr-FR" sz="2400" b="1" dirty="0" err="1">
                <a:solidFill>
                  <a:srgbClr val="FF0000"/>
                </a:solidFill>
              </a:rPr>
              <a:t>form</a:t>
            </a:r>
            <a:r>
              <a:rPr lang="fr-FR" sz="2400" b="1" dirty="0">
                <a:solidFill>
                  <a:srgbClr val="FF0000"/>
                </a:solidFill>
              </a:rPr>
              <a:t>&gt; </a:t>
            </a:r>
            <a:r>
              <a:rPr lang="fr-FR" sz="2400" dirty="0"/>
              <a:t>du formulaire définisse correctement son attribut </a:t>
            </a:r>
            <a:r>
              <a:rPr lang="fr-FR" sz="2400" b="1" dirty="0" err="1">
                <a:solidFill>
                  <a:srgbClr val="C00000"/>
                </a:solidFill>
              </a:rPr>
              <a:t>enctype</a:t>
            </a:r>
            <a:r>
              <a:rPr lang="fr-FR" sz="2400" dirty="0"/>
              <a:t> à </a:t>
            </a:r>
            <a:r>
              <a:rPr lang="fr-FR" sz="2400" b="1" dirty="0">
                <a:solidFill>
                  <a:srgbClr val="FF0000"/>
                </a:solidFill>
              </a:rPr>
              <a:t>"</a:t>
            </a:r>
            <a:r>
              <a:rPr lang="fr-FR" sz="2400" b="1" dirty="0" err="1">
                <a:solidFill>
                  <a:srgbClr val="FF0000"/>
                </a:solidFill>
              </a:rPr>
              <a:t>multipart</a:t>
            </a:r>
            <a:r>
              <a:rPr lang="fr-FR" sz="2400" b="1" dirty="0">
                <a:solidFill>
                  <a:srgbClr val="FF0000"/>
                </a:solidFill>
              </a:rPr>
              <a:t>/</a:t>
            </a:r>
            <a:r>
              <a:rPr lang="fr-FR" sz="2400" b="1" dirty="0" err="1">
                <a:solidFill>
                  <a:srgbClr val="FF0000"/>
                </a:solidFill>
              </a:rPr>
              <a:t>form</a:t>
            </a:r>
            <a:r>
              <a:rPr lang="fr-FR" sz="2400" b="1" dirty="0">
                <a:solidFill>
                  <a:srgbClr val="FF0000"/>
                </a:solidFill>
              </a:rPr>
              <a:t>-data".</a:t>
            </a:r>
            <a:endParaRPr lang="fr-FR" sz="2400" dirty="0"/>
          </a:p>
          <a:p>
            <a:pPr marL="0" indent="0" algn="just">
              <a:lnSpc>
                <a:spcPct val="150000"/>
              </a:lnSpc>
              <a:buNone/>
            </a:pPr>
            <a:endParaRPr lang="fr-FR" sz="2400" dirty="0"/>
          </a:p>
          <a:p>
            <a:pPr marL="0" indent="0" algn="just">
              <a:lnSpc>
                <a:spcPct val="150000"/>
              </a:lnSpc>
              <a:buNone/>
            </a:pPr>
            <a:r>
              <a:rPr lang="fr-FR" sz="2400" dirty="0"/>
              <a:t>vous indiquez </a:t>
            </a:r>
            <a:r>
              <a:rPr lang="fr-FR" sz="2400" b="1" dirty="0" err="1">
                <a:solidFill>
                  <a:srgbClr val="C00000"/>
                </a:solidFill>
              </a:rPr>
              <a:t>request.FILES</a:t>
            </a:r>
            <a:r>
              <a:rPr lang="fr-FR" sz="2400" b="1" dirty="0">
                <a:solidFill>
                  <a:srgbClr val="C00000"/>
                </a:solidFill>
              </a:rPr>
              <a:t> </a:t>
            </a:r>
            <a:r>
              <a:rPr lang="fr-FR" sz="2400" dirty="0"/>
              <a:t>comme source des données de fichier (comme pour </a:t>
            </a:r>
            <a:r>
              <a:rPr lang="fr-FR" sz="2400" b="1" dirty="0" err="1">
                <a:solidFill>
                  <a:srgbClr val="C00000"/>
                </a:solidFill>
              </a:rPr>
              <a:t>request.POST</a:t>
            </a:r>
            <a:r>
              <a:rPr lang="fr-FR" sz="2400" b="1" dirty="0">
                <a:solidFill>
                  <a:srgbClr val="C00000"/>
                </a:solidFill>
              </a:rPr>
              <a:t> </a:t>
            </a:r>
            <a:r>
              <a:rPr lang="fr-FR" sz="2400" dirty="0"/>
              <a:t>représentant la source des données de formulaire) </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38</a:t>
            </a:fld>
            <a:endParaRPr lang="fr-FR"/>
          </a:p>
        </p:txBody>
      </p:sp>
      <p:pic>
        <p:nvPicPr>
          <p:cNvPr id="9" name="Image 8">
            <a:extLst>
              <a:ext uri="{FF2B5EF4-FFF2-40B4-BE49-F238E27FC236}">
                <a16:creationId xmlns:a16="http://schemas.microsoft.com/office/drawing/2014/main" id="{1C6D935E-843F-4B35-87C8-C58C008BCAAE}"/>
              </a:ext>
            </a:extLst>
          </p:cNvPr>
          <p:cNvPicPr>
            <a:picLocks noChangeAspect="1"/>
          </p:cNvPicPr>
          <p:nvPr/>
        </p:nvPicPr>
        <p:blipFill>
          <a:blip r:embed="rId2"/>
          <a:stretch>
            <a:fillRect/>
          </a:stretch>
        </p:blipFill>
        <p:spPr>
          <a:xfrm>
            <a:off x="2177805" y="3514437"/>
            <a:ext cx="7836389" cy="556951"/>
          </a:xfrm>
          <a:prstGeom prst="rect">
            <a:avLst/>
          </a:prstGeom>
          <a:ln>
            <a:solidFill>
              <a:schemeClr val="tx1"/>
            </a:solidFill>
          </a:ln>
        </p:spPr>
      </p:pic>
      <p:pic>
        <p:nvPicPr>
          <p:cNvPr id="11" name="Image 10">
            <a:extLst>
              <a:ext uri="{FF2B5EF4-FFF2-40B4-BE49-F238E27FC236}">
                <a16:creationId xmlns:a16="http://schemas.microsoft.com/office/drawing/2014/main" id="{337BF177-2252-495C-8FF0-FBD3E5491B1C}"/>
              </a:ext>
            </a:extLst>
          </p:cNvPr>
          <p:cNvPicPr>
            <a:picLocks noChangeAspect="1"/>
          </p:cNvPicPr>
          <p:nvPr/>
        </p:nvPicPr>
        <p:blipFill>
          <a:blip r:embed="rId3"/>
          <a:stretch>
            <a:fillRect/>
          </a:stretch>
        </p:blipFill>
        <p:spPr>
          <a:xfrm>
            <a:off x="2635260" y="5384628"/>
            <a:ext cx="6763694" cy="800212"/>
          </a:xfrm>
          <a:prstGeom prst="rect">
            <a:avLst/>
          </a:prstGeom>
          <a:ln>
            <a:solidFill>
              <a:schemeClr val="tx1"/>
            </a:solidFill>
          </a:ln>
        </p:spPr>
      </p:pic>
    </p:spTree>
    <p:extLst>
      <p:ext uri="{BB962C8B-B14F-4D97-AF65-F5344CB8AC3E}">
        <p14:creationId xmlns:p14="http://schemas.microsoft.com/office/powerpoint/2010/main" val="1165973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39</a:t>
            </a:fld>
            <a:endParaRPr lang="fr-FR" dirty="0"/>
          </a:p>
        </p:txBody>
      </p:sp>
      <p:pic>
        <p:nvPicPr>
          <p:cNvPr id="20" name="Picture 2" descr="How To Install PyCharm For Python On Ubuntu | Tutorials24x7">
            <a:extLst>
              <a:ext uri="{FF2B5EF4-FFF2-40B4-BE49-F238E27FC236}">
                <a16:creationId xmlns:a16="http://schemas.microsoft.com/office/drawing/2014/main" id="{C6929D16-1B05-435C-92FE-CD5E9CCE3C9A}"/>
              </a:ext>
            </a:extLst>
          </p:cNvPr>
          <p:cNvPicPr>
            <a:picLocks noChangeAspect="1" noChangeArrowheads="1"/>
          </p:cNvPicPr>
          <p:nvPr/>
        </p:nvPicPr>
        <p:blipFill rotWithShape="1">
          <a:blip r:embed="rId2">
            <a:clrChange>
              <a:clrFrom>
                <a:srgbClr val="01233F"/>
              </a:clrFrom>
              <a:clrTo>
                <a:srgbClr val="01233F">
                  <a:alpha val="0"/>
                </a:srgbClr>
              </a:clrTo>
            </a:clrChange>
            <a:extLst>
              <a:ext uri="{28A0092B-C50C-407E-A947-70E740481C1C}">
                <a14:useLocalDpi xmlns:a14="http://schemas.microsoft.com/office/drawing/2010/main" val="0"/>
              </a:ext>
            </a:extLst>
          </a:blip>
          <a:srcRect l="15989" t="20835" r="51621" b="20150"/>
          <a:stretch/>
        </p:blipFill>
        <p:spPr bwMode="auto">
          <a:xfrm>
            <a:off x="838200" y="2700642"/>
            <a:ext cx="2747864" cy="2216471"/>
          </a:xfrm>
          <a:prstGeom prst="rect">
            <a:avLst/>
          </a:prstGeom>
          <a:extLst>
            <a:ext uri="{909E8E84-426E-40DD-AFC4-6F175D3DCCD1}">
              <a14:hiddenFill xmlns:a14="http://schemas.microsoft.com/office/drawing/2010/main">
                <a:solidFill>
                  <a:srgbClr val="FFFFFF"/>
                </a:solidFill>
              </a14:hiddenFill>
            </a:ext>
          </a:extLst>
        </p:spPr>
      </p:pic>
      <p:sp>
        <p:nvSpPr>
          <p:cNvPr id="21" name="ZoneTexte 20">
            <a:extLst>
              <a:ext uri="{FF2B5EF4-FFF2-40B4-BE49-F238E27FC236}">
                <a16:creationId xmlns:a16="http://schemas.microsoft.com/office/drawing/2014/main" id="{D5030A4E-78B8-40D9-AB9C-9C5BE0C3F313}"/>
              </a:ext>
            </a:extLst>
          </p:cNvPr>
          <p:cNvSpPr txBox="1"/>
          <p:nvPr/>
        </p:nvSpPr>
        <p:spPr>
          <a:xfrm>
            <a:off x="0" y="678955"/>
            <a:ext cx="12191999" cy="923330"/>
          </a:xfrm>
          <a:prstGeom prst="rect">
            <a:avLst/>
          </a:prstGeom>
          <a:noFill/>
        </p:spPr>
        <p:txBody>
          <a:bodyPr wrap="square" rtlCol="0">
            <a:spAutoFit/>
          </a:bodyPr>
          <a:lstStyle/>
          <a:p>
            <a:pPr algn="ctr"/>
            <a:r>
              <a:rPr lang="fr-FR" sz="5400" b="1" dirty="0">
                <a:solidFill>
                  <a:srgbClr val="FFCA39"/>
                </a:solidFill>
                <a:latin typeface="Arial Rounded MT Bold" panose="020F0704030504030204" pitchFamily="34" charset="0"/>
              </a:rPr>
              <a:t>TRAVAUX</a:t>
            </a:r>
            <a:r>
              <a:rPr lang="fr-FR" sz="5400" b="1" dirty="0">
                <a:solidFill>
                  <a:srgbClr val="36739E"/>
                </a:solidFill>
                <a:latin typeface="Arial Rounded MT Bold" panose="020F0704030504030204" pitchFamily="34" charset="0"/>
              </a:rPr>
              <a:t> </a:t>
            </a:r>
            <a:r>
              <a:rPr lang="fr-FR" sz="5400" b="1" dirty="0">
                <a:solidFill>
                  <a:srgbClr val="37709F"/>
                </a:solidFill>
                <a:latin typeface="Arial Rounded MT Bold" panose="020F0704030504030204" pitchFamily="34" charset="0"/>
              </a:rPr>
              <a:t>PRATIQUES</a:t>
            </a:r>
          </a:p>
        </p:txBody>
      </p:sp>
      <p:pic>
        <p:nvPicPr>
          <p:cNvPr id="22" name="Picture 2">
            <a:extLst>
              <a:ext uri="{FF2B5EF4-FFF2-40B4-BE49-F238E27FC236}">
                <a16:creationId xmlns:a16="http://schemas.microsoft.com/office/drawing/2014/main" id="{5001EDEF-8EF9-4A4E-BCC8-515D17221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5685" y="2924130"/>
            <a:ext cx="1769494" cy="176949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thon Road Map — How To Become A Python Developer? | by Aayushi Johari |  Edureka | Medium">
            <a:extLst>
              <a:ext uri="{FF2B5EF4-FFF2-40B4-BE49-F238E27FC236}">
                <a16:creationId xmlns:a16="http://schemas.microsoft.com/office/drawing/2014/main" id="{667CC8F5-8588-4178-BDF8-0D80FB62F5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682"/>
          <a:stretch/>
        </p:blipFill>
        <p:spPr bwMode="auto">
          <a:xfrm>
            <a:off x="3394363" y="2036746"/>
            <a:ext cx="5403272"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114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Formulaires HTML et Vues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450789" y="1809249"/>
            <a:ext cx="10976902" cy="4099021"/>
          </a:xfrm>
        </p:spPr>
        <p:txBody>
          <a:bodyPr>
            <a:noAutofit/>
          </a:bodyPr>
          <a:lstStyle/>
          <a:p>
            <a:pPr marL="268288" indent="0" algn="just">
              <a:lnSpc>
                <a:spcPct val="150000"/>
              </a:lnSpc>
              <a:buNone/>
            </a:pPr>
            <a:r>
              <a:rPr lang="fr-FR" sz="2400" dirty="0"/>
              <a:t>Vous pouvez utiliser les formulaire HTML classiques directement avec les vues Django  en manipulant l’objet </a:t>
            </a:r>
            <a:r>
              <a:rPr lang="fr-FR" sz="2000" b="1" dirty="0" err="1">
                <a:solidFill>
                  <a:srgbClr val="FF0000"/>
                </a:solidFill>
                <a:latin typeface="Consolas" panose="020B0609020204030204" pitchFamily="49" charset="0"/>
              </a:rPr>
              <a:t>request</a:t>
            </a:r>
            <a:r>
              <a:rPr lang="fr-FR" sz="2400" dirty="0"/>
              <a:t>:</a:t>
            </a:r>
          </a:p>
          <a:p>
            <a:pPr marL="725488" indent="-457200" algn="just">
              <a:lnSpc>
                <a:spcPct val="150000"/>
              </a:lnSpc>
            </a:pPr>
            <a:r>
              <a:rPr lang="fr-FR" sz="2400" dirty="0"/>
              <a:t>L’attribut </a:t>
            </a:r>
            <a:r>
              <a:rPr lang="fr-FR" sz="2000" b="1" dirty="0" err="1">
                <a:solidFill>
                  <a:srgbClr val="FF0000"/>
                </a:solidFill>
                <a:latin typeface="Consolas" panose="020B0609020204030204" pitchFamily="49" charset="0"/>
              </a:rPr>
              <a:t>request.method</a:t>
            </a:r>
            <a:r>
              <a:rPr lang="fr-FR" sz="2000" b="1" dirty="0">
                <a:solidFill>
                  <a:srgbClr val="FF0000"/>
                </a:solidFill>
                <a:latin typeface="Consolas" panose="020B0609020204030204" pitchFamily="49" charset="0"/>
              </a:rPr>
              <a:t> </a:t>
            </a:r>
            <a:r>
              <a:rPr lang="fr-FR" sz="2400" dirty="0"/>
              <a:t>contient la méthode utilisée</a:t>
            </a:r>
          </a:p>
          <a:p>
            <a:pPr marL="725488" indent="-457200" algn="just">
              <a:lnSpc>
                <a:spcPct val="150000"/>
              </a:lnSpc>
            </a:pPr>
            <a:r>
              <a:rPr lang="fr-FR" sz="2400" dirty="0"/>
              <a:t>L’attribut </a:t>
            </a:r>
            <a:r>
              <a:rPr lang="fr-FR" sz="2000" b="1" dirty="0" err="1">
                <a:solidFill>
                  <a:srgbClr val="FF0000"/>
                </a:solidFill>
                <a:latin typeface="Consolas" panose="020B0609020204030204" pitchFamily="49" charset="0"/>
              </a:rPr>
              <a:t>request.body</a:t>
            </a:r>
            <a:r>
              <a:rPr lang="fr-FR" sz="2000" b="1" dirty="0">
                <a:solidFill>
                  <a:srgbClr val="FF0000"/>
                </a:solidFill>
                <a:latin typeface="Consolas" panose="020B0609020204030204" pitchFamily="49" charset="0"/>
              </a:rPr>
              <a:t> </a:t>
            </a:r>
            <a:r>
              <a:rPr lang="fr-FR" sz="2400" dirty="0"/>
              <a:t>permet d’accéder au données envoyés dans le Body.</a:t>
            </a:r>
          </a:p>
          <a:p>
            <a:pPr marL="725488" indent="-457200" algn="just">
              <a:lnSpc>
                <a:spcPct val="150000"/>
              </a:lnSpc>
            </a:pPr>
            <a:r>
              <a:rPr lang="fr-FR" sz="2400" dirty="0"/>
              <a:t>L’attribut </a:t>
            </a:r>
            <a:r>
              <a:rPr lang="fr-FR" sz="2000" b="1" dirty="0" err="1">
                <a:solidFill>
                  <a:srgbClr val="FF0000"/>
                </a:solidFill>
                <a:latin typeface="Consolas" panose="020B0609020204030204" pitchFamily="49" charset="0"/>
              </a:rPr>
              <a:t>request.POST</a:t>
            </a:r>
            <a:r>
              <a:rPr lang="fr-FR" sz="2000" b="1" dirty="0">
                <a:solidFill>
                  <a:srgbClr val="FF0000"/>
                </a:solidFill>
                <a:latin typeface="Consolas" panose="020B0609020204030204" pitchFamily="49" charset="0"/>
              </a:rPr>
              <a:t> </a:t>
            </a:r>
            <a:r>
              <a:rPr lang="fr-FR" sz="2400" dirty="0"/>
              <a:t>contient les données soumises avec une requête POST</a:t>
            </a:r>
          </a:p>
          <a:p>
            <a:pPr marL="725488" indent="-457200" algn="just">
              <a:lnSpc>
                <a:spcPct val="150000"/>
              </a:lnSpc>
            </a:pPr>
            <a:r>
              <a:rPr lang="fr-FR" sz="2400" dirty="0"/>
              <a:t>L’attribut </a:t>
            </a:r>
            <a:r>
              <a:rPr lang="fr-FR" sz="2000" b="1" dirty="0" err="1">
                <a:solidFill>
                  <a:srgbClr val="FF0000"/>
                </a:solidFill>
                <a:latin typeface="Consolas" panose="020B0609020204030204" pitchFamily="49" charset="0"/>
              </a:rPr>
              <a:t>request.FILES</a:t>
            </a:r>
            <a:r>
              <a:rPr lang="fr-FR" sz="2000" b="1" dirty="0">
                <a:solidFill>
                  <a:srgbClr val="FF0000"/>
                </a:solidFill>
                <a:latin typeface="Consolas" panose="020B0609020204030204" pitchFamily="49" charset="0"/>
              </a:rPr>
              <a:t> </a:t>
            </a:r>
            <a:r>
              <a:rPr lang="fr-FR" sz="2400" dirty="0"/>
              <a:t>contient les fichiers téléversés par utilisateur.</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4</a:t>
            </a:fld>
            <a:endParaRPr lang="fr-FR"/>
          </a:p>
        </p:txBody>
      </p:sp>
    </p:spTree>
    <p:extLst>
      <p:ext uri="{BB962C8B-B14F-4D97-AF65-F5344CB8AC3E}">
        <p14:creationId xmlns:p14="http://schemas.microsoft.com/office/powerpoint/2010/main" val="968997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Forms &amp; Class-</a:t>
            </a:r>
            <a:r>
              <a:rPr lang="fr-FR" dirty="0" err="1"/>
              <a:t>based</a:t>
            </a:r>
            <a:r>
              <a:rPr lang="fr-FR" dirty="0"/>
              <a:t> </a:t>
            </a:r>
            <a:r>
              <a:rPr lang="fr-FR" dirty="0" err="1"/>
              <a:t>Views</a:t>
            </a:r>
            <a:endParaRPr lang="fr-FR" dirty="0"/>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628332" y="1670338"/>
            <a:ext cx="10777551" cy="4100541"/>
          </a:xfrm>
        </p:spPr>
        <p:txBody>
          <a:bodyPr>
            <a:noAutofit/>
          </a:bodyPr>
          <a:lstStyle/>
          <a:p>
            <a:pPr marL="0" indent="0" algn="just">
              <a:lnSpc>
                <a:spcPct val="150000"/>
              </a:lnSpc>
              <a:buNone/>
            </a:pPr>
            <a:r>
              <a:rPr lang="fr-FR" sz="2400" dirty="0"/>
              <a:t>Le traitement de formulaires utilise généralement trois parcours :</a:t>
            </a:r>
          </a:p>
          <a:p>
            <a:pPr algn="just">
              <a:lnSpc>
                <a:spcPct val="150000"/>
              </a:lnSpc>
            </a:pPr>
            <a:r>
              <a:rPr lang="fr-FR" sz="2400" dirty="0"/>
              <a:t>Affichage initial </a:t>
            </a:r>
            <a:r>
              <a:rPr lang="fr-FR" sz="2400" b="1" dirty="0">
                <a:solidFill>
                  <a:srgbClr val="FF0000"/>
                </a:solidFill>
              </a:rPr>
              <a:t>GET</a:t>
            </a:r>
            <a:r>
              <a:rPr lang="fr-FR" sz="2400" dirty="0"/>
              <a:t> (</a:t>
            </a:r>
            <a:r>
              <a:rPr lang="fr-FR" sz="2400" b="1" dirty="0">
                <a:solidFill>
                  <a:srgbClr val="0070C0"/>
                </a:solidFill>
              </a:rPr>
              <a:t>vierge</a:t>
            </a:r>
            <a:r>
              <a:rPr lang="fr-FR" sz="2400" dirty="0"/>
              <a:t> ou </a:t>
            </a:r>
            <a:r>
              <a:rPr lang="fr-FR" sz="2400" b="1" dirty="0">
                <a:solidFill>
                  <a:srgbClr val="0070C0"/>
                </a:solidFill>
              </a:rPr>
              <a:t>contenu </a:t>
            </a:r>
            <a:r>
              <a:rPr lang="fr-FR" sz="2400" b="1" dirty="0" err="1">
                <a:solidFill>
                  <a:srgbClr val="0070C0"/>
                </a:solidFill>
              </a:rPr>
              <a:t>pré-rempli</a:t>
            </a:r>
            <a:r>
              <a:rPr lang="fr-FR" sz="2400" dirty="0"/>
              <a:t>)</a:t>
            </a:r>
          </a:p>
          <a:p>
            <a:pPr algn="just">
              <a:lnSpc>
                <a:spcPct val="150000"/>
              </a:lnSpc>
            </a:pPr>
            <a:r>
              <a:rPr lang="fr-FR" sz="2400" dirty="0"/>
              <a:t>Envoi </a:t>
            </a:r>
            <a:r>
              <a:rPr lang="fr-FR" sz="2400" b="1" dirty="0">
                <a:solidFill>
                  <a:srgbClr val="FF0000"/>
                </a:solidFill>
              </a:rPr>
              <a:t>POST</a:t>
            </a:r>
            <a:r>
              <a:rPr lang="fr-FR" sz="2400" dirty="0"/>
              <a:t> avec données non valides (réaffiche normalement le formulaire avec </a:t>
            </a:r>
            <a:r>
              <a:rPr lang="fr-FR" sz="2400" b="1" dirty="0">
                <a:solidFill>
                  <a:srgbClr val="00B050"/>
                </a:solidFill>
              </a:rPr>
              <a:t>indication des erreurs</a:t>
            </a:r>
            <a:r>
              <a:rPr lang="fr-FR" sz="2400" dirty="0"/>
              <a:t>)</a:t>
            </a:r>
          </a:p>
          <a:p>
            <a:pPr algn="just">
              <a:lnSpc>
                <a:spcPct val="150000"/>
              </a:lnSpc>
            </a:pPr>
            <a:r>
              <a:rPr lang="fr-FR" sz="2400" dirty="0"/>
              <a:t>Envoi </a:t>
            </a:r>
            <a:r>
              <a:rPr lang="fr-FR" sz="2400" b="1" dirty="0">
                <a:solidFill>
                  <a:srgbClr val="FF0000"/>
                </a:solidFill>
              </a:rPr>
              <a:t>POST</a:t>
            </a:r>
            <a:r>
              <a:rPr lang="fr-FR" sz="2400" dirty="0"/>
              <a:t> avec données valides (</a:t>
            </a:r>
            <a:r>
              <a:rPr lang="fr-FR" sz="2400" b="1" dirty="0">
                <a:solidFill>
                  <a:srgbClr val="00B050"/>
                </a:solidFill>
              </a:rPr>
              <a:t>traitement des données normalement suivi par une redirection</a:t>
            </a:r>
            <a:r>
              <a:rPr lang="fr-FR" sz="2400" dirty="0"/>
              <a:t>)</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40</a:t>
            </a:fld>
            <a:endParaRPr lang="fr-FR"/>
          </a:p>
        </p:txBody>
      </p:sp>
    </p:spTree>
    <p:extLst>
      <p:ext uri="{BB962C8B-B14F-4D97-AF65-F5344CB8AC3E}">
        <p14:creationId xmlns:p14="http://schemas.microsoft.com/office/powerpoint/2010/main" val="2968704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41</a:t>
            </a:fld>
            <a:endParaRPr lang="fr-FR"/>
          </a:p>
        </p:txBody>
      </p:sp>
      <p:pic>
        <p:nvPicPr>
          <p:cNvPr id="8" name="Image 7">
            <a:extLst>
              <a:ext uri="{FF2B5EF4-FFF2-40B4-BE49-F238E27FC236}">
                <a16:creationId xmlns:a16="http://schemas.microsoft.com/office/drawing/2014/main" id="{2CDB631C-0013-437B-9F13-E021EDC85286}"/>
              </a:ext>
            </a:extLst>
          </p:cNvPr>
          <p:cNvPicPr>
            <a:picLocks noChangeAspect="1"/>
          </p:cNvPicPr>
          <p:nvPr/>
        </p:nvPicPr>
        <p:blipFill rotWithShape="1">
          <a:blip r:embed="rId2"/>
          <a:srcRect l="2705" t="2106" r="2570" b="3492"/>
          <a:stretch/>
        </p:blipFill>
        <p:spPr>
          <a:xfrm>
            <a:off x="2840182" y="1736724"/>
            <a:ext cx="6511636" cy="4619626"/>
          </a:xfrm>
          <a:prstGeom prst="rect">
            <a:avLst/>
          </a:prstGeom>
        </p:spPr>
      </p:pic>
      <p:sp>
        <p:nvSpPr>
          <p:cNvPr id="10" name="Titre 1">
            <a:extLst>
              <a:ext uri="{FF2B5EF4-FFF2-40B4-BE49-F238E27FC236}">
                <a16:creationId xmlns:a16="http://schemas.microsoft.com/office/drawing/2014/main" id="{BF6F8009-E83D-4162-9EDC-D41E64594BCE}"/>
              </a:ext>
            </a:extLst>
          </p:cNvPr>
          <p:cNvSpPr>
            <a:spLocks noGrp="1"/>
          </p:cNvSpPr>
          <p:nvPr>
            <p:ph type="title"/>
          </p:nvPr>
        </p:nvSpPr>
        <p:spPr>
          <a:xfrm>
            <a:off x="635259" y="949730"/>
            <a:ext cx="11039503" cy="851361"/>
          </a:xfrm>
        </p:spPr>
        <p:txBody>
          <a:bodyPr/>
          <a:lstStyle/>
          <a:p>
            <a:r>
              <a:rPr lang="fr-FR" dirty="0"/>
              <a:t>Forms &amp; Class-</a:t>
            </a:r>
            <a:r>
              <a:rPr lang="fr-FR" dirty="0" err="1"/>
              <a:t>based</a:t>
            </a:r>
            <a:r>
              <a:rPr lang="fr-FR" dirty="0"/>
              <a:t> </a:t>
            </a:r>
            <a:r>
              <a:rPr lang="fr-FR" dirty="0" err="1"/>
              <a:t>Views</a:t>
            </a:r>
            <a:endParaRPr lang="fr-FR" dirty="0"/>
          </a:p>
        </p:txBody>
      </p:sp>
    </p:spTree>
    <p:extLst>
      <p:ext uri="{BB962C8B-B14F-4D97-AF65-F5344CB8AC3E}">
        <p14:creationId xmlns:p14="http://schemas.microsoft.com/office/powerpoint/2010/main" val="3762737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42</a:t>
            </a:fld>
            <a:endParaRPr lang="fr-FR"/>
          </a:p>
        </p:txBody>
      </p:sp>
      <p:sp>
        <p:nvSpPr>
          <p:cNvPr id="10" name="Titre 1">
            <a:extLst>
              <a:ext uri="{FF2B5EF4-FFF2-40B4-BE49-F238E27FC236}">
                <a16:creationId xmlns:a16="http://schemas.microsoft.com/office/drawing/2014/main" id="{BF6F8009-E83D-4162-9EDC-D41E64594BCE}"/>
              </a:ext>
            </a:extLst>
          </p:cNvPr>
          <p:cNvSpPr>
            <a:spLocks noGrp="1"/>
          </p:cNvSpPr>
          <p:nvPr>
            <p:ph type="title"/>
          </p:nvPr>
        </p:nvSpPr>
        <p:spPr>
          <a:xfrm>
            <a:off x="635259" y="949730"/>
            <a:ext cx="11039503" cy="851361"/>
          </a:xfrm>
        </p:spPr>
        <p:txBody>
          <a:bodyPr/>
          <a:lstStyle/>
          <a:p>
            <a:r>
              <a:rPr lang="fr-FR" dirty="0"/>
              <a:t>Forms &amp; Class-</a:t>
            </a:r>
            <a:r>
              <a:rPr lang="fr-FR" dirty="0" err="1"/>
              <a:t>based</a:t>
            </a:r>
            <a:r>
              <a:rPr lang="fr-FR" dirty="0"/>
              <a:t> </a:t>
            </a:r>
            <a:r>
              <a:rPr lang="fr-FR" dirty="0" err="1"/>
              <a:t>Views</a:t>
            </a:r>
            <a:endParaRPr lang="fr-FR" dirty="0"/>
          </a:p>
        </p:txBody>
      </p:sp>
      <p:sp>
        <p:nvSpPr>
          <p:cNvPr id="7" name="Titre 1">
            <a:extLst>
              <a:ext uri="{FF2B5EF4-FFF2-40B4-BE49-F238E27FC236}">
                <a16:creationId xmlns:a16="http://schemas.microsoft.com/office/drawing/2014/main" id="{FCFA1262-F20E-46D6-9CCB-4D52B14FB242}"/>
              </a:ext>
            </a:extLst>
          </p:cNvPr>
          <p:cNvSpPr txBox="1">
            <a:spLocks/>
          </p:cNvSpPr>
          <p:nvPr/>
        </p:nvSpPr>
        <p:spPr>
          <a:xfrm>
            <a:off x="635259" y="1669011"/>
            <a:ext cx="11039503" cy="8513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b="1" i="1" u="sng" dirty="0"/>
              <a:t>Exemple</a:t>
            </a:r>
            <a:endParaRPr lang="fr-FR" b="1" i="1" u="sng" dirty="0"/>
          </a:p>
        </p:txBody>
      </p:sp>
      <p:pic>
        <p:nvPicPr>
          <p:cNvPr id="11" name="Image 10">
            <a:extLst>
              <a:ext uri="{FF2B5EF4-FFF2-40B4-BE49-F238E27FC236}">
                <a16:creationId xmlns:a16="http://schemas.microsoft.com/office/drawing/2014/main" id="{95C657C4-B6A2-42FB-BA26-1374EB110855}"/>
              </a:ext>
            </a:extLst>
          </p:cNvPr>
          <p:cNvPicPr>
            <a:picLocks noChangeAspect="1"/>
          </p:cNvPicPr>
          <p:nvPr/>
        </p:nvPicPr>
        <p:blipFill>
          <a:blip r:embed="rId2"/>
          <a:stretch>
            <a:fillRect/>
          </a:stretch>
        </p:blipFill>
        <p:spPr>
          <a:xfrm>
            <a:off x="609959" y="2422337"/>
            <a:ext cx="7543441" cy="3830583"/>
          </a:xfrm>
          <a:prstGeom prst="rect">
            <a:avLst/>
          </a:prstGeom>
          <a:ln>
            <a:solidFill>
              <a:schemeClr val="tx1"/>
            </a:solidFill>
          </a:ln>
        </p:spPr>
      </p:pic>
      <p:pic>
        <p:nvPicPr>
          <p:cNvPr id="3" name="Image 2">
            <a:extLst>
              <a:ext uri="{FF2B5EF4-FFF2-40B4-BE49-F238E27FC236}">
                <a16:creationId xmlns:a16="http://schemas.microsoft.com/office/drawing/2014/main" id="{77F5AFB0-18E1-4E0A-8B03-26F8227678C5}"/>
              </a:ext>
            </a:extLst>
          </p:cNvPr>
          <p:cNvPicPr>
            <a:picLocks noChangeAspect="1"/>
          </p:cNvPicPr>
          <p:nvPr/>
        </p:nvPicPr>
        <p:blipFill>
          <a:blip r:embed="rId3"/>
          <a:stretch>
            <a:fillRect/>
          </a:stretch>
        </p:blipFill>
        <p:spPr>
          <a:xfrm>
            <a:off x="6155010" y="1986339"/>
            <a:ext cx="5736803" cy="2310557"/>
          </a:xfrm>
          <a:prstGeom prst="rect">
            <a:avLst/>
          </a:prstGeom>
          <a:ln>
            <a:solidFill>
              <a:schemeClr val="tx1"/>
            </a:solidFill>
          </a:ln>
        </p:spPr>
      </p:pic>
    </p:spTree>
    <p:extLst>
      <p:ext uri="{BB962C8B-B14F-4D97-AF65-F5344CB8AC3E}">
        <p14:creationId xmlns:p14="http://schemas.microsoft.com/office/powerpoint/2010/main" val="2008083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43</a:t>
            </a:fld>
            <a:endParaRPr lang="fr-FR"/>
          </a:p>
        </p:txBody>
      </p:sp>
      <p:sp>
        <p:nvSpPr>
          <p:cNvPr id="10" name="Titre 1">
            <a:extLst>
              <a:ext uri="{FF2B5EF4-FFF2-40B4-BE49-F238E27FC236}">
                <a16:creationId xmlns:a16="http://schemas.microsoft.com/office/drawing/2014/main" id="{BF6F8009-E83D-4162-9EDC-D41E64594BCE}"/>
              </a:ext>
            </a:extLst>
          </p:cNvPr>
          <p:cNvSpPr>
            <a:spLocks noGrp="1"/>
          </p:cNvSpPr>
          <p:nvPr>
            <p:ph type="title"/>
          </p:nvPr>
        </p:nvSpPr>
        <p:spPr>
          <a:xfrm>
            <a:off x="635259" y="949730"/>
            <a:ext cx="11039503" cy="851361"/>
          </a:xfrm>
        </p:spPr>
        <p:txBody>
          <a:bodyPr/>
          <a:lstStyle/>
          <a:p>
            <a:r>
              <a:rPr lang="fr-FR" dirty="0"/>
              <a:t>Forms &amp; Class-</a:t>
            </a:r>
            <a:r>
              <a:rPr lang="fr-FR" dirty="0" err="1"/>
              <a:t>based</a:t>
            </a:r>
            <a:r>
              <a:rPr lang="fr-FR" dirty="0"/>
              <a:t> </a:t>
            </a:r>
            <a:r>
              <a:rPr lang="fr-FR" dirty="0" err="1"/>
              <a:t>Views</a:t>
            </a:r>
            <a:endParaRPr lang="fr-FR" dirty="0"/>
          </a:p>
        </p:txBody>
      </p:sp>
      <p:sp>
        <p:nvSpPr>
          <p:cNvPr id="7" name="Titre 1">
            <a:extLst>
              <a:ext uri="{FF2B5EF4-FFF2-40B4-BE49-F238E27FC236}">
                <a16:creationId xmlns:a16="http://schemas.microsoft.com/office/drawing/2014/main" id="{FCFA1262-F20E-46D6-9CCB-4D52B14FB242}"/>
              </a:ext>
            </a:extLst>
          </p:cNvPr>
          <p:cNvSpPr txBox="1">
            <a:spLocks/>
          </p:cNvSpPr>
          <p:nvPr/>
        </p:nvSpPr>
        <p:spPr>
          <a:xfrm>
            <a:off x="635259" y="1669011"/>
            <a:ext cx="11039503" cy="8513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b="1" i="1" u="sng" dirty="0"/>
              <a:t>Exemple</a:t>
            </a:r>
            <a:endParaRPr lang="fr-FR" b="1" i="1" u="sng" dirty="0"/>
          </a:p>
        </p:txBody>
      </p:sp>
      <p:pic>
        <p:nvPicPr>
          <p:cNvPr id="8" name="Image 7">
            <a:extLst>
              <a:ext uri="{FF2B5EF4-FFF2-40B4-BE49-F238E27FC236}">
                <a16:creationId xmlns:a16="http://schemas.microsoft.com/office/drawing/2014/main" id="{674124B4-0348-4B2A-9CB1-CEB53197ADA3}"/>
              </a:ext>
            </a:extLst>
          </p:cNvPr>
          <p:cNvPicPr>
            <a:picLocks noChangeAspect="1"/>
          </p:cNvPicPr>
          <p:nvPr/>
        </p:nvPicPr>
        <p:blipFill rotWithShape="1">
          <a:blip r:embed="rId2"/>
          <a:srcRect t="1362"/>
          <a:stretch/>
        </p:blipFill>
        <p:spPr>
          <a:xfrm>
            <a:off x="4401768" y="2186480"/>
            <a:ext cx="7272994" cy="3913059"/>
          </a:xfrm>
          <a:prstGeom prst="rect">
            <a:avLst/>
          </a:prstGeom>
          <a:ln>
            <a:solidFill>
              <a:schemeClr val="tx1"/>
            </a:solidFill>
          </a:ln>
        </p:spPr>
      </p:pic>
      <p:sp>
        <p:nvSpPr>
          <p:cNvPr id="14" name="ZoneTexte 13">
            <a:extLst>
              <a:ext uri="{FF2B5EF4-FFF2-40B4-BE49-F238E27FC236}">
                <a16:creationId xmlns:a16="http://schemas.microsoft.com/office/drawing/2014/main" id="{0138D9DE-9621-4223-AACE-842DBCECC11C}"/>
              </a:ext>
            </a:extLst>
          </p:cNvPr>
          <p:cNvSpPr txBox="1"/>
          <p:nvPr/>
        </p:nvSpPr>
        <p:spPr>
          <a:xfrm>
            <a:off x="625099" y="2309180"/>
            <a:ext cx="3591301" cy="3359061"/>
          </a:xfrm>
          <a:prstGeom prst="rect">
            <a:avLst/>
          </a:prstGeom>
          <a:noFill/>
        </p:spPr>
        <p:txBody>
          <a:bodyPr wrap="square">
            <a:spAutoFit/>
          </a:bodyPr>
          <a:lstStyle/>
          <a:p>
            <a:pPr algn="just">
              <a:lnSpc>
                <a:spcPct val="150000"/>
              </a:lnSpc>
            </a:pPr>
            <a:r>
              <a:rPr lang="fr-FR" sz="2400" dirty="0"/>
              <a:t>Remarquez que nous avons ici juste à </a:t>
            </a:r>
            <a:r>
              <a:rPr lang="fr-FR" sz="2400" b="1" dirty="0"/>
              <a:t>configurer les vues génériques fondées sur les classes</a:t>
            </a:r>
            <a:r>
              <a:rPr lang="fr-FR" sz="2400" dirty="0"/>
              <a:t> ; nous n’avons pas à écrire nous-même de logique de vue. </a:t>
            </a:r>
          </a:p>
        </p:txBody>
      </p:sp>
    </p:spTree>
    <p:extLst>
      <p:ext uri="{BB962C8B-B14F-4D97-AF65-F5344CB8AC3E}">
        <p14:creationId xmlns:p14="http://schemas.microsoft.com/office/powerpoint/2010/main" val="4058260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44</a:t>
            </a:fld>
            <a:endParaRPr lang="fr-FR"/>
          </a:p>
        </p:txBody>
      </p:sp>
      <p:sp>
        <p:nvSpPr>
          <p:cNvPr id="10" name="Titre 1">
            <a:extLst>
              <a:ext uri="{FF2B5EF4-FFF2-40B4-BE49-F238E27FC236}">
                <a16:creationId xmlns:a16="http://schemas.microsoft.com/office/drawing/2014/main" id="{BF6F8009-E83D-4162-9EDC-D41E64594BCE}"/>
              </a:ext>
            </a:extLst>
          </p:cNvPr>
          <p:cNvSpPr>
            <a:spLocks noGrp="1"/>
          </p:cNvSpPr>
          <p:nvPr>
            <p:ph type="title"/>
          </p:nvPr>
        </p:nvSpPr>
        <p:spPr>
          <a:xfrm>
            <a:off x="635259" y="949730"/>
            <a:ext cx="11039503" cy="851361"/>
          </a:xfrm>
        </p:spPr>
        <p:txBody>
          <a:bodyPr/>
          <a:lstStyle/>
          <a:p>
            <a:r>
              <a:rPr lang="fr-FR" dirty="0"/>
              <a:t>Forms &amp; Class-</a:t>
            </a:r>
            <a:r>
              <a:rPr lang="fr-FR" dirty="0" err="1"/>
              <a:t>based</a:t>
            </a:r>
            <a:r>
              <a:rPr lang="fr-FR" dirty="0"/>
              <a:t> </a:t>
            </a:r>
            <a:r>
              <a:rPr lang="fr-FR" dirty="0" err="1"/>
              <a:t>Views</a:t>
            </a:r>
            <a:endParaRPr lang="fr-FR" dirty="0"/>
          </a:p>
        </p:txBody>
      </p:sp>
      <p:sp>
        <p:nvSpPr>
          <p:cNvPr id="7" name="Titre 1">
            <a:extLst>
              <a:ext uri="{FF2B5EF4-FFF2-40B4-BE49-F238E27FC236}">
                <a16:creationId xmlns:a16="http://schemas.microsoft.com/office/drawing/2014/main" id="{FCFA1262-F20E-46D6-9CCB-4D52B14FB242}"/>
              </a:ext>
            </a:extLst>
          </p:cNvPr>
          <p:cNvSpPr txBox="1">
            <a:spLocks/>
          </p:cNvSpPr>
          <p:nvPr/>
        </p:nvSpPr>
        <p:spPr>
          <a:xfrm>
            <a:off x="635259" y="1669011"/>
            <a:ext cx="11039503" cy="12773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fr-FR" sz="2400" dirty="0"/>
              <a:t>Pour garder trace de l’utilisateur ayant créé un objet en utilisant </a:t>
            </a:r>
            <a:r>
              <a:rPr lang="fr-FR" sz="2400" b="1" dirty="0" err="1">
                <a:solidFill>
                  <a:srgbClr val="FF0000"/>
                </a:solidFill>
              </a:rPr>
              <a:t>CreateView</a:t>
            </a:r>
            <a:r>
              <a:rPr lang="fr-FR" sz="2400" dirty="0"/>
              <a:t>, vous pouvez utiliser un formulaire </a:t>
            </a:r>
            <a:r>
              <a:rPr lang="fr-FR" sz="2400" b="1" dirty="0" err="1">
                <a:solidFill>
                  <a:srgbClr val="FF0000"/>
                </a:solidFill>
              </a:rPr>
              <a:t>ModelForm</a:t>
            </a:r>
            <a:r>
              <a:rPr lang="fr-FR" sz="2400" dirty="0"/>
              <a:t> personnalisé. </a:t>
            </a:r>
          </a:p>
        </p:txBody>
      </p:sp>
      <p:pic>
        <p:nvPicPr>
          <p:cNvPr id="3" name="Image 2">
            <a:extLst>
              <a:ext uri="{FF2B5EF4-FFF2-40B4-BE49-F238E27FC236}">
                <a16:creationId xmlns:a16="http://schemas.microsoft.com/office/drawing/2014/main" id="{43742DFB-4A54-4250-BDBC-5808831545B3}"/>
              </a:ext>
            </a:extLst>
          </p:cNvPr>
          <p:cNvPicPr>
            <a:picLocks noChangeAspect="1"/>
          </p:cNvPicPr>
          <p:nvPr/>
        </p:nvPicPr>
        <p:blipFill rotWithShape="1">
          <a:blip r:embed="rId2"/>
          <a:srcRect r="3572"/>
          <a:stretch/>
        </p:blipFill>
        <p:spPr>
          <a:xfrm>
            <a:off x="6220314" y="3074529"/>
            <a:ext cx="5742281" cy="2136512"/>
          </a:xfrm>
          <a:prstGeom prst="rect">
            <a:avLst/>
          </a:prstGeom>
          <a:ln>
            <a:solidFill>
              <a:schemeClr val="tx1"/>
            </a:solidFill>
          </a:ln>
        </p:spPr>
      </p:pic>
      <p:pic>
        <p:nvPicPr>
          <p:cNvPr id="11" name="Image 10">
            <a:extLst>
              <a:ext uri="{FF2B5EF4-FFF2-40B4-BE49-F238E27FC236}">
                <a16:creationId xmlns:a16="http://schemas.microsoft.com/office/drawing/2014/main" id="{1AC1DFB7-DEA2-4085-BCCA-22D8D005761B}"/>
              </a:ext>
            </a:extLst>
          </p:cNvPr>
          <p:cNvPicPr>
            <a:picLocks noChangeAspect="1"/>
          </p:cNvPicPr>
          <p:nvPr/>
        </p:nvPicPr>
        <p:blipFill rotWithShape="1">
          <a:blip r:embed="rId3"/>
          <a:srcRect r="12001"/>
          <a:stretch/>
        </p:blipFill>
        <p:spPr>
          <a:xfrm>
            <a:off x="353719" y="3087518"/>
            <a:ext cx="5617969" cy="3140703"/>
          </a:xfrm>
          <a:prstGeom prst="rect">
            <a:avLst/>
          </a:prstGeom>
          <a:ln>
            <a:solidFill>
              <a:schemeClr val="tx1"/>
            </a:solidFill>
          </a:ln>
        </p:spPr>
      </p:pic>
    </p:spTree>
    <p:extLst>
      <p:ext uri="{BB962C8B-B14F-4D97-AF65-F5344CB8AC3E}">
        <p14:creationId xmlns:p14="http://schemas.microsoft.com/office/powerpoint/2010/main" val="3452063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45</a:t>
            </a:fld>
            <a:endParaRPr lang="fr-FR"/>
          </a:p>
        </p:txBody>
      </p:sp>
      <p:sp>
        <p:nvSpPr>
          <p:cNvPr id="10" name="Titre 1">
            <a:extLst>
              <a:ext uri="{FF2B5EF4-FFF2-40B4-BE49-F238E27FC236}">
                <a16:creationId xmlns:a16="http://schemas.microsoft.com/office/drawing/2014/main" id="{BF6F8009-E83D-4162-9EDC-D41E64594BCE}"/>
              </a:ext>
            </a:extLst>
          </p:cNvPr>
          <p:cNvSpPr>
            <a:spLocks noGrp="1"/>
          </p:cNvSpPr>
          <p:nvPr>
            <p:ph type="title"/>
          </p:nvPr>
        </p:nvSpPr>
        <p:spPr>
          <a:xfrm>
            <a:off x="635259" y="949730"/>
            <a:ext cx="11039503" cy="851361"/>
          </a:xfrm>
        </p:spPr>
        <p:txBody>
          <a:bodyPr/>
          <a:lstStyle/>
          <a:p>
            <a:r>
              <a:rPr lang="fr-FR" dirty="0"/>
              <a:t>Création de champs personnalisés</a:t>
            </a:r>
          </a:p>
        </p:txBody>
      </p:sp>
      <p:sp>
        <p:nvSpPr>
          <p:cNvPr id="12" name="ZoneTexte 11">
            <a:extLst>
              <a:ext uri="{FF2B5EF4-FFF2-40B4-BE49-F238E27FC236}">
                <a16:creationId xmlns:a16="http://schemas.microsoft.com/office/drawing/2014/main" id="{3B9297A5-1EA5-4A61-AABF-CC74A184E984}"/>
              </a:ext>
            </a:extLst>
          </p:cNvPr>
          <p:cNvSpPr txBox="1"/>
          <p:nvPr/>
        </p:nvSpPr>
        <p:spPr>
          <a:xfrm>
            <a:off x="635259" y="1742902"/>
            <a:ext cx="4536181" cy="4467057"/>
          </a:xfrm>
          <a:prstGeom prst="rect">
            <a:avLst/>
          </a:prstGeom>
          <a:noFill/>
        </p:spPr>
        <p:txBody>
          <a:bodyPr wrap="square">
            <a:spAutoFit/>
          </a:bodyPr>
          <a:lstStyle/>
          <a:p>
            <a:pPr algn="just">
              <a:lnSpc>
                <a:spcPct val="150000"/>
              </a:lnSpc>
            </a:pPr>
            <a:r>
              <a:rPr lang="fr-FR" sz="2400" dirty="0"/>
              <a:t>Si les classes </a:t>
            </a:r>
            <a:r>
              <a:rPr lang="fr-FR" sz="2400" b="1" dirty="0">
                <a:solidFill>
                  <a:srgbClr val="FF0000"/>
                </a:solidFill>
              </a:rPr>
              <a:t>Field</a:t>
            </a:r>
            <a:r>
              <a:rPr lang="fr-FR" sz="2400" dirty="0"/>
              <a:t> intégrées ne correspondent pas aux besoins, vous pouvez créer des classes Field personnalisées qui héritent de </a:t>
            </a:r>
            <a:r>
              <a:rPr lang="fr-FR" sz="2400" b="1" dirty="0" err="1">
                <a:solidFill>
                  <a:srgbClr val="FF0000"/>
                </a:solidFill>
              </a:rPr>
              <a:t>django.forms.Field</a:t>
            </a:r>
            <a:r>
              <a:rPr lang="fr-FR" sz="2400" dirty="0"/>
              <a:t>. </a:t>
            </a:r>
          </a:p>
          <a:p>
            <a:pPr algn="just">
              <a:lnSpc>
                <a:spcPct val="150000"/>
              </a:lnSpc>
            </a:pPr>
            <a:r>
              <a:rPr lang="fr-FR" sz="2400" dirty="0"/>
              <a:t>Les seules exigences sont queune des méthodes </a:t>
            </a:r>
            <a:r>
              <a:rPr lang="fr-FR" sz="2400" b="1" dirty="0">
                <a:solidFill>
                  <a:srgbClr val="FF0000"/>
                </a:solidFill>
              </a:rPr>
              <a:t>clean() ou </a:t>
            </a:r>
            <a:r>
              <a:rPr lang="fr-FR" sz="2400" b="1" dirty="0" err="1">
                <a:solidFill>
                  <a:srgbClr val="FF0000"/>
                </a:solidFill>
              </a:rPr>
              <a:t>validate</a:t>
            </a:r>
            <a:r>
              <a:rPr lang="fr-FR" sz="2400" b="1" dirty="0">
                <a:solidFill>
                  <a:srgbClr val="FF0000"/>
                </a:solidFill>
              </a:rPr>
              <a:t>() doit être implémentée.</a:t>
            </a:r>
            <a:endParaRPr lang="fr-FR" sz="2400" dirty="0"/>
          </a:p>
        </p:txBody>
      </p:sp>
      <p:pic>
        <p:nvPicPr>
          <p:cNvPr id="9" name="Image 8">
            <a:extLst>
              <a:ext uri="{FF2B5EF4-FFF2-40B4-BE49-F238E27FC236}">
                <a16:creationId xmlns:a16="http://schemas.microsoft.com/office/drawing/2014/main" id="{03ADD211-3618-436D-A19E-3274FA57EF57}"/>
              </a:ext>
            </a:extLst>
          </p:cNvPr>
          <p:cNvPicPr>
            <a:picLocks noChangeAspect="1"/>
          </p:cNvPicPr>
          <p:nvPr/>
        </p:nvPicPr>
        <p:blipFill rotWithShape="1">
          <a:blip r:embed="rId2"/>
          <a:srcRect r="13964"/>
          <a:stretch/>
        </p:blipFill>
        <p:spPr>
          <a:xfrm>
            <a:off x="5357127" y="1846018"/>
            <a:ext cx="6199614" cy="4260824"/>
          </a:xfrm>
          <a:prstGeom prst="rect">
            <a:avLst/>
          </a:prstGeom>
        </p:spPr>
      </p:pic>
    </p:spTree>
    <p:extLst>
      <p:ext uri="{BB962C8B-B14F-4D97-AF65-F5344CB8AC3E}">
        <p14:creationId xmlns:p14="http://schemas.microsoft.com/office/powerpoint/2010/main" val="3342183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46</a:t>
            </a:fld>
            <a:endParaRPr lang="fr-FR" dirty="0"/>
          </a:p>
        </p:txBody>
      </p:sp>
      <p:pic>
        <p:nvPicPr>
          <p:cNvPr id="20" name="Picture 2" descr="How To Install PyCharm For Python On Ubuntu | Tutorials24x7">
            <a:extLst>
              <a:ext uri="{FF2B5EF4-FFF2-40B4-BE49-F238E27FC236}">
                <a16:creationId xmlns:a16="http://schemas.microsoft.com/office/drawing/2014/main" id="{C6929D16-1B05-435C-92FE-CD5E9CCE3C9A}"/>
              </a:ext>
            </a:extLst>
          </p:cNvPr>
          <p:cNvPicPr>
            <a:picLocks noChangeAspect="1" noChangeArrowheads="1"/>
          </p:cNvPicPr>
          <p:nvPr/>
        </p:nvPicPr>
        <p:blipFill rotWithShape="1">
          <a:blip r:embed="rId2">
            <a:clrChange>
              <a:clrFrom>
                <a:srgbClr val="01233F"/>
              </a:clrFrom>
              <a:clrTo>
                <a:srgbClr val="01233F">
                  <a:alpha val="0"/>
                </a:srgbClr>
              </a:clrTo>
            </a:clrChange>
            <a:extLst>
              <a:ext uri="{28A0092B-C50C-407E-A947-70E740481C1C}">
                <a14:useLocalDpi xmlns:a14="http://schemas.microsoft.com/office/drawing/2010/main" val="0"/>
              </a:ext>
            </a:extLst>
          </a:blip>
          <a:srcRect l="15989" t="20835" r="51621" b="20150"/>
          <a:stretch/>
        </p:blipFill>
        <p:spPr bwMode="auto">
          <a:xfrm>
            <a:off x="838200" y="2700642"/>
            <a:ext cx="2747864" cy="2216471"/>
          </a:xfrm>
          <a:prstGeom prst="rect">
            <a:avLst/>
          </a:prstGeom>
          <a:extLst>
            <a:ext uri="{909E8E84-426E-40DD-AFC4-6F175D3DCCD1}">
              <a14:hiddenFill xmlns:a14="http://schemas.microsoft.com/office/drawing/2010/main">
                <a:solidFill>
                  <a:srgbClr val="FFFFFF"/>
                </a:solidFill>
              </a14:hiddenFill>
            </a:ext>
          </a:extLst>
        </p:spPr>
      </p:pic>
      <p:sp>
        <p:nvSpPr>
          <p:cNvPr id="21" name="ZoneTexte 20">
            <a:extLst>
              <a:ext uri="{FF2B5EF4-FFF2-40B4-BE49-F238E27FC236}">
                <a16:creationId xmlns:a16="http://schemas.microsoft.com/office/drawing/2014/main" id="{D5030A4E-78B8-40D9-AB9C-9C5BE0C3F313}"/>
              </a:ext>
            </a:extLst>
          </p:cNvPr>
          <p:cNvSpPr txBox="1"/>
          <p:nvPr/>
        </p:nvSpPr>
        <p:spPr>
          <a:xfrm>
            <a:off x="0" y="678955"/>
            <a:ext cx="12191999" cy="923330"/>
          </a:xfrm>
          <a:prstGeom prst="rect">
            <a:avLst/>
          </a:prstGeom>
          <a:noFill/>
        </p:spPr>
        <p:txBody>
          <a:bodyPr wrap="square" rtlCol="0">
            <a:spAutoFit/>
          </a:bodyPr>
          <a:lstStyle/>
          <a:p>
            <a:pPr algn="ctr"/>
            <a:r>
              <a:rPr lang="fr-FR" sz="5400" b="1" dirty="0">
                <a:solidFill>
                  <a:srgbClr val="FFCA39"/>
                </a:solidFill>
                <a:latin typeface="Arial Rounded MT Bold" panose="020F0704030504030204" pitchFamily="34" charset="0"/>
              </a:rPr>
              <a:t>TRAVAUX</a:t>
            </a:r>
            <a:r>
              <a:rPr lang="fr-FR" sz="5400" b="1" dirty="0">
                <a:solidFill>
                  <a:srgbClr val="36739E"/>
                </a:solidFill>
                <a:latin typeface="Arial Rounded MT Bold" panose="020F0704030504030204" pitchFamily="34" charset="0"/>
              </a:rPr>
              <a:t> </a:t>
            </a:r>
            <a:r>
              <a:rPr lang="fr-FR" sz="5400" b="1" dirty="0">
                <a:solidFill>
                  <a:srgbClr val="37709F"/>
                </a:solidFill>
                <a:latin typeface="Arial Rounded MT Bold" panose="020F0704030504030204" pitchFamily="34" charset="0"/>
              </a:rPr>
              <a:t>PRATIQUES</a:t>
            </a:r>
          </a:p>
        </p:txBody>
      </p:sp>
      <p:pic>
        <p:nvPicPr>
          <p:cNvPr id="22" name="Picture 2">
            <a:extLst>
              <a:ext uri="{FF2B5EF4-FFF2-40B4-BE49-F238E27FC236}">
                <a16:creationId xmlns:a16="http://schemas.microsoft.com/office/drawing/2014/main" id="{5001EDEF-8EF9-4A4E-BCC8-515D17221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5685" y="2924130"/>
            <a:ext cx="1769494" cy="176949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thon Road Map — How To Become A Python Developer? | by Aayushi Johari |  Edureka | Medium">
            <a:extLst>
              <a:ext uri="{FF2B5EF4-FFF2-40B4-BE49-F238E27FC236}">
                <a16:creationId xmlns:a16="http://schemas.microsoft.com/office/drawing/2014/main" id="{667CC8F5-8588-4178-BDF8-0D80FB62F5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682"/>
          <a:stretch/>
        </p:blipFill>
        <p:spPr bwMode="auto">
          <a:xfrm>
            <a:off x="3394363" y="2036746"/>
            <a:ext cx="5403272"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935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Formulaires HTML et Vues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450789" y="1809249"/>
            <a:ext cx="10976902" cy="4099021"/>
          </a:xfrm>
        </p:spPr>
        <p:txBody>
          <a:bodyPr>
            <a:noAutofit/>
          </a:bodyPr>
          <a:lstStyle/>
          <a:p>
            <a:pPr marL="268288" indent="0" algn="just">
              <a:lnSpc>
                <a:spcPct val="150000"/>
              </a:lnSpc>
              <a:buNone/>
            </a:pPr>
            <a:r>
              <a:rPr lang="fr-FR" sz="2400" dirty="0"/>
              <a:t>Exemples</a:t>
            </a: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5</a:t>
            </a:fld>
            <a:endParaRPr lang="fr-FR"/>
          </a:p>
        </p:txBody>
      </p:sp>
      <p:pic>
        <p:nvPicPr>
          <p:cNvPr id="10" name="Image 9">
            <a:extLst>
              <a:ext uri="{FF2B5EF4-FFF2-40B4-BE49-F238E27FC236}">
                <a16:creationId xmlns:a16="http://schemas.microsoft.com/office/drawing/2014/main" id="{DB2BEDF9-06E6-42A4-9D99-2E82A506580D}"/>
              </a:ext>
            </a:extLst>
          </p:cNvPr>
          <p:cNvPicPr>
            <a:picLocks noChangeAspect="1"/>
          </p:cNvPicPr>
          <p:nvPr/>
        </p:nvPicPr>
        <p:blipFill>
          <a:blip r:embed="rId2"/>
          <a:stretch>
            <a:fillRect/>
          </a:stretch>
        </p:blipFill>
        <p:spPr>
          <a:xfrm>
            <a:off x="2950378" y="4428501"/>
            <a:ext cx="5977720" cy="628544"/>
          </a:xfrm>
          <a:prstGeom prst="rect">
            <a:avLst/>
          </a:prstGeom>
          <a:ln>
            <a:solidFill>
              <a:schemeClr val="tx1"/>
            </a:solidFill>
          </a:ln>
        </p:spPr>
      </p:pic>
      <p:pic>
        <p:nvPicPr>
          <p:cNvPr id="12" name="Image 11">
            <a:extLst>
              <a:ext uri="{FF2B5EF4-FFF2-40B4-BE49-F238E27FC236}">
                <a16:creationId xmlns:a16="http://schemas.microsoft.com/office/drawing/2014/main" id="{694065F5-7E5E-4E9E-8EE7-64911DCA8564}"/>
              </a:ext>
            </a:extLst>
          </p:cNvPr>
          <p:cNvPicPr>
            <a:picLocks noChangeAspect="1"/>
          </p:cNvPicPr>
          <p:nvPr/>
        </p:nvPicPr>
        <p:blipFill>
          <a:blip r:embed="rId3"/>
          <a:stretch>
            <a:fillRect/>
          </a:stretch>
        </p:blipFill>
        <p:spPr>
          <a:xfrm>
            <a:off x="3219851" y="5212455"/>
            <a:ext cx="5438775" cy="1057114"/>
          </a:xfrm>
          <a:prstGeom prst="rect">
            <a:avLst/>
          </a:prstGeom>
          <a:ln>
            <a:solidFill>
              <a:schemeClr val="tx1"/>
            </a:solidFill>
          </a:ln>
        </p:spPr>
      </p:pic>
      <p:grpSp>
        <p:nvGrpSpPr>
          <p:cNvPr id="14" name="Groupe 13">
            <a:extLst>
              <a:ext uri="{FF2B5EF4-FFF2-40B4-BE49-F238E27FC236}">
                <a16:creationId xmlns:a16="http://schemas.microsoft.com/office/drawing/2014/main" id="{1FB113AC-7EFD-46EB-93A5-FA759A0D278A}"/>
              </a:ext>
            </a:extLst>
          </p:cNvPr>
          <p:cNvGrpSpPr/>
          <p:nvPr/>
        </p:nvGrpSpPr>
        <p:grpSpPr>
          <a:xfrm>
            <a:off x="1887013" y="3517308"/>
            <a:ext cx="7960808" cy="682902"/>
            <a:chOff x="1766939" y="2470261"/>
            <a:chExt cx="7960808" cy="682902"/>
          </a:xfrm>
        </p:grpSpPr>
        <p:pic>
          <p:nvPicPr>
            <p:cNvPr id="8" name="Image 7">
              <a:extLst>
                <a:ext uri="{FF2B5EF4-FFF2-40B4-BE49-F238E27FC236}">
                  <a16:creationId xmlns:a16="http://schemas.microsoft.com/office/drawing/2014/main" id="{DC140CA5-2132-42C5-8254-82FDB3BB9B89}"/>
                </a:ext>
              </a:extLst>
            </p:cNvPr>
            <p:cNvPicPr>
              <a:picLocks noChangeAspect="1"/>
            </p:cNvPicPr>
            <p:nvPr/>
          </p:nvPicPr>
          <p:blipFill rotWithShape="1">
            <a:blip r:embed="rId4"/>
            <a:srcRect t="29414" r="4600" b="61357"/>
            <a:stretch/>
          </p:blipFill>
          <p:spPr>
            <a:xfrm>
              <a:off x="1766939" y="2470261"/>
              <a:ext cx="7960808" cy="333293"/>
            </a:xfrm>
            <a:prstGeom prst="rect">
              <a:avLst/>
            </a:prstGeom>
            <a:ln>
              <a:solidFill>
                <a:schemeClr val="tx1"/>
              </a:solidFill>
            </a:ln>
          </p:spPr>
        </p:pic>
        <p:pic>
          <p:nvPicPr>
            <p:cNvPr id="13" name="Image 12">
              <a:extLst>
                <a:ext uri="{FF2B5EF4-FFF2-40B4-BE49-F238E27FC236}">
                  <a16:creationId xmlns:a16="http://schemas.microsoft.com/office/drawing/2014/main" id="{36458355-C676-4C2D-AC4E-DC42D6FA2FC7}"/>
                </a:ext>
              </a:extLst>
            </p:cNvPr>
            <p:cNvPicPr>
              <a:picLocks noChangeAspect="1"/>
            </p:cNvPicPr>
            <p:nvPr/>
          </p:nvPicPr>
          <p:blipFill rotWithShape="1">
            <a:blip r:embed="rId4"/>
            <a:srcRect l="4600" t="70954" b="19817"/>
            <a:stretch/>
          </p:blipFill>
          <p:spPr>
            <a:xfrm>
              <a:off x="1766939" y="2819870"/>
              <a:ext cx="7960808" cy="333293"/>
            </a:xfrm>
            <a:prstGeom prst="rect">
              <a:avLst/>
            </a:prstGeom>
            <a:ln>
              <a:solidFill>
                <a:schemeClr val="tx1"/>
              </a:solidFill>
            </a:ln>
          </p:spPr>
        </p:pic>
      </p:grpSp>
      <p:pic>
        <p:nvPicPr>
          <p:cNvPr id="15" name="Image 14">
            <a:extLst>
              <a:ext uri="{FF2B5EF4-FFF2-40B4-BE49-F238E27FC236}">
                <a16:creationId xmlns:a16="http://schemas.microsoft.com/office/drawing/2014/main" id="{7E014D46-FAEB-43F0-BBB1-81677EE2DADC}"/>
              </a:ext>
            </a:extLst>
          </p:cNvPr>
          <p:cNvPicPr>
            <a:picLocks noChangeAspect="1"/>
          </p:cNvPicPr>
          <p:nvPr/>
        </p:nvPicPr>
        <p:blipFill rotWithShape="1">
          <a:blip r:embed="rId4"/>
          <a:srcRect t="37857" r="52327" b="33992"/>
          <a:stretch/>
        </p:blipFill>
        <p:spPr>
          <a:xfrm>
            <a:off x="3950198" y="2227797"/>
            <a:ext cx="3978079" cy="1016650"/>
          </a:xfrm>
          <a:prstGeom prst="rect">
            <a:avLst/>
          </a:prstGeom>
          <a:ln>
            <a:solidFill>
              <a:schemeClr val="tx1"/>
            </a:solidFill>
          </a:ln>
        </p:spPr>
      </p:pic>
    </p:spTree>
    <p:extLst>
      <p:ext uri="{BB962C8B-B14F-4D97-AF65-F5344CB8AC3E}">
        <p14:creationId xmlns:p14="http://schemas.microsoft.com/office/powerpoint/2010/main" val="214574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dirty="0"/>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6</a:t>
            </a:fld>
            <a:endParaRPr lang="fr-FR" dirty="0"/>
          </a:p>
        </p:txBody>
      </p:sp>
      <p:pic>
        <p:nvPicPr>
          <p:cNvPr id="20" name="Picture 2" descr="How To Install PyCharm For Python On Ubuntu | Tutorials24x7">
            <a:extLst>
              <a:ext uri="{FF2B5EF4-FFF2-40B4-BE49-F238E27FC236}">
                <a16:creationId xmlns:a16="http://schemas.microsoft.com/office/drawing/2014/main" id="{C6929D16-1B05-435C-92FE-CD5E9CCE3C9A}"/>
              </a:ext>
            </a:extLst>
          </p:cNvPr>
          <p:cNvPicPr>
            <a:picLocks noChangeAspect="1" noChangeArrowheads="1"/>
          </p:cNvPicPr>
          <p:nvPr/>
        </p:nvPicPr>
        <p:blipFill rotWithShape="1">
          <a:blip r:embed="rId2">
            <a:clrChange>
              <a:clrFrom>
                <a:srgbClr val="01233F"/>
              </a:clrFrom>
              <a:clrTo>
                <a:srgbClr val="01233F">
                  <a:alpha val="0"/>
                </a:srgbClr>
              </a:clrTo>
            </a:clrChange>
            <a:extLst>
              <a:ext uri="{28A0092B-C50C-407E-A947-70E740481C1C}">
                <a14:useLocalDpi xmlns:a14="http://schemas.microsoft.com/office/drawing/2010/main" val="0"/>
              </a:ext>
            </a:extLst>
          </a:blip>
          <a:srcRect l="15989" t="20835" r="51621" b="20150"/>
          <a:stretch/>
        </p:blipFill>
        <p:spPr bwMode="auto">
          <a:xfrm>
            <a:off x="838200" y="2700642"/>
            <a:ext cx="2747864" cy="2216471"/>
          </a:xfrm>
          <a:prstGeom prst="rect">
            <a:avLst/>
          </a:prstGeom>
          <a:extLst>
            <a:ext uri="{909E8E84-426E-40DD-AFC4-6F175D3DCCD1}">
              <a14:hiddenFill xmlns:a14="http://schemas.microsoft.com/office/drawing/2010/main">
                <a:solidFill>
                  <a:srgbClr val="FFFFFF"/>
                </a:solidFill>
              </a14:hiddenFill>
            </a:ext>
          </a:extLst>
        </p:spPr>
      </p:pic>
      <p:sp>
        <p:nvSpPr>
          <p:cNvPr id="21" name="ZoneTexte 20">
            <a:extLst>
              <a:ext uri="{FF2B5EF4-FFF2-40B4-BE49-F238E27FC236}">
                <a16:creationId xmlns:a16="http://schemas.microsoft.com/office/drawing/2014/main" id="{D5030A4E-78B8-40D9-AB9C-9C5BE0C3F313}"/>
              </a:ext>
            </a:extLst>
          </p:cNvPr>
          <p:cNvSpPr txBox="1"/>
          <p:nvPr/>
        </p:nvSpPr>
        <p:spPr>
          <a:xfrm>
            <a:off x="0" y="678955"/>
            <a:ext cx="12191999" cy="923330"/>
          </a:xfrm>
          <a:prstGeom prst="rect">
            <a:avLst/>
          </a:prstGeom>
          <a:noFill/>
        </p:spPr>
        <p:txBody>
          <a:bodyPr wrap="square" rtlCol="0">
            <a:spAutoFit/>
          </a:bodyPr>
          <a:lstStyle/>
          <a:p>
            <a:pPr algn="ctr"/>
            <a:r>
              <a:rPr lang="fr-FR" sz="5400" b="1" dirty="0">
                <a:solidFill>
                  <a:srgbClr val="FFCA39"/>
                </a:solidFill>
                <a:latin typeface="Arial Rounded MT Bold" panose="020F0704030504030204" pitchFamily="34" charset="0"/>
              </a:rPr>
              <a:t>TRAVAUX</a:t>
            </a:r>
            <a:r>
              <a:rPr lang="fr-FR" sz="5400" b="1" dirty="0">
                <a:solidFill>
                  <a:srgbClr val="36739E"/>
                </a:solidFill>
                <a:latin typeface="Arial Rounded MT Bold" panose="020F0704030504030204" pitchFamily="34" charset="0"/>
              </a:rPr>
              <a:t> </a:t>
            </a:r>
            <a:r>
              <a:rPr lang="fr-FR" sz="5400" b="1" dirty="0">
                <a:solidFill>
                  <a:srgbClr val="37709F"/>
                </a:solidFill>
                <a:latin typeface="Arial Rounded MT Bold" panose="020F0704030504030204" pitchFamily="34" charset="0"/>
              </a:rPr>
              <a:t>PRATIQUES</a:t>
            </a:r>
          </a:p>
        </p:txBody>
      </p:sp>
      <p:pic>
        <p:nvPicPr>
          <p:cNvPr id="22" name="Picture 2">
            <a:extLst>
              <a:ext uri="{FF2B5EF4-FFF2-40B4-BE49-F238E27FC236}">
                <a16:creationId xmlns:a16="http://schemas.microsoft.com/office/drawing/2014/main" id="{5001EDEF-8EF9-4A4E-BCC8-515D17221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5685" y="2924130"/>
            <a:ext cx="1769494" cy="176949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thon Road Map — How To Become A Python Developer? | by Aayushi Johari |  Edureka | Medium">
            <a:extLst>
              <a:ext uri="{FF2B5EF4-FFF2-40B4-BE49-F238E27FC236}">
                <a16:creationId xmlns:a16="http://schemas.microsoft.com/office/drawing/2014/main" id="{667CC8F5-8588-4178-BDF8-0D80FB62F5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682"/>
          <a:stretch/>
        </p:blipFill>
        <p:spPr bwMode="auto">
          <a:xfrm>
            <a:off x="3394363" y="2036746"/>
            <a:ext cx="5403272"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692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Le rôle de Django dans les formulaires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1032421" y="1801091"/>
            <a:ext cx="10524320" cy="4682643"/>
          </a:xfrm>
        </p:spPr>
        <p:txBody>
          <a:bodyPr>
            <a:noAutofit/>
          </a:bodyPr>
          <a:lstStyle/>
          <a:p>
            <a:pPr marL="0" indent="0" algn="just">
              <a:lnSpc>
                <a:spcPct val="200000"/>
              </a:lnSpc>
              <a:buNone/>
            </a:pPr>
            <a:r>
              <a:rPr lang="fr-FR" sz="2400" dirty="0"/>
              <a:t>Django gère </a:t>
            </a:r>
            <a:r>
              <a:rPr lang="fr-FR" sz="2400" b="1" dirty="0">
                <a:solidFill>
                  <a:schemeClr val="accent1"/>
                </a:solidFill>
              </a:rPr>
              <a:t>trois parties distinctes </a:t>
            </a:r>
            <a:r>
              <a:rPr lang="fr-FR" sz="2400" dirty="0"/>
              <a:t>du travail induit par les formulaires :</a:t>
            </a:r>
          </a:p>
          <a:p>
            <a:pPr marL="534988" indent="-266700" algn="just">
              <a:lnSpc>
                <a:spcPct val="200000"/>
              </a:lnSpc>
            </a:pPr>
            <a:r>
              <a:rPr lang="fr-FR" sz="2400" dirty="0"/>
              <a:t>Création des formulaires HTML pour les données;</a:t>
            </a:r>
          </a:p>
          <a:p>
            <a:pPr marL="534988" indent="-266700" algn="just">
              <a:lnSpc>
                <a:spcPct val="200000"/>
              </a:lnSpc>
            </a:pPr>
            <a:r>
              <a:rPr lang="fr-FR" sz="2400" dirty="0"/>
              <a:t>Préparation et restructuration des données en vue de leur Affichage;</a:t>
            </a:r>
          </a:p>
          <a:p>
            <a:pPr marL="534988" indent="-266700" algn="just">
              <a:lnSpc>
                <a:spcPct val="200000"/>
              </a:lnSpc>
            </a:pPr>
            <a:r>
              <a:rPr lang="fr-FR" sz="2400" dirty="0"/>
              <a:t>Réception et traitement des formulaires et des données envoyés par le client.</a:t>
            </a:r>
            <a:endParaRPr lang="fr-FR" sz="1400" b="1" dirty="0">
              <a:solidFill>
                <a:srgbClr val="C00000"/>
              </a:solidFill>
            </a:endParaRPr>
          </a:p>
          <a:p>
            <a:pPr marL="268288" indent="0" algn="just">
              <a:lnSpc>
                <a:spcPct val="200000"/>
              </a:lnSpc>
              <a:buNone/>
            </a:pPr>
            <a:r>
              <a:rPr lang="fr-FR" sz="1600" b="1" dirty="0">
                <a:solidFill>
                  <a:srgbClr val="C00000"/>
                </a:solidFill>
              </a:rPr>
              <a:t>N.B: Il est possible d’écrire du code qui fait tout cela manuellement, mais Django peut s’en charger à votre place.</a:t>
            </a:r>
          </a:p>
          <a:p>
            <a:pPr marL="534988" indent="-266700" algn="just">
              <a:lnSpc>
                <a:spcPct val="200000"/>
              </a:lnSpc>
            </a:pPr>
            <a:endParaRPr lang="fr-FR" sz="1400" b="1" dirty="0">
              <a:solidFill>
                <a:srgbClr val="C00000"/>
              </a:solidFill>
            </a:endParaRPr>
          </a:p>
          <a:p>
            <a:pPr marL="534988" indent="-266700" algn="just">
              <a:lnSpc>
                <a:spcPct val="200000"/>
              </a:lnSpc>
            </a:pPr>
            <a:endParaRPr lang="fr-FR" sz="1400" b="1" dirty="0">
              <a:solidFill>
                <a:srgbClr val="C00000"/>
              </a:solidFill>
            </a:endParaRP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7</a:t>
            </a:fld>
            <a:endParaRPr lang="fr-FR"/>
          </a:p>
        </p:txBody>
      </p:sp>
    </p:spTree>
    <p:extLst>
      <p:ext uri="{BB962C8B-B14F-4D97-AF65-F5344CB8AC3E}">
        <p14:creationId xmlns:p14="http://schemas.microsoft.com/office/powerpoint/2010/main" val="478414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La classe </a:t>
            </a:r>
            <a:r>
              <a:rPr lang="fr-FR" dirty="0" err="1"/>
              <a:t>Form</a:t>
            </a:r>
            <a:r>
              <a:rPr lang="fr-FR" dirty="0"/>
              <a:t> de Django</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1032421" y="1801092"/>
            <a:ext cx="10321379" cy="1930400"/>
          </a:xfrm>
        </p:spPr>
        <p:txBody>
          <a:bodyPr>
            <a:noAutofit/>
          </a:bodyPr>
          <a:lstStyle/>
          <a:p>
            <a:pPr marL="0" indent="0" algn="just">
              <a:lnSpc>
                <a:spcPct val="150000"/>
              </a:lnSpc>
              <a:buNone/>
            </a:pPr>
            <a:r>
              <a:rPr lang="fr-FR" sz="2400" dirty="0"/>
              <a:t>De la même façon que la classe </a:t>
            </a:r>
            <a:r>
              <a:rPr lang="fr-FR" sz="2400" b="1" dirty="0">
                <a:solidFill>
                  <a:srgbClr val="FF0000"/>
                </a:solidFill>
              </a:rPr>
              <a:t>Model</a:t>
            </a:r>
            <a:r>
              <a:rPr lang="fr-FR" sz="2400" dirty="0"/>
              <a:t> décrit la structure logique d’un objet et son comportement, la classe </a:t>
            </a:r>
            <a:r>
              <a:rPr lang="fr-FR" sz="2400" b="1" dirty="0" err="1">
                <a:solidFill>
                  <a:srgbClr val="FF0000"/>
                </a:solidFill>
              </a:rPr>
              <a:t>Form</a:t>
            </a:r>
            <a:r>
              <a:rPr lang="fr-FR" sz="2400" dirty="0"/>
              <a:t> décrit un </a:t>
            </a:r>
            <a:r>
              <a:rPr lang="fr-FR" sz="2400" b="1" dirty="0">
                <a:solidFill>
                  <a:srgbClr val="C00000"/>
                </a:solidFill>
              </a:rPr>
              <a:t>formulaire</a:t>
            </a:r>
            <a:r>
              <a:rPr lang="fr-FR" sz="2400" dirty="0"/>
              <a:t> et détermine son </a:t>
            </a:r>
            <a:r>
              <a:rPr lang="fr-FR" sz="2400" b="1" dirty="0">
                <a:solidFill>
                  <a:srgbClr val="C00000"/>
                </a:solidFill>
              </a:rPr>
              <a:t>fonctionnement</a:t>
            </a:r>
            <a:r>
              <a:rPr lang="fr-FR" sz="2400" dirty="0"/>
              <a:t> et son </a:t>
            </a:r>
            <a:r>
              <a:rPr lang="fr-FR" sz="2400" b="1" dirty="0">
                <a:solidFill>
                  <a:srgbClr val="C00000"/>
                </a:solidFill>
              </a:rPr>
              <a:t>apparence</a:t>
            </a:r>
            <a:r>
              <a:rPr lang="fr-FR" sz="2400" dirty="0"/>
              <a:t>.</a:t>
            </a:r>
            <a:endParaRPr lang="fr-FR" sz="1400" b="1" dirty="0">
              <a:solidFill>
                <a:srgbClr val="C00000"/>
              </a:solidFill>
            </a:endParaRP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8</a:t>
            </a:fld>
            <a:endParaRPr lang="fr-FR"/>
          </a:p>
        </p:txBody>
      </p:sp>
      <p:pic>
        <p:nvPicPr>
          <p:cNvPr id="8" name="Image 7">
            <a:extLst>
              <a:ext uri="{FF2B5EF4-FFF2-40B4-BE49-F238E27FC236}">
                <a16:creationId xmlns:a16="http://schemas.microsoft.com/office/drawing/2014/main" id="{485B4246-74C4-4AF4-90B8-408B2B7409BC}"/>
              </a:ext>
            </a:extLst>
          </p:cNvPr>
          <p:cNvPicPr>
            <a:picLocks noChangeAspect="1"/>
          </p:cNvPicPr>
          <p:nvPr/>
        </p:nvPicPr>
        <p:blipFill>
          <a:blip r:embed="rId2"/>
          <a:stretch>
            <a:fillRect/>
          </a:stretch>
        </p:blipFill>
        <p:spPr>
          <a:xfrm>
            <a:off x="2212062" y="3632714"/>
            <a:ext cx="7920230" cy="1344215"/>
          </a:xfrm>
          <a:prstGeom prst="rect">
            <a:avLst/>
          </a:prstGeom>
          <a:ln>
            <a:solidFill>
              <a:schemeClr val="tx1"/>
            </a:solidFill>
          </a:ln>
        </p:spPr>
      </p:pic>
      <p:pic>
        <p:nvPicPr>
          <p:cNvPr id="10" name="Image 9">
            <a:extLst>
              <a:ext uri="{FF2B5EF4-FFF2-40B4-BE49-F238E27FC236}">
                <a16:creationId xmlns:a16="http://schemas.microsoft.com/office/drawing/2014/main" id="{8D97BEFE-66E0-4F4A-A13F-21855B284EC9}"/>
              </a:ext>
            </a:extLst>
          </p:cNvPr>
          <p:cNvPicPr>
            <a:picLocks noChangeAspect="1"/>
          </p:cNvPicPr>
          <p:nvPr/>
        </p:nvPicPr>
        <p:blipFill>
          <a:blip r:embed="rId3"/>
          <a:stretch>
            <a:fillRect/>
          </a:stretch>
        </p:blipFill>
        <p:spPr>
          <a:xfrm>
            <a:off x="2212062" y="5475326"/>
            <a:ext cx="7920230" cy="656420"/>
          </a:xfrm>
          <a:prstGeom prst="rect">
            <a:avLst/>
          </a:prstGeom>
          <a:ln>
            <a:solidFill>
              <a:schemeClr val="tx1"/>
            </a:solidFill>
          </a:ln>
        </p:spPr>
      </p:pic>
      <p:sp>
        <p:nvSpPr>
          <p:cNvPr id="11" name="Flèche : bas 10">
            <a:extLst>
              <a:ext uri="{FF2B5EF4-FFF2-40B4-BE49-F238E27FC236}">
                <a16:creationId xmlns:a16="http://schemas.microsoft.com/office/drawing/2014/main" id="{F41B7A57-3433-469F-BE9F-34B9C7007708}"/>
              </a:ext>
            </a:extLst>
          </p:cNvPr>
          <p:cNvSpPr/>
          <p:nvPr/>
        </p:nvSpPr>
        <p:spPr>
          <a:xfrm>
            <a:off x="5961046" y="5136577"/>
            <a:ext cx="387927" cy="209232"/>
          </a:xfrm>
          <a:prstGeom prst="downArrow">
            <a:avLst/>
          </a:prstGeom>
          <a:solidFill>
            <a:srgbClr val="44B7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86658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08644-7DDA-4869-ACB9-1249A93FBB21}"/>
              </a:ext>
            </a:extLst>
          </p:cNvPr>
          <p:cNvSpPr>
            <a:spLocks noGrp="1"/>
          </p:cNvSpPr>
          <p:nvPr>
            <p:ph type="title"/>
          </p:nvPr>
        </p:nvSpPr>
        <p:spPr>
          <a:xfrm>
            <a:off x="635259" y="949730"/>
            <a:ext cx="11039503" cy="851361"/>
          </a:xfrm>
        </p:spPr>
        <p:txBody>
          <a:bodyPr/>
          <a:lstStyle/>
          <a:p>
            <a:r>
              <a:rPr lang="fr-FR" dirty="0"/>
              <a:t>Les Champs (Fields)</a:t>
            </a:r>
          </a:p>
        </p:txBody>
      </p:sp>
      <p:sp>
        <p:nvSpPr>
          <p:cNvPr id="3" name="Espace réservé du contenu 2">
            <a:extLst>
              <a:ext uri="{FF2B5EF4-FFF2-40B4-BE49-F238E27FC236}">
                <a16:creationId xmlns:a16="http://schemas.microsoft.com/office/drawing/2014/main" id="{0AEBAF3E-F83D-4F5B-BEAF-4236B2E47A46}"/>
              </a:ext>
            </a:extLst>
          </p:cNvPr>
          <p:cNvSpPr>
            <a:spLocks noGrp="1"/>
          </p:cNvSpPr>
          <p:nvPr>
            <p:ph idx="4294967295"/>
          </p:nvPr>
        </p:nvSpPr>
        <p:spPr>
          <a:xfrm>
            <a:off x="1032421" y="1801092"/>
            <a:ext cx="10321379" cy="1930400"/>
          </a:xfrm>
        </p:spPr>
        <p:txBody>
          <a:bodyPr>
            <a:noAutofit/>
          </a:bodyPr>
          <a:lstStyle/>
          <a:p>
            <a:pPr marL="0" indent="0" algn="just">
              <a:lnSpc>
                <a:spcPct val="150000"/>
              </a:lnSpc>
              <a:buNone/>
            </a:pPr>
            <a:r>
              <a:rPr lang="fr-FR" sz="2400" dirty="0"/>
              <a:t> La bibliothèque des formulaires est livrée avec une série de classes Field représentant les besoins de validation les plus courants.</a:t>
            </a:r>
            <a:endParaRPr lang="fr-FR" sz="1400" b="1" dirty="0">
              <a:solidFill>
                <a:srgbClr val="C00000"/>
              </a:solidFill>
            </a:endParaRPr>
          </a:p>
        </p:txBody>
      </p:sp>
      <p:sp>
        <p:nvSpPr>
          <p:cNvPr id="4" name="Espace réservé de la date 3">
            <a:extLst>
              <a:ext uri="{FF2B5EF4-FFF2-40B4-BE49-F238E27FC236}">
                <a16:creationId xmlns:a16="http://schemas.microsoft.com/office/drawing/2014/main" id="{04233D1D-EB97-4BA7-8115-202E1C661C61}"/>
              </a:ext>
            </a:extLst>
          </p:cNvPr>
          <p:cNvSpPr>
            <a:spLocks noGrp="1"/>
          </p:cNvSpPr>
          <p:nvPr>
            <p:ph type="dt" sz="half" idx="10"/>
          </p:nvPr>
        </p:nvSpPr>
        <p:spPr/>
        <p:txBody>
          <a:bodyPr/>
          <a:lstStyle/>
          <a:p>
            <a:fld id="{34F97DE3-469C-455D-9C2A-8E7A22E9CDA8}" type="datetime1">
              <a:rPr lang="fr-FR" smtClean="0"/>
              <a:t>09/09/2021</a:t>
            </a:fld>
            <a:endParaRPr lang="fr-FR"/>
          </a:p>
        </p:txBody>
      </p:sp>
      <p:sp>
        <p:nvSpPr>
          <p:cNvPr id="5" name="Espace réservé du pied de page 4">
            <a:extLst>
              <a:ext uri="{FF2B5EF4-FFF2-40B4-BE49-F238E27FC236}">
                <a16:creationId xmlns:a16="http://schemas.microsoft.com/office/drawing/2014/main" id="{F6EB6F33-B9B4-48A9-A318-AF3B1D38249F}"/>
              </a:ext>
            </a:extLst>
          </p:cNvPr>
          <p:cNvSpPr>
            <a:spLocks noGrp="1"/>
          </p:cNvSpPr>
          <p:nvPr>
            <p:ph type="ftr" sz="quarter" idx="11"/>
          </p:nvPr>
        </p:nvSpPr>
        <p:spPr/>
        <p:txBody>
          <a:bodyPr/>
          <a:lstStyle/>
          <a:p>
            <a:r>
              <a:rPr lang="fr-FR" dirty="0"/>
              <a:t>Pr. JADLI Aissam</a:t>
            </a:r>
          </a:p>
        </p:txBody>
      </p:sp>
      <p:sp>
        <p:nvSpPr>
          <p:cNvPr id="6" name="Espace réservé du numéro de diapositive 5">
            <a:extLst>
              <a:ext uri="{FF2B5EF4-FFF2-40B4-BE49-F238E27FC236}">
                <a16:creationId xmlns:a16="http://schemas.microsoft.com/office/drawing/2014/main" id="{109D6624-700B-48A6-8A71-E1098C3339D9}"/>
              </a:ext>
            </a:extLst>
          </p:cNvPr>
          <p:cNvSpPr>
            <a:spLocks noGrp="1"/>
          </p:cNvSpPr>
          <p:nvPr>
            <p:ph type="sldNum" sz="quarter" idx="12"/>
          </p:nvPr>
        </p:nvSpPr>
        <p:spPr/>
        <p:txBody>
          <a:bodyPr/>
          <a:lstStyle/>
          <a:p>
            <a:fld id="{4497680C-1431-4D90-81F9-869B5384F3F2}" type="slidenum">
              <a:rPr lang="fr-FR" smtClean="0"/>
              <a:t>9</a:t>
            </a:fld>
            <a:endParaRPr lang="fr-FR"/>
          </a:p>
        </p:txBody>
      </p:sp>
      <p:sp>
        <p:nvSpPr>
          <p:cNvPr id="7" name="ZoneTexte 6">
            <a:extLst>
              <a:ext uri="{FF2B5EF4-FFF2-40B4-BE49-F238E27FC236}">
                <a16:creationId xmlns:a16="http://schemas.microsoft.com/office/drawing/2014/main" id="{F0F8F6BF-4052-43B8-BE29-9762798D8CA8}"/>
              </a:ext>
            </a:extLst>
          </p:cNvPr>
          <p:cNvSpPr txBox="1"/>
          <p:nvPr/>
        </p:nvSpPr>
        <p:spPr>
          <a:xfrm>
            <a:off x="1218303" y="3105259"/>
            <a:ext cx="3409116" cy="280301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fr-FR" sz="2400" b="1" dirty="0">
                <a:solidFill>
                  <a:srgbClr val="FF2D20"/>
                </a:solidFill>
                <a:latin typeface="Consolas" panose="020B0609020204030204" pitchFamily="49" charset="0"/>
              </a:rPr>
              <a:t>CharField</a:t>
            </a:r>
          </a:p>
          <a:p>
            <a:pPr marL="342900" indent="-342900">
              <a:lnSpc>
                <a:spcPct val="150000"/>
              </a:lnSpc>
              <a:buFont typeface="Arial" panose="020B0604020202020204" pitchFamily="34" charset="0"/>
              <a:buChar char="•"/>
            </a:pPr>
            <a:r>
              <a:rPr lang="fr-FR" sz="2400" b="1" dirty="0" err="1">
                <a:solidFill>
                  <a:srgbClr val="FF2D20"/>
                </a:solidFill>
                <a:latin typeface="Consolas" panose="020B0609020204030204" pitchFamily="49" charset="0"/>
              </a:rPr>
              <a:t>BooleanField</a:t>
            </a:r>
            <a:endParaRPr lang="fr-FR" sz="2400" b="1" dirty="0">
              <a:solidFill>
                <a:srgbClr val="FF2D20"/>
              </a:solidFill>
              <a:latin typeface="Consolas" panose="020B0609020204030204" pitchFamily="49" charset="0"/>
            </a:endParaRPr>
          </a:p>
          <a:p>
            <a:pPr marL="342900" indent="-342900">
              <a:lnSpc>
                <a:spcPct val="150000"/>
              </a:lnSpc>
              <a:buFont typeface="Arial" panose="020B0604020202020204" pitchFamily="34" charset="0"/>
              <a:buChar char="•"/>
            </a:pPr>
            <a:r>
              <a:rPr lang="fr-FR" sz="2400" b="1" dirty="0" err="1">
                <a:solidFill>
                  <a:srgbClr val="FF2D20"/>
                </a:solidFill>
                <a:latin typeface="Consolas" panose="020B0609020204030204" pitchFamily="49" charset="0"/>
              </a:rPr>
              <a:t>ChoiceField</a:t>
            </a:r>
            <a:endParaRPr lang="fr-FR" sz="2400" b="1" dirty="0">
              <a:solidFill>
                <a:srgbClr val="FF2D20"/>
              </a:solidFill>
              <a:latin typeface="Consolas" panose="020B0609020204030204" pitchFamily="49" charset="0"/>
            </a:endParaRPr>
          </a:p>
          <a:p>
            <a:pPr marL="342900" indent="-342900">
              <a:lnSpc>
                <a:spcPct val="150000"/>
              </a:lnSpc>
              <a:buFont typeface="Arial" panose="020B0604020202020204" pitchFamily="34" charset="0"/>
              <a:buChar char="•"/>
            </a:pPr>
            <a:r>
              <a:rPr lang="fr-FR" sz="2400" b="1" dirty="0" err="1">
                <a:solidFill>
                  <a:srgbClr val="FF2D20"/>
                </a:solidFill>
                <a:latin typeface="Consolas" panose="020B0609020204030204" pitchFamily="49" charset="0"/>
              </a:rPr>
              <a:t>DateField</a:t>
            </a:r>
            <a:endParaRPr lang="fr-FR" sz="2400" b="1" dirty="0">
              <a:solidFill>
                <a:srgbClr val="FF2D20"/>
              </a:solidFill>
              <a:latin typeface="Consolas" panose="020B0609020204030204" pitchFamily="49" charset="0"/>
            </a:endParaRPr>
          </a:p>
          <a:p>
            <a:pPr marL="342900" indent="-342900">
              <a:lnSpc>
                <a:spcPct val="150000"/>
              </a:lnSpc>
              <a:buFont typeface="Arial" panose="020B0604020202020204" pitchFamily="34" charset="0"/>
              <a:buChar char="•"/>
            </a:pPr>
            <a:r>
              <a:rPr lang="fr-FR" sz="2400" b="1" dirty="0" err="1">
                <a:solidFill>
                  <a:srgbClr val="FF2D20"/>
                </a:solidFill>
                <a:latin typeface="Consolas" panose="020B0609020204030204" pitchFamily="49" charset="0"/>
              </a:rPr>
              <a:t>DateTimeField</a:t>
            </a:r>
            <a:endParaRPr lang="fr-FR" sz="2400" b="1" dirty="0">
              <a:solidFill>
                <a:srgbClr val="FF2D20"/>
              </a:solidFill>
              <a:latin typeface="Consolas" panose="020B0609020204030204" pitchFamily="49" charset="0"/>
            </a:endParaRPr>
          </a:p>
        </p:txBody>
      </p:sp>
      <p:sp>
        <p:nvSpPr>
          <p:cNvPr id="12" name="ZoneTexte 11">
            <a:extLst>
              <a:ext uri="{FF2B5EF4-FFF2-40B4-BE49-F238E27FC236}">
                <a16:creationId xmlns:a16="http://schemas.microsoft.com/office/drawing/2014/main" id="{85A83595-AEBC-4169-A16B-69CE3B5A4071}"/>
              </a:ext>
            </a:extLst>
          </p:cNvPr>
          <p:cNvSpPr txBox="1"/>
          <p:nvPr/>
        </p:nvSpPr>
        <p:spPr>
          <a:xfrm>
            <a:off x="4193310" y="3105258"/>
            <a:ext cx="6096000" cy="280461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fr-FR" sz="2400" b="1" dirty="0" err="1">
                <a:solidFill>
                  <a:srgbClr val="FF2D20"/>
                </a:solidFill>
                <a:latin typeface="Consolas" panose="020B0609020204030204" pitchFamily="49" charset="0"/>
              </a:rPr>
              <a:t>DecimalField</a:t>
            </a:r>
            <a:endParaRPr lang="fr-FR" sz="2400" b="1" dirty="0">
              <a:solidFill>
                <a:srgbClr val="FF2D20"/>
              </a:solidFill>
              <a:latin typeface="Consolas" panose="020B0609020204030204" pitchFamily="49" charset="0"/>
            </a:endParaRPr>
          </a:p>
          <a:p>
            <a:pPr marL="342900" indent="-342900">
              <a:lnSpc>
                <a:spcPct val="150000"/>
              </a:lnSpc>
              <a:buFont typeface="Arial" panose="020B0604020202020204" pitchFamily="34" charset="0"/>
              <a:buChar char="•"/>
            </a:pPr>
            <a:r>
              <a:rPr lang="fr-FR" sz="2400" b="1" dirty="0" err="1">
                <a:solidFill>
                  <a:srgbClr val="FF2D20"/>
                </a:solidFill>
                <a:latin typeface="Consolas" panose="020B0609020204030204" pitchFamily="49" charset="0"/>
              </a:rPr>
              <a:t>EmailField</a:t>
            </a:r>
            <a:endParaRPr lang="fr-FR" sz="2400" b="1" dirty="0">
              <a:solidFill>
                <a:srgbClr val="FF2D20"/>
              </a:solidFill>
              <a:latin typeface="Consolas" panose="020B0609020204030204" pitchFamily="49" charset="0"/>
            </a:endParaRPr>
          </a:p>
          <a:p>
            <a:pPr marL="342900" indent="-342900">
              <a:lnSpc>
                <a:spcPct val="150000"/>
              </a:lnSpc>
              <a:buFont typeface="Arial" panose="020B0604020202020204" pitchFamily="34" charset="0"/>
              <a:buChar char="•"/>
            </a:pPr>
            <a:r>
              <a:rPr lang="fr-FR" sz="2400" b="1" dirty="0" err="1">
                <a:solidFill>
                  <a:srgbClr val="FF2D20"/>
                </a:solidFill>
                <a:latin typeface="Consolas" panose="020B0609020204030204" pitchFamily="49" charset="0"/>
              </a:rPr>
              <a:t>URLField</a:t>
            </a:r>
            <a:endParaRPr lang="fr-FR" sz="2400" b="1" dirty="0">
              <a:solidFill>
                <a:srgbClr val="FF2D20"/>
              </a:solidFill>
              <a:latin typeface="Consolas" panose="020B0609020204030204" pitchFamily="49" charset="0"/>
            </a:endParaRPr>
          </a:p>
          <a:p>
            <a:pPr marL="342900" indent="-342900">
              <a:lnSpc>
                <a:spcPct val="150000"/>
              </a:lnSpc>
              <a:buFont typeface="Arial" panose="020B0604020202020204" pitchFamily="34" charset="0"/>
              <a:buChar char="•"/>
            </a:pPr>
            <a:r>
              <a:rPr lang="fr-FR" sz="2400" b="1" dirty="0" err="1">
                <a:solidFill>
                  <a:srgbClr val="FF2D20"/>
                </a:solidFill>
                <a:latin typeface="Consolas" panose="020B0609020204030204" pitchFamily="49" charset="0"/>
              </a:rPr>
              <a:t>FileField</a:t>
            </a:r>
            <a:endParaRPr lang="fr-FR" sz="2400" b="1" dirty="0">
              <a:solidFill>
                <a:srgbClr val="FF2D20"/>
              </a:solidFill>
              <a:latin typeface="Consolas" panose="020B0609020204030204" pitchFamily="49" charset="0"/>
            </a:endParaRPr>
          </a:p>
          <a:p>
            <a:pPr marL="342900" indent="-342900">
              <a:lnSpc>
                <a:spcPct val="150000"/>
              </a:lnSpc>
              <a:buFont typeface="Arial" panose="020B0604020202020204" pitchFamily="34" charset="0"/>
              <a:buChar char="•"/>
            </a:pPr>
            <a:r>
              <a:rPr lang="fr-FR" sz="2400" b="1" dirty="0" err="1">
                <a:solidFill>
                  <a:srgbClr val="FF2D20"/>
                </a:solidFill>
                <a:latin typeface="Consolas" panose="020B0609020204030204" pitchFamily="49" charset="0"/>
              </a:rPr>
              <a:t>ImageField</a:t>
            </a:r>
            <a:r>
              <a:rPr lang="fr-FR" sz="2400" b="1" dirty="0">
                <a:solidFill>
                  <a:srgbClr val="FF2D20"/>
                </a:solidFill>
                <a:latin typeface="Consolas" panose="020B0609020204030204" pitchFamily="49" charset="0"/>
              </a:rPr>
              <a:t>, …</a:t>
            </a:r>
            <a:r>
              <a:rPr lang="fr-FR" sz="2400" b="1" dirty="0" err="1">
                <a:solidFill>
                  <a:srgbClr val="FF2D20"/>
                </a:solidFill>
                <a:latin typeface="Consolas" panose="020B0609020204030204" pitchFamily="49" charset="0"/>
              </a:rPr>
              <a:t>etc</a:t>
            </a:r>
            <a:endParaRPr lang="fr-FR" sz="2400" dirty="0"/>
          </a:p>
        </p:txBody>
      </p:sp>
      <p:pic>
        <p:nvPicPr>
          <p:cNvPr id="9" name="Image 8">
            <a:extLst>
              <a:ext uri="{FF2B5EF4-FFF2-40B4-BE49-F238E27FC236}">
                <a16:creationId xmlns:a16="http://schemas.microsoft.com/office/drawing/2014/main" id="{98FC1A0B-CE98-4894-9F6C-D3FB38740E12}"/>
              </a:ext>
            </a:extLst>
          </p:cNvPr>
          <p:cNvPicPr>
            <a:picLocks noChangeAspect="1"/>
          </p:cNvPicPr>
          <p:nvPr/>
        </p:nvPicPr>
        <p:blipFill>
          <a:blip r:embed="rId2"/>
          <a:stretch>
            <a:fillRect/>
          </a:stretch>
        </p:blipFill>
        <p:spPr>
          <a:xfrm>
            <a:off x="7323809" y="3168497"/>
            <a:ext cx="4410691" cy="1867161"/>
          </a:xfrm>
          <a:prstGeom prst="rect">
            <a:avLst/>
          </a:prstGeom>
          <a:ln>
            <a:solidFill>
              <a:schemeClr val="tx1"/>
            </a:solidFill>
          </a:ln>
        </p:spPr>
      </p:pic>
    </p:spTree>
    <p:extLst>
      <p:ext uri="{BB962C8B-B14F-4D97-AF65-F5344CB8AC3E}">
        <p14:creationId xmlns:p14="http://schemas.microsoft.com/office/powerpoint/2010/main" val="206195585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9867</TotalTime>
  <Words>1848</Words>
  <Application>Microsoft Office PowerPoint</Application>
  <PresentationFormat>Grand écran</PresentationFormat>
  <Paragraphs>276</Paragraphs>
  <Slides>46</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46</vt:i4>
      </vt:variant>
    </vt:vector>
  </HeadingPairs>
  <TitlesOfParts>
    <vt:vector size="54" baseType="lpstr">
      <vt:lpstr>Arial</vt:lpstr>
      <vt:lpstr>Arial Rounded MT Bold</vt:lpstr>
      <vt:lpstr>Bahnschrift Condensed</vt:lpstr>
      <vt:lpstr>Calibri</vt:lpstr>
      <vt:lpstr>Calibri Light</vt:lpstr>
      <vt:lpstr>Consolas</vt:lpstr>
      <vt:lpstr>Copperplate Gothic Bold</vt:lpstr>
      <vt:lpstr>Thème Office</vt:lpstr>
      <vt:lpstr>Formation Django Session I</vt:lpstr>
      <vt:lpstr>Formulaires HTML</vt:lpstr>
      <vt:lpstr>Formulaires HTML</vt:lpstr>
      <vt:lpstr>Formulaires HTML et Vues</vt:lpstr>
      <vt:lpstr>Formulaires HTML et Vues</vt:lpstr>
      <vt:lpstr>Présentation PowerPoint</vt:lpstr>
      <vt:lpstr>Le rôle de Django dans les formulaires</vt:lpstr>
      <vt:lpstr>La classe Form de Django</vt:lpstr>
      <vt:lpstr>Les Champs (Fields)</vt:lpstr>
      <vt:lpstr>Paramètres des Champs</vt:lpstr>
      <vt:lpstr>Paramètres des Champs</vt:lpstr>
      <vt:lpstr>Champs dédiés aux relations</vt:lpstr>
      <vt:lpstr>Traitement par la Vue</vt:lpstr>
      <vt:lpstr>Affichage dans un Template</vt:lpstr>
      <vt:lpstr>Présentation PowerPoint</vt:lpstr>
      <vt:lpstr>Validation des Données des Formulaires</vt:lpstr>
      <vt:lpstr>Validation des Données des Formulaires</vt:lpstr>
      <vt:lpstr>Validation Manuel du Formulaires</vt:lpstr>
      <vt:lpstr>Données de champ</vt:lpstr>
      <vt:lpstr>Affichage dans les Template</vt:lpstr>
      <vt:lpstr>Affichage manuel des champs</vt:lpstr>
      <vt:lpstr>Affichage des messages d’erreur de formulaires</vt:lpstr>
      <vt:lpstr>Gabarits de formulaire réutilisables</vt:lpstr>
      <vt:lpstr>Présentation PowerPoint</vt:lpstr>
      <vt:lpstr>Les Composants de formulaires (« widgets »)</vt:lpstr>
      <vt:lpstr>Paramètres des composants</vt:lpstr>
      <vt:lpstr>Personnalisation des instances de composants</vt:lpstr>
      <vt:lpstr>Personnalisation des instances de composants</vt:lpstr>
      <vt:lpstr>Présentation PowerPoint</vt:lpstr>
      <vt:lpstr>Création de formulaires à partir de modèles</vt:lpstr>
      <vt:lpstr>Création de formulaires à partir de modèles</vt:lpstr>
      <vt:lpstr>Validation d’un ModelForm</vt:lpstr>
      <vt:lpstr>La méthode save()</vt:lpstr>
      <vt:lpstr>La méthode save()</vt:lpstr>
      <vt:lpstr>Sélection des champs à utiliser</vt:lpstr>
      <vt:lpstr>Surcharge des champs par défaut</vt:lpstr>
      <vt:lpstr>Héritage des Formulaires</vt:lpstr>
      <vt:lpstr>Téléversement de Fichiers avec les Formulaires</vt:lpstr>
      <vt:lpstr>Présentation PowerPoint</vt:lpstr>
      <vt:lpstr>Forms &amp; Class-based Views</vt:lpstr>
      <vt:lpstr>Forms &amp; Class-based Views</vt:lpstr>
      <vt:lpstr>Forms &amp; Class-based Views</vt:lpstr>
      <vt:lpstr>Forms &amp; Class-based Views</vt:lpstr>
      <vt:lpstr>Forms &amp; Class-based Views</vt:lpstr>
      <vt:lpstr>Création de champs personnalisés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aissam jadli</dc:creator>
  <cp:lastModifiedBy>aissam jadli</cp:lastModifiedBy>
  <cp:revision>447</cp:revision>
  <dcterms:created xsi:type="dcterms:W3CDTF">2021-04-06T17:53:11Z</dcterms:created>
  <dcterms:modified xsi:type="dcterms:W3CDTF">2021-09-09T07:49:27Z</dcterms:modified>
</cp:coreProperties>
</file>