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9" autoAdjust="0"/>
    <p:restoredTop sz="94660"/>
  </p:normalViewPr>
  <p:slideViewPr>
    <p:cSldViewPr snapToGrid="0">
      <p:cViewPr varScale="1">
        <p:scale>
          <a:sx n="78" d="100"/>
          <a:sy n="78" d="100"/>
        </p:scale>
        <p:origin x="2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82029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2027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52870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1770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153806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12332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149773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30433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357256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64014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74F400-B2B6-42C1-8BBD-F219CAD35634}"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63041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4F400-B2B6-42C1-8BBD-F219CAD35634}" type="datetimeFigureOut">
              <a:rPr lang="zh-CN" altLang="en-US" smtClean="0"/>
              <a:t>2018/10/11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314D7-86F5-4290-B98D-C85EA77DB3EA}" type="slidenum">
              <a:rPr lang="zh-CN" altLang="en-US" smtClean="0"/>
              <a:t>‹#›</a:t>
            </a:fld>
            <a:endParaRPr lang="zh-CN" altLang="en-US"/>
          </a:p>
        </p:txBody>
      </p:sp>
    </p:spTree>
    <p:extLst>
      <p:ext uri="{BB962C8B-B14F-4D97-AF65-F5344CB8AC3E}">
        <p14:creationId xmlns:p14="http://schemas.microsoft.com/office/powerpoint/2010/main" val="49881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8346" y="247135"/>
            <a:ext cx="4526692" cy="1211606"/>
          </a:xfrm>
        </p:spPr>
        <p:txBody>
          <a:bodyPr/>
          <a:lstStyle/>
          <a:p>
            <a:r>
              <a:rPr lang="zh-CN" altLang="en-US" dirty="0" smtClean="0"/>
              <a:t>调研目的</a:t>
            </a:r>
            <a:endParaRPr lang="zh-CN" altLang="en-US" dirty="0"/>
          </a:p>
        </p:txBody>
      </p:sp>
      <p:sp>
        <p:nvSpPr>
          <p:cNvPr id="3" name="副标题 2"/>
          <p:cNvSpPr>
            <a:spLocks noGrp="1"/>
          </p:cNvSpPr>
          <p:nvPr>
            <p:ph type="subTitle" idx="1"/>
          </p:nvPr>
        </p:nvSpPr>
        <p:spPr>
          <a:xfrm>
            <a:off x="955589" y="2057443"/>
            <a:ext cx="9144000" cy="1655762"/>
          </a:xfrm>
        </p:spPr>
        <p:txBody>
          <a:bodyPr/>
          <a:lstStyle/>
          <a:p>
            <a:r>
              <a:rPr lang="zh-CN" altLang="en-US" dirty="0" smtClean="0"/>
              <a:t>通过调研</a:t>
            </a:r>
            <a:r>
              <a:rPr lang="en-US" altLang="zh-CN" dirty="0" smtClean="0"/>
              <a:t>10</a:t>
            </a:r>
            <a:r>
              <a:rPr lang="zh-CN" altLang="en-US" dirty="0" smtClean="0"/>
              <a:t>个</a:t>
            </a:r>
            <a:r>
              <a:rPr lang="en-US" altLang="zh-CN" dirty="0" smtClean="0"/>
              <a:t>APP</a:t>
            </a:r>
            <a:r>
              <a:rPr lang="zh-CN" altLang="en-US" dirty="0" smtClean="0"/>
              <a:t>，熟悉设置模块、通用模块中的退出登录、修改密码、关于我们、意见反馈、使用帮助、版本更新模块的设计情况。</a:t>
            </a:r>
          </a:p>
          <a:p>
            <a:endParaRPr lang="zh-CN" altLang="en-US" dirty="0"/>
          </a:p>
        </p:txBody>
      </p:sp>
    </p:spTree>
    <p:extLst>
      <p:ext uri="{BB962C8B-B14F-4D97-AF65-F5344CB8AC3E}">
        <p14:creationId xmlns:p14="http://schemas.microsoft.com/office/powerpoint/2010/main" val="24159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2413001" cy="1325563"/>
          </a:xfrm>
        </p:spPr>
        <p:txBody>
          <a:bodyPr>
            <a:normAutofit fontScale="90000"/>
          </a:bodyPr>
          <a:lstStyle/>
          <a:p>
            <a:r>
              <a:rPr lang="zh-CN" altLang="en-US" dirty="0" smtClean="0"/>
              <a:t>网易漫画</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690688"/>
            <a:ext cx="11698514" cy="3984398"/>
          </a:xfrm>
          <a:prstGeom prst="rect">
            <a:avLst/>
          </a:prstGeom>
        </p:spPr>
      </p:pic>
    </p:spTree>
    <p:extLst>
      <p:ext uri="{BB962C8B-B14F-4D97-AF65-F5344CB8AC3E}">
        <p14:creationId xmlns:p14="http://schemas.microsoft.com/office/powerpoint/2010/main" val="32397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2413001" cy="1325563"/>
          </a:xfrm>
        </p:spPr>
        <p:txBody>
          <a:bodyPr>
            <a:normAutofit fontScale="90000"/>
          </a:bodyPr>
          <a:lstStyle/>
          <a:p>
            <a:r>
              <a:rPr lang="zh-CN" altLang="en-US" dirty="0" smtClean="0"/>
              <a:t>虾米音乐</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629"/>
            <a:ext cx="12192000" cy="4775200"/>
          </a:xfrm>
          <a:prstGeom prst="rect">
            <a:avLst/>
          </a:prstGeom>
        </p:spPr>
      </p:pic>
    </p:spTree>
    <p:extLst>
      <p:ext uri="{BB962C8B-B14F-4D97-AF65-F5344CB8AC3E}">
        <p14:creationId xmlns:p14="http://schemas.microsoft.com/office/powerpoint/2010/main" val="260628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2413001" cy="1325563"/>
          </a:xfrm>
        </p:spPr>
        <p:txBody>
          <a:bodyPr>
            <a:normAutofit fontScale="90000"/>
          </a:bodyPr>
          <a:lstStyle/>
          <a:p>
            <a:r>
              <a:rPr lang="en-US" altLang="zh-CN" dirty="0" smtClean="0"/>
              <a:t>QQ</a:t>
            </a:r>
            <a:r>
              <a:rPr lang="zh-CN" altLang="en-US" dirty="0" smtClean="0"/>
              <a:t>音乐</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5" y="1415614"/>
            <a:ext cx="11668558" cy="4085300"/>
          </a:xfrm>
          <a:prstGeom prst="rect">
            <a:avLst/>
          </a:prstGeom>
        </p:spPr>
      </p:pic>
    </p:spTree>
    <p:extLst>
      <p:ext uri="{BB962C8B-B14F-4D97-AF65-F5344CB8AC3E}">
        <p14:creationId xmlns:p14="http://schemas.microsoft.com/office/powerpoint/2010/main" val="295241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调研结论</a:t>
            </a: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826727580"/>
              </p:ext>
            </p:extLst>
          </p:nvPr>
        </p:nvGraphicFramePr>
        <p:xfrm>
          <a:off x="667264" y="1622425"/>
          <a:ext cx="10432534" cy="4568310"/>
        </p:xfrm>
        <a:graphic>
          <a:graphicData uri="http://schemas.openxmlformats.org/drawingml/2006/table">
            <a:tbl>
              <a:tblPr>
                <a:tableStyleId>{5C22544A-7EE6-4342-B048-85BDC9FD1C3A}</a:tableStyleId>
              </a:tblPr>
              <a:tblGrid>
                <a:gridCol w="418364">
                  <a:extLst>
                    <a:ext uri="{9D8B030D-6E8A-4147-A177-3AD203B41FA5}">
                      <a16:colId xmlns:a16="http://schemas.microsoft.com/office/drawing/2014/main" val="220011115"/>
                    </a:ext>
                  </a:extLst>
                </a:gridCol>
                <a:gridCol w="717196">
                  <a:extLst>
                    <a:ext uri="{9D8B030D-6E8A-4147-A177-3AD203B41FA5}">
                      <a16:colId xmlns:a16="http://schemas.microsoft.com/office/drawing/2014/main" val="4002120840"/>
                    </a:ext>
                  </a:extLst>
                </a:gridCol>
                <a:gridCol w="1693378">
                  <a:extLst>
                    <a:ext uri="{9D8B030D-6E8A-4147-A177-3AD203B41FA5}">
                      <a16:colId xmlns:a16="http://schemas.microsoft.com/office/drawing/2014/main" val="3229284459"/>
                    </a:ext>
                  </a:extLst>
                </a:gridCol>
                <a:gridCol w="3257261">
                  <a:extLst>
                    <a:ext uri="{9D8B030D-6E8A-4147-A177-3AD203B41FA5}">
                      <a16:colId xmlns:a16="http://schemas.microsoft.com/office/drawing/2014/main" val="4184537308"/>
                    </a:ext>
                  </a:extLst>
                </a:gridCol>
                <a:gridCol w="3257261">
                  <a:extLst>
                    <a:ext uri="{9D8B030D-6E8A-4147-A177-3AD203B41FA5}">
                      <a16:colId xmlns:a16="http://schemas.microsoft.com/office/drawing/2014/main" val="1603534848"/>
                    </a:ext>
                  </a:extLst>
                </a:gridCol>
                <a:gridCol w="1089074">
                  <a:extLst>
                    <a:ext uri="{9D8B030D-6E8A-4147-A177-3AD203B41FA5}">
                      <a16:colId xmlns:a16="http://schemas.microsoft.com/office/drawing/2014/main" val="807957723"/>
                    </a:ext>
                  </a:extLst>
                </a:gridCol>
              </a:tblGrid>
              <a:tr h="228777">
                <a:tc gridSpan="6">
                  <a:txBody>
                    <a:bodyPr/>
                    <a:lstStyle/>
                    <a:p>
                      <a:pPr algn="ctr" fontAlgn="ctr"/>
                      <a:r>
                        <a:rPr lang="zh-CN" altLang="en-US" sz="1100" u="none" strike="noStrike">
                          <a:effectLst/>
                        </a:rPr>
                        <a:t>设置模块</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64365925"/>
                  </a:ext>
                </a:extLst>
              </a:tr>
              <a:tr h="228777">
                <a:tc>
                  <a:txBody>
                    <a:bodyPr/>
                    <a:lstStyle/>
                    <a:p>
                      <a:pPr algn="ctr" fontAlgn="ctr"/>
                      <a:r>
                        <a:rPr lang="zh-CN" altLang="en-US" sz="1100" u="none" strike="noStrike">
                          <a:effectLst/>
                        </a:rPr>
                        <a:t>序号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适用场景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优点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缺点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典型案例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43496046"/>
                  </a:ext>
                </a:extLst>
              </a:tr>
              <a:tr h="859719">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修改密码</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社交网站、交易网站等</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修改登陆密码，保证帐号安全；</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有的</a:t>
                      </a:r>
                      <a:r>
                        <a:rPr lang="en-US" altLang="zh-CN" sz="1100" u="none" strike="noStrike">
                          <a:effectLst/>
                        </a:rPr>
                        <a:t>APP</a:t>
                      </a:r>
                      <a:r>
                        <a:rPr lang="zh-CN" altLang="en-US" sz="1100" u="none" strike="noStrike">
                          <a:effectLst/>
                        </a:rPr>
                        <a:t>使用第三方帐号直接登陆的，没有此功能</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1100" u="none" strike="noStrike">
                          <a:effectLst/>
                        </a:rPr>
                        <a:t>QQ</a:t>
                      </a:r>
                      <a:r>
                        <a:rPr lang="zh-CN" altLang="en-US" sz="1100" u="none" strike="noStrike">
                          <a:effectLst/>
                        </a:rPr>
                        <a:t>浏览器、微信、快看漫画、网易漫画、</a:t>
                      </a:r>
                      <a:r>
                        <a:rPr lang="en-US" altLang="zh-CN" sz="1100" u="none" strike="noStrike">
                          <a:effectLst/>
                        </a:rPr>
                        <a:t>QQ</a:t>
                      </a:r>
                      <a:r>
                        <a:rPr lang="zh-CN" altLang="en-US" sz="1100" u="none" strike="noStrike">
                          <a:effectLst/>
                        </a:rPr>
                        <a:t>音乐</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07757338"/>
                  </a:ext>
                </a:extLst>
              </a:tr>
              <a:tr h="435880">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退出登陆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所有平台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保证帐号的安全性</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退出后无法使用核心业务</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u="none" strike="noStrike">
                          <a:effectLst/>
                        </a:rPr>
                        <a:t>QQ</a:t>
                      </a:r>
                      <a:r>
                        <a:rPr lang="zh-CN" altLang="en-US" sz="1100" u="none" strike="noStrike">
                          <a:effectLst/>
                        </a:rPr>
                        <a:t>、微信、美团、饿了么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07125642"/>
                  </a:ext>
                </a:extLst>
              </a:tr>
              <a:tr h="647799">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意见反馈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所有平台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方便用户反馈自己遇到的无法解决的问题，和提出的意见和建议，有的</a:t>
                      </a:r>
                      <a:r>
                        <a:rPr lang="en-US" altLang="zh-CN" sz="1100" u="none" strike="noStrike">
                          <a:effectLst/>
                        </a:rPr>
                        <a:t>APP</a:t>
                      </a:r>
                      <a:r>
                        <a:rPr lang="zh-CN" altLang="en-US" sz="1100" u="none" strike="noStrike">
                          <a:effectLst/>
                        </a:rPr>
                        <a:t>截图时可根据用户选择直接进入意见反馈页面。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用户反馈的问题可能是已得到解决的，在帮助里查看即可；留下联系方式可能涉及隐私泄露问题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美团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13549021"/>
                  </a:ext>
                </a:extLst>
              </a:tr>
              <a:tr h="435880">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关于我们</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所有平台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方便用户了解此</a:t>
                      </a:r>
                      <a:r>
                        <a:rPr lang="en-US" altLang="zh-CN" sz="1100" u="none" strike="noStrike">
                          <a:effectLst/>
                        </a:rPr>
                        <a:t>APP</a:t>
                      </a:r>
                      <a:r>
                        <a:rPr lang="zh-CN" altLang="en-US" sz="1100" u="none" strike="noStrike">
                          <a:effectLst/>
                        </a:rPr>
                        <a:t>的具体情况。</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有的</a:t>
                      </a:r>
                      <a:r>
                        <a:rPr lang="en-US" altLang="zh-CN" sz="1100" u="none" strike="noStrike">
                          <a:effectLst/>
                        </a:rPr>
                        <a:t>APP</a:t>
                      </a:r>
                      <a:r>
                        <a:rPr lang="zh-CN" altLang="en-US" sz="1100" u="none" strike="noStrike">
                          <a:effectLst/>
                        </a:rPr>
                        <a:t>写的特别简洁，几句话概括，让新用户无法通过此了解该平台独特之处</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快看漫画</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55923317"/>
                  </a:ext>
                </a:extLst>
              </a:tr>
              <a:tr h="435880">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使用帮助</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所有平台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遇到问题可以立即得到解决，也有机器人问答、人工问答模式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描述不准确时，搜索不到正确问题；人工客服排队等待时间不定</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网易漫画</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620479999"/>
                  </a:ext>
                </a:extLst>
              </a:tr>
              <a:tr h="647799">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版本更新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用户较活跃、版本更新较频繁的</a:t>
                      </a:r>
                      <a:r>
                        <a:rPr lang="en-US" altLang="zh-CN" sz="1100" u="none" strike="noStrike">
                          <a:effectLst/>
                        </a:rPr>
                        <a:t>APP</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可以使用户方便快捷地将</a:t>
                      </a:r>
                      <a:r>
                        <a:rPr lang="en-US" altLang="zh-CN" sz="1100" u="none" strike="noStrike">
                          <a:effectLst/>
                        </a:rPr>
                        <a:t>APP</a:t>
                      </a:r>
                      <a:r>
                        <a:rPr lang="zh-CN" altLang="en-US" sz="1100" u="none" strike="noStrike">
                          <a:effectLst/>
                        </a:rPr>
                        <a:t>更新到最新版，体验最新的功能。同时根据需求可添加每个版本的更新说明，给用户更直观的感受。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对于版本更新不频繁的</a:t>
                      </a:r>
                      <a:r>
                        <a:rPr lang="en-US" altLang="zh-CN" sz="1100" u="none" strike="noStrike">
                          <a:effectLst/>
                        </a:rPr>
                        <a:t>APP</a:t>
                      </a:r>
                      <a:r>
                        <a:rPr lang="zh-CN" altLang="en-US" sz="1100" u="none" strike="noStrike">
                          <a:effectLst/>
                        </a:rPr>
                        <a:t>，此功能用处不大，容易被忽略</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虾米音乐</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34003159"/>
                  </a:ext>
                </a:extLst>
              </a:tr>
              <a:tr h="647799">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清除缓存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缓存占用大的</a:t>
                      </a:r>
                      <a:r>
                        <a:rPr lang="en-US" altLang="zh-CN" sz="1100" u="none" strike="noStrike">
                          <a:effectLst/>
                        </a:rPr>
                        <a:t>APP</a:t>
                      </a:r>
                      <a:r>
                        <a:rPr lang="zh-CN" altLang="en-US" sz="1100" u="none" strike="noStrike">
                          <a:effectLst/>
                        </a:rPr>
                        <a:t>，视频类、娱乐类</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清除缓存、恢复手机内存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缓存在本地的图片、音乐、视频等无法观看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dirty="0">
                          <a:effectLst/>
                        </a:rPr>
                        <a:t>虾米音乐、</a:t>
                      </a:r>
                      <a:r>
                        <a:rPr lang="en-US" altLang="zh-CN" sz="1100" u="none" strike="noStrike" dirty="0">
                          <a:effectLst/>
                        </a:rPr>
                        <a:t>QQ</a:t>
                      </a:r>
                      <a:r>
                        <a:rPr lang="zh-CN" altLang="en-US" sz="1100" u="none" strike="noStrike" dirty="0">
                          <a:effectLst/>
                        </a:rPr>
                        <a:t>音乐、快看漫画、网易漫画</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3507817"/>
                  </a:ext>
                </a:extLst>
              </a:tr>
            </a:tbl>
          </a:graphicData>
        </a:graphic>
      </p:graphicFrame>
    </p:spTree>
    <p:extLst>
      <p:ext uri="{BB962C8B-B14F-4D97-AF65-F5344CB8AC3E}">
        <p14:creationId xmlns:p14="http://schemas.microsoft.com/office/powerpoint/2010/main" val="1411085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065" y="305569"/>
            <a:ext cx="10515600" cy="1325563"/>
          </a:xfrm>
        </p:spPr>
        <p:txBody>
          <a:bodyPr/>
          <a:lstStyle/>
          <a:p>
            <a:r>
              <a:rPr lang="zh-CN" altLang="en-US" b="1" dirty="0" smtClean="0"/>
              <a:t>设计方案</a:t>
            </a:r>
            <a:r>
              <a:rPr lang="en-US" altLang="zh-CN" b="1" dirty="0" smtClean="0"/>
              <a:t/>
            </a:r>
            <a:br>
              <a:rPr lang="en-US" altLang="zh-CN" b="1" dirty="0" smtClean="0"/>
            </a:b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3065862882"/>
              </p:ext>
            </p:extLst>
          </p:nvPr>
        </p:nvGraphicFramePr>
        <p:xfrm>
          <a:off x="2162431" y="1309816"/>
          <a:ext cx="7574693" cy="5165125"/>
        </p:xfrm>
        <a:graphic>
          <a:graphicData uri="http://schemas.openxmlformats.org/drawingml/2006/table">
            <a:tbl>
              <a:tblPr>
                <a:tableStyleId>{5C22544A-7EE6-4342-B048-85BDC9FD1C3A}</a:tableStyleId>
              </a:tblPr>
              <a:tblGrid>
                <a:gridCol w="1082099">
                  <a:extLst>
                    <a:ext uri="{9D8B030D-6E8A-4147-A177-3AD203B41FA5}">
                      <a16:colId xmlns:a16="http://schemas.microsoft.com/office/drawing/2014/main" val="2703462203"/>
                    </a:ext>
                  </a:extLst>
                </a:gridCol>
                <a:gridCol w="1082099">
                  <a:extLst>
                    <a:ext uri="{9D8B030D-6E8A-4147-A177-3AD203B41FA5}">
                      <a16:colId xmlns:a16="http://schemas.microsoft.com/office/drawing/2014/main" val="1678864995"/>
                    </a:ext>
                  </a:extLst>
                </a:gridCol>
                <a:gridCol w="5410495">
                  <a:extLst>
                    <a:ext uri="{9D8B030D-6E8A-4147-A177-3AD203B41FA5}">
                      <a16:colId xmlns:a16="http://schemas.microsoft.com/office/drawing/2014/main" val="2185941199"/>
                    </a:ext>
                  </a:extLst>
                </a:gridCol>
              </a:tblGrid>
              <a:tr h="281937">
                <a:tc>
                  <a:txBody>
                    <a:bodyPr/>
                    <a:lstStyle/>
                    <a:p>
                      <a:pPr algn="ctr" fontAlgn="ctr"/>
                      <a:r>
                        <a:rPr lang="zh-CN" altLang="en-US" sz="1100" u="none" strike="noStrike">
                          <a:effectLst/>
                        </a:rPr>
                        <a:t>序号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回家学习</a:t>
                      </a:r>
                      <a:r>
                        <a:rPr lang="en-US" altLang="zh-CN" sz="1100" u="none" strike="noStrike">
                          <a:effectLst/>
                        </a:rPr>
                        <a:t>APP</a:t>
                      </a:r>
                      <a:r>
                        <a:rPr lang="zh-CN" altLang="en-US" sz="1100" u="none" strike="noStrike">
                          <a:effectLst/>
                        </a:rPr>
                        <a:t>设置、通用模块设计方案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95779976"/>
                  </a:ext>
                </a:extLst>
              </a:tr>
              <a:tr h="1076775">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修改密码</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因为</a:t>
                      </a:r>
                      <a:r>
                        <a:rPr lang="en-US" altLang="zh-CN" sz="1100" u="none" strike="noStrike" dirty="0">
                          <a:effectLst/>
                        </a:rPr>
                        <a:t>APP</a:t>
                      </a:r>
                      <a:r>
                        <a:rPr lang="zh-CN" altLang="en-US" sz="1100" u="none" strike="noStrike" dirty="0">
                          <a:effectLst/>
                        </a:rPr>
                        <a:t>不涉及频繁支付，所以无需单独设置安全隐私模块，将修改密码直接放在底部菜单栏“我的”</a:t>
                      </a:r>
                      <a:r>
                        <a:rPr lang="en-US" altLang="zh-CN" sz="1100" u="none" strike="noStrike" dirty="0">
                          <a:effectLst/>
                        </a:rPr>
                        <a:t>——</a:t>
                      </a:r>
                      <a:r>
                        <a:rPr lang="zh-CN" altLang="en-US" sz="1100" u="none" strike="noStrike" dirty="0">
                          <a:effectLst/>
                        </a:rPr>
                        <a:t>设置里面即可，可选择通过新旧密码还是手机号进行密码修改。</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6708775"/>
                  </a:ext>
                </a:extLst>
              </a:tr>
              <a:tr h="811351">
                <a:tc>
                  <a:txBody>
                    <a:bodyPr/>
                    <a:lstStyle/>
                    <a:p>
                      <a:pPr algn="ct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退出登陆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因为是教育类应用，桌面使用率较高，所以设置底部菜单栏，通过“我的”进入个人账号页面后，底部显示退出登录按钮。</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03958112"/>
                  </a:ext>
                </a:extLst>
              </a:tr>
              <a:tr h="1076775">
                <a:tc>
                  <a:txBody>
                    <a:bodyPr/>
                    <a:lstStyle/>
                    <a:p>
                      <a:pPr algn="ctr" fontAlgn="ctr"/>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意见反馈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在设置里点击意见反馈按钮，跳转到意见反馈页面；在</a:t>
                      </a:r>
                      <a:r>
                        <a:rPr lang="en-US" altLang="zh-CN" sz="1100" u="none" strike="noStrike" dirty="0">
                          <a:effectLst/>
                        </a:rPr>
                        <a:t>APP</a:t>
                      </a:r>
                      <a:r>
                        <a:rPr lang="zh-CN" altLang="en-US" sz="1100" u="none" strike="noStrike" dirty="0">
                          <a:effectLst/>
                        </a:rPr>
                        <a:t>里截图也可唤醒是否跳转到意见反馈页面的模态框，根据用户选择是否进行跳转到意见反馈页面或者是否将截图分享到社交平台。</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47936894"/>
                  </a:ext>
                </a:extLst>
              </a:tr>
              <a:tr h="280504">
                <a:tc>
                  <a:txBody>
                    <a:bodyPr/>
                    <a:lstStyle/>
                    <a:p>
                      <a:pPr algn="ct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关于我们</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放在设置里最下方，点击显示</a:t>
                      </a:r>
                      <a:r>
                        <a:rPr lang="en-US" altLang="zh-CN" sz="1100" u="none" strike="noStrike">
                          <a:effectLst/>
                        </a:rPr>
                        <a:t>APP</a:t>
                      </a:r>
                      <a:r>
                        <a:rPr lang="zh-CN" altLang="en-US" sz="1100" u="none" strike="noStrike">
                          <a:effectLst/>
                        </a:rPr>
                        <a:t>相关信息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5389263"/>
                  </a:ext>
                </a:extLst>
              </a:tr>
              <a:tr h="280504">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使用帮助</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在设置里点击使用帮助按钮，跳转到帮助中心页面。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54801101"/>
                  </a:ext>
                </a:extLst>
              </a:tr>
              <a:tr h="811351">
                <a:tc>
                  <a:txBody>
                    <a:bodyPr/>
                    <a:lstStyle/>
                    <a:p>
                      <a:pPr algn="ctr" fontAlgn="ctr"/>
                      <a:r>
                        <a:rPr lang="en-US" altLang="zh-CN" sz="1100" u="none" strike="noStrike">
                          <a:effectLst/>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版本更新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a:effectLst/>
                        </a:rPr>
                        <a:t>在设置里可点击版本更新按钮，自动检测是否为最新版，是则弹出提示框；否则弹出模态框根据用户选择可跳转至</a:t>
                      </a:r>
                      <a:r>
                        <a:rPr lang="en-US" altLang="zh-CN" sz="1100" u="none" strike="noStrike">
                          <a:effectLst/>
                        </a:rPr>
                        <a:t>APP</a:t>
                      </a:r>
                      <a:r>
                        <a:rPr lang="zh-CN" altLang="en-US" sz="1100" u="none" strike="noStrike">
                          <a:effectLst/>
                        </a:rPr>
                        <a:t>下载页面</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44541384"/>
                  </a:ext>
                </a:extLst>
              </a:tr>
              <a:tr h="545928">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u="none" strike="noStrike">
                          <a:effectLst/>
                        </a:rPr>
                        <a:t>清除缓存</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100" u="none" strike="noStrike" dirty="0">
                          <a:effectLst/>
                        </a:rPr>
                        <a:t>在设置里可点击版本更新按钮，弹出模态框提示用户是否确定清空缓存，是则清空缓存</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43818612"/>
                  </a:ext>
                </a:extLst>
              </a:tr>
            </a:tbl>
          </a:graphicData>
        </a:graphic>
      </p:graphicFrame>
    </p:spTree>
    <p:extLst>
      <p:ext uri="{BB962C8B-B14F-4D97-AF65-F5344CB8AC3E}">
        <p14:creationId xmlns:p14="http://schemas.microsoft.com/office/powerpoint/2010/main" val="1543038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调研内容</a:t>
            </a:r>
            <a:endParaRPr lang="zh-CN" altLang="en-US" b="1" dirty="0"/>
          </a:p>
        </p:txBody>
      </p:sp>
    </p:spTree>
    <p:extLst>
      <p:ext uri="{BB962C8B-B14F-4D97-AF65-F5344CB8AC3E}">
        <p14:creationId xmlns:p14="http://schemas.microsoft.com/office/powerpoint/2010/main" val="3387688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998" y="402196"/>
            <a:ext cx="1410730" cy="1325563"/>
          </a:xfrm>
        </p:spPr>
        <p:txBody>
          <a:bodyPr/>
          <a:lstStyle/>
          <a:p>
            <a:r>
              <a:rPr lang="zh-CN" altLang="en-US" dirty="0" smtClean="0"/>
              <a:t>百度</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28" y="1"/>
            <a:ext cx="8917861" cy="6858000"/>
          </a:xfrm>
          <a:prstGeom prst="rect">
            <a:avLst/>
          </a:prstGeom>
        </p:spPr>
      </p:pic>
    </p:spTree>
    <p:extLst>
      <p:ext uri="{BB962C8B-B14F-4D97-AF65-F5344CB8AC3E}">
        <p14:creationId xmlns:p14="http://schemas.microsoft.com/office/powerpoint/2010/main" val="164692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QQ</a:t>
            </a:r>
            <a:r>
              <a:rPr lang="zh-CN" altLang="en-US" dirty="0" smtClean="0"/>
              <a:t>浏览器</a:t>
            </a: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59" y="1690688"/>
            <a:ext cx="11573837" cy="4475334"/>
          </a:xfrm>
          <a:prstGeom prst="rect">
            <a:avLst/>
          </a:prstGeom>
        </p:spPr>
      </p:pic>
    </p:spTree>
    <p:extLst>
      <p:ext uri="{BB962C8B-B14F-4D97-AF65-F5344CB8AC3E}">
        <p14:creationId xmlns:p14="http://schemas.microsoft.com/office/powerpoint/2010/main" val="391539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309914" cy="1325563"/>
          </a:xfrm>
        </p:spPr>
        <p:txBody>
          <a:bodyPr>
            <a:normAutofit fontScale="90000"/>
          </a:bodyPr>
          <a:lstStyle/>
          <a:p>
            <a:r>
              <a:rPr lang="zh-CN" altLang="en-US" dirty="0" smtClean="0"/>
              <a:t>微信</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12" y="740228"/>
            <a:ext cx="11132579" cy="4746171"/>
          </a:xfrm>
          <a:prstGeom prst="rect">
            <a:avLst/>
          </a:prstGeom>
        </p:spPr>
      </p:pic>
    </p:spTree>
    <p:extLst>
      <p:ext uri="{BB962C8B-B14F-4D97-AF65-F5344CB8AC3E}">
        <p14:creationId xmlns:p14="http://schemas.microsoft.com/office/powerpoint/2010/main" val="424677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498600" cy="1325563"/>
          </a:xfrm>
        </p:spPr>
        <p:txBody>
          <a:bodyPr/>
          <a:lstStyle/>
          <a:p>
            <a:r>
              <a:rPr lang="en-US" altLang="zh-CN" dirty="0" smtClean="0"/>
              <a:t>QQ</a:t>
            </a:r>
            <a:br>
              <a:rPr lang="en-US" altLang="zh-CN"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27906"/>
            <a:ext cx="12191999" cy="4909467"/>
          </a:xfrm>
          <a:prstGeom prst="rect">
            <a:avLst/>
          </a:prstGeom>
        </p:spPr>
      </p:pic>
    </p:spTree>
    <p:extLst>
      <p:ext uri="{BB962C8B-B14F-4D97-AF65-F5344CB8AC3E}">
        <p14:creationId xmlns:p14="http://schemas.microsoft.com/office/powerpoint/2010/main" val="231029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498600" cy="1325563"/>
          </a:xfrm>
        </p:spPr>
        <p:txBody>
          <a:bodyPr/>
          <a:lstStyle/>
          <a:p>
            <a:r>
              <a:rPr lang="zh-CN" altLang="en-US" dirty="0" smtClean="0"/>
              <a:t>美团</a:t>
            </a: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342" y="113022"/>
            <a:ext cx="8466385" cy="6592872"/>
          </a:xfrm>
          <a:prstGeom prst="rect">
            <a:avLst/>
          </a:prstGeom>
        </p:spPr>
      </p:pic>
    </p:spTree>
    <p:extLst>
      <p:ext uri="{BB962C8B-B14F-4D97-AF65-F5344CB8AC3E}">
        <p14:creationId xmlns:p14="http://schemas.microsoft.com/office/powerpoint/2010/main" val="337246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861457" cy="1325563"/>
          </a:xfrm>
        </p:spPr>
        <p:txBody>
          <a:bodyPr>
            <a:normAutofit fontScale="90000"/>
          </a:bodyPr>
          <a:lstStyle/>
          <a:p>
            <a:r>
              <a:rPr lang="zh-CN" altLang="en-US" dirty="0" smtClean="0"/>
              <a:t>饿了么</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46" y="1201497"/>
            <a:ext cx="12004754" cy="5068674"/>
          </a:xfrm>
          <a:prstGeom prst="rect">
            <a:avLst/>
          </a:prstGeom>
        </p:spPr>
      </p:pic>
    </p:spTree>
    <p:extLst>
      <p:ext uri="{BB962C8B-B14F-4D97-AF65-F5344CB8AC3E}">
        <p14:creationId xmlns:p14="http://schemas.microsoft.com/office/powerpoint/2010/main" val="225305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2413001" cy="1325563"/>
          </a:xfrm>
        </p:spPr>
        <p:txBody>
          <a:bodyPr>
            <a:normAutofit fontScale="90000"/>
          </a:bodyPr>
          <a:lstStyle/>
          <a:p>
            <a:r>
              <a:rPr lang="zh-CN" altLang="en-US" dirty="0" smtClean="0"/>
              <a:t>快看漫画</a:t>
            </a:r>
            <a:r>
              <a:rPr lang="en-US" altLang="zh-CN" dirty="0" smtClean="0"/>
              <a:t/>
            </a:r>
            <a:br>
              <a:rPr lang="en-US" altLang="zh-CN" dirty="0" smtClean="0"/>
            </a:b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5" y="2040222"/>
            <a:ext cx="12075886" cy="3649378"/>
          </a:xfrm>
          <a:prstGeom prst="rect">
            <a:avLst/>
          </a:prstGeom>
        </p:spPr>
      </p:pic>
    </p:spTree>
    <p:extLst>
      <p:ext uri="{BB962C8B-B14F-4D97-AF65-F5344CB8AC3E}">
        <p14:creationId xmlns:p14="http://schemas.microsoft.com/office/powerpoint/2010/main" val="5133113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652</Words>
  <Application>Microsoft Office PowerPoint</Application>
  <PresentationFormat>宽屏</PresentationFormat>
  <Paragraphs>88</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调研目的</vt:lpstr>
      <vt:lpstr>调研内容</vt:lpstr>
      <vt:lpstr>百度</vt:lpstr>
      <vt:lpstr>QQ浏览器 </vt:lpstr>
      <vt:lpstr>微信  </vt:lpstr>
      <vt:lpstr>QQ </vt:lpstr>
      <vt:lpstr>美团 </vt:lpstr>
      <vt:lpstr>饿了么  </vt:lpstr>
      <vt:lpstr>快看漫画  </vt:lpstr>
      <vt:lpstr>网易漫画  </vt:lpstr>
      <vt:lpstr>虾米音乐  </vt:lpstr>
      <vt:lpstr>QQ音乐  </vt:lpstr>
      <vt:lpstr>调研结论</vt:lpstr>
      <vt:lpstr>设计方案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17</cp:revision>
  <dcterms:created xsi:type="dcterms:W3CDTF">2018-10-10T09:27:25Z</dcterms:created>
  <dcterms:modified xsi:type="dcterms:W3CDTF">2018-10-11T12:50:42Z</dcterms:modified>
</cp:coreProperties>
</file>