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12760-F5FE-ECCC-0E22-475085900D2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26CF8685-ABF6-D167-0E88-4BC467C74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38F7BC99-0DD6-004A-3800-63BB0DACC156}"/>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5" name="Marcador de pie de página 4">
            <a:extLst>
              <a:ext uri="{FF2B5EF4-FFF2-40B4-BE49-F238E27FC236}">
                <a16:creationId xmlns:a16="http://schemas.microsoft.com/office/drawing/2014/main" id="{96D838D3-E87D-440D-4DD7-69BA50B8D26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EFA0A1A-0AE8-D196-1A0B-DCFC5A79E44A}"/>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49583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53884-273B-BCD7-F8AF-5B0F5A4464F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B7AC9B96-9C28-3143-98BF-2D9F3CB86D8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ED7B3EEF-4E9A-B4D8-A236-0060FC15C82D}"/>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5" name="Marcador de pie de página 4">
            <a:extLst>
              <a:ext uri="{FF2B5EF4-FFF2-40B4-BE49-F238E27FC236}">
                <a16:creationId xmlns:a16="http://schemas.microsoft.com/office/drawing/2014/main" id="{2F5F3898-7621-088E-D426-51238298F679}"/>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EBEB22EF-B07D-4852-1ED0-E3A6953F45BE}"/>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421247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0D3373-7094-C96B-B662-2233F4B903C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DEA1C608-04C6-894E-0E10-06E77F57F6A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97282BF-94BA-7F49-6EEC-7D2736577C3D}"/>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5" name="Marcador de pie de página 4">
            <a:extLst>
              <a:ext uri="{FF2B5EF4-FFF2-40B4-BE49-F238E27FC236}">
                <a16:creationId xmlns:a16="http://schemas.microsoft.com/office/drawing/2014/main" id="{1369E6FA-07A4-9633-9C82-46C04DE2460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717040CF-620C-7725-07BD-D3129B0E6DC4}"/>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235722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F7435-6826-5D7E-6DF3-13750AEFFB70}"/>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52C417C6-E49F-2C6F-1EC3-67D4433A8EE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16403587-CEF5-CA74-CD60-3667141F7F07}"/>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5" name="Marcador de pie de página 4">
            <a:extLst>
              <a:ext uri="{FF2B5EF4-FFF2-40B4-BE49-F238E27FC236}">
                <a16:creationId xmlns:a16="http://schemas.microsoft.com/office/drawing/2014/main" id="{B5804992-4512-147D-6EB7-177106E841A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7EE04D76-322D-5D0D-2874-F8B27FD4A529}"/>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117827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514E1-3158-6C9B-042F-11FCEF431F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AB58B573-E635-5C15-9A00-03889D962B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AD9E99C-65B9-D819-29B5-D98E332FCA42}"/>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5" name="Marcador de pie de página 4">
            <a:extLst>
              <a:ext uri="{FF2B5EF4-FFF2-40B4-BE49-F238E27FC236}">
                <a16:creationId xmlns:a16="http://schemas.microsoft.com/office/drawing/2014/main" id="{07342177-02E7-86EC-E463-C61A1181225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D5A92D9-1D3F-3242-DDBD-0BABEAAEA240}"/>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87235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4D4C4-63F3-7359-ED92-B366CE7D79A5}"/>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4FEF4D08-68F8-E420-6E09-81AD7BB2299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B2860C37-EA85-F434-F0BF-B3C20A800D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67BCE9F4-3297-C202-8E03-63AF2D15A828}"/>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6" name="Marcador de pie de página 5">
            <a:extLst>
              <a:ext uri="{FF2B5EF4-FFF2-40B4-BE49-F238E27FC236}">
                <a16:creationId xmlns:a16="http://schemas.microsoft.com/office/drawing/2014/main" id="{610879A3-D22D-F947-820E-3281C0040112}"/>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78151917-7EC5-5475-1964-BC9D39768BF5}"/>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187947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2EB76-3CED-8E78-03A7-6C08BA2FF76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8CCE04BE-E516-2268-7814-F2D157177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20F66D1-AB23-DF36-C5BD-1A452180E67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E4206DDB-04AE-80A2-7B45-F27D95E66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1795F06-4634-FBF5-F329-FB24254CEDD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A593FBFC-1D0F-FFD9-0D09-D10A1D776169}"/>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8" name="Marcador de pie de página 7">
            <a:extLst>
              <a:ext uri="{FF2B5EF4-FFF2-40B4-BE49-F238E27FC236}">
                <a16:creationId xmlns:a16="http://schemas.microsoft.com/office/drawing/2014/main" id="{A05F3090-B3A1-4087-997E-C530B08A51AF}"/>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9AE43596-93C6-307E-DA1F-EC28D30EAE77}"/>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194663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1E935-0B57-5265-27E3-F790B01214CF}"/>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AC279890-4E24-58EA-065C-CA8E341B2019}"/>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4" name="Marcador de pie de página 3">
            <a:extLst>
              <a:ext uri="{FF2B5EF4-FFF2-40B4-BE49-F238E27FC236}">
                <a16:creationId xmlns:a16="http://schemas.microsoft.com/office/drawing/2014/main" id="{5726C194-2042-26D7-BFF6-F99BC7C4347E}"/>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050F2E52-BEC0-FAB8-8401-684A9213E17D}"/>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4375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025744-F4AB-3856-AA7F-ED27ADB994FD}"/>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3" name="Marcador de pie de página 2">
            <a:extLst>
              <a:ext uri="{FF2B5EF4-FFF2-40B4-BE49-F238E27FC236}">
                <a16:creationId xmlns:a16="http://schemas.microsoft.com/office/drawing/2014/main" id="{B62A337D-6E91-AACA-D36F-7E62422BB5B0}"/>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1ACC08CD-0623-6B1E-D9BC-9D67132325F7}"/>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405364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A1DCC-77CD-BD5B-B1A5-C94AB2E4A0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6FDC6220-D6DB-B37B-B61F-ECACBFCBA1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6409514A-8B27-0B58-1D96-821B124AF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EBC163-E2B3-60F9-4738-DF4BCD18064C}"/>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6" name="Marcador de pie de página 5">
            <a:extLst>
              <a:ext uri="{FF2B5EF4-FFF2-40B4-BE49-F238E27FC236}">
                <a16:creationId xmlns:a16="http://schemas.microsoft.com/office/drawing/2014/main" id="{476544AD-4CF3-E7BC-1948-54448A7E76C1}"/>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EECF3F38-4596-5E52-5EC2-40B931426B77}"/>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372391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403CC-17B8-DF9D-0AA9-4A4EBF1E49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017C0189-A418-04F4-99F4-50D3C2C96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56F9A947-B13B-6175-2A58-5E475E100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0B5E32-0987-7299-FA04-A1DB0DAE2E50}"/>
              </a:ext>
            </a:extLst>
          </p:cNvPr>
          <p:cNvSpPr>
            <a:spLocks noGrp="1"/>
          </p:cNvSpPr>
          <p:nvPr>
            <p:ph type="dt" sz="half" idx="10"/>
          </p:nvPr>
        </p:nvSpPr>
        <p:spPr/>
        <p:txBody>
          <a:bodyPr/>
          <a:lstStyle/>
          <a:p>
            <a:fld id="{BDD07277-D440-447F-AD69-10AAE0327890}" type="datetimeFigureOut">
              <a:rPr lang="es-419" smtClean="0"/>
              <a:t>14/11/2023</a:t>
            </a:fld>
            <a:endParaRPr lang="es-419"/>
          </a:p>
        </p:txBody>
      </p:sp>
      <p:sp>
        <p:nvSpPr>
          <p:cNvPr id="6" name="Marcador de pie de página 5">
            <a:extLst>
              <a:ext uri="{FF2B5EF4-FFF2-40B4-BE49-F238E27FC236}">
                <a16:creationId xmlns:a16="http://schemas.microsoft.com/office/drawing/2014/main" id="{6CA02758-6F48-761A-E394-42588CF9F271}"/>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31700014-A1E1-3B9C-8068-9938202EE26F}"/>
              </a:ext>
            </a:extLst>
          </p:cNvPr>
          <p:cNvSpPr>
            <a:spLocks noGrp="1"/>
          </p:cNvSpPr>
          <p:nvPr>
            <p:ph type="sldNum" sz="quarter" idx="12"/>
          </p:nvPr>
        </p:nvSpPr>
        <p:spPr/>
        <p:txBody>
          <a:bodyPr/>
          <a:lstStyle/>
          <a:p>
            <a:fld id="{861FF219-412B-4A28-9F77-3ED9B489FEA7}" type="slidenum">
              <a:rPr lang="es-419" smtClean="0"/>
              <a:t>‹Nº›</a:t>
            </a:fld>
            <a:endParaRPr lang="es-419"/>
          </a:p>
        </p:txBody>
      </p:sp>
    </p:spTree>
    <p:extLst>
      <p:ext uri="{BB962C8B-B14F-4D97-AF65-F5344CB8AC3E}">
        <p14:creationId xmlns:p14="http://schemas.microsoft.com/office/powerpoint/2010/main" val="6637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22100F-0EA6-4557-6FFC-2D952389F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316C7B6-6B54-979A-5A75-FAE471A52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B54701C2-991D-BA50-381E-E28C934B3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07277-D440-447F-AD69-10AAE0327890}" type="datetimeFigureOut">
              <a:rPr lang="es-419" smtClean="0"/>
              <a:t>14/11/2023</a:t>
            </a:fld>
            <a:endParaRPr lang="es-419"/>
          </a:p>
        </p:txBody>
      </p:sp>
      <p:sp>
        <p:nvSpPr>
          <p:cNvPr id="5" name="Marcador de pie de página 4">
            <a:extLst>
              <a:ext uri="{FF2B5EF4-FFF2-40B4-BE49-F238E27FC236}">
                <a16:creationId xmlns:a16="http://schemas.microsoft.com/office/drawing/2014/main" id="{51D670D8-AD77-37FD-4BC7-4D269F183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5A89A6BA-DBC2-31AF-B21C-E588E251C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FF219-412B-4A28-9F77-3ED9B489FEA7}" type="slidenum">
              <a:rPr lang="es-419" smtClean="0"/>
              <a:t>‹Nº›</a:t>
            </a:fld>
            <a:endParaRPr lang="es-419"/>
          </a:p>
        </p:txBody>
      </p:sp>
    </p:spTree>
    <p:extLst>
      <p:ext uri="{BB962C8B-B14F-4D97-AF65-F5344CB8AC3E}">
        <p14:creationId xmlns:p14="http://schemas.microsoft.com/office/powerpoint/2010/main" val="3224756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8A94202F-5319-25A3-A220-7CF282DAF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44"/>
            <a:ext cx="12192000" cy="6870143"/>
          </a:xfrm>
          <a:prstGeom prst="rect">
            <a:avLst/>
          </a:prstGeom>
        </p:spPr>
      </p:pic>
      <p:sp>
        <p:nvSpPr>
          <p:cNvPr id="4" name="Rectángulo: esquinas redondeadas 3">
            <a:extLst>
              <a:ext uri="{FF2B5EF4-FFF2-40B4-BE49-F238E27FC236}">
                <a16:creationId xmlns:a16="http://schemas.microsoft.com/office/drawing/2014/main" id="{C65001D0-53C8-9277-6D22-317E368C6271}"/>
              </a:ext>
            </a:extLst>
          </p:cNvPr>
          <p:cNvSpPr/>
          <p:nvPr/>
        </p:nvSpPr>
        <p:spPr>
          <a:xfrm>
            <a:off x="489473" y="2466623"/>
            <a:ext cx="2867377" cy="152964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sz="1400" b="1" dirty="0"/>
              <a:t>En el uso de la tecnología para mejorar el aprendizaje de los estudiantes con discapacidades, se podrían incluir autores como:</a:t>
            </a:r>
            <a:endParaRPr lang="es-419" sz="1400" dirty="0"/>
          </a:p>
        </p:txBody>
      </p:sp>
      <p:sp>
        <p:nvSpPr>
          <p:cNvPr id="5" name="Rectángulo: esquinas redondeadas 4">
            <a:extLst>
              <a:ext uri="{FF2B5EF4-FFF2-40B4-BE49-F238E27FC236}">
                <a16:creationId xmlns:a16="http://schemas.microsoft.com/office/drawing/2014/main" id="{4276EE00-A9B7-21DC-145C-68EF26A6A01D}"/>
              </a:ext>
            </a:extLst>
          </p:cNvPr>
          <p:cNvSpPr/>
          <p:nvPr/>
        </p:nvSpPr>
        <p:spPr>
          <a:xfrm>
            <a:off x="4636545" y="353444"/>
            <a:ext cx="7229139" cy="13447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Organización Mundial de la Salud (OMS)</a:t>
            </a:r>
            <a:r>
              <a:rPr lang="es-MX" dirty="0"/>
              <a:t>: La OMS ha publicado numerosos informes sobre la importancia de la educación inclusiva para las personas con discapacidad. En estos informes, la OMS afirma que la educación inclusiva es un derecho humano fundamental y que es esencial para el desarrollo y la participación de las personas con discapacidad.</a:t>
            </a:r>
            <a:endParaRPr lang="es-419" dirty="0"/>
          </a:p>
        </p:txBody>
      </p:sp>
      <p:sp>
        <p:nvSpPr>
          <p:cNvPr id="6" name="Rectángulo: esquinas redondeadas 5">
            <a:extLst>
              <a:ext uri="{FF2B5EF4-FFF2-40B4-BE49-F238E27FC236}">
                <a16:creationId xmlns:a16="http://schemas.microsoft.com/office/drawing/2014/main" id="{761AE0D4-D6A1-E8AB-4A89-4798789485E2}"/>
              </a:ext>
            </a:extLst>
          </p:cNvPr>
          <p:cNvSpPr/>
          <p:nvPr/>
        </p:nvSpPr>
        <p:spPr>
          <a:xfrm>
            <a:off x="4636545" y="2513286"/>
            <a:ext cx="7229139" cy="13447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Organización de las Naciones Unidas para la Educación, la Ciencia y la Cultura (UNESCO)</a:t>
            </a:r>
            <a:r>
              <a:rPr lang="es-MX" dirty="0"/>
              <a:t>: La UNESCO también ha publicado numerosos informes sobre la importancia de la educación inclusiva para las personas con discapacidad. En estos informes, la UNESCO afirma que la educación inclusiva es esencial para el desarrollo sostenible y la paz.</a:t>
            </a:r>
            <a:endParaRPr lang="es-419" dirty="0"/>
          </a:p>
        </p:txBody>
      </p:sp>
      <p:sp>
        <p:nvSpPr>
          <p:cNvPr id="8" name="Rectángulo: esquinas redondeadas 7">
            <a:extLst>
              <a:ext uri="{FF2B5EF4-FFF2-40B4-BE49-F238E27FC236}">
                <a16:creationId xmlns:a16="http://schemas.microsoft.com/office/drawing/2014/main" id="{94ECBC23-F000-356B-29F5-33CFD38C96A0}"/>
              </a:ext>
            </a:extLst>
          </p:cNvPr>
          <p:cNvSpPr/>
          <p:nvPr/>
        </p:nvSpPr>
        <p:spPr>
          <a:xfrm>
            <a:off x="4582758" y="4764740"/>
            <a:ext cx="7229139" cy="13447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Centro Nacional de Investigación para la Discapacidad (NIDRR)</a:t>
            </a:r>
            <a:r>
              <a:rPr lang="es-MX" dirty="0"/>
              <a:t>: El NIDRR es una agencia del gobierno de los Estados Unidos que se dedica a la investigación sobre la discapacidad. El NIDRR ha publicado numerosos informes sobre el uso de la tecnología para mejorar el aprendizaje de las personas con discapacidad.</a:t>
            </a:r>
            <a:endParaRPr lang="es-419" dirty="0"/>
          </a:p>
        </p:txBody>
      </p:sp>
      <p:sp>
        <p:nvSpPr>
          <p:cNvPr id="11" name="Rectángulo: esquinas redondeadas 10">
            <a:extLst>
              <a:ext uri="{FF2B5EF4-FFF2-40B4-BE49-F238E27FC236}">
                <a16:creationId xmlns:a16="http://schemas.microsoft.com/office/drawing/2014/main" id="{D76BDB5A-9184-7CBF-F7C2-48CC10FB89F4}"/>
              </a:ext>
            </a:extLst>
          </p:cNvPr>
          <p:cNvSpPr/>
          <p:nvPr/>
        </p:nvSpPr>
        <p:spPr>
          <a:xfrm>
            <a:off x="489472" y="260975"/>
            <a:ext cx="2867377" cy="152964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419" sz="1400" b="1" dirty="0"/>
              <a:t>En el marco teórico Los autores que apoyan </a:t>
            </a:r>
            <a:endParaRPr lang="es-419" sz="1400" dirty="0"/>
          </a:p>
        </p:txBody>
      </p:sp>
      <p:cxnSp>
        <p:nvCxnSpPr>
          <p:cNvPr id="13" name="Conector recto de flecha 12">
            <a:extLst>
              <a:ext uri="{FF2B5EF4-FFF2-40B4-BE49-F238E27FC236}">
                <a16:creationId xmlns:a16="http://schemas.microsoft.com/office/drawing/2014/main" id="{D7607E4B-60AF-F7D2-EDDA-FEE3150F15DC}"/>
              </a:ext>
            </a:extLst>
          </p:cNvPr>
          <p:cNvCxnSpPr>
            <a:cxnSpLocks/>
          </p:cNvCxnSpPr>
          <p:nvPr/>
        </p:nvCxnSpPr>
        <p:spPr>
          <a:xfrm>
            <a:off x="1832850" y="1796527"/>
            <a:ext cx="1" cy="670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Rectángulo: esquinas redondeadas 13">
            <a:extLst>
              <a:ext uri="{FF2B5EF4-FFF2-40B4-BE49-F238E27FC236}">
                <a16:creationId xmlns:a16="http://schemas.microsoft.com/office/drawing/2014/main" id="{10BD1338-1785-2F56-CCBC-104929862CD9}"/>
              </a:ext>
            </a:extLst>
          </p:cNvPr>
          <p:cNvSpPr/>
          <p:nvPr/>
        </p:nvSpPr>
        <p:spPr>
          <a:xfrm>
            <a:off x="662956" y="4636040"/>
            <a:ext cx="2339788" cy="61869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sz="1400" b="1" dirty="0"/>
              <a:t>Son</a:t>
            </a:r>
            <a:endParaRPr lang="es-419" sz="1400" dirty="0"/>
          </a:p>
        </p:txBody>
      </p:sp>
      <p:cxnSp>
        <p:nvCxnSpPr>
          <p:cNvPr id="15" name="Conector recto de flecha 14">
            <a:extLst>
              <a:ext uri="{FF2B5EF4-FFF2-40B4-BE49-F238E27FC236}">
                <a16:creationId xmlns:a16="http://schemas.microsoft.com/office/drawing/2014/main" id="{400A0A61-BED9-8B83-F488-5F945E83F8C2}"/>
              </a:ext>
            </a:extLst>
          </p:cNvPr>
          <p:cNvCxnSpPr>
            <a:cxnSpLocks/>
          </p:cNvCxnSpPr>
          <p:nvPr/>
        </p:nvCxnSpPr>
        <p:spPr>
          <a:xfrm>
            <a:off x="1832850" y="3984109"/>
            <a:ext cx="1" cy="670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Abrir corchete 15">
            <a:extLst>
              <a:ext uri="{FF2B5EF4-FFF2-40B4-BE49-F238E27FC236}">
                <a16:creationId xmlns:a16="http://schemas.microsoft.com/office/drawing/2014/main" id="{3A3635CE-DBAF-D23D-A1AA-0870D4E4274D}"/>
              </a:ext>
            </a:extLst>
          </p:cNvPr>
          <p:cNvSpPr/>
          <p:nvPr/>
        </p:nvSpPr>
        <p:spPr>
          <a:xfrm>
            <a:off x="4098668" y="863363"/>
            <a:ext cx="484090" cy="4644552"/>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419"/>
          </a:p>
        </p:txBody>
      </p:sp>
      <p:cxnSp>
        <p:nvCxnSpPr>
          <p:cNvPr id="18" name="Conector recto 17">
            <a:extLst>
              <a:ext uri="{FF2B5EF4-FFF2-40B4-BE49-F238E27FC236}">
                <a16:creationId xmlns:a16="http://schemas.microsoft.com/office/drawing/2014/main" id="{B28AEE13-11A5-1A90-1353-BBBA2F5DC647}"/>
              </a:ext>
            </a:extLst>
          </p:cNvPr>
          <p:cNvCxnSpPr>
            <a:cxnSpLocks/>
            <a:stCxn id="16" idx="1"/>
            <a:endCxn id="6" idx="1"/>
          </p:cNvCxnSpPr>
          <p:nvPr/>
        </p:nvCxnSpPr>
        <p:spPr>
          <a:xfrm>
            <a:off x="4098668" y="3185639"/>
            <a:ext cx="53787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Conector recto 23">
            <a:extLst>
              <a:ext uri="{FF2B5EF4-FFF2-40B4-BE49-F238E27FC236}">
                <a16:creationId xmlns:a16="http://schemas.microsoft.com/office/drawing/2014/main" id="{4606C31C-86A1-4016-EB17-F0E66A699706}"/>
              </a:ext>
            </a:extLst>
          </p:cNvPr>
          <p:cNvCxnSpPr>
            <a:cxnSpLocks/>
            <a:stCxn id="14" idx="3"/>
            <a:endCxn id="16" idx="1"/>
          </p:cNvCxnSpPr>
          <p:nvPr/>
        </p:nvCxnSpPr>
        <p:spPr>
          <a:xfrm flipV="1">
            <a:off x="3002744" y="3185639"/>
            <a:ext cx="1095924" cy="175975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780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1B52676-DA79-5ED3-A37E-8FEB20734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58"/>
            <a:ext cx="12192000" cy="6858000"/>
          </a:xfrm>
          <a:prstGeom prst="rect">
            <a:avLst/>
          </a:prstGeom>
        </p:spPr>
      </p:pic>
      <p:sp>
        <p:nvSpPr>
          <p:cNvPr id="6" name="Elipse 5">
            <a:extLst>
              <a:ext uri="{FF2B5EF4-FFF2-40B4-BE49-F238E27FC236}">
                <a16:creationId xmlns:a16="http://schemas.microsoft.com/office/drawing/2014/main" id="{D24AA06C-7A42-9671-B6AE-7F6FF9FC81C6}"/>
              </a:ext>
            </a:extLst>
          </p:cNvPr>
          <p:cNvSpPr/>
          <p:nvPr/>
        </p:nvSpPr>
        <p:spPr>
          <a:xfrm>
            <a:off x="2126427" y="247426"/>
            <a:ext cx="3861996" cy="390502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419" b="1" dirty="0">
                <a:solidFill>
                  <a:schemeClr val="tx1"/>
                </a:solidFill>
                <a:highlight>
                  <a:srgbClr val="00FFFF"/>
                </a:highlight>
              </a:rPr>
              <a:t>Objetivo:</a:t>
            </a:r>
          </a:p>
          <a:p>
            <a:pPr algn="ctr"/>
            <a:endParaRPr lang="es-419" b="1" dirty="0"/>
          </a:p>
          <a:p>
            <a:pPr algn="ctr"/>
            <a:endParaRPr lang="es-419" b="1" dirty="0"/>
          </a:p>
          <a:p>
            <a:pPr algn="ctr"/>
            <a:endParaRPr lang="es-419" b="1" dirty="0"/>
          </a:p>
          <a:p>
            <a:pPr algn="ctr"/>
            <a:endParaRPr lang="es-419" b="1" dirty="0"/>
          </a:p>
          <a:p>
            <a:pPr algn="ctr"/>
            <a:endParaRPr lang="es-419" b="1" dirty="0"/>
          </a:p>
          <a:p>
            <a:pPr algn="ctr"/>
            <a:endParaRPr lang="es-419" b="1" dirty="0"/>
          </a:p>
          <a:p>
            <a:pPr algn="ctr"/>
            <a:endParaRPr lang="es-419" b="1" dirty="0"/>
          </a:p>
          <a:p>
            <a:pPr algn="ctr"/>
            <a:endParaRPr lang="es-419" dirty="0"/>
          </a:p>
        </p:txBody>
      </p:sp>
      <p:sp>
        <p:nvSpPr>
          <p:cNvPr id="7" name="Elipse 6">
            <a:extLst>
              <a:ext uri="{FF2B5EF4-FFF2-40B4-BE49-F238E27FC236}">
                <a16:creationId xmlns:a16="http://schemas.microsoft.com/office/drawing/2014/main" id="{750E4903-B568-6385-7BF2-394A384AE012}"/>
              </a:ext>
            </a:extLst>
          </p:cNvPr>
          <p:cNvSpPr/>
          <p:nvPr/>
        </p:nvSpPr>
        <p:spPr>
          <a:xfrm>
            <a:off x="5122434" y="247426"/>
            <a:ext cx="3861996" cy="390502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419" b="1" dirty="0">
                <a:solidFill>
                  <a:schemeClr val="tx1"/>
                </a:solidFill>
                <a:highlight>
                  <a:srgbClr val="FF0000"/>
                </a:highlight>
              </a:rPr>
              <a:t>Nivel de conocimiento:</a:t>
            </a:r>
            <a:r>
              <a:rPr lang="es-419" dirty="0">
                <a:solidFill>
                  <a:schemeClr val="tx1"/>
                </a:solidFill>
                <a:highlight>
                  <a:srgbClr val="FF0000"/>
                </a:highlight>
              </a:rPr>
              <a:t> </a:t>
            </a:r>
            <a:r>
              <a:rPr lang="es-MX" dirty="0">
                <a:solidFill>
                  <a:schemeClr val="tx1"/>
                </a:solidFill>
                <a:highlight>
                  <a:srgbClr val="FF0000"/>
                </a:highlight>
              </a:rPr>
              <a:t> </a:t>
            </a: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419" dirty="0">
              <a:solidFill>
                <a:schemeClr val="tx1"/>
              </a:solidFill>
            </a:endParaRPr>
          </a:p>
        </p:txBody>
      </p:sp>
      <p:sp>
        <p:nvSpPr>
          <p:cNvPr id="8" name="Elipse 7">
            <a:extLst>
              <a:ext uri="{FF2B5EF4-FFF2-40B4-BE49-F238E27FC236}">
                <a16:creationId xmlns:a16="http://schemas.microsoft.com/office/drawing/2014/main" id="{66DFAD46-D5B2-C17D-2BD6-75059930D295}"/>
              </a:ext>
            </a:extLst>
          </p:cNvPr>
          <p:cNvSpPr/>
          <p:nvPr/>
        </p:nvSpPr>
        <p:spPr>
          <a:xfrm>
            <a:off x="3730212" y="2447365"/>
            <a:ext cx="3861996" cy="3905026"/>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419" b="1" dirty="0">
                <a:solidFill>
                  <a:schemeClr val="tx1"/>
                </a:solidFill>
                <a:highlight>
                  <a:srgbClr val="FFFF00"/>
                </a:highlight>
              </a:rPr>
              <a:t>Enfoque metodológico:</a:t>
            </a:r>
          </a:p>
          <a:p>
            <a:pPr algn="ctr"/>
            <a:r>
              <a:rPr lang="es-MX" b="1" dirty="0">
                <a:solidFill>
                  <a:schemeClr val="tx1"/>
                </a:solidFill>
              </a:rPr>
              <a:t> </a:t>
            </a:r>
          </a:p>
          <a:p>
            <a:pPr algn="ctr"/>
            <a:endParaRPr lang="es-MX" b="1" dirty="0">
              <a:solidFill>
                <a:schemeClr val="tx1"/>
              </a:solidFill>
            </a:endParaRPr>
          </a:p>
          <a:p>
            <a:pPr algn="ctr"/>
            <a:endParaRPr lang="es-419" b="1" dirty="0">
              <a:solidFill>
                <a:schemeClr val="tx1"/>
              </a:solidFill>
            </a:endParaRPr>
          </a:p>
        </p:txBody>
      </p:sp>
      <p:sp>
        <p:nvSpPr>
          <p:cNvPr id="9" name="CuadroTexto 8">
            <a:extLst>
              <a:ext uri="{FF2B5EF4-FFF2-40B4-BE49-F238E27FC236}">
                <a16:creationId xmlns:a16="http://schemas.microsoft.com/office/drawing/2014/main" id="{063F78B1-F7B8-BDEC-91A1-D0C75796D411}"/>
              </a:ext>
            </a:extLst>
          </p:cNvPr>
          <p:cNvSpPr txBox="1"/>
          <p:nvPr/>
        </p:nvSpPr>
        <p:spPr>
          <a:xfrm rot="3618484">
            <a:off x="5268965" y="2694470"/>
            <a:ext cx="765588" cy="338554"/>
          </a:xfrm>
          <a:prstGeom prst="rect">
            <a:avLst/>
          </a:prstGeom>
          <a:noFill/>
        </p:spPr>
        <p:txBody>
          <a:bodyPr wrap="square" rtlCol="0">
            <a:spAutoFit/>
          </a:bodyPr>
          <a:lstStyle/>
          <a:p>
            <a:r>
              <a:rPr lang="es-MX" sz="1600" dirty="0">
                <a:solidFill>
                  <a:schemeClr val="bg1"/>
                </a:solidFill>
              </a:rPr>
              <a:t>Básica</a:t>
            </a:r>
            <a:endParaRPr lang="es-419" sz="1400" dirty="0">
              <a:solidFill>
                <a:schemeClr val="bg1"/>
              </a:solidFill>
            </a:endParaRPr>
          </a:p>
        </p:txBody>
      </p:sp>
      <p:sp>
        <p:nvSpPr>
          <p:cNvPr id="18" name="Rectangle 6">
            <a:extLst>
              <a:ext uri="{FF2B5EF4-FFF2-40B4-BE49-F238E27FC236}">
                <a16:creationId xmlns:a16="http://schemas.microsoft.com/office/drawing/2014/main" id="{FD3954D1-44DC-6334-F8AD-E617D87799A6}"/>
              </a:ext>
            </a:extLst>
          </p:cNvPr>
          <p:cNvSpPr>
            <a:spLocks noChangeArrowheads="1"/>
          </p:cNvSpPr>
          <p:nvPr/>
        </p:nvSpPr>
        <p:spPr bwMode="auto">
          <a:xfrm>
            <a:off x="5192355" y="1880875"/>
            <a:ext cx="79606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100" b="1" i="0" u="none" strike="noStrike" cap="none" normalizeH="0" baseline="0" dirty="0">
                <a:ln>
                  <a:noFill/>
                </a:ln>
                <a:solidFill>
                  <a:schemeClr val="bg1"/>
                </a:solidFill>
                <a:effectLst/>
                <a:latin typeface="Arial Unicode MS"/>
              </a:rPr>
              <a:t>Aplicado</a:t>
            </a:r>
            <a:r>
              <a:rPr kumimoji="0" lang="es-419" altLang="es-419" sz="1000" b="1" i="0" u="none" strike="noStrike" cap="none" normalizeH="0" baseline="0" dirty="0">
                <a:ln>
                  <a:noFill/>
                </a:ln>
                <a:solidFill>
                  <a:schemeClr val="bg1"/>
                </a:solidFill>
                <a:effectLst/>
              </a:rPr>
              <a:t> </a:t>
            </a:r>
            <a:endParaRPr kumimoji="0" lang="es-419" altLang="es-419" sz="2000" b="1" i="0" u="none" strike="noStrike" cap="none" normalizeH="0" baseline="0" dirty="0">
              <a:ln>
                <a:noFill/>
              </a:ln>
              <a:solidFill>
                <a:schemeClr val="bg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3B0FD7A9-7E9D-EE55-19D0-7163910245A0}"/>
              </a:ext>
            </a:extLst>
          </p:cNvPr>
          <p:cNvSpPr>
            <a:spLocks noChangeArrowheads="1"/>
          </p:cNvSpPr>
          <p:nvPr/>
        </p:nvSpPr>
        <p:spPr bwMode="auto">
          <a:xfrm rot="2939645">
            <a:off x="6508559" y="2141037"/>
            <a:ext cx="114747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400" b="0" i="0" u="none" strike="noStrike" cap="none" normalizeH="0" baseline="0" dirty="0">
                <a:ln>
                  <a:noFill/>
                </a:ln>
                <a:solidFill>
                  <a:schemeClr val="bg1"/>
                </a:solidFill>
                <a:effectLst/>
                <a:latin typeface="Arial Unicode MS"/>
              </a:rPr>
              <a:t>Exploratorio</a:t>
            </a:r>
            <a:r>
              <a:rPr kumimoji="0" lang="es-419" altLang="es-419" sz="900" b="0" i="0" u="none" strike="noStrike" cap="none" normalizeH="0" baseline="0" dirty="0">
                <a:ln>
                  <a:noFill/>
                </a:ln>
                <a:solidFill>
                  <a:schemeClr val="bg1"/>
                </a:solidFill>
                <a:effectLst/>
              </a:rPr>
              <a:t> </a:t>
            </a:r>
            <a:endParaRPr kumimoji="0" lang="es-419" altLang="es-419" sz="1800" b="0" i="0" u="none" strike="noStrike" cap="none" normalizeH="0" baseline="0" dirty="0">
              <a:ln>
                <a:noFill/>
              </a:ln>
              <a:solidFill>
                <a:schemeClr val="bg1"/>
              </a:solidFill>
              <a:effectLst/>
              <a:latin typeface="Arial" panose="020B0604020202020204" pitchFamily="34" charset="0"/>
            </a:endParaRPr>
          </a:p>
        </p:txBody>
      </p:sp>
      <p:sp>
        <p:nvSpPr>
          <p:cNvPr id="21" name="CuadroTexto 20">
            <a:extLst>
              <a:ext uri="{FF2B5EF4-FFF2-40B4-BE49-F238E27FC236}">
                <a16:creationId xmlns:a16="http://schemas.microsoft.com/office/drawing/2014/main" id="{175775F7-81B8-6277-20F8-46E934038CFB}"/>
              </a:ext>
            </a:extLst>
          </p:cNvPr>
          <p:cNvSpPr txBox="1"/>
          <p:nvPr/>
        </p:nvSpPr>
        <p:spPr>
          <a:xfrm rot="2854926">
            <a:off x="2540087" y="2216230"/>
            <a:ext cx="1344706" cy="338554"/>
          </a:xfrm>
          <a:prstGeom prst="rect">
            <a:avLst/>
          </a:prstGeom>
          <a:noFill/>
        </p:spPr>
        <p:txBody>
          <a:bodyPr wrap="square" rtlCol="0">
            <a:spAutoFit/>
          </a:bodyPr>
          <a:lstStyle/>
          <a:p>
            <a:r>
              <a:rPr lang="es-419" sz="1600" dirty="0">
                <a:solidFill>
                  <a:schemeClr val="bg1"/>
                </a:solidFill>
              </a:rPr>
              <a:t>Explicativa</a:t>
            </a:r>
            <a:endParaRPr lang="es-419" dirty="0">
              <a:solidFill>
                <a:schemeClr val="bg1"/>
              </a:solidFill>
            </a:endParaRPr>
          </a:p>
        </p:txBody>
      </p:sp>
      <p:sp>
        <p:nvSpPr>
          <p:cNvPr id="23" name="Rectangle 8">
            <a:extLst>
              <a:ext uri="{FF2B5EF4-FFF2-40B4-BE49-F238E27FC236}">
                <a16:creationId xmlns:a16="http://schemas.microsoft.com/office/drawing/2014/main" id="{416B45DE-8BC0-BD98-DF7C-C1C4FD941E27}"/>
              </a:ext>
            </a:extLst>
          </p:cNvPr>
          <p:cNvSpPr>
            <a:spLocks noChangeArrowheads="1"/>
          </p:cNvSpPr>
          <p:nvPr/>
        </p:nvSpPr>
        <p:spPr bwMode="auto">
          <a:xfrm rot="2811275">
            <a:off x="7380644" y="1809531"/>
            <a:ext cx="116744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400" b="0" i="0" u="none" strike="noStrike" cap="none" normalizeH="0" baseline="0" dirty="0">
                <a:ln>
                  <a:noFill/>
                </a:ln>
                <a:solidFill>
                  <a:schemeClr val="bg1"/>
                </a:solidFill>
                <a:effectLst/>
                <a:latin typeface="Arial Unicode MS"/>
              </a:rPr>
              <a:t>Descriptivo</a:t>
            </a:r>
            <a:r>
              <a:rPr kumimoji="0" lang="es-419" altLang="es-419" sz="1200" b="0" i="0" u="none" strike="noStrike" cap="none" normalizeH="0" baseline="0" dirty="0">
                <a:ln>
                  <a:noFill/>
                </a:ln>
                <a:solidFill>
                  <a:schemeClr val="bg1"/>
                </a:solidFill>
                <a:effectLst/>
              </a:rPr>
              <a:t> </a:t>
            </a:r>
            <a:endParaRPr kumimoji="0" lang="es-419" altLang="es-419" sz="3200" b="0" i="0" u="none" strike="noStrike" cap="none" normalizeH="0" baseline="0" dirty="0">
              <a:ln>
                <a:noFill/>
              </a:ln>
              <a:solidFill>
                <a:schemeClr val="bg1"/>
              </a:solidFill>
              <a:effectLst/>
              <a:latin typeface="Arial" panose="020B0604020202020204" pitchFamily="34" charset="0"/>
            </a:endParaRPr>
          </a:p>
        </p:txBody>
      </p:sp>
      <p:sp>
        <p:nvSpPr>
          <p:cNvPr id="25" name="Rectangle 9">
            <a:extLst>
              <a:ext uri="{FF2B5EF4-FFF2-40B4-BE49-F238E27FC236}">
                <a16:creationId xmlns:a16="http://schemas.microsoft.com/office/drawing/2014/main" id="{199B7D0C-D892-B4BC-6F0D-FD138D4E5FAB}"/>
              </a:ext>
            </a:extLst>
          </p:cNvPr>
          <p:cNvSpPr>
            <a:spLocks noChangeArrowheads="1"/>
          </p:cNvSpPr>
          <p:nvPr/>
        </p:nvSpPr>
        <p:spPr bwMode="auto">
          <a:xfrm>
            <a:off x="4130935" y="4561834"/>
            <a:ext cx="133394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400" b="1" i="0" u="none" strike="noStrike" cap="none" normalizeH="0" baseline="0" dirty="0">
                <a:ln>
                  <a:noFill/>
                </a:ln>
                <a:solidFill>
                  <a:schemeClr val="bg1"/>
                </a:solidFill>
                <a:effectLst/>
                <a:latin typeface="Arial Unicode MS"/>
              </a:rPr>
              <a:t>Cuantitativo</a:t>
            </a:r>
            <a:r>
              <a:rPr kumimoji="0" lang="es-419" altLang="es-419" sz="900" b="0" i="0" u="none" strike="noStrike" cap="none" normalizeH="0" baseline="0" dirty="0">
                <a:ln>
                  <a:noFill/>
                </a:ln>
                <a:solidFill>
                  <a:schemeClr val="tx1"/>
                </a:solidFill>
                <a:effectLst/>
              </a:rPr>
              <a:t> </a:t>
            </a:r>
            <a:endParaRPr kumimoji="0" lang="es-419" altLang="es-419" sz="1800" b="0" i="0" u="none" strike="noStrike" cap="none" normalizeH="0" baseline="0" dirty="0">
              <a:ln>
                <a:noFill/>
              </a:ln>
              <a:solidFill>
                <a:schemeClr val="tx1"/>
              </a:solidFill>
              <a:effectLst/>
              <a:latin typeface="Arial" panose="020B0604020202020204" pitchFamily="34" charset="0"/>
            </a:endParaRPr>
          </a:p>
        </p:txBody>
      </p:sp>
      <p:sp>
        <p:nvSpPr>
          <p:cNvPr id="27" name="Rectangle 10">
            <a:extLst>
              <a:ext uri="{FF2B5EF4-FFF2-40B4-BE49-F238E27FC236}">
                <a16:creationId xmlns:a16="http://schemas.microsoft.com/office/drawing/2014/main" id="{CB3BEE6E-2EB0-160C-692B-795F3DCE43F6}"/>
              </a:ext>
            </a:extLst>
          </p:cNvPr>
          <p:cNvSpPr>
            <a:spLocks noChangeArrowheads="1"/>
          </p:cNvSpPr>
          <p:nvPr/>
        </p:nvSpPr>
        <p:spPr bwMode="auto">
          <a:xfrm>
            <a:off x="5980115" y="4572338"/>
            <a:ext cx="1219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400" b="1" i="0" u="none" strike="noStrike" cap="none" normalizeH="0" baseline="0" dirty="0">
                <a:ln>
                  <a:noFill/>
                </a:ln>
                <a:solidFill>
                  <a:schemeClr val="bg1"/>
                </a:solidFill>
                <a:effectLst/>
                <a:latin typeface="Arial Unicode MS"/>
              </a:rPr>
              <a:t>Cualitativo</a:t>
            </a:r>
            <a:r>
              <a:rPr kumimoji="0" lang="es-419" altLang="es-419" sz="900" b="0" i="0" u="none" strike="noStrike" cap="none" normalizeH="0" baseline="0" dirty="0">
                <a:ln>
                  <a:noFill/>
                </a:ln>
                <a:solidFill>
                  <a:schemeClr val="tx1"/>
                </a:solidFill>
                <a:effectLst/>
              </a:rPr>
              <a:t> </a:t>
            </a:r>
            <a:endParaRPr kumimoji="0" lang="es-419" altLang="es-419" sz="1800" b="0" i="0" u="none" strike="noStrike" cap="none" normalizeH="0" baseline="0" dirty="0">
              <a:ln>
                <a:noFill/>
              </a:ln>
              <a:solidFill>
                <a:schemeClr val="tx1"/>
              </a:solidFill>
              <a:effectLst/>
              <a:latin typeface="Arial" panose="020B0604020202020204" pitchFamily="34" charset="0"/>
            </a:endParaRPr>
          </a:p>
        </p:txBody>
      </p:sp>
      <p:sp>
        <p:nvSpPr>
          <p:cNvPr id="29" name="Rectangle 11">
            <a:extLst>
              <a:ext uri="{FF2B5EF4-FFF2-40B4-BE49-F238E27FC236}">
                <a16:creationId xmlns:a16="http://schemas.microsoft.com/office/drawing/2014/main" id="{204B27CA-C1EF-AE7A-A15E-6E2040399A40}"/>
              </a:ext>
            </a:extLst>
          </p:cNvPr>
          <p:cNvSpPr>
            <a:spLocks noChangeArrowheads="1"/>
          </p:cNvSpPr>
          <p:nvPr/>
        </p:nvSpPr>
        <p:spPr bwMode="auto">
          <a:xfrm>
            <a:off x="5378229" y="5289497"/>
            <a:ext cx="7177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altLang="es-419" sz="1600" b="1" i="0" u="none" strike="noStrike" cap="none" normalizeH="0" baseline="0" dirty="0">
                <a:ln>
                  <a:noFill/>
                </a:ln>
                <a:solidFill>
                  <a:schemeClr val="bg1"/>
                </a:solidFill>
                <a:effectLst/>
                <a:latin typeface="Arial Unicode MS"/>
              </a:rPr>
              <a:t>Mixto</a:t>
            </a:r>
            <a:r>
              <a:rPr kumimoji="0" lang="es-419" altLang="es-419" sz="900" b="0" i="0" u="none" strike="noStrike" cap="none" normalizeH="0" baseline="0" dirty="0">
                <a:ln>
                  <a:noFill/>
                </a:ln>
                <a:solidFill>
                  <a:schemeClr val="tx1"/>
                </a:solidFill>
                <a:effectLst/>
              </a:rPr>
              <a:t> </a:t>
            </a:r>
            <a:endParaRPr kumimoji="0" lang="es-419" altLang="es-419"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366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8A94202F-5319-25A3-A220-7CF282DAF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44"/>
            <a:ext cx="12192000" cy="6870143"/>
          </a:xfrm>
          <a:prstGeom prst="rect">
            <a:avLst/>
          </a:prstGeom>
        </p:spPr>
      </p:pic>
      <p:sp>
        <p:nvSpPr>
          <p:cNvPr id="4" name="Rectángulo: esquinas redondeadas 3">
            <a:extLst>
              <a:ext uri="{FF2B5EF4-FFF2-40B4-BE49-F238E27FC236}">
                <a16:creationId xmlns:a16="http://schemas.microsoft.com/office/drawing/2014/main" id="{C65001D0-53C8-9277-6D22-317E368C6271}"/>
              </a:ext>
            </a:extLst>
          </p:cNvPr>
          <p:cNvSpPr/>
          <p:nvPr/>
        </p:nvSpPr>
        <p:spPr>
          <a:xfrm>
            <a:off x="489473" y="2466623"/>
            <a:ext cx="2867377" cy="152964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sz="1400" b="1" dirty="0"/>
              <a:t>En el uso de la tecnología para mejorar el aprendizaje de los estudiantes con discapacidades, se podrían incluir autores como:</a:t>
            </a:r>
            <a:endParaRPr lang="es-419" sz="1400" dirty="0"/>
          </a:p>
        </p:txBody>
      </p:sp>
      <p:sp>
        <p:nvSpPr>
          <p:cNvPr id="5" name="Rectángulo: esquinas redondeadas 4">
            <a:extLst>
              <a:ext uri="{FF2B5EF4-FFF2-40B4-BE49-F238E27FC236}">
                <a16:creationId xmlns:a16="http://schemas.microsoft.com/office/drawing/2014/main" id="{4276EE00-A9B7-21DC-145C-68EF26A6A01D}"/>
              </a:ext>
            </a:extLst>
          </p:cNvPr>
          <p:cNvSpPr/>
          <p:nvPr/>
        </p:nvSpPr>
        <p:spPr>
          <a:xfrm>
            <a:off x="4582758" y="29935"/>
            <a:ext cx="7347474" cy="199172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Adaptar los materiales de aprendizaje a las necesidades de los estudiantes con discapacidades:</a:t>
            </a:r>
            <a:r>
              <a:rPr lang="es-MX" dirty="0"/>
              <a:t> La tecnología podría utilizarse para crear recursos educativos, como vídeos, presentaciones o juegos, que estén adaptados a las necesidades de los estudiantes con discapacidades. Por ejemplo, los libros electrónicos con audio o vídeo pueden ser útiles para estudiantes con discapacidad visual, y los subtítulos en vivo pueden ser útiles para estudiantes con discapacidad auditiva.</a:t>
            </a:r>
            <a:endParaRPr lang="es-419" dirty="0"/>
          </a:p>
        </p:txBody>
      </p:sp>
      <p:sp>
        <p:nvSpPr>
          <p:cNvPr id="6" name="Rectángulo: esquinas redondeadas 5">
            <a:extLst>
              <a:ext uri="{FF2B5EF4-FFF2-40B4-BE49-F238E27FC236}">
                <a16:creationId xmlns:a16="http://schemas.microsoft.com/office/drawing/2014/main" id="{761AE0D4-D6A1-E8AB-4A89-4798789485E2}"/>
              </a:ext>
            </a:extLst>
          </p:cNvPr>
          <p:cNvSpPr/>
          <p:nvPr/>
        </p:nvSpPr>
        <p:spPr>
          <a:xfrm>
            <a:off x="4654015" y="2344541"/>
            <a:ext cx="7261413" cy="168219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Ofrecer recursos adicionales de aprendizaje:</a:t>
            </a:r>
            <a:r>
              <a:rPr lang="es-MX" dirty="0"/>
              <a:t> La tecnología podría utilizarse para crear recursos educativos adicionales, como simulaciones o juegos, que pueden ser útiles para los estudiantes con discapacidades. Por ejemplo, las simulaciones pueden ser útiles para los estudiantes con discapacidades motoras, y los juegos pueden ser útiles para los estudiantes con discapacidades intelectuales.</a:t>
            </a:r>
            <a:endParaRPr lang="es-419" dirty="0"/>
          </a:p>
        </p:txBody>
      </p:sp>
      <p:sp>
        <p:nvSpPr>
          <p:cNvPr id="8" name="Rectángulo: esquinas redondeadas 7">
            <a:extLst>
              <a:ext uri="{FF2B5EF4-FFF2-40B4-BE49-F238E27FC236}">
                <a16:creationId xmlns:a16="http://schemas.microsoft.com/office/drawing/2014/main" id="{94ECBC23-F000-356B-29F5-33CFD38C96A0}"/>
              </a:ext>
            </a:extLst>
          </p:cNvPr>
          <p:cNvSpPr/>
          <p:nvPr/>
        </p:nvSpPr>
        <p:spPr>
          <a:xfrm>
            <a:off x="4582758" y="4562494"/>
            <a:ext cx="7347474" cy="175974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Facilitar la colaboración entre los estudiantes y los profesores: </a:t>
            </a:r>
            <a:r>
              <a:rPr lang="es-MX" dirty="0"/>
              <a:t>La tecnología podría utilizarse para crear plataformas de aprendizaje en línea o comunidades virtuales donde los estudiantes puedan colaborar con sus profesores y compañeros de clase. Esto puede ser especialmente útil para los estudiantes con discapacidades que tienen dificultades para participar en el aprendizaje de forma tradicional.</a:t>
            </a:r>
            <a:endParaRPr lang="es-419" dirty="0"/>
          </a:p>
        </p:txBody>
      </p:sp>
      <p:sp>
        <p:nvSpPr>
          <p:cNvPr id="11" name="Rectángulo: esquinas redondeadas 10">
            <a:extLst>
              <a:ext uri="{FF2B5EF4-FFF2-40B4-BE49-F238E27FC236}">
                <a16:creationId xmlns:a16="http://schemas.microsoft.com/office/drawing/2014/main" id="{D76BDB5A-9184-7CBF-F7C2-48CC10FB89F4}"/>
              </a:ext>
            </a:extLst>
          </p:cNvPr>
          <p:cNvSpPr/>
          <p:nvPr/>
        </p:nvSpPr>
        <p:spPr>
          <a:xfrm>
            <a:off x="489472" y="260975"/>
            <a:ext cx="2867377" cy="152964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419" sz="1400" b="1" dirty="0"/>
              <a:t>En el marco teórico Los autores que </a:t>
            </a:r>
            <a:r>
              <a:rPr lang="es-MX" sz="1400" b="1" dirty="0">
                <a:effectLst/>
                <a:latin typeface="Calibri" panose="020F0502020204030204" pitchFamily="34" charset="0"/>
                <a:ea typeface="Calibri" panose="020F0502020204030204" pitchFamily="34" charset="0"/>
                <a:cs typeface="Arial" panose="020B0604020202020204" pitchFamily="34" charset="0"/>
              </a:rPr>
              <a:t>respaldan la investigación</a:t>
            </a:r>
            <a:endParaRPr lang="es-419" sz="1400" b="1" dirty="0"/>
          </a:p>
        </p:txBody>
      </p:sp>
      <p:cxnSp>
        <p:nvCxnSpPr>
          <p:cNvPr id="13" name="Conector recto de flecha 12">
            <a:extLst>
              <a:ext uri="{FF2B5EF4-FFF2-40B4-BE49-F238E27FC236}">
                <a16:creationId xmlns:a16="http://schemas.microsoft.com/office/drawing/2014/main" id="{D7607E4B-60AF-F7D2-EDDA-FEE3150F15DC}"/>
              </a:ext>
            </a:extLst>
          </p:cNvPr>
          <p:cNvCxnSpPr>
            <a:cxnSpLocks/>
          </p:cNvCxnSpPr>
          <p:nvPr/>
        </p:nvCxnSpPr>
        <p:spPr>
          <a:xfrm>
            <a:off x="1832850" y="1796527"/>
            <a:ext cx="1" cy="670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Rectángulo: esquinas redondeadas 13">
            <a:extLst>
              <a:ext uri="{FF2B5EF4-FFF2-40B4-BE49-F238E27FC236}">
                <a16:creationId xmlns:a16="http://schemas.microsoft.com/office/drawing/2014/main" id="{10BD1338-1785-2F56-CCBC-104929862CD9}"/>
              </a:ext>
            </a:extLst>
          </p:cNvPr>
          <p:cNvSpPr/>
          <p:nvPr/>
        </p:nvSpPr>
        <p:spPr>
          <a:xfrm>
            <a:off x="662956" y="4636040"/>
            <a:ext cx="2339788" cy="61869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sz="1400" b="1" dirty="0"/>
              <a:t>Son</a:t>
            </a:r>
            <a:endParaRPr lang="es-419" sz="1400" dirty="0"/>
          </a:p>
        </p:txBody>
      </p:sp>
      <p:cxnSp>
        <p:nvCxnSpPr>
          <p:cNvPr id="15" name="Conector recto de flecha 14">
            <a:extLst>
              <a:ext uri="{FF2B5EF4-FFF2-40B4-BE49-F238E27FC236}">
                <a16:creationId xmlns:a16="http://schemas.microsoft.com/office/drawing/2014/main" id="{400A0A61-BED9-8B83-F488-5F945E83F8C2}"/>
              </a:ext>
            </a:extLst>
          </p:cNvPr>
          <p:cNvCxnSpPr>
            <a:cxnSpLocks/>
          </p:cNvCxnSpPr>
          <p:nvPr/>
        </p:nvCxnSpPr>
        <p:spPr>
          <a:xfrm>
            <a:off x="1832850" y="3984109"/>
            <a:ext cx="1" cy="670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Abrir corchete 15">
            <a:extLst>
              <a:ext uri="{FF2B5EF4-FFF2-40B4-BE49-F238E27FC236}">
                <a16:creationId xmlns:a16="http://schemas.microsoft.com/office/drawing/2014/main" id="{3A3635CE-DBAF-D23D-A1AA-0870D4E4274D}"/>
              </a:ext>
            </a:extLst>
          </p:cNvPr>
          <p:cNvSpPr/>
          <p:nvPr/>
        </p:nvSpPr>
        <p:spPr>
          <a:xfrm>
            <a:off x="4098668" y="863363"/>
            <a:ext cx="484090" cy="4644552"/>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419"/>
          </a:p>
        </p:txBody>
      </p:sp>
      <p:cxnSp>
        <p:nvCxnSpPr>
          <p:cNvPr id="18" name="Conector recto 17">
            <a:extLst>
              <a:ext uri="{FF2B5EF4-FFF2-40B4-BE49-F238E27FC236}">
                <a16:creationId xmlns:a16="http://schemas.microsoft.com/office/drawing/2014/main" id="{B28AEE13-11A5-1A90-1353-BBBA2F5DC647}"/>
              </a:ext>
            </a:extLst>
          </p:cNvPr>
          <p:cNvCxnSpPr>
            <a:cxnSpLocks/>
            <a:stCxn id="16" idx="1"/>
            <a:endCxn id="6" idx="1"/>
          </p:cNvCxnSpPr>
          <p:nvPr/>
        </p:nvCxnSpPr>
        <p:spPr>
          <a:xfrm>
            <a:off x="4098668" y="3185639"/>
            <a:ext cx="5553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Conector recto 23">
            <a:extLst>
              <a:ext uri="{FF2B5EF4-FFF2-40B4-BE49-F238E27FC236}">
                <a16:creationId xmlns:a16="http://schemas.microsoft.com/office/drawing/2014/main" id="{4606C31C-86A1-4016-EB17-F0E66A699706}"/>
              </a:ext>
            </a:extLst>
          </p:cNvPr>
          <p:cNvCxnSpPr>
            <a:cxnSpLocks/>
            <a:stCxn id="14" idx="3"/>
            <a:endCxn id="16" idx="1"/>
          </p:cNvCxnSpPr>
          <p:nvPr/>
        </p:nvCxnSpPr>
        <p:spPr>
          <a:xfrm flipV="1">
            <a:off x="3002744" y="3185639"/>
            <a:ext cx="1095924" cy="175975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805813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445</Words>
  <Application>Microsoft Office PowerPoint</Application>
  <PresentationFormat>Panorámica</PresentationFormat>
  <Paragraphs>35</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Arial Unicode MS</vt:lpstr>
      <vt:lpstr>Calibri</vt:lpstr>
      <vt:lpstr>Calibri Light</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jhonny torres</dc:creator>
  <cp:lastModifiedBy>jhonny torres</cp:lastModifiedBy>
  <cp:revision>1</cp:revision>
  <dcterms:created xsi:type="dcterms:W3CDTF">2023-11-15T00:49:27Z</dcterms:created>
  <dcterms:modified xsi:type="dcterms:W3CDTF">2023-11-15T01:47:48Z</dcterms:modified>
</cp:coreProperties>
</file>