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5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7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96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39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61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4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8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102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80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3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8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EDA5-548F-42C4-B223-8C2958D71AEF}" type="datetimeFigureOut">
              <a:rPr lang="es-CO" smtClean="0"/>
              <a:t>21/09/2023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EB68-82E5-49E6-826F-36C7DE6B2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63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44273" y="2964039"/>
            <a:ext cx="9082825" cy="1698111"/>
          </a:xfrm>
        </p:spPr>
        <p:txBody>
          <a:bodyPr>
            <a:noAutofit/>
          </a:bodyPr>
          <a:lstStyle/>
          <a:p>
            <a:r>
              <a:rPr lang="es-ES" b="1" dirty="0">
                <a:ln>
                  <a:solidFill>
                    <a:schemeClr val="tx1"/>
                  </a:solidFill>
                </a:ln>
                <a:solidFill>
                  <a:srgbClr val="99CCFF"/>
                </a:solidFill>
                <a:latin typeface="Bahnschrift Condensed" panose="020B0502040204020203" pitchFamily="34" charset="0"/>
              </a:rPr>
              <a:t>Estructuras del Lenguaje de Programación C++</a:t>
            </a:r>
            <a:endParaRPr lang="es-CO" b="1" dirty="0">
              <a:ln>
                <a:solidFill>
                  <a:schemeClr val="tx1"/>
                </a:solidFill>
              </a:ln>
              <a:solidFill>
                <a:srgbClr val="99CC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6291" y="10472"/>
            <a:ext cx="3702678" cy="1028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latin typeface="Arial Black" panose="020B0A04020102020204" pitchFamily="34" charset="0"/>
              </a:rPr>
              <a:t>SESIÓN 1</a:t>
            </a:r>
            <a:endParaRPr lang="es-CO" sz="4400" b="1" dirty="0">
              <a:latin typeface="Arial Black" panose="020B0A040201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182933" y="5924035"/>
            <a:ext cx="6245180" cy="566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b="1" i="1" dirty="0"/>
              <a:t>Instructor. Camilo Enrique González Fernández </a:t>
            </a:r>
            <a:endParaRPr lang="es-CO" sz="2400" b="1" i="1" dirty="0"/>
          </a:p>
        </p:txBody>
      </p:sp>
      <p:pic>
        <p:nvPicPr>
          <p:cNvPr id="1026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9049555" y="10472"/>
            <a:ext cx="3142445" cy="26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0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Tokens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Tipos de Datos, Constantes,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Instrucciones  Escritura 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cout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Hola Mundo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Instrucción Lectura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cin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7202900" cy="6434687"/>
            <a:chOff x="1274201" y="264639"/>
            <a:chExt cx="4145922" cy="717168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4145922" cy="67580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EJEMPLO ALGORITMO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526158" y="1883068"/>
            <a:ext cx="38277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Construya un Algoritmo que Reciba</a:t>
            </a:r>
          </a:p>
          <a:p>
            <a:pPr algn="just"/>
            <a:r>
              <a:rPr lang="es-ES" sz="2800" dirty="0"/>
              <a:t>Dos números por teclado, los sume y </a:t>
            </a:r>
          </a:p>
          <a:p>
            <a:pPr algn="just"/>
            <a:r>
              <a:rPr lang="es-ES" sz="2800" dirty="0"/>
              <a:t>Finalmente muestre el resultado. </a:t>
            </a:r>
            <a:endParaRPr lang="es-CO" sz="2800" dirty="0"/>
          </a:p>
        </p:txBody>
      </p:sp>
      <p:grpSp>
        <p:nvGrpSpPr>
          <p:cNvPr id="38" name="Grupo 37"/>
          <p:cNvGrpSpPr/>
          <p:nvPr/>
        </p:nvGrpSpPr>
        <p:grpSpPr>
          <a:xfrm>
            <a:off x="6416600" y="1003130"/>
            <a:ext cx="1734414" cy="5602203"/>
            <a:chOff x="6416600" y="1003130"/>
            <a:chExt cx="1734414" cy="5602203"/>
          </a:xfrm>
        </p:grpSpPr>
        <p:sp>
          <p:nvSpPr>
            <p:cNvPr id="15" name="Rectángulo redondeado 14"/>
            <p:cNvSpPr/>
            <p:nvPr/>
          </p:nvSpPr>
          <p:spPr>
            <a:xfrm>
              <a:off x="6560474" y="1003130"/>
              <a:ext cx="1390918" cy="433859"/>
            </a:xfrm>
            <a:prstGeom prst="roundRect">
              <a:avLst>
                <a:gd name="adj" fmla="val 4869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INICIO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6" name="Datos 5"/>
            <p:cNvSpPr/>
            <p:nvPr/>
          </p:nvSpPr>
          <p:spPr>
            <a:xfrm>
              <a:off x="6560474" y="2624834"/>
              <a:ext cx="1390918" cy="547291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DIGITE EL NÚMERO  LEER </a:t>
              </a:r>
              <a:r>
                <a:rPr lang="es-ES" sz="1100" b="1" dirty="0">
                  <a:solidFill>
                    <a:srgbClr val="FF0000"/>
                  </a:solidFill>
                </a:rPr>
                <a:t>A</a:t>
              </a:r>
              <a:endParaRPr lang="es-CO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Datos 16"/>
            <p:cNvSpPr/>
            <p:nvPr/>
          </p:nvSpPr>
          <p:spPr>
            <a:xfrm>
              <a:off x="6527173" y="3528660"/>
              <a:ext cx="1390918" cy="58062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DIGITE EL NÚMERO  LEER  </a:t>
              </a:r>
              <a:r>
                <a:rPr lang="es-ES" sz="1100" b="1" dirty="0">
                  <a:solidFill>
                    <a:srgbClr val="FF0000"/>
                  </a:solidFill>
                </a:rPr>
                <a:t>B</a:t>
              </a:r>
              <a:endParaRPr lang="es-CO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redondeado 17"/>
            <p:cNvSpPr/>
            <p:nvPr/>
          </p:nvSpPr>
          <p:spPr>
            <a:xfrm>
              <a:off x="6560474" y="6171474"/>
              <a:ext cx="1390918" cy="433859"/>
            </a:xfrm>
            <a:prstGeom prst="roundRect">
              <a:avLst>
                <a:gd name="adj" fmla="val 4869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FIN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6637747" y="4476632"/>
              <a:ext cx="1169771" cy="489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FF0000"/>
                  </a:solidFill>
                </a:rPr>
                <a:t>C = A + B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  <p:sp>
          <p:nvSpPr>
            <p:cNvPr id="22" name="Datos 21"/>
            <p:cNvSpPr/>
            <p:nvPr/>
          </p:nvSpPr>
          <p:spPr>
            <a:xfrm>
              <a:off x="6416600" y="5276495"/>
              <a:ext cx="1734414" cy="58062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EL RESULTADO ES  IGUAL A:</a:t>
              </a:r>
            </a:p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MOSTRAR</a:t>
              </a:r>
              <a:r>
                <a:rPr lang="es-ES" sz="1100" b="1" dirty="0">
                  <a:solidFill>
                    <a:srgbClr val="FF0000"/>
                  </a:solidFill>
                </a:rPr>
                <a:t>  C</a:t>
              </a:r>
              <a:endParaRPr lang="es-CO" sz="11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Conector recto de flecha 9"/>
            <p:cNvCxnSpPr>
              <a:stCxn id="15" idx="2"/>
            </p:cNvCxnSpPr>
            <p:nvPr/>
          </p:nvCxnSpPr>
          <p:spPr>
            <a:xfrm>
              <a:off x="7255933" y="1436989"/>
              <a:ext cx="0" cy="327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7268871" y="3172125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7238928" y="4109282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7236626" y="4965945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7226590" y="5852937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/>
            <p:cNvSpPr/>
            <p:nvPr/>
          </p:nvSpPr>
          <p:spPr>
            <a:xfrm>
              <a:off x="6729834" y="1764406"/>
              <a:ext cx="1169771" cy="489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DECLARAR 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A, B, C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cto de flecha 34"/>
            <p:cNvCxnSpPr>
              <a:endCxn id="6" idx="1"/>
            </p:cNvCxnSpPr>
            <p:nvPr/>
          </p:nvCxnSpPr>
          <p:spPr>
            <a:xfrm flipH="1">
              <a:off x="7255933" y="2253719"/>
              <a:ext cx="12938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6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Tipos de Datos Y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Instrucciones  Escritura 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cout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Hola Mundo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Instrucción Lectura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cin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7696818" cy="6170263"/>
            <a:chOff x="1274201" y="264639"/>
            <a:chExt cx="4145922" cy="687697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4145922" cy="64633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TIPOS DE DATOS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12" y="1795462"/>
            <a:ext cx="7381875" cy="3267075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398563" y="6083830"/>
            <a:ext cx="4164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Imágenes tomadas de Programación C++, 2° Edición. Luis Joyanes, 2006</a:t>
            </a:r>
            <a:endParaRPr lang="es-CO" sz="1050" b="1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2949262" y="1795462"/>
            <a:ext cx="837127" cy="9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618081" y="145908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ASCII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026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Tipos de Datos Y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Instrucciones  Escritura 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cout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Hola Mundo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Instrucción Lectura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cin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6549540" cy="6170263"/>
            <a:chOff x="1274201" y="264639"/>
            <a:chExt cx="3527936" cy="687697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3527936" cy="64633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VARIABLES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2247791" y="6125276"/>
            <a:ext cx="4164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Imágenes tomadas de Programación C++, 2° Edición. Luis Joyanes, 2006</a:t>
            </a:r>
            <a:endParaRPr lang="es-CO" sz="105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672560" y="1206486"/>
            <a:ext cx="494548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“una variable es una posición con nombre en memoria donde se almacena un valor de un cierto tipo de dato y puede ser modificado.”</a:t>
            </a:r>
          </a:p>
          <a:p>
            <a:pPr algn="r"/>
            <a:r>
              <a:rPr lang="es-ES" sz="1100" b="1" dirty="0"/>
              <a:t>Tomado de Programación C++, 2° Edición. Luis Joyanes, 2006</a:t>
            </a:r>
            <a:endParaRPr lang="es-CO" sz="11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15" y="3231841"/>
            <a:ext cx="5741228" cy="2827299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84325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Tipos de Datos Y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Instrucción Lectura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cin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7696818" cy="6170263"/>
            <a:chOff x="1274201" y="264639"/>
            <a:chExt cx="3527936" cy="687697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3527936" cy="64633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ysClr val="windowText" lastClr="000000"/>
                  </a:solidFill>
                </a:rPr>
                <a:t>ESTRUCTURA DE PROGRAMA C++</a:t>
              </a:r>
              <a:endParaRPr lang="es-CO" sz="32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7" name="Conector recto de flecha 6"/>
          <p:cNvCxnSpPr/>
          <p:nvPr/>
        </p:nvCxnSpPr>
        <p:spPr>
          <a:xfrm flipH="1" flipV="1">
            <a:off x="4082604" y="2137893"/>
            <a:ext cx="1738647" cy="25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4082604" y="2586508"/>
            <a:ext cx="1738647" cy="15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3078051" y="3116688"/>
            <a:ext cx="2743200" cy="25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5080621" y="4095482"/>
            <a:ext cx="753798" cy="8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3644721" y="4804998"/>
            <a:ext cx="22891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902225" y="1938417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Incluye la Librería iostream</a:t>
            </a:r>
            <a:endParaRPr lang="es-CO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902225" y="2376825"/>
            <a:ext cx="33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directo a librería estándar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5902225" y="2908809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principal</a:t>
            </a:r>
            <a:endParaRPr lang="es-CO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798887" y="3879201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Salida por Pantalla (instrucciones)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>
            <a:off x="5919008" y="4579925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Retorno</a:t>
            </a:r>
            <a:endParaRPr lang="es-CO" dirty="0"/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0642" y="1967132"/>
            <a:ext cx="3373036" cy="3339473"/>
          </a:xfrm>
          <a:prstGeom prst="rect">
            <a:avLst/>
          </a:prstGeom>
        </p:spPr>
      </p:pic>
      <p:cxnSp>
        <p:nvCxnSpPr>
          <p:cNvPr id="42" name="Conector recto de flecha 41"/>
          <p:cNvCxnSpPr/>
          <p:nvPr/>
        </p:nvCxnSpPr>
        <p:spPr>
          <a:xfrm flipH="1" flipV="1">
            <a:off x="1774350" y="3630898"/>
            <a:ext cx="4024537" cy="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1809882" y="5170144"/>
            <a:ext cx="4024537" cy="5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977550" y="3400752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Llave apertura Main</a:t>
            </a:r>
            <a:endParaRPr lang="es-CO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933872" y="4947164"/>
            <a:ext cx="181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Llave Cierre Main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6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Tipos de Datos Y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7696818" cy="6170263"/>
            <a:chOff x="1274201" y="264639"/>
            <a:chExt cx="3527936" cy="687697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3527936" cy="64633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ysClr val="windowText" lastClr="000000"/>
                  </a:solidFill>
                </a:rPr>
                <a:t>OPERADORES EN  C++</a:t>
              </a:r>
              <a:endParaRPr lang="es-CO" sz="32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25" y="3429000"/>
            <a:ext cx="5570742" cy="201791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66" y="1360248"/>
            <a:ext cx="4478060" cy="15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Tipos de Datos Y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448241" y="275066"/>
            <a:ext cx="7696818" cy="6434687"/>
            <a:chOff x="1274201" y="264639"/>
            <a:chExt cx="3527936" cy="717168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06001"/>
              <a:ext cx="3527936" cy="67580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7691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ysClr val="windowText" lastClr="000000"/>
                  </a:solidFill>
                </a:rPr>
                <a:t>EJEMPLO SUMA EN C++</a:t>
              </a:r>
              <a:endParaRPr lang="es-CO" sz="320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05" y="1370758"/>
            <a:ext cx="3941002" cy="4509540"/>
          </a:xfrm>
          <a:prstGeom prst="rect">
            <a:avLst/>
          </a:prstGeom>
        </p:spPr>
      </p:pic>
      <p:cxnSp>
        <p:nvCxnSpPr>
          <p:cNvPr id="32" name="Conector recto de flecha 31"/>
          <p:cNvCxnSpPr>
            <a:stCxn id="35" idx="1"/>
          </p:cNvCxnSpPr>
          <p:nvPr/>
        </p:nvCxnSpPr>
        <p:spPr>
          <a:xfrm flipH="1">
            <a:off x="3000778" y="1253306"/>
            <a:ext cx="4139653" cy="98683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24651" y="1036376"/>
            <a:ext cx="2218624" cy="5602203"/>
            <a:chOff x="6144694" y="1003130"/>
            <a:chExt cx="2218624" cy="5602203"/>
          </a:xfrm>
        </p:grpSpPr>
        <p:sp>
          <p:nvSpPr>
            <p:cNvPr id="35" name="Rectángulo redondeado 34"/>
            <p:cNvSpPr/>
            <p:nvPr/>
          </p:nvSpPr>
          <p:spPr>
            <a:xfrm>
              <a:off x="6560474" y="1003130"/>
              <a:ext cx="1390918" cy="433859"/>
            </a:xfrm>
            <a:prstGeom prst="roundRect">
              <a:avLst>
                <a:gd name="adj" fmla="val 4869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INICIO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6" name="Datos 35"/>
            <p:cNvSpPr/>
            <p:nvPr/>
          </p:nvSpPr>
          <p:spPr>
            <a:xfrm>
              <a:off x="6144694" y="2624834"/>
              <a:ext cx="2218624" cy="547291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MOSTRAR”DIGITE EL NÚMERO”  LEER </a:t>
              </a:r>
              <a:r>
                <a:rPr lang="es-ES" sz="1000" b="1" dirty="0">
                  <a:solidFill>
                    <a:srgbClr val="FF0000"/>
                  </a:solidFill>
                </a:rPr>
                <a:t>A</a:t>
              </a:r>
              <a:endParaRPr lang="es-CO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ángulo redondeado 37"/>
            <p:cNvSpPr/>
            <p:nvPr/>
          </p:nvSpPr>
          <p:spPr>
            <a:xfrm>
              <a:off x="6560474" y="6171474"/>
              <a:ext cx="1390918" cy="433859"/>
            </a:xfrm>
            <a:prstGeom prst="roundRect">
              <a:avLst>
                <a:gd name="adj" fmla="val 4869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FIN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6637747" y="4476632"/>
              <a:ext cx="1169771" cy="489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rgbClr val="FF0000"/>
                  </a:solidFill>
                </a:rPr>
                <a:t>C = A + B</a:t>
              </a:r>
              <a:endParaRPr lang="es-CO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Datos 39"/>
            <p:cNvSpPr/>
            <p:nvPr/>
          </p:nvSpPr>
          <p:spPr>
            <a:xfrm>
              <a:off x="6409133" y="5276495"/>
              <a:ext cx="1831060" cy="580622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MOSTRAR  </a:t>
              </a:r>
            </a:p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“EL RESULTADO ES  IGUAL A:” </a:t>
              </a:r>
              <a:r>
                <a:rPr lang="es-ES" sz="1100" b="1" dirty="0">
                  <a:solidFill>
                    <a:srgbClr val="FF0000"/>
                  </a:solidFill>
                </a:rPr>
                <a:t>C</a:t>
              </a:r>
              <a:endParaRPr lang="es-CO" sz="11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Conector recto de flecha 40"/>
            <p:cNvCxnSpPr>
              <a:stCxn id="35" idx="2"/>
            </p:cNvCxnSpPr>
            <p:nvPr/>
          </p:nvCxnSpPr>
          <p:spPr>
            <a:xfrm>
              <a:off x="7255933" y="1436989"/>
              <a:ext cx="0" cy="327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7268871" y="3172125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7238928" y="4109282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7236626" y="4965945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7226590" y="5852937"/>
              <a:ext cx="0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ángulo 45"/>
            <p:cNvSpPr/>
            <p:nvPr/>
          </p:nvSpPr>
          <p:spPr>
            <a:xfrm>
              <a:off x="6729834" y="1764406"/>
              <a:ext cx="1169771" cy="489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DECLARAR </a:t>
              </a:r>
            </a:p>
            <a:p>
              <a:pPr algn="ctr"/>
              <a:r>
                <a:rPr lang="es-ES" sz="1600" dirty="0">
                  <a:solidFill>
                    <a:schemeClr val="tx1"/>
                  </a:solidFill>
                </a:rPr>
                <a:t>A, B, C</a:t>
              </a:r>
              <a:endParaRPr lang="es-CO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onector recto de flecha 46"/>
            <p:cNvCxnSpPr>
              <a:endCxn id="36" idx="1"/>
            </p:cNvCxnSpPr>
            <p:nvPr/>
          </p:nvCxnSpPr>
          <p:spPr>
            <a:xfrm flipH="1">
              <a:off x="7254006" y="2253719"/>
              <a:ext cx="14866" cy="371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cto de flecha 47"/>
          <p:cNvCxnSpPr>
            <a:stCxn id="46" idx="1"/>
          </p:cNvCxnSpPr>
          <p:nvPr/>
        </p:nvCxnSpPr>
        <p:spPr>
          <a:xfrm flipH="1">
            <a:off x="3607006" y="2042309"/>
            <a:ext cx="3702785" cy="59513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os 60"/>
          <p:cNvSpPr/>
          <p:nvPr/>
        </p:nvSpPr>
        <p:spPr>
          <a:xfrm>
            <a:off x="6648450" y="3580662"/>
            <a:ext cx="2294825" cy="54729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MOSTRAR”DIGITE EL NÚMERO”  LEER </a:t>
            </a:r>
            <a:r>
              <a:rPr lang="es-ES" sz="1000" b="1" dirty="0">
                <a:solidFill>
                  <a:srgbClr val="FF0000"/>
                </a:solidFill>
              </a:rPr>
              <a:t>B</a:t>
            </a:r>
            <a:endParaRPr lang="es-CO" sz="1000" b="1" dirty="0">
              <a:solidFill>
                <a:srgbClr val="FF0000"/>
              </a:solidFill>
            </a:endParaRPr>
          </a:p>
        </p:txBody>
      </p:sp>
      <p:cxnSp>
        <p:nvCxnSpPr>
          <p:cNvPr id="65" name="Conector recto de flecha 64"/>
          <p:cNvCxnSpPr/>
          <p:nvPr/>
        </p:nvCxnSpPr>
        <p:spPr>
          <a:xfrm flipH="1">
            <a:off x="5162550" y="2800350"/>
            <a:ext cx="1864769" cy="228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>
            <a:off x="5162550" y="3757083"/>
            <a:ext cx="1826540" cy="7291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H="1" flipV="1">
            <a:off x="3352800" y="4604547"/>
            <a:ext cx="3848520" cy="356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H="1" flipV="1">
            <a:off x="5918007" y="5194327"/>
            <a:ext cx="1283314" cy="3712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H="1" flipV="1">
            <a:off x="2209800" y="5778499"/>
            <a:ext cx="4933437" cy="66257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209800" y="2857500"/>
            <a:ext cx="2952750" cy="7189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 76"/>
          <p:cNvSpPr/>
          <p:nvPr/>
        </p:nvSpPr>
        <p:spPr>
          <a:xfrm>
            <a:off x="2209800" y="3632045"/>
            <a:ext cx="2952750" cy="7189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Rectángulo 77"/>
          <p:cNvSpPr/>
          <p:nvPr/>
        </p:nvSpPr>
        <p:spPr>
          <a:xfrm>
            <a:off x="2209800" y="2476998"/>
            <a:ext cx="1397206" cy="326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/>
          <p:cNvSpPr/>
          <p:nvPr/>
        </p:nvSpPr>
        <p:spPr>
          <a:xfrm>
            <a:off x="1943122" y="2042308"/>
            <a:ext cx="1057656" cy="326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 79"/>
          <p:cNvSpPr/>
          <p:nvPr/>
        </p:nvSpPr>
        <p:spPr>
          <a:xfrm>
            <a:off x="1827775" y="5554239"/>
            <a:ext cx="382025" cy="326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Rectángulo 80"/>
          <p:cNvSpPr/>
          <p:nvPr/>
        </p:nvSpPr>
        <p:spPr>
          <a:xfrm>
            <a:off x="2193360" y="4449723"/>
            <a:ext cx="1159440" cy="326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Rectángulo 81"/>
          <p:cNvSpPr/>
          <p:nvPr/>
        </p:nvSpPr>
        <p:spPr>
          <a:xfrm>
            <a:off x="2185459" y="4868268"/>
            <a:ext cx="3703770" cy="32605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1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1326073" y="1338066"/>
            <a:ext cx="9350512" cy="4626366"/>
            <a:chOff x="1257565" y="2448861"/>
            <a:chExt cx="4264248" cy="1436112"/>
          </a:xfrm>
        </p:grpSpPr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1257565" y="2573209"/>
              <a:ext cx="4264248" cy="1187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Revisión Actividades en la Guía de Aprendizaje.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s-ES" sz="4000" dirty="0">
                <a:latin typeface="Consolas" panose="020B0609020204030204" pitchFamily="49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4000" dirty="0">
                  <a:latin typeface="Consolas" panose="020B0609020204030204" pitchFamily="49" charset="0"/>
                </a:rPr>
                <a:t>Sección de Preguntas</a:t>
              </a: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829317" y="3664622"/>
              <a:ext cx="1692496" cy="22035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ysClr val="windowText" lastClr="000000"/>
                  </a:solidFill>
                </a:rPr>
                <a:t>15 Minutos</a:t>
              </a:r>
              <a:endParaRPr lang="es-CO" sz="3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1257565" y="2448861"/>
              <a:ext cx="1692496" cy="29625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Cuarto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20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1326073" y="1338066"/>
            <a:ext cx="9350512" cy="4626366"/>
            <a:chOff x="1257565" y="2448861"/>
            <a:chExt cx="4264248" cy="1436112"/>
          </a:xfrm>
        </p:grpSpPr>
        <p:sp>
          <p:nvSpPr>
            <p:cNvPr id="26" name="Título 1"/>
            <p:cNvSpPr txBox="1">
              <a:spLocks/>
            </p:cNvSpPr>
            <p:nvPr/>
          </p:nvSpPr>
          <p:spPr>
            <a:xfrm>
              <a:off x="1257565" y="2573209"/>
              <a:ext cx="4264248" cy="11874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40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Revisión Actividades en la Guía de Aprendizaje.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endParaRPr lang="es-ES" sz="4000" dirty="0">
                <a:latin typeface="Consolas" panose="020B0609020204030204" pitchFamily="49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Sección de Preguntas</a:t>
              </a: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3829317" y="3664622"/>
              <a:ext cx="1692496" cy="22035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b="1" dirty="0">
                  <a:solidFill>
                    <a:sysClr val="windowText" lastClr="000000"/>
                  </a:solidFill>
                </a:rPr>
                <a:t>15 Minutos</a:t>
              </a:r>
              <a:endParaRPr lang="es-CO" sz="3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1257565" y="2448861"/>
              <a:ext cx="1692496" cy="29625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Cuarto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71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11720" y="100562"/>
            <a:ext cx="5539795" cy="912500"/>
          </a:xfrm>
        </p:spPr>
        <p:txBody>
          <a:bodyPr>
            <a:noAutofit/>
          </a:bodyPr>
          <a:lstStyle/>
          <a:p>
            <a:pPr algn="just"/>
            <a:r>
              <a:rPr lang="es-ES" b="1" dirty="0"/>
              <a:t>NORMAS </a:t>
            </a:r>
            <a:r>
              <a:rPr lang="es-ES" b="1" dirty="0">
                <a:sym typeface="Wingdings" panose="05000000000000000000" pitchFamily="2" charset="2"/>
              </a:rPr>
              <a:t>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1633871" y="1013062"/>
            <a:ext cx="7896495" cy="5048693"/>
            <a:chOff x="6095598" y="1013062"/>
            <a:chExt cx="7896495" cy="5048693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5" y="1253566"/>
              <a:ext cx="7880128" cy="456768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es-ES" sz="2400" dirty="0">
                <a:latin typeface="Consolas" panose="020B0609020204030204" pitchFamily="49" charset="0"/>
              </a:endParaRP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ES" sz="2400" dirty="0">
                  <a:latin typeface="Consolas" panose="020B0609020204030204" pitchFamily="49" charset="0"/>
                </a:rPr>
                <a:t>Respetar a los aportes de los compañeros</a:t>
              </a: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ES" sz="2400" dirty="0">
                  <a:latin typeface="Consolas" panose="020B0609020204030204" pitchFamily="49" charset="0"/>
                </a:rPr>
                <a:t>Cerrar micrófonos y Cámaras</a:t>
              </a:r>
            </a:p>
            <a:p>
              <a:pPr marL="342900" indent="-34290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s-ES" sz="2400" dirty="0">
                  <a:latin typeface="Consolas" panose="020B0609020204030204" pitchFamily="49" charset="0"/>
                </a:rPr>
                <a:t>Realizar Preguntas cuando EL INSTRUCTOR BRINDE EL ESPACIO, esto fomenta el orden. Preguntas por Micrófono o por Chat.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12299597" y="5598114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  <a:sym typeface="Wingdings" panose="05000000000000000000" pitchFamily="2" charset="2"/>
                </a:rPr>
                <a:t></a:t>
              </a:r>
              <a:endParaRPr lang="es-CO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095598" y="1013062"/>
              <a:ext cx="3105553" cy="46364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ysClr val="windowText" lastClr="000000"/>
                  </a:solidFill>
                </a:rPr>
                <a:t>A TENER EN CUENTA</a:t>
              </a:r>
              <a:endParaRPr lang="es-CO" sz="20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74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1435543" y="668767"/>
            <a:ext cx="8919962" cy="5520465"/>
            <a:chOff x="1274202" y="264639"/>
            <a:chExt cx="4151826" cy="2226981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1280106" y="571506"/>
              <a:ext cx="4145922" cy="158463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Socialización del Cronograma.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latin typeface="Consolas" panose="020B0609020204030204" pitchFamily="49" charset="0"/>
                </a:rPr>
                <a:t>Revisión de la Guía de Aprendizaje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latin typeface="Consolas" panose="020B0609020204030204" pitchFamily="49" charset="0"/>
                </a:rPr>
                <a:t>¿Donde Cargar la actividades?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605816" y="202797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5 Minutos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274202" y="26463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Primero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99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1435543" y="668767"/>
            <a:ext cx="8919962" cy="5520465"/>
            <a:chOff x="1274202" y="264639"/>
            <a:chExt cx="4151826" cy="2226981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1280106" y="571506"/>
              <a:ext cx="4145922" cy="158463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Socialización del Cronograma.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Revisión de la Guía de Aprendizaje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latin typeface="Consolas" panose="020B0609020204030204" pitchFamily="49" charset="0"/>
                </a:rPr>
                <a:t>¿Donde Cargar la actividades?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605816" y="202797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5 Minutos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274202" y="26463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Primero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9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1435543" y="668767"/>
            <a:ext cx="8919962" cy="5520465"/>
            <a:chOff x="1274202" y="264639"/>
            <a:chExt cx="4151826" cy="2226981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1280106" y="571506"/>
              <a:ext cx="4145922" cy="158463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Socialización del Cronograma.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Revisión de la Guía de Aprendizaje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36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¿Donde Cargar la actividades?</a:t>
              </a:r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605816" y="202797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5 Minutos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274202" y="264639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400" b="1" dirty="0">
                  <a:solidFill>
                    <a:sysClr val="windowText" lastClr="000000"/>
                  </a:solidFill>
                </a:rPr>
                <a:t>Primero</a:t>
              </a:r>
              <a:endParaRPr lang="es-CO" sz="44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85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upo 22"/>
          <p:cNvGrpSpPr/>
          <p:nvPr/>
        </p:nvGrpSpPr>
        <p:grpSpPr>
          <a:xfrm>
            <a:off x="9418395" y="5338254"/>
            <a:ext cx="2695052" cy="1472047"/>
            <a:chOff x="1257565" y="2592541"/>
            <a:chExt cx="4264248" cy="2674498"/>
          </a:xfrm>
        </p:grpSpPr>
        <p:sp>
          <p:nvSpPr>
            <p:cNvPr id="18" name="Título 1"/>
            <p:cNvSpPr txBox="1">
              <a:spLocks/>
            </p:cNvSpPr>
            <p:nvPr/>
          </p:nvSpPr>
          <p:spPr>
            <a:xfrm>
              <a:off x="1257565" y="2824363"/>
              <a:ext cx="4264248" cy="21378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Organización de la Computadora (Dispositivos E/S), Memorias, UCP.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latin typeface="Consolas" panose="020B0609020204030204" pitchFamily="49" charset="0"/>
                </a:rPr>
                <a:t>Los Tipos de Datos y la Memoria</a:t>
              </a:r>
              <a:endParaRPr lang="es-ES" sz="9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latin typeface="Consolas" panose="020B0609020204030204" pitchFamily="49" charset="0"/>
                </a:rPr>
                <a:t>¿Que es un IDE? DEVC++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latin typeface="Consolas" panose="020B0609020204030204" pitchFamily="49" charset="0"/>
                </a:rPr>
                <a:t>El Compilador</a:t>
              </a:r>
            </a:p>
          </p:txBody>
        </p:sp>
        <p:sp>
          <p:nvSpPr>
            <p:cNvPr id="16" name="Rectángulo redondeado 15"/>
            <p:cNvSpPr/>
            <p:nvPr/>
          </p:nvSpPr>
          <p:spPr>
            <a:xfrm>
              <a:off x="3829317" y="48033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10 Minutos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ángulo redondeado 16"/>
            <p:cNvSpPr/>
            <p:nvPr/>
          </p:nvSpPr>
          <p:spPr>
            <a:xfrm>
              <a:off x="1436513" y="2592541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Segundo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>
            <a:off x="947727" y="216998"/>
            <a:ext cx="8504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latin typeface="Arial Black" panose="020B0A04020102020204" pitchFamily="34" charset="0"/>
              </a:rPr>
              <a:t>Organización de la Computadora (Dispositivos E/S), Memorias, UCP.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1314337" y="1400246"/>
            <a:ext cx="7626603" cy="4193197"/>
            <a:chOff x="1184856" y="1426897"/>
            <a:chExt cx="7626603" cy="4193197"/>
          </a:xfrm>
        </p:grpSpPr>
        <p:sp>
          <p:nvSpPr>
            <p:cNvPr id="7" name="Rectángulo 6"/>
            <p:cNvSpPr/>
            <p:nvPr/>
          </p:nvSpPr>
          <p:spPr>
            <a:xfrm>
              <a:off x="4495889" y="1426897"/>
              <a:ext cx="1795973" cy="4183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PROCESADOR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184856" y="1436557"/>
              <a:ext cx="1506829" cy="119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DISPOSITIVOS</a:t>
              </a:r>
            </a:p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E/S</a:t>
              </a:r>
              <a:endParaRPr lang="es-CO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184856" y="2928410"/>
              <a:ext cx="1506829" cy="119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DISPOSITIVOS</a:t>
              </a:r>
            </a:p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E</a:t>
              </a:r>
              <a:endParaRPr lang="es-CO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415309" y="1436556"/>
              <a:ext cx="313208" cy="4183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PUERTOS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1184856" y="4420263"/>
              <a:ext cx="1506829" cy="119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DISPOSITIVOS</a:t>
              </a:r>
            </a:p>
            <a:p>
              <a:pPr algn="ctr"/>
              <a:endParaRPr lang="es-ES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S</a:t>
              </a:r>
              <a:endParaRPr lang="es-CO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7007606" y="1436556"/>
              <a:ext cx="1803853" cy="1711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MEMORIA DE DATOS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7007605" y="3908522"/>
              <a:ext cx="1803853" cy="1711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MEMORIA DE PROGRAMA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ector recto de flecha 34"/>
            <p:cNvCxnSpPr/>
            <p:nvPr/>
          </p:nvCxnSpPr>
          <p:spPr>
            <a:xfrm flipV="1">
              <a:off x="2691685" y="3554011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>
              <a:endCxn id="32" idx="3"/>
            </p:cNvCxnSpPr>
            <p:nvPr/>
          </p:nvCxnSpPr>
          <p:spPr>
            <a:xfrm flipH="1">
              <a:off x="2691685" y="5020178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29" idx="3"/>
            </p:cNvCxnSpPr>
            <p:nvPr/>
          </p:nvCxnSpPr>
          <p:spPr>
            <a:xfrm flipV="1">
              <a:off x="2691685" y="2036472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V="1">
              <a:off x="3749581" y="3554011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6291862" y="2465860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H="1">
              <a:off x="6291862" y="4789033"/>
              <a:ext cx="72362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56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1448243" y="275067"/>
            <a:ext cx="7202900" cy="4157233"/>
            <a:chOff x="1274202" y="264639"/>
            <a:chExt cx="4145922" cy="984857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1274202" y="379605"/>
              <a:ext cx="4145922" cy="86989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s-ES" sz="2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INTEGRATED DEVELOPMENT ENVIRONMENT</a:t>
              </a:r>
            </a:p>
            <a:p>
              <a:pPr algn="just">
                <a:lnSpc>
                  <a:spcPct val="150000"/>
                </a:lnSpc>
              </a:pPr>
              <a:r>
                <a:rPr lang="es-ES" sz="2800" dirty="0">
                  <a:latin typeface="Consolas" panose="020B0609020204030204" pitchFamily="49" charset="0"/>
                </a:rPr>
                <a:t>El Entorno de Desarrollo Integrado permite al Programador o Desarrollador de Software a través de un editor de código fuente </a:t>
              </a: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274202" y="264639"/>
              <a:ext cx="2382030" cy="19462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¿QUÉ ES UN IDE?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418395" y="5338254"/>
            <a:ext cx="2695052" cy="1472047"/>
            <a:chOff x="1257565" y="2592541"/>
            <a:chExt cx="4264248" cy="2674498"/>
          </a:xfrm>
        </p:grpSpPr>
        <p:sp>
          <p:nvSpPr>
            <p:cNvPr id="11" name="Título 1"/>
            <p:cNvSpPr txBox="1">
              <a:spLocks/>
            </p:cNvSpPr>
            <p:nvPr/>
          </p:nvSpPr>
          <p:spPr>
            <a:xfrm>
              <a:off x="1257565" y="2824363"/>
              <a:ext cx="4264248" cy="213789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Organización de la Computadora (Dispositivos E/S), Memorias, UCP.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Los Tipos de Datos y la Memoria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¿Que es un IDE? DEVC++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latin typeface="Consolas" panose="020B0609020204030204" pitchFamily="49" charset="0"/>
                </a:rPr>
                <a:t>El Compilador</a:t>
              </a: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3829317" y="48033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10 Minutos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1436513" y="2592541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Segundo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026" name="Picture 2" descr="Resultado de imagen de DEV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93" y="4902650"/>
            <a:ext cx="1069677" cy="10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CODEBLOCK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49" y="4610660"/>
            <a:ext cx="1350235" cy="130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VISUAL STUDIO COD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82" y="4869647"/>
            <a:ext cx="2091913" cy="11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CBA8DC2-2E72-87EF-A1CA-632E49F86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335" y="2345206"/>
            <a:ext cx="3008360" cy="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21"/>
          <p:cNvGrpSpPr/>
          <p:nvPr/>
        </p:nvGrpSpPr>
        <p:grpSpPr>
          <a:xfrm>
            <a:off x="1448243" y="275067"/>
            <a:ext cx="7202900" cy="6429285"/>
            <a:chOff x="1274202" y="264639"/>
            <a:chExt cx="4145922" cy="994416"/>
          </a:xfrm>
        </p:grpSpPr>
        <p:sp>
          <p:nvSpPr>
            <p:cNvPr id="6" name="Título 1"/>
            <p:cNvSpPr txBox="1">
              <a:spLocks/>
            </p:cNvSpPr>
            <p:nvPr/>
          </p:nvSpPr>
          <p:spPr>
            <a:xfrm>
              <a:off x="1274202" y="317511"/>
              <a:ext cx="4145922" cy="94154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1274202" y="264639"/>
              <a:ext cx="2382030" cy="6352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EL COMPILADOR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418395" y="5338254"/>
            <a:ext cx="2695052" cy="1472047"/>
            <a:chOff x="1257565" y="2592541"/>
            <a:chExt cx="4264248" cy="2674498"/>
          </a:xfrm>
        </p:grpSpPr>
        <p:sp>
          <p:nvSpPr>
            <p:cNvPr id="11" name="Título 1"/>
            <p:cNvSpPr txBox="1">
              <a:spLocks/>
            </p:cNvSpPr>
            <p:nvPr/>
          </p:nvSpPr>
          <p:spPr>
            <a:xfrm>
              <a:off x="1257565" y="2824363"/>
              <a:ext cx="4264248" cy="213789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Organización de la Computadora (Dispositivos E/S), Memorias, UCP.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Los Tipos de Datos y la Memoria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¿Que es un IDE? DEVC++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9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El Compilador</a:t>
              </a:r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3829317" y="48033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10 Minutos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1436513" y="2592541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b="1" dirty="0">
                  <a:solidFill>
                    <a:sysClr val="windowText" lastClr="000000"/>
                  </a:solidFill>
                </a:rPr>
                <a:t>Segundo</a:t>
              </a:r>
              <a:endParaRPr lang="es-CO" sz="1050" b="1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896"/>
          <a:stretch/>
        </p:blipFill>
        <p:spPr>
          <a:xfrm>
            <a:off x="1625600" y="775128"/>
            <a:ext cx="3772859" cy="563755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771900" y="2184400"/>
            <a:ext cx="147320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3600073" y="6431559"/>
            <a:ext cx="4164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Imágenes tomadas de Programación C++, 2° Edición. Luis Joyanes, 2006</a:t>
            </a:r>
            <a:endParaRPr lang="es-CO" sz="105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766064" y="2668594"/>
            <a:ext cx="2585166" cy="28353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El compilador Transforma</a:t>
            </a:r>
          </a:p>
          <a:p>
            <a:pPr algn="just"/>
            <a:r>
              <a:rPr lang="es-ES" dirty="0"/>
              <a:t>Las líneas de código fuente</a:t>
            </a:r>
          </a:p>
          <a:p>
            <a:pPr algn="just"/>
            <a:r>
              <a:rPr lang="es-ES" dirty="0"/>
              <a:t>En un lenguaje comprensible </a:t>
            </a:r>
          </a:p>
          <a:p>
            <a:pPr algn="just"/>
            <a:r>
              <a:rPr lang="es-ES" dirty="0"/>
              <a:t>Para la computadora, llamado</a:t>
            </a:r>
          </a:p>
          <a:p>
            <a:pPr algn="just"/>
            <a:r>
              <a:rPr lang="es-ES" dirty="0"/>
              <a:t>CÓDIGO DE MÁQUINA.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61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27279" cy="6858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Picture 2" descr="Resultado de imagen de software 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r="10180"/>
          <a:stretch/>
        </p:blipFill>
        <p:spPr bwMode="auto">
          <a:xfrm>
            <a:off x="10355505" y="10473"/>
            <a:ext cx="1836495" cy="15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/>
          <p:cNvGrpSpPr/>
          <p:nvPr/>
        </p:nvGrpSpPr>
        <p:grpSpPr>
          <a:xfrm>
            <a:off x="9294289" y="4804998"/>
            <a:ext cx="2758903" cy="1904752"/>
            <a:chOff x="6111966" y="1287997"/>
            <a:chExt cx="4264247" cy="3339861"/>
          </a:xfrm>
        </p:grpSpPr>
        <p:sp>
          <p:nvSpPr>
            <p:cNvPr id="19" name="Título 1"/>
            <p:cNvSpPr txBox="1">
              <a:spLocks/>
            </p:cNvSpPr>
            <p:nvPr/>
          </p:nvSpPr>
          <p:spPr>
            <a:xfrm>
              <a:off x="6111966" y="1658851"/>
              <a:ext cx="4264247" cy="267223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¿Qué es un Algoritmo?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Tokens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Tipos de Datos, Constantes, Variables.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Estructura de Un programa en C++ (Librería, main)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Instrucciones  Escritura 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cout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Hola Mundo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Operadores (+,-,*,/)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Consolas" panose="020B0609020204030204" pitchFamily="49" charset="0"/>
                </a:rPr>
                <a:t>Instrucción Lectura </a:t>
              </a:r>
              <a:r>
                <a:rPr lang="es-ES" sz="8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cin</a:t>
              </a:r>
            </a:p>
            <a:p>
              <a:pPr marL="342900" indent="-34290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Consolas" panose="020B0609020204030204" pitchFamily="49" charset="0"/>
                </a:rPr>
                <a:t>Ejemplo SUMA</a:t>
              </a:r>
            </a:p>
          </p:txBody>
        </p:sp>
        <p:sp>
          <p:nvSpPr>
            <p:cNvPr id="20" name="Rectángulo redondeado 19"/>
            <p:cNvSpPr/>
            <p:nvPr/>
          </p:nvSpPr>
          <p:spPr>
            <a:xfrm>
              <a:off x="8453062" y="4164217"/>
              <a:ext cx="1692496" cy="463641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b="1" dirty="0">
                  <a:solidFill>
                    <a:sysClr val="windowText" lastClr="000000"/>
                  </a:solidFill>
                </a:rPr>
                <a:t>30 Minutos</a:t>
              </a:r>
              <a:endParaRPr lang="es-CO" sz="11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ángulo redondeado 20"/>
            <p:cNvSpPr/>
            <p:nvPr/>
          </p:nvSpPr>
          <p:spPr>
            <a:xfrm>
              <a:off x="6252635" y="1287997"/>
              <a:ext cx="1692496" cy="46364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>
                  <a:solidFill>
                    <a:sysClr val="windowText" lastClr="000000"/>
                  </a:solidFill>
                </a:rPr>
                <a:t>Tercero</a:t>
              </a:r>
              <a:endParaRPr lang="es-CO" sz="14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1069737" y="275066"/>
            <a:ext cx="7202900" cy="5302187"/>
            <a:chOff x="1274201" y="264639"/>
            <a:chExt cx="4145922" cy="590947"/>
          </a:xfrm>
        </p:grpSpPr>
        <p:sp>
          <p:nvSpPr>
            <p:cNvPr id="30" name="Título 1"/>
            <p:cNvSpPr txBox="1">
              <a:spLocks/>
            </p:cNvSpPr>
            <p:nvPr/>
          </p:nvSpPr>
          <p:spPr>
            <a:xfrm>
              <a:off x="1274201" y="320373"/>
              <a:ext cx="4145922" cy="53521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s-ES" sz="2400" dirty="0">
                  <a:latin typeface="Consolas" panose="020B0609020204030204" pitchFamily="49" charset="0"/>
                </a:rPr>
                <a:t>Algoritmo es una conjunto de pasos ordenados, lógicos y finitos que le dan solución a una tarea o problema. </a:t>
              </a:r>
            </a:p>
            <a:p>
              <a:pPr algn="just">
                <a:lnSpc>
                  <a:spcPct val="150000"/>
                </a:lnSpc>
              </a:pPr>
              <a:endParaRPr lang="es-ES" sz="2400" dirty="0">
                <a:latin typeface="Consolas" panose="020B0609020204030204" pitchFamily="49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s-ES" sz="2400" dirty="0">
                  <a:latin typeface="Consolas" panose="020B0609020204030204" pitchFamily="49" charset="0"/>
                </a:rPr>
                <a:t>Normalmente, se apoya de Diagramas para estructurar correctamente el procedimiento.</a:t>
              </a:r>
            </a:p>
          </p:txBody>
        </p:sp>
        <p:sp>
          <p:nvSpPr>
            <p:cNvPr id="31" name="Rectángulo redondeado 30"/>
            <p:cNvSpPr/>
            <p:nvPr/>
          </p:nvSpPr>
          <p:spPr>
            <a:xfrm>
              <a:off x="1274201" y="264639"/>
              <a:ext cx="3435446" cy="11496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b="1" dirty="0">
                  <a:solidFill>
                    <a:sysClr val="windowText" lastClr="000000"/>
                  </a:solidFill>
                </a:rPr>
                <a:t>¿QUÉ ES UN ALGORITMO?</a:t>
              </a:r>
              <a:endParaRPr lang="es-CO" sz="36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136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837</Words>
  <Application>Microsoft Office PowerPoint</Application>
  <PresentationFormat>Panorámica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Bahnschrift Condensed</vt:lpstr>
      <vt:lpstr>Calibri</vt:lpstr>
      <vt:lpstr>Calibri Light</vt:lpstr>
      <vt:lpstr>Consolas</vt:lpstr>
      <vt:lpstr>Tema de Office</vt:lpstr>
      <vt:lpstr>Estructuras del Lenguaje de Programación C++</vt:lpstr>
      <vt:lpstr>NORMAS 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Conceptualización del Lenguaje de Programación</dc:title>
  <dc:creator>USUARIO</dc:creator>
  <cp:lastModifiedBy>SENA</cp:lastModifiedBy>
  <cp:revision>81</cp:revision>
  <dcterms:created xsi:type="dcterms:W3CDTF">2021-02-21T13:06:28Z</dcterms:created>
  <dcterms:modified xsi:type="dcterms:W3CDTF">2023-09-21T21:35:17Z</dcterms:modified>
</cp:coreProperties>
</file>