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35"/>
  </p:notesMasterIdLst>
  <p:handoutMasterIdLst>
    <p:handoutMasterId r:id="rId36"/>
  </p:handoutMasterIdLst>
  <p:sldIdLst>
    <p:sldId id="446" r:id="rId5"/>
    <p:sldId id="447" r:id="rId6"/>
    <p:sldId id="453" r:id="rId7"/>
    <p:sldId id="454" r:id="rId8"/>
    <p:sldId id="455" r:id="rId9"/>
    <p:sldId id="434" r:id="rId10"/>
    <p:sldId id="457" r:id="rId11"/>
    <p:sldId id="459" r:id="rId12"/>
    <p:sldId id="456" r:id="rId13"/>
    <p:sldId id="458" r:id="rId14"/>
    <p:sldId id="461" r:id="rId15"/>
    <p:sldId id="460" r:id="rId16"/>
    <p:sldId id="462" r:id="rId17"/>
    <p:sldId id="426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33" r:id="rId26"/>
    <p:sldId id="470" r:id="rId27"/>
    <p:sldId id="471" r:id="rId28"/>
    <p:sldId id="472" r:id="rId29"/>
    <p:sldId id="473" r:id="rId30"/>
    <p:sldId id="475" r:id="rId31"/>
    <p:sldId id="474" r:id="rId32"/>
    <p:sldId id="476" r:id="rId33"/>
    <p:sldId id="427" r:id="rId3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194463-BB47-4B36-91B7-153B258F4D90}" type="datetime1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004FE7-BA7C-4FF4-9756-C6A1F2BCA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8101A6-4DD6-450C-BDEC-5915490A5285}" type="datetime1">
              <a:rPr lang="en-GB" noProof="0" smtClean="0"/>
              <a:t>11/05/2023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83F1C3-4FA3-4491-97F4-43CA9C8BDF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28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55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144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634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533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262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309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75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1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06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4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760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30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67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3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63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66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2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290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97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4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2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6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18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58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635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3732592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891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8995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990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567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31834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83653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9214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52775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109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690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96390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6056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52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3089624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145241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029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2967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510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56587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497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434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199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7135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54857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1EFD6E-39BF-4D74-9381-BC19FCC78926}" type="datetime1">
              <a:rPr lang="en-GB" noProof="0" smtClean="0"/>
              <a:t>11/05/2023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  <p:sldLayoutId id="2147483738" r:id="rId6"/>
    <p:sldLayoutId id="2147483758" r:id="rId7"/>
    <p:sldLayoutId id="214748376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3EA5D2-BB7B-454C-AD60-E7ADCC7B837E}" type="datetime1">
              <a:rPr lang="en-GB" noProof="0" smtClean="0"/>
              <a:t>11/05/2023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  <p:sldLayoutId id="2147483732" r:id="rId3"/>
    <p:sldLayoutId id="2147483733" r:id="rId4"/>
    <p:sldLayoutId id="2147483734" r:id="rId5"/>
    <p:sldLayoutId id="2147483735" r:id="rId6"/>
    <p:sldLayoutId id="214748373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B77B7B-98A2-43E7-B343-92483A4C89E0}" type="datetime1">
              <a:rPr lang="en-GB" noProof="0" smtClean="0"/>
              <a:t>11/05/2023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799F4B1-797B-4E32-8DB8-780E3DFC7B73}" type="datetime1">
              <a:rPr lang="en-GB" noProof="0" smtClean="0"/>
              <a:t>11/05/2023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8" b="18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5" y="4903917"/>
            <a:ext cx="10547132" cy="1244636"/>
          </a:xfrm>
        </p:spPr>
        <p:txBody>
          <a:bodyPr rtlCol="0" anchor="t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sz="5400" baseline="30000" dirty="0"/>
              <a:t>Music Recommendation system</a:t>
            </a:r>
            <a:br>
              <a:rPr lang="en-GB" sz="5400" baseline="30000" dirty="0"/>
            </a:br>
            <a:r>
              <a:rPr lang="en-GB" sz="3100" baseline="30000" dirty="0"/>
              <a:t>using</a:t>
            </a:r>
            <a:r>
              <a:rPr lang="en-GB" sz="4000" baseline="30000" dirty="0"/>
              <a:t> Content Filtering </a:t>
            </a:r>
            <a:br>
              <a:rPr lang="en-GB" sz="4000" baseline="30000" dirty="0"/>
            </a:br>
            <a:br>
              <a:rPr lang="en-GB" sz="4000" baseline="30000" dirty="0"/>
            </a:br>
            <a:br>
              <a:rPr lang="en-GB" dirty="0"/>
            </a:b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AF6D0-E199-4B18-75CC-EED43092F2EE}"/>
              </a:ext>
            </a:extLst>
          </p:cNvPr>
          <p:cNvSpPr txBox="1"/>
          <p:nvPr/>
        </p:nvSpPr>
        <p:spPr>
          <a:xfrm>
            <a:off x="9800896" y="5596116"/>
            <a:ext cx="25540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sz="4400" baseline="30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GB" sz="2800" baseline="30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M.Sabeer Faisal</a:t>
            </a:r>
            <a:br>
              <a:rPr lang="en-GB" sz="4400" baseline="30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endParaRPr lang="en-PK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tx2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28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Importance of lyrics, chords, and genre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marL="457200" indent="-457200"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800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Lyrics have a v</a:t>
            </a:r>
            <a:r>
              <a:rPr lang="en-GB" sz="2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aluable insight into the content and themes of a son</a:t>
            </a:r>
            <a:r>
              <a:rPr lang="en-GB" sz="27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  <a:p>
            <a:pPr marL="457200" indent="-457200"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Chords provide information about the musical structure and key of a song</a:t>
            </a:r>
            <a:r>
              <a:rPr lang="en-GB" sz="27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Used to group songs of similar harmonics.</a:t>
            </a:r>
          </a:p>
          <a:p>
            <a:pPr marL="457200" indent="-457200"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Genre information provides a high-level categorization of the music</a:t>
            </a:r>
            <a:endParaRPr lang="en-GB" sz="27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3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283569"/>
            <a:ext cx="11174819" cy="956441"/>
          </a:xfrm>
          <a:solidFill>
            <a:schemeClr val="tx2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28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cs typeface="Segoe UI" panose="020B0502040204020203" pitchFamily="34" charset="0"/>
              </a:rPr>
              <a:t>Preprocessing</a:t>
            </a:r>
            <a:r>
              <a:rPr lang="en-GB" sz="28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cs typeface="Segoe UI" panose="020B0502040204020203" pitchFamily="34" charset="0"/>
              </a:rPr>
              <a:t> steps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408175"/>
            <a:ext cx="11256579" cy="4808273"/>
          </a:xfrm>
        </p:spPr>
        <p:txBody>
          <a:bodyPr rtlCol="0"/>
          <a:lstStyle/>
          <a:p>
            <a:pPr marL="457200" indent="-457200"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700" dirty="0">
                <a:solidFill>
                  <a:schemeClr val="tx2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Removal of Null values.</a:t>
            </a:r>
          </a:p>
          <a:p>
            <a:pPr marL="457200" indent="-457200"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7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Text cleaning using.</a:t>
            </a:r>
          </a:p>
          <a:p>
            <a:pPr marL="457200" indent="-457200"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700" dirty="0">
                <a:solidFill>
                  <a:schemeClr val="tx2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Tokenization of words.</a:t>
            </a:r>
          </a:p>
          <a:p>
            <a:pPr marL="457200" indent="-457200"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700" dirty="0">
                <a:solidFill>
                  <a:schemeClr val="tx2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Stemming of words.</a:t>
            </a:r>
          </a:p>
          <a:p>
            <a:pPr marL="457200" indent="-457200" algn="l">
              <a:lnSpc>
                <a:spcPct val="200000"/>
              </a:lnSpc>
              <a:buFont typeface="Wingdings" pitchFamily="2" charset="2"/>
              <a:buChar char="q"/>
            </a:pPr>
            <a:endParaRPr lang="en-GB" sz="27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9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tx2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Vectorization using TF-IDF</a:t>
            </a:r>
            <a:endParaRPr lang="en-GB" sz="6000" b="0" i="0" u="none" strike="noStrike" dirty="0">
              <a:solidFill>
                <a:schemeClr val="tx2">
                  <a:lumMod val="60000"/>
                  <a:lumOff val="40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marL="457200" indent="-457200"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Term Frequency-Inverse Document Frequency (TF-IDF) was used to conver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 text into numerical input.</a:t>
            </a:r>
          </a:p>
          <a:p>
            <a:pPr marL="457200" indent="-457200"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TF-IDF assigns weights to each word based on its frequency in the lyrics and overall relevancy of the sons in the dataset</a:t>
            </a:r>
            <a:endParaRPr lang="en-GB" sz="27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4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tx2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28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Construction of the neural network model using </a:t>
            </a:r>
            <a:r>
              <a:rPr lang="en-GB" sz="28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Keras</a:t>
            </a:r>
            <a:endParaRPr lang="en-GB" sz="4800" b="0" i="0" u="none" strike="noStrike" dirty="0">
              <a:solidFill>
                <a:schemeClr val="tx2">
                  <a:lumMod val="60000"/>
                  <a:lumOff val="40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Keras</a:t>
            </a:r>
            <a:r>
              <a:rPr lang="en-GB" sz="2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is a high-level deep learning framework that simplifies the process of building and training neural network models.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A neural network model was constructed using </a:t>
            </a:r>
            <a:r>
              <a:rPr lang="en-GB" sz="2800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Keras</a:t>
            </a:r>
            <a:r>
              <a:rPr lang="en-GB" sz="2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, consisting of several layers of densely connected nodes.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7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T</a:t>
            </a:r>
            <a:r>
              <a:rPr lang="en-GB" sz="2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he model takes in the vectorized lyrics and chords as input and generates a recommendation score for each song in the dataset.</a:t>
            </a:r>
          </a:p>
          <a:p>
            <a:pPr>
              <a:lnSpc>
                <a:spcPct val="150000"/>
              </a:lnSpc>
            </a:pPr>
            <a:br>
              <a:rPr lang="en-GB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</a:br>
            <a:endParaRPr lang="en-GB" sz="27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4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/>
          <a:p>
            <a:pPr rtl="0"/>
            <a:r>
              <a:rPr lang="en-GB" dirty="0"/>
              <a:t>Neural Network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sz="1800" dirty="0">
                <a:effectLst/>
                <a:latin typeface="Segoe UI" panose="020B0502040204020203" pitchFamily="34" charset="0"/>
              </a:rPr>
              <a:t>This is an example of an architectu</a:t>
            </a:r>
            <a:r>
              <a:rPr lang="en-GB" dirty="0">
                <a:latin typeface="Segoe UI" panose="020B0502040204020203" pitchFamily="34" charset="0"/>
              </a:rPr>
              <a:t>re of neural network</a:t>
            </a:r>
            <a:r>
              <a:rPr lang="en-GB" sz="1800" dirty="0">
                <a:effectLst/>
                <a:latin typeface="Segoe UI" panose="020B0502040204020203" pitchFamily="34" charset="0"/>
              </a:rPr>
              <a:t>.</a:t>
            </a:r>
            <a:endParaRPr lang="en-GB" dirty="0"/>
          </a:p>
        </p:txBody>
      </p:sp>
      <p:pic>
        <p:nvPicPr>
          <p:cNvPr id="2050" name="Picture 2" descr="Artificial neural network architecture (ANN i-h 1-h 2-h n-o). | Download  Scientific Diagram">
            <a:extLst>
              <a:ext uri="{FF2B5EF4-FFF2-40B4-BE49-F238E27FC236}">
                <a16:creationId xmlns:a16="http://schemas.microsoft.com/office/drawing/2014/main" id="{E68CD997-0C5F-D8EB-E5F5-6BE10C9AC2C3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r="22585"/>
          <a:stretch/>
        </p:blipFill>
        <p:spPr bwMode="auto">
          <a:xfrm>
            <a:off x="6062471" y="1450427"/>
            <a:ext cx="5822730" cy="44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tx2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Training and optimization</a:t>
            </a:r>
            <a:endParaRPr lang="en-GB" sz="9600" b="0" i="0" u="none" strike="noStrike" dirty="0">
              <a:solidFill>
                <a:schemeClr val="tx2">
                  <a:lumMod val="60000"/>
                  <a:lumOff val="40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7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Trained using a part off the dataset leaving th</a:t>
            </a:r>
            <a:r>
              <a:rPr lang="en-GB" sz="2700" dirty="0">
                <a:solidFill>
                  <a:schemeClr val="tx2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e rest for training.</a:t>
            </a:r>
          </a:p>
          <a:p>
            <a:pPr>
              <a:lnSpc>
                <a:spcPct val="150000"/>
              </a:lnSpc>
            </a:pPr>
            <a:endParaRPr lang="en-GB" sz="2700" dirty="0">
              <a:solidFill>
                <a:schemeClr val="tx2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The model was optimized using a combination of hyperparameter tuning and cross-validation techniques to maximize its accuracy and minimize overfitting.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en-GB" sz="27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3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tx2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Testing and recommendation process</a:t>
            </a:r>
            <a:endParaRPr lang="en-GB" sz="9600" b="0" i="0" u="none" strike="noStrike" dirty="0">
              <a:solidFill>
                <a:schemeClr val="tx2">
                  <a:lumMod val="60000"/>
                  <a:lumOff val="40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7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Trained using a part off the dataset leaving th</a:t>
            </a:r>
            <a:r>
              <a:rPr lang="en-GB" sz="2700" dirty="0">
                <a:solidFill>
                  <a:schemeClr val="tx2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e rest for training.</a:t>
            </a:r>
          </a:p>
          <a:p>
            <a:pPr>
              <a:lnSpc>
                <a:spcPct val="150000"/>
              </a:lnSpc>
            </a:pPr>
            <a:endParaRPr lang="en-GB" sz="2700" dirty="0">
              <a:solidFill>
                <a:schemeClr val="tx2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The model was optimized using a combination of hyperparameter tuning and cross-validation techniques to maximize its accuracy and minimize overfitting.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en-GB" sz="27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1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6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Results</a:t>
            </a:r>
            <a:endParaRPr lang="en-GB" sz="9600" b="0" i="0" u="none" strike="noStrike" dirty="0">
              <a:solidFill>
                <a:schemeClr val="accent6">
                  <a:lumMod val="20000"/>
                  <a:lumOff val="80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Evaluation of the music recommendation system: Achieved accuracy (75%)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Influence of lyrics on accuracy: discussing the importance of lyrics as features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Effectiveness of text </a:t>
            </a:r>
            <a:r>
              <a:rPr lang="en-GB" sz="2800" b="1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preprocessing</a:t>
            </a:r>
            <a:r>
              <a:rPr lang="en-GB" sz="2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 techniques: how they affect accuracy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Coverage of research questions: discussing how the system answers research questions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en-GB" sz="2700" b="1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1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6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32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+mj-lt"/>
              </a:rPr>
              <a:t>Evaluation of the music recommendation system:</a:t>
            </a:r>
            <a:endParaRPr lang="en-GB" sz="8800" b="0" i="0" u="none" strike="noStrike" dirty="0">
              <a:solidFill>
                <a:schemeClr val="accent6">
                  <a:lumMod val="40000"/>
                  <a:lumOff val="60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endParaRPr lang="en-GB" sz="2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The achieved accuracy of the system was 75%, indicating that it correctly recommended songs that aligned with user preferences in 75% of the cases.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en-GB" sz="2700" b="1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9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6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3200" b="1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lt"/>
              </a:rPr>
              <a:t>Influence of lyrics on accuracy</a:t>
            </a:r>
            <a:endParaRPr lang="en-GB" sz="8800" b="0" i="0" u="none" strike="noStrike" dirty="0">
              <a:solidFill>
                <a:schemeClr val="accent6">
                  <a:lumMod val="60000"/>
                  <a:lumOff val="40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The inclusion of lyrics as features in the recommendation system significantly contributed to the accuracy of the recommendations.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Lyrics provide valuable semantic information about the songs, allowing the system to capture the thematic and emotional aspects that influence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396078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-10572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03767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GB" dirty="0"/>
              <a:t>Introduction and background knowledge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Importance of music recommendation systems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Existing challenges in collaborative filtering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Content filtering as a popular approach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Need for content-based recommendation systems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Contributions of the study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Overview of related works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6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32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+mj-lt"/>
              </a:rPr>
              <a:t>Effectiveness of text </a:t>
            </a:r>
            <a:r>
              <a:rPr lang="en-GB" sz="3200" b="1" i="0" u="none" strike="noStrike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+mj-lt"/>
              </a:rPr>
              <a:t>preprocessing</a:t>
            </a:r>
            <a:r>
              <a:rPr lang="en-GB" sz="32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+mj-lt"/>
              </a:rPr>
              <a:t> techniques</a:t>
            </a:r>
            <a:endParaRPr lang="en-GB" sz="8800" b="0" i="0" u="none" strike="noStrike" dirty="0">
              <a:solidFill>
                <a:schemeClr val="accent6">
                  <a:lumMod val="40000"/>
                  <a:lumOff val="60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Text </a:t>
            </a:r>
            <a:r>
              <a:rPr lang="en-GB" sz="3000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preprocessing</a:t>
            </a:r>
            <a:r>
              <a:rPr lang="en-GB" sz="3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 techniques, such as handling null values, text cleaning, tokenization, and stemming, </a:t>
            </a:r>
            <a:r>
              <a:rPr lang="en-GB" sz="3000" b="0" i="0" u="sng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played a crucial role in improving the accuracy</a:t>
            </a:r>
            <a:r>
              <a:rPr lang="en-GB" sz="3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 of the recommendation system.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By eliminating noise, reducing dimensionality, and standardizing the text data, the </a:t>
            </a:r>
            <a:r>
              <a:rPr lang="en-GB" sz="3000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preprocessing</a:t>
            </a:r>
            <a:r>
              <a:rPr lang="en-GB" sz="3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 techniques </a:t>
            </a:r>
            <a:r>
              <a:rPr lang="en-GB" sz="3000" b="0" i="0" u="sng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enhanced the system's ability to extract meaningful patterns</a:t>
            </a:r>
            <a:r>
              <a:rPr lang="en-GB" sz="3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 and make accurate recommendations.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30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519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6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32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+mj-lt"/>
              </a:rPr>
              <a:t>Coverage of research questions</a:t>
            </a:r>
            <a:endParaRPr lang="en-GB" sz="8800" b="0" i="0" u="none" strike="noStrike" dirty="0">
              <a:solidFill>
                <a:schemeClr val="accent6">
                  <a:lumMod val="40000"/>
                  <a:lumOff val="60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The music recommendation system addressed several research questions, such as the impact of lyrics, chords, and genre information on the recommendation accuracy.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The system provided insights into the effectiveness of different approaches, such as collaborative filtering and content-based filtering, in the context of music recommendations.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It also explored the influence of text </a:t>
            </a:r>
            <a:r>
              <a:rPr lang="en-GB" sz="2400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preprocessing</a:t>
            </a:r>
            <a:r>
              <a:rPr lang="en-GB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 techniques on the system's performance and the potential for improving genre consistency in recommendations.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94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Sample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3277476"/>
            <a:ext cx="3568262" cy="1883104"/>
          </a:xfrm>
        </p:spPr>
        <p:txBody>
          <a:bodyPr rtlCol="0"/>
          <a:lstStyle/>
          <a:p>
            <a:pPr rtl="0"/>
            <a:r>
              <a:rPr lang="en-GB" sz="1800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These are the results after using ‘Wagon Wheel’ as an input to the the trained model </a:t>
            </a:r>
            <a:endParaRPr lang="en-GB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D2855-039F-8217-A47E-6DF3F63C2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0175"/>
              </p:ext>
            </p:extLst>
          </p:nvPr>
        </p:nvGraphicFramePr>
        <p:xfrm>
          <a:off x="4472008" y="2047206"/>
          <a:ext cx="7173453" cy="3748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3351">
                  <a:extLst>
                    <a:ext uri="{9D8B030D-6E8A-4147-A177-3AD203B41FA5}">
                      <a16:colId xmlns:a16="http://schemas.microsoft.com/office/drawing/2014/main" val="1675700527"/>
                    </a:ext>
                  </a:extLst>
                </a:gridCol>
                <a:gridCol w="2409011">
                  <a:extLst>
                    <a:ext uri="{9D8B030D-6E8A-4147-A177-3AD203B41FA5}">
                      <a16:colId xmlns:a16="http://schemas.microsoft.com/office/drawing/2014/main" val="3586402121"/>
                    </a:ext>
                  </a:extLst>
                </a:gridCol>
                <a:gridCol w="1928836">
                  <a:extLst>
                    <a:ext uri="{9D8B030D-6E8A-4147-A177-3AD203B41FA5}">
                      <a16:colId xmlns:a16="http://schemas.microsoft.com/office/drawing/2014/main" val="1828235303"/>
                    </a:ext>
                  </a:extLst>
                </a:gridCol>
                <a:gridCol w="1542255">
                  <a:extLst>
                    <a:ext uri="{9D8B030D-6E8A-4147-A177-3AD203B41FA5}">
                      <a16:colId xmlns:a16="http://schemas.microsoft.com/office/drawing/2014/main" val="2732134040"/>
                    </a:ext>
                  </a:extLst>
                </a:gridCol>
              </a:tblGrid>
              <a:tr h="418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PK" sz="12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INDEX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PK" sz="12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50" kern="100">
                          <a:effectLst/>
                        </a:rPr>
                        <a:t>SONG TITLE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PK" sz="12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CHORDS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PK" sz="12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GENRE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873422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1805</a:t>
                      </a:r>
                      <a:endParaRPr lang="en-PK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COLD LITTLE HEART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PK" sz="1050" kern="100">
                          <a:effectLst/>
                        </a:rPr>
                        <a:t>Eb Gm Eb Cm Eb Gm Eb Cm Gm Fadd9 Cm F Gm Fadd9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RNB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08613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844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FAVOURITE RECORD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PK" sz="1050" kern="100">
                          <a:effectLst/>
                        </a:rPr>
                        <a:t>Bm G D A Bm G D A Bm G D A Bm G D A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HIPHOP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047211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1127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VIDEO GAMES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PK" sz="1050" kern="100">
                          <a:effectLst/>
                        </a:rPr>
                        <a:t>C G F Em C C G F Em Em C Ebaug Em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POP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221671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1911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SOMEONE NEW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PK" sz="1050" kern="100">
                          <a:effectLst/>
                        </a:rPr>
                        <a:t>G Bm C D (slide)Em D Bm C G Bm C D (slide) Em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RNB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112981"/>
                  </a:ext>
                </a:extLst>
              </a:tr>
              <a:tr h="2016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2069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TURNING TABLES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PK" sz="1050" kern="100">
                          <a:effectLst/>
                        </a:rPr>
                        <a:t>Em7 C Em C Em7 C Em C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RNB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074211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1637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BACK TO DECEMBER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PK" sz="1050" kern="100">
                          <a:effectLst/>
                        </a:rPr>
                        <a:t>Dsus4 D Bm G Dsus4 D Bm G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POP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599318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2399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OCEANS WHERE FEET MAY FAIL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PK" sz="1050" kern="100">
                          <a:effectLst/>
                        </a:rPr>
                        <a:t>Bm A D A Em Bm A D A Em Bm G D A Bm G D A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ROCK 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16470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1425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WRECKING BALL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PK" sz="1050" kern="100">
                          <a:effectLst/>
                        </a:rPr>
                        <a:t>Bm D A G Bm D A G Bm D A G Bm D A G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POP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531387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1970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CLOWN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PK" sz="1050" kern="100">
                          <a:effectLst/>
                        </a:rPr>
                        <a:t>G Cmaj7 Am G D G Cmaj7 Am G D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>
                          <a:effectLst/>
                        </a:rPr>
                        <a:t>RNB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828818"/>
                  </a:ext>
                </a:extLst>
              </a:tr>
              <a:tr h="202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1015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ROLLING IN THE DEEP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PK" sz="1050" kern="100">
                          <a:effectLst/>
                        </a:rPr>
                        <a:t>Am G F F G (G) Am G F F G</a:t>
                      </a:r>
                      <a:endParaRPr lang="en-PK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POP</a:t>
                      </a:r>
                      <a:endParaRPr lang="en-PK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894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4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40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</a:rPr>
              <a:t>Discussion</a:t>
            </a:r>
            <a:endParaRPr lang="en-GB" sz="11500" b="0" i="0" u="none" strike="noStrike" dirty="0">
              <a:solidFill>
                <a:schemeClr val="accent4">
                  <a:lumMod val="40000"/>
                  <a:lumOff val="60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Interpretation of the results: discussing the findings of the study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Potential improvements for accuracy: presenting possible ways to improve the system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Importance of considering lyrics in recommendations: highlighting the significance of lyrics in music similarity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Consideration of tempo for genre consistency: discussing how tempo affects genre and music similarity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Significance of text </a:t>
            </a:r>
            <a:r>
              <a:rPr lang="en-GB" sz="2200" b="1" i="0" u="none" strike="noStrike" dirty="0" err="1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preprocessing</a:t>
            </a:r>
            <a:r>
              <a:rPr lang="en-GB" sz="22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 techniques: discussing the importance of text </a:t>
            </a:r>
            <a:r>
              <a:rPr lang="en-GB" sz="2200" b="1" i="0" u="none" strike="noStrike" dirty="0" err="1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preprocessing</a:t>
            </a:r>
            <a:r>
              <a:rPr lang="en-GB" sz="22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 techniques in music recommendation systems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Future directions for research: presenting possible research directions based on the findings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200" b="1" i="0" u="none" strike="noStrike" dirty="0">
              <a:solidFill>
                <a:schemeClr val="accent4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18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4">
              <a:lumMod val="75000"/>
            </a:schemeClr>
          </a:solidFill>
        </p:spPr>
        <p:txBody>
          <a:bodyPr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40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</a:rPr>
              <a:t>Interpretation of the results</a:t>
            </a:r>
            <a:endParaRPr lang="en-GB" sz="11500" b="0" i="0" u="none" strike="noStrike" dirty="0">
              <a:solidFill>
                <a:schemeClr val="accent4">
                  <a:lumMod val="40000"/>
                  <a:lumOff val="60000"/>
                </a:schemeClr>
              </a:solidFill>
              <a:effectLst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The study's findings indicate that the music recommendation system achieved a decent accuracy of 75% in recommending new songs to users.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The inclusion of lyrics as a content feature greatly influenced the accuracy of the system, allowing it to capture the essence of songs and provide more accurate recommendations.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The evaluation of the system's accuracy was based on comparing recommended songs with ground truth genre labels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1693847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4">
              <a:lumMod val="75000"/>
            </a:schemeClr>
          </a:solidFill>
        </p:spPr>
        <p:txBody>
          <a:bodyPr rtlCol="0">
            <a:noAutofit/>
          </a:bodyPr>
          <a:lstStyle/>
          <a:p>
            <a:pPr algn="l"/>
            <a:r>
              <a:rPr lang="en-GB" sz="2800" b="0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Potential Improvements for Accuracy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Enhancing the system by incorporating additional features such as artist information and user preferences could lead to improved accuracy.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Exploring advanced machine learning techniques, such as deep learning models, may help capture more complex relationships between songs and improve recommendation performance.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 i="0" u="none" strike="noStrike" dirty="0">
              <a:solidFill>
                <a:schemeClr val="accent4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09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4">
              <a:lumMod val="75000"/>
            </a:schemeClr>
          </a:solidFill>
        </p:spPr>
        <p:txBody>
          <a:bodyPr rtlCol="0">
            <a:noAutofit/>
          </a:bodyPr>
          <a:lstStyle/>
          <a:p>
            <a:pPr algn="l"/>
            <a:r>
              <a:rPr lang="en-GB" sz="2800" b="0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Importance of considering lyrics in recommendations</a:t>
            </a:r>
            <a:endParaRPr lang="en-GB" sz="4800" b="0" i="0" u="none" strike="noStrike" dirty="0"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The study emphasizes the significance of lyrics as a crucial feature in music similarity and highlights the need to incorporate them in music recommendation systems.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Lyrics contribute to the system's ability to recommend songs with similar themes and preserve the mood consistency between songs.</a:t>
            </a:r>
          </a:p>
        </p:txBody>
      </p:sp>
    </p:spTree>
    <p:extLst>
      <p:ext uri="{BB962C8B-B14F-4D97-AF65-F5344CB8AC3E}">
        <p14:creationId xmlns:p14="http://schemas.microsoft.com/office/powerpoint/2010/main" val="1804875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4">
              <a:lumMod val="75000"/>
            </a:schemeClr>
          </a:solidFill>
        </p:spPr>
        <p:txBody>
          <a:bodyPr rtlCol="0">
            <a:noAutofit/>
          </a:bodyPr>
          <a:lstStyle/>
          <a:p>
            <a:pPr algn="l"/>
            <a:r>
              <a:rPr lang="en-GB" sz="3200" b="0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Significance of text </a:t>
            </a:r>
            <a:r>
              <a:rPr lang="en-GB" sz="3200" b="0" i="0" u="none" strike="noStrike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preprocessing</a:t>
            </a:r>
            <a:r>
              <a:rPr lang="en-GB" sz="3200" b="0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techniques</a:t>
            </a:r>
            <a:endParaRPr lang="en-GB" sz="5400" b="0" i="0" u="none" strike="noStrike" dirty="0"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9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The study highlights the importance of text </a:t>
            </a:r>
            <a:r>
              <a:rPr lang="en-GB" sz="2900" b="0" i="0" u="none" strike="noStrike" dirty="0" err="1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preprocessing</a:t>
            </a:r>
            <a:r>
              <a:rPr lang="en-GB" sz="29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 techniques, such as stemming and removing </a:t>
            </a:r>
            <a:r>
              <a:rPr lang="en-GB" sz="2900" b="0" i="0" u="none" strike="noStrike" dirty="0" err="1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stopwords</a:t>
            </a:r>
            <a:r>
              <a:rPr lang="en-GB" sz="29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, in improving the accuracy of music recommendation systems.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9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Stemming reduces the variation in word forms and helps capture the root meaning, while removing </a:t>
            </a:r>
            <a:r>
              <a:rPr lang="en-GB" sz="2900" b="0" i="0" u="none" strike="noStrike" dirty="0" err="1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stopwords</a:t>
            </a:r>
            <a:r>
              <a:rPr lang="en-GB" sz="29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 eliminates irrelevant words that can hinder the generation of meaningful vector representations.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900" b="0" i="0" u="none" strike="noStrike" dirty="0">
              <a:solidFill>
                <a:schemeClr val="accent4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005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4">
              <a:lumMod val="75000"/>
            </a:schemeClr>
          </a:solidFill>
        </p:spPr>
        <p:txBody>
          <a:bodyPr rtlCol="0">
            <a:noAutofit/>
          </a:bodyPr>
          <a:lstStyle/>
          <a:p>
            <a:pPr algn="l"/>
            <a:r>
              <a:rPr lang="en-GB" sz="3200" b="0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Consideration of tempo for genre consistency</a:t>
            </a:r>
            <a:endParaRPr lang="en-GB" sz="8800" b="0" i="0" u="none" strike="noStrike" dirty="0"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The study discusses the impact of tempo on genre consistency and music similarity.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By considering tempo, the system can ensure that recommended songs maintain a consistent genre and align with the desired mood or atmosphere.</a:t>
            </a:r>
          </a:p>
        </p:txBody>
      </p:sp>
    </p:spTree>
    <p:extLst>
      <p:ext uri="{BB962C8B-B14F-4D97-AF65-F5344CB8AC3E}">
        <p14:creationId xmlns:p14="http://schemas.microsoft.com/office/powerpoint/2010/main" val="206652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10721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4">
              <a:lumMod val="75000"/>
            </a:schemeClr>
          </a:solidFill>
        </p:spPr>
        <p:txBody>
          <a:bodyPr rtlCol="0">
            <a:noAutofit/>
          </a:bodyPr>
          <a:lstStyle/>
          <a:p>
            <a:pPr algn="l"/>
            <a:r>
              <a:rPr lang="en-GB" b="0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Future directions for research</a:t>
            </a:r>
            <a:endParaRPr lang="en-GB" sz="23900" b="0" i="0" u="none" strike="noStrike" dirty="0"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Investigating the integration of deep learning models to further enhance the performance and accuracy of music recommendation systems.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Incorporating user feedback and interactions to personalize recommendations and improve the system's adaptability.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Exploring the impact of additional features, such as user listening history and social network data, on the effectiveness of music recommendation systems.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Analyzing</a:t>
            </a:r>
            <a:r>
              <a:rPr lang="en-GB" sz="24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 the user satisfaction and engagement levels with the recommended songs to evaluate the overall effectiveness of the system.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u="none" strike="noStrike" dirty="0">
              <a:solidFill>
                <a:schemeClr val="accent4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72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-10572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5"/>
          </a:solidFill>
        </p:spPr>
        <p:txBody>
          <a:bodyPr rtlCol="0"/>
          <a:lstStyle/>
          <a:p>
            <a:pPr algn="just">
              <a:lnSpc>
                <a:spcPct val="150000"/>
              </a:lnSpc>
            </a:pPr>
            <a:r>
              <a:rPr lang="en-GB" sz="3600" b="0" i="1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Importance of music recommendation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710" y="1208690"/>
            <a:ext cx="11256579" cy="4209183"/>
          </a:xfrm>
        </p:spPr>
        <p:txBody>
          <a:bodyPr rtlCol="0"/>
          <a:lstStyle/>
          <a:p>
            <a:pPr algn="l">
              <a:lnSpc>
                <a:spcPct val="150000"/>
              </a:lnSpc>
            </a:pPr>
            <a:endParaRPr lang="en-GB" sz="2800" u="sng" dirty="0">
              <a:solidFill>
                <a:schemeClr val="accent5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u="sng" dirty="0">
                <a:solidFill>
                  <a:schemeClr val="accent5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V</a:t>
            </a:r>
            <a:r>
              <a:rPr lang="en-GB" sz="2800" b="0" i="0" u="sng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ast amount of music </a:t>
            </a:r>
            <a:r>
              <a:rPr lang="en-GB" sz="28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poses as challenge for users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q"/>
            </a:pPr>
            <a:endParaRPr lang="en-GB" sz="2800" b="0" i="0" u="sng" strike="noStrike" dirty="0">
              <a:solidFill>
                <a:schemeClr val="accent5">
                  <a:lumMod val="75000"/>
                </a:schemeClr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b="0" i="0" u="sng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Music recommendation systems </a:t>
            </a:r>
            <a:r>
              <a:rPr lang="en-GB" sz="28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play suggest personalized song recommendations to users.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LcPeriod"/>
            </a:pPr>
            <a:r>
              <a:rPr lang="en-GB" b="0" i="0" u="sng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enhance user experiences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LcPeriod"/>
            </a:pPr>
            <a:r>
              <a:rPr lang="en-GB" b="0" i="0" u="sng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boost user retention </a:t>
            </a:r>
            <a:r>
              <a:rPr lang="en-GB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on music streaming platforms.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LcPeriod"/>
            </a:pPr>
            <a:endParaRPr lang="en-GB" sz="3400" b="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62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2960"/>
            <a:ext cx="3619501" cy="877824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595" y="2634198"/>
            <a:ext cx="3619501" cy="3766601"/>
          </a:xfrm>
        </p:spPr>
        <p:txBody>
          <a:bodyPr rtlCol="0">
            <a:noAutofit/>
          </a:bodyPr>
          <a:lstStyle/>
          <a:p>
            <a:r>
              <a:rPr lang="en-GB" sz="2400" b="0" i="0" u="none" strike="noStrike" dirty="0">
                <a:effectLst/>
                <a:latin typeface="+mj-lt"/>
              </a:rPr>
              <a:t>Summary of contributions: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+mj-lt"/>
              </a:rPr>
              <a:t>Evaluated a music recommendation system using lyrics and chords, achieving 75%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+mj-lt"/>
              </a:rPr>
              <a:t>Demonstrated the effectiveness of content filtering and the importance of lyrics in recommendations.</a:t>
            </a:r>
          </a:p>
          <a:p>
            <a:pPr rtl="0"/>
            <a:endParaRPr lang="en-GB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68B9AF-7E84-D9FD-0088-A20D6046B00E}"/>
              </a:ext>
            </a:extLst>
          </p:cNvPr>
          <p:cNvSpPr txBox="1">
            <a:spLocks/>
          </p:cNvSpPr>
          <p:nvPr/>
        </p:nvSpPr>
        <p:spPr>
          <a:xfrm>
            <a:off x="4609774" y="3196656"/>
            <a:ext cx="6920073" cy="2678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GB" sz="2800" b="0" i="0" u="none" strike="noStrike" dirty="0">
                <a:effectLst/>
                <a:latin typeface="+mj-lt"/>
              </a:rPr>
              <a:t>Recommendations for future research:</a:t>
            </a:r>
          </a:p>
          <a:p>
            <a:pPr algn="l">
              <a:lnSpc>
                <a:spcPct val="100000"/>
              </a:lnSpc>
            </a:pPr>
            <a:endParaRPr lang="en-GB" sz="2800" b="0" i="0" u="none" strike="noStrike" dirty="0">
              <a:effectLst/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+mj-lt"/>
              </a:rPr>
              <a:t>Explore advanced machine learning techniques for improved accuracy.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+mj-lt"/>
              </a:rPr>
              <a:t>Incorporate additional features and user preferences for personalized recommendations.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+mj-lt"/>
              </a:rPr>
              <a:t>Investigate the impact of tempo on genre consistency and music similarity.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Analyze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+mj-lt"/>
              </a:rPr>
              <a:t> user feedback and engagement metrics for system enhancement.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04A0A4-B54A-A4AF-EB55-60E4DAD7D987}"/>
              </a:ext>
            </a:extLst>
          </p:cNvPr>
          <p:cNvSpPr txBox="1">
            <a:spLocks/>
          </p:cNvSpPr>
          <p:nvPr/>
        </p:nvSpPr>
        <p:spPr>
          <a:xfrm>
            <a:off x="4609774" y="822960"/>
            <a:ext cx="7224547" cy="2066554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0" i="0" u="none" strike="noStrike" dirty="0">
                <a:effectLst/>
                <a:latin typeface="+mj-lt"/>
              </a:rPr>
              <a:t>Importance of lyrics and text </a:t>
            </a:r>
            <a:r>
              <a:rPr lang="en-GB" sz="2800" b="0" i="0" u="none" strike="noStrike" dirty="0" err="1">
                <a:effectLst/>
                <a:latin typeface="+mj-lt"/>
              </a:rPr>
              <a:t>preprocessing</a:t>
            </a:r>
            <a:r>
              <a:rPr lang="en-GB" sz="2800" b="0" i="0" u="none" strike="noStrike" dirty="0">
                <a:effectLst/>
                <a:latin typeface="+mj-lt"/>
              </a:rPr>
              <a:t>:</a:t>
            </a:r>
          </a:p>
          <a:p>
            <a:endParaRPr lang="en-GB" sz="2800" b="0" i="0" u="none" strike="noStrike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+mj-lt"/>
              </a:rPr>
              <a:t>Lyrics capture song essence and improve recommendation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+mj-lt"/>
              </a:rPr>
              <a:t>Text </a:t>
            </a:r>
            <a:r>
              <a:rPr lang="en-GB" sz="16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preprocessing</a:t>
            </a: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+mj-lt"/>
              </a:rPr>
              <a:t> enhances lyrics' meaningfulness for better recommendations.</a:t>
            </a:r>
          </a:p>
          <a:p>
            <a:pPr algn="ctr"/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-10572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5"/>
          </a:solidFill>
        </p:spPr>
        <p:txBody>
          <a:bodyPr rtlCol="0"/>
          <a:lstStyle/>
          <a:p>
            <a:pPr algn="just">
              <a:lnSpc>
                <a:spcPct val="150000"/>
              </a:lnSpc>
            </a:pPr>
            <a:r>
              <a:rPr lang="en-GB" sz="3600" b="0" i="1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Existing challenges in </a:t>
            </a:r>
            <a:r>
              <a:rPr lang="en-GB" sz="3600" b="1" i="1" u="sng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collaborative filtering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360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Collaborative filtering is a commonly used. But it also aces certain challenges:</a:t>
            </a: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3200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"Cold Start"  </a:t>
            </a: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3200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"Sparsity" </a:t>
            </a:r>
            <a:endParaRPr lang="en-GB" sz="3200" b="0" i="0" strike="noStrike" dirty="0">
              <a:solidFill>
                <a:schemeClr val="accent5">
                  <a:lumMod val="7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1448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-10572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5"/>
          </a:solidFill>
        </p:spPr>
        <p:txBody>
          <a:bodyPr rtlCol="0"/>
          <a:lstStyle/>
          <a:p>
            <a:pPr algn="just">
              <a:lnSpc>
                <a:spcPct val="150000"/>
              </a:lnSpc>
            </a:pPr>
            <a:r>
              <a:rPr lang="en-GB" b="0" i="1" u="none" strike="noStrike" dirty="0">
                <a:solidFill>
                  <a:srgbClr val="D1D5DB"/>
                </a:solidFill>
                <a:effectLst/>
              </a:rPr>
              <a:t>Content filtering as a popular approach:</a:t>
            </a:r>
            <a:endParaRPr lang="en-GB" sz="3600" b="1" i="1" u="sng" strike="noStrike" dirty="0">
              <a:solidFill>
                <a:schemeClr val="accent5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marL="457200" indent="-4572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8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Popular alternative approach</a:t>
            </a:r>
          </a:p>
          <a:p>
            <a:pPr marL="457200" indent="-4572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8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Recommends new songs based on the content features of songs</a:t>
            </a:r>
          </a:p>
          <a:p>
            <a:pPr marL="457200" indent="-4572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vercomes the limitations of collaborative filterin</a:t>
            </a:r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 </a:t>
            </a:r>
            <a:r>
              <a:rPr lang="en-GB" sz="28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by leveraging the inherent characteristics of the items themselves.</a:t>
            </a:r>
          </a:p>
        </p:txBody>
      </p:sp>
    </p:spTree>
    <p:extLst>
      <p:ext uri="{BB962C8B-B14F-4D97-AF65-F5344CB8AC3E}">
        <p14:creationId xmlns:p14="http://schemas.microsoft.com/office/powerpoint/2010/main" val="25681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Comparison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This figure shows comparison between collaborative and content filtering.</a:t>
            </a:r>
          </a:p>
        </p:txBody>
      </p:sp>
      <p:pic>
        <p:nvPicPr>
          <p:cNvPr id="1026" name="Picture 2" descr="5: Content based filtering vs Collaborative filtering ( Source:... |  Download Scientific Diagram">
            <a:extLst>
              <a:ext uri="{FF2B5EF4-FFF2-40B4-BE49-F238E27FC236}">
                <a16:creationId xmlns:a16="http://schemas.microsoft.com/office/drawing/2014/main" id="{E0AB6BE9-A0D1-60EB-BC76-C53A82FDA840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r="-251"/>
          <a:stretch/>
        </p:blipFill>
        <p:spPr bwMode="auto">
          <a:xfrm>
            <a:off x="4204316" y="885480"/>
            <a:ext cx="7530484" cy="451782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FA5116-8A80-CED8-9A52-D484A10534E7}"/>
              </a:ext>
            </a:extLst>
          </p:cNvPr>
          <p:cNvSpPr txBox="1"/>
          <p:nvPr/>
        </p:nvSpPr>
        <p:spPr>
          <a:xfrm>
            <a:off x="6821714" y="5528442"/>
            <a:ext cx="2895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200" i="1" dirty="0">
                <a:solidFill>
                  <a:schemeClr val="bg1"/>
                </a:solidFill>
              </a:rPr>
              <a:t>This picture is taken frrom ResearchGate</a:t>
            </a:r>
          </a:p>
        </p:txBody>
      </p:sp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-10572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accent5"/>
          </a:solidFill>
        </p:spPr>
        <p:txBody>
          <a:bodyPr rtlCol="0"/>
          <a:lstStyle/>
          <a:p>
            <a:pPr algn="just">
              <a:lnSpc>
                <a:spcPct val="150000"/>
              </a:lnSpc>
            </a:pPr>
            <a:r>
              <a:rPr lang="en-GB" b="0" i="0" u="none" strike="noStrike" dirty="0">
                <a:solidFill>
                  <a:srgbClr val="D1D5DB"/>
                </a:solidFill>
                <a:effectLst/>
              </a:rPr>
              <a:t>Contributions of the study:</a:t>
            </a:r>
            <a:endParaRPr lang="en-GB" sz="3600" b="1" i="1" u="sng" strike="noStrike" dirty="0">
              <a:solidFill>
                <a:schemeClr val="accent5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marL="457200" indent="-4572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Söhne"/>
              </a:rPr>
              <a:t>D</a:t>
            </a:r>
            <a:r>
              <a:rPr lang="en-GB" sz="24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evelop and evaluate a music recommendation system using content filtering.</a:t>
            </a:r>
            <a:r>
              <a:rPr lang="en-GB" sz="24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indent="-4572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GB" sz="24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rovides insights into the effectiveness of content-based approaches and their potential for improving music recommendation systems.</a:t>
            </a:r>
            <a:endParaRPr lang="en-GB" sz="2400" b="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Söhne"/>
              </a:rPr>
              <a:t>Content features: </a:t>
            </a:r>
          </a:p>
          <a:p>
            <a:pPr marL="1371600" lvl="2" indent="-4572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Söhne"/>
              </a:rPr>
              <a:t>L</a:t>
            </a:r>
            <a:r>
              <a:rPr lang="en-GB" sz="16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yrics </a:t>
            </a:r>
          </a:p>
          <a:p>
            <a:pPr marL="1371600" lvl="2" indent="-4572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16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Chords</a:t>
            </a:r>
          </a:p>
          <a:p>
            <a:pPr marL="1371600" lvl="2" indent="-4572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16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Genre </a:t>
            </a:r>
          </a:p>
        </p:txBody>
      </p:sp>
    </p:spTree>
    <p:extLst>
      <p:ext uri="{BB962C8B-B14F-4D97-AF65-F5344CB8AC3E}">
        <p14:creationId xmlns:p14="http://schemas.microsoft.com/office/powerpoint/2010/main" val="374896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-10572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tx2">
              <a:lumMod val="75000"/>
            </a:schemeClr>
          </a:solidFill>
        </p:spPr>
        <p:txBody>
          <a:bodyPr rtlCol="0"/>
          <a:lstStyle/>
          <a:p>
            <a:pPr algn="just">
              <a:lnSpc>
                <a:spcPct val="150000"/>
              </a:lnSpc>
            </a:pPr>
            <a:r>
              <a:rPr lang="en-GB" b="0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Methodology</a:t>
            </a:r>
            <a:endParaRPr lang="en-GB" sz="3600" b="1" strike="noStrike" dirty="0">
              <a:solidFill>
                <a:schemeClr val="tx2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3"/>
            <a:ext cx="11256579" cy="4808273"/>
          </a:xfrm>
        </p:spPr>
        <p:txBody>
          <a:bodyPr rtlCol="0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Description of the dataset from Ultimate Guitar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Importance of lyrics, chords, and genre information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Preprocessing</a:t>
            </a:r>
            <a:r>
              <a:rPr lang="en-GB" sz="26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steps: handling null values, text cleaning, tokenization, stemming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Vectorization using TF-IDF 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</a:t>
            </a:r>
            <a:r>
              <a:rPr lang="en-GB" sz="26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onstruction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Neural network model using </a:t>
            </a:r>
            <a:r>
              <a:rPr lang="en-GB" sz="2600" b="1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Keras</a:t>
            </a:r>
            <a:r>
              <a:rPr lang="en-GB" sz="26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Training and optimization details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Testing and recommendation process</a:t>
            </a:r>
            <a:endParaRPr lang="en-GB" sz="2600" b="1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2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" y="504497"/>
            <a:ext cx="11174819" cy="956441"/>
          </a:xfrm>
          <a:solidFill>
            <a:schemeClr val="tx2">
              <a:lumMod val="75000"/>
            </a:schemeClr>
          </a:solidFill>
        </p:spPr>
        <p:txBody>
          <a:bodyPr rtlCol="0"/>
          <a:lstStyle/>
          <a:p>
            <a:pPr algn="just">
              <a:lnSpc>
                <a:spcPct val="150000"/>
              </a:lnSpc>
            </a:pPr>
            <a:r>
              <a:rPr lang="en-GB" sz="3600" b="0" i="0" u="none" strike="noStrike" dirty="0"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cs typeface="Segoe UI" panose="020B0502040204020203" pitchFamily="34" charset="0"/>
              </a:rPr>
              <a:t>dataset from Ultimate Guitar</a:t>
            </a:r>
            <a:endParaRPr lang="en-GB" sz="3600" b="1" i="1" u="sng" strike="noStrike" dirty="0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65" y="1629104"/>
            <a:ext cx="2743201" cy="767256"/>
          </a:xfrm>
        </p:spPr>
        <p:txBody>
          <a:bodyPr rtlCol="0"/>
          <a:lstStyle/>
          <a:p>
            <a:pPr algn="just">
              <a:lnSpc>
                <a:spcPct val="150000"/>
              </a:lnSpc>
            </a:pPr>
            <a:r>
              <a:rPr lang="en-GB" sz="2800" b="0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Söhne"/>
              </a:rPr>
              <a:t>Sample Dataset: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84C88-CDC0-DBCD-E724-CD5905AC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5" y="2564526"/>
            <a:ext cx="10783614" cy="643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9E291-2E01-B50A-8360-7A0755FA2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4" y="3650165"/>
            <a:ext cx="11036525" cy="25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89362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D0CD087D-3784-4051-993A-DCD320E11131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B0135648-3A67-4268-9BA1-044BA5FC9795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1980BB4A-C572-4B5E-9030-AE366E4DC02E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633C6420-6C6E-4D6F-8915-1E4716AC76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Balancing Act</Template>
  <TotalTime>224</TotalTime>
  <Words>1597</Words>
  <Application>Microsoft Macintosh PowerPoint</Application>
  <PresentationFormat>Widescreen</PresentationFormat>
  <Paragraphs>211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Segoe UI</vt:lpstr>
      <vt:lpstr>Segoe UI Light</vt:lpstr>
      <vt:lpstr>Söhne</vt:lpstr>
      <vt:lpstr>Times New Roman</vt:lpstr>
      <vt:lpstr>Wingdings</vt:lpstr>
      <vt:lpstr>Balancing Act</vt:lpstr>
      <vt:lpstr>Wellspring</vt:lpstr>
      <vt:lpstr>Star of the show</vt:lpstr>
      <vt:lpstr>Amusements</vt:lpstr>
      <vt:lpstr>Music Recommendation system using Content Filtering    </vt:lpstr>
      <vt:lpstr>Introduction and background knowledge</vt:lpstr>
      <vt:lpstr>Importance of music recommendation systems</vt:lpstr>
      <vt:lpstr>Existing challenges in collaborative filtering</vt:lpstr>
      <vt:lpstr>Content filtering as a popular approach:</vt:lpstr>
      <vt:lpstr>Comparison</vt:lpstr>
      <vt:lpstr>Contributions of the study:</vt:lpstr>
      <vt:lpstr>Methodology</vt:lpstr>
      <vt:lpstr>dataset from Ultimate Guitar</vt:lpstr>
      <vt:lpstr>Importance of lyrics, chords, and genre information</vt:lpstr>
      <vt:lpstr>Preprocessing steps</vt:lpstr>
      <vt:lpstr>Vectorization using TF-IDF</vt:lpstr>
      <vt:lpstr>Construction of the neural network model using Keras</vt:lpstr>
      <vt:lpstr>Neural Network Architecture</vt:lpstr>
      <vt:lpstr>Training and optimization</vt:lpstr>
      <vt:lpstr>Testing and recommendation process</vt:lpstr>
      <vt:lpstr>Results</vt:lpstr>
      <vt:lpstr>Evaluation of the music recommendation system:</vt:lpstr>
      <vt:lpstr>Influence of lyrics on accuracy</vt:lpstr>
      <vt:lpstr>Effectiveness of text preprocessing techniques</vt:lpstr>
      <vt:lpstr>Coverage of research questions</vt:lpstr>
      <vt:lpstr>Sample Results</vt:lpstr>
      <vt:lpstr>Discussion</vt:lpstr>
      <vt:lpstr>Interpretation of the results</vt:lpstr>
      <vt:lpstr>Potential Improvements for Accuracy</vt:lpstr>
      <vt:lpstr>Importance of considering lyrics in recommendations</vt:lpstr>
      <vt:lpstr>Significance of text preprocessing techniques</vt:lpstr>
      <vt:lpstr>Consideration of tempo for genre consistency</vt:lpstr>
      <vt:lpstr>Future directions for research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 -Content Filtering    </dc:title>
  <dc:creator>Sabeer Faisal</dc:creator>
  <cp:lastModifiedBy>Sabeer Faisal</cp:lastModifiedBy>
  <cp:revision>15</cp:revision>
  <dcterms:created xsi:type="dcterms:W3CDTF">2023-05-11T14:54:11Z</dcterms:created>
  <dcterms:modified xsi:type="dcterms:W3CDTF">2023-05-11T18:39:04Z</dcterms:modified>
</cp:coreProperties>
</file>