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7" r:id="rId6"/>
    <p:sldId id="258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862CB-92E8-4660-95BC-093FB9936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0703D-A9BB-45AA-8ECB-69F37F1E7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65F6E-7155-4E0A-976B-0090750B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D0419-06CC-45E4-94B4-564A587F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DA446-277C-499E-BDC9-2C1AF9F6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3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CE61-F1ED-498E-88F2-E6B83A0D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419E5-EFDF-4651-BB36-9251ED3FC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63197-AD6A-490F-AE26-EFC90744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44A90-A1CF-4171-B1A5-C529DF45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E3FD7-ECFE-48D4-BF21-214CD7E9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3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8AB660-BE12-41A5-8DD7-2F9092859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6EF06-3FDC-4527-A96C-E0B93EBE1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E7F98-3F32-43A0-AC01-8B551184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D85C8-61D4-4E44-A75F-2AB136D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E95A3-8A83-48B8-9A4A-E654E2DA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543E1-5454-44C4-9A60-8680A3B4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CD714-9429-445B-8DEE-412848BC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2A8A2-8FC8-4E97-B036-375FAE98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00D5B-E760-4CB5-8A97-81ACEB5D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51770-4535-4CED-B02E-23942B49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2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E4055-3148-451C-BCFD-412361DB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C6CC8-BF95-4A59-B579-39B8955E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D851E-0945-4D5B-A272-13CB29BC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89BE2-D98B-4A3C-AA50-F7AA575C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721CC-44CB-4E03-A53C-A9C652AA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9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DA7D5-8E74-45FC-A270-920FD974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77278-B6CA-4857-A01C-9DFCF3998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10AE6-92EC-4982-A98B-07E461F6D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999D1-5CE6-4A65-989E-D8A5842B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0B120-E4E7-4381-AADA-1EB17FD6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098A5-F68F-4BA6-9D38-CE507865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8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21C1-B6DB-4D40-B01F-5DA3CDED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B9E0B-17FD-4FEE-8694-DF7FCFB5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B5C08-77AA-4DD1-A40A-035B47EF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241DA-82C4-4CAC-8CC2-8D0703FFB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D2BFBB-89FD-4E35-8418-569E467D6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4EAFC2-FEB2-4B7B-B220-861BAB43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57708-369A-48C8-AD84-85D25679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A3D40-1E07-4444-97AD-141648AB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0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8EBC3-4EE5-41ED-B205-D95647C5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0C2683-A877-4EA4-9AB5-BA6DCEEB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6AEB11-EC16-4BDF-B82B-4E119979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86D20F-F39A-4A71-A174-BCC19189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50454F-33DA-4271-9876-D7CE3FC9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C3B33-CB42-4A70-BDDE-D02627AA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90691-D694-440E-AB26-6DAB2CD7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2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3ED2E-E106-4571-93D1-80CDE873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7265F-EE68-424C-9D36-2982D038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43BF2-4D66-428F-A0D3-097F4B714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29839-0EAF-4A63-8546-DF41C128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D25DB-22F9-482A-952A-BAB011DD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3950D-B8BE-4330-9C60-98092F41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3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8B65B-CC85-409E-AC64-8128A86A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5E5401-9B54-40F1-86AF-0A3A3E210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1F58C-7D03-4B51-8087-1F256D36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E790D-B93B-47E6-B2F3-F41D4927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AAE2C-FCEF-4A13-8311-843F468B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615A3-8046-41D8-8884-03B6522A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0EF95D-B41E-4711-8A05-91141D77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C9A03-8DEF-44B8-97D2-210EC1F8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FE768-134D-4A9E-8197-32D97CB81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B5F97-07BC-4AB6-BAD4-C9024F170E37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FDA16-126F-4B8A-8369-D41672573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74820-208B-4DF0-A2C4-615913251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1147-E789-4A58-BA6E-BAEB0DAB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9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798DF5-D289-4E32-9BF7-BDB7813AAB5D}"/>
              </a:ext>
            </a:extLst>
          </p:cNvPr>
          <p:cNvSpPr/>
          <p:nvPr/>
        </p:nvSpPr>
        <p:spPr>
          <a:xfrm>
            <a:off x="2820904" y="2111820"/>
            <a:ext cx="6550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3600" b="1" dirty="0">
                <a:latin typeface="+mj-ea"/>
                <a:ea typeface="+mj-ea"/>
              </a:rPr>
              <a:t>Object-Oriented </a:t>
            </a:r>
            <a:r>
              <a:rPr lang="en-US" altLang="zh-CN" sz="36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Design Patterns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31EB02A-7A14-4A71-9624-95ACE31F660E}"/>
              </a:ext>
            </a:extLst>
          </p:cNvPr>
          <p:cNvCxnSpPr/>
          <p:nvPr/>
        </p:nvCxnSpPr>
        <p:spPr>
          <a:xfrm>
            <a:off x="3226964" y="2843868"/>
            <a:ext cx="5738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7207956-314B-4810-AB4C-4696B1B02570}"/>
              </a:ext>
            </a:extLst>
          </p:cNvPr>
          <p:cNvSpPr txBox="1"/>
          <p:nvPr/>
        </p:nvSpPr>
        <p:spPr>
          <a:xfrm>
            <a:off x="4965580" y="2905780"/>
            <a:ext cx="22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Card Games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3E3858-71FF-4CB5-B037-8CAB02440E8B}"/>
              </a:ext>
            </a:extLst>
          </p:cNvPr>
          <p:cNvSpPr txBox="1"/>
          <p:nvPr/>
        </p:nvSpPr>
        <p:spPr>
          <a:xfrm>
            <a:off x="9471170" y="4714613"/>
            <a:ext cx="1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Group 1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B8504D-92CD-4B7D-ADED-DE9C40417AE2}"/>
              </a:ext>
            </a:extLst>
          </p:cNvPr>
          <p:cNvCxnSpPr/>
          <p:nvPr/>
        </p:nvCxnSpPr>
        <p:spPr>
          <a:xfrm>
            <a:off x="9169167" y="5209563"/>
            <a:ext cx="20273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62EA43B-5895-4C14-892C-EEBC0F31778D}"/>
              </a:ext>
            </a:extLst>
          </p:cNvPr>
          <p:cNvSpPr/>
          <p:nvPr/>
        </p:nvSpPr>
        <p:spPr>
          <a:xfrm>
            <a:off x="5100504" y="53013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CN" dirty="0"/>
              <a:t>Ajmal</a:t>
            </a:r>
          </a:p>
          <a:p>
            <a:pPr algn="r"/>
            <a:r>
              <a:rPr lang="en-US" altLang="zh-CN" dirty="0"/>
              <a:t>Gengda</a:t>
            </a:r>
          </a:p>
          <a:p>
            <a:pPr algn="r"/>
            <a:r>
              <a:rPr lang="en-US" altLang="zh-CN" dirty="0"/>
              <a:t>Yanqi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2C5AA6-F22E-4165-8F8C-64861BAF4090}"/>
              </a:ext>
            </a:extLst>
          </p:cNvPr>
          <p:cNvSpPr/>
          <p:nvPr/>
        </p:nvSpPr>
        <p:spPr>
          <a:xfrm>
            <a:off x="0" y="0"/>
            <a:ext cx="12192000" cy="176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AF2541-DD36-46FB-8D61-8D69C8C2270A}"/>
              </a:ext>
            </a:extLst>
          </p:cNvPr>
          <p:cNvSpPr/>
          <p:nvPr/>
        </p:nvSpPr>
        <p:spPr>
          <a:xfrm>
            <a:off x="-2" y="6488669"/>
            <a:ext cx="12192000" cy="36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2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E01259-FF50-4166-99F5-90855D10269C}"/>
              </a:ext>
            </a:extLst>
          </p:cNvPr>
          <p:cNvSpPr/>
          <p:nvPr/>
        </p:nvSpPr>
        <p:spPr>
          <a:xfrm>
            <a:off x="445921" y="417245"/>
            <a:ext cx="1793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+mn-ea"/>
              </a:rPr>
              <a:t>Card Games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EC1D959-B8D7-49B8-AFAE-ACF6A80F56C6}"/>
              </a:ext>
            </a:extLst>
          </p:cNvPr>
          <p:cNvCxnSpPr/>
          <p:nvPr/>
        </p:nvCxnSpPr>
        <p:spPr>
          <a:xfrm>
            <a:off x="445921" y="1023457"/>
            <a:ext cx="10846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17497E7-81D1-452C-B8B3-A18E61FE2266}"/>
              </a:ext>
            </a:extLst>
          </p:cNvPr>
          <p:cNvSpPr/>
          <p:nvPr/>
        </p:nvSpPr>
        <p:spPr>
          <a:xfrm>
            <a:off x="5038085" y="1343566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Demonstration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03B8E1-A586-4B2C-AAB7-35A5DD7F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818" y="1831056"/>
            <a:ext cx="5708364" cy="45242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04AC4DB-0E0B-407C-BBAC-5267883ADBBC}"/>
              </a:ext>
            </a:extLst>
          </p:cNvPr>
          <p:cNvSpPr/>
          <p:nvPr/>
        </p:nvSpPr>
        <p:spPr>
          <a:xfrm>
            <a:off x="0" y="0"/>
            <a:ext cx="12192000" cy="176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B42018-027B-421A-A3C6-D6BA7C9CE589}"/>
              </a:ext>
            </a:extLst>
          </p:cNvPr>
          <p:cNvSpPr/>
          <p:nvPr/>
        </p:nvSpPr>
        <p:spPr>
          <a:xfrm>
            <a:off x="-2" y="6488669"/>
            <a:ext cx="12192000" cy="36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3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1AAC73-582D-45A0-AEE2-134BA07E78BE}"/>
              </a:ext>
            </a:extLst>
          </p:cNvPr>
          <p:cNvSpPr/>
          <p:nvPr/>
        </p:nvSpPr>
        <p:spPr>
          <a:xfrm>
            <a:off x="445921" y="417245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</a:rPr>
              <a:t>Factory Method</a:t>
            </a:r>
            <a:endParaRPr lang="zh-CN" altLang="en-US" sz="3200" dirty="0">
              <a:latin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B6A78BF-6C58-4D54-A543-8E1960C8B2A6}"/>
              </a:ext>
            </a:extLst>
          </p:cNvPr>
          <p:cNvCxnSpPr/>
          <p:nvPr/>
        </p:nvCxnSpPr>
        <p:spPr>
          <a:xfrm>
            <a:off x="445921" y="1023457"/>
            <a:ext cx="10846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EA35C2A-53F3-4A89-BD2E-9F8018C69DAA}"/>
              </a:ext>
            </a:extLst>
          </p:cNvPr>
          <p:cNvSpPr/>
          <p:nvPr/>
        </p:nvSpPr>
        <p:spPr>
          <a:xfrm>
            <a:off x="942364" y="3735048"/>
            <a:ext cx="6096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our project, we d</a:t>
            </a:r>
            <a:r>
              <a:rPr lang="zh-CN" altLang="en-US" dirty="0"/>
              <a:t>efine a factory interface 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</a:rPr>
              <a:t>Card()</a:t>
            </a:r>
            <a:r>
              <a:rPr lang="zh-CN" altLang="en-US" dirty="0">
                <a:highlight>
                  <a:srgbClr val="C0C0C0"/>
                </a:highlight>
              </a:rPr>
              <a:t> </a:t>
            </a:r>
            <a:r>
              <a:rPr lang="zh-CN" altLang="en-US" dirty="0"/>
              <a:t>that creates product objects, deferring the actual creation of product objects 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</a:rPr>
              <a:t>generateCard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into specific sub-factory classes.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F11D2B-08FA-4F50-B8CB-141DD041593F}"/>
              </a:ext>
            </a:extLst>
          </p:cNvPr>
          <p:cNvSpPr/>
          <p:nvPr/>
        </p:nvSpPr>
        <p:spPr>
          <a:xfrm>
            <a:off x="942363" y="1822157"/>
            <a:ext cx="6364447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22222"/>
                </a:solidFill>
                <a:effectLst/>
                <a:latin typeface="+mn-ea"/>
              </a:rPr>
              <a:t>Defines an interface for creating objects, but let subclasses to decide which class to instantiate.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22222"/>
                </a:solidFill>
                <a:effectLst/>
                <a:latin typeface="+mn-ea"/>
              </a:rPr>
              <a:t>Refers to the newly created object through a common interface.</a:t>
            </a:r>
            <a:endParaRPr lang="zh-CN" altLang="en-US" dirty="0"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732A2B-15CC-4A98-B5C2-6EF8012E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83" y="1332537"/>
            <a:ext cx="3006660" cy="48370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028DF7-3EBF-4152-8A17-EF392AFDAEBF}"/>
              </a:ext>
            </a:extLst>
          </p:cNvPr>
          <p:cNvSpPr/>
          <p:nvPr/>
        </p:nvSpPr>
        <p:spPr>
          <a:xfrm>
            <a:off x="0" y="0"/>
            <a:ext cx="12192000" cy="176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90FFCA-4A53-4B1D-9469-8AC1CA0CF6BA}"/>
              </a:ext>
            </a:extLst>
          </p:cNvPr>
          <p:cNvSpPr/>
          <p:nvPr/>
        </p:nvSpPr>
        <p:spPr>
          <a:xfrm>
            <a:off x="-2" y="6488669"/>
            <a:ext cx="12192000" cy="36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7FDA51-9BB0-480B-93E0-F1BAD30E7821}"/>
              </a:ext>
            </a:extLst>
          </p:cNvPr>
          <p:cNvSpPr/>
          <p:nvPr/>
        </p:nvSpPr>
        <p:spPr>
          <a:xfrm>
            <a:off x="445921" y="417245"/>
            <a:ext cx="2547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i="0" dirty="0">
                <a:effectLst/>
                <a:latin typeface="+mn-ea"/>
              </a:rPr>
              <a:t>Template Method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47D6786-7110-4BAB-BF65-8D07ED38F659}"/>
              </a:ext>
            </a:extLst>
          </p:cNvPr>
          <p:cNvCxnSpPr/>
          <p:nvPr/>
        </p:nvCxnSpPr>
        <p:spPr>
          <a:xfrm>
            <a:off x="445921" y="1023457"/>
            <a:ext cx="10846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5AE8CB7-B424-4FE0-B2CC-B265E0EAE507}"/>
              </a:ext>
            </a:extLst>
          </p:cNvPr>
          <p:cNvSpPr/>
          <p:nvPr/>
        </p:nvSpPr>
        <p:spPr>
          <a:xfrm>
            <a:off x="883640" y="1834226"/>
            <a:ext cx="6096000" cy="14773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+mn-ea"/>
              </a:rPr>
              <a:t>Define the skeleton of an algorithm in an operation, deferring some steps to subclasses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+mn-ea"/>
              </a:rPr>
              <a:t>Template Method lets subclasses redefine certain steps of an algorithm without letting them to change the algorithm's structure.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491469-162B-437D-AB76-0245D036B822}"/>
              </a:ext>
            </a:extLst>
          </p:cNvPr>
          <p:cNvSpPr/>
          <p:nvPr/>
        </p:nvSpPr>
        <p:spPr>
          <a:xfrm>
            <a:off x="883640" y="4034985"/>
            <a:ext cx="6096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The actions that players choose for different games are not exactly the same, but there are many steps to repeat.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example, in each game, players should 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</a:rPr>
              <a:t>showCard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altLang="zh-CN" dirty="0"/>
              <a:t> and 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</a:rPr>
              <a:t>showWinner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</a:rPr>
              <a:t>(int)</a:t>
            </a:r>
            <a:endParaRPr lang="zh-CN" alt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47223A-6221-462D-9534-DBC3A293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02" y="1107350"/>
            <a:ext cx="2004022" cy="537921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9C4EC49-59B2-41EC-8DF0-74819DF5560A}"/>
              </a:ext>
            </a:extLst>
          </p:cNvPr>
          <p:cNvSpPr/>
          <p:nvPr/>
        </p:nvSpPr>
        <p:spPr>
          <a:xfrm>
            <a:off x="0" y="0"/>
            <a:ext cx="12192000" cy="176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633E21-6B8E-4160-ABB8-4C874443D9C6}"/>
              </a:ext>
            </a:extLst>
          </p:cNvPr>
          <p:cNvSpPr/>
          <p:nvPr/>
        </p:nvSpPr>
        <p:spPr>
          <a:xfrm>
            <a:off x="-2" y="6488669"/>
            <a:ext cx="12192000" cy="36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4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7FDA51-9BB0-480B-93E0-F1BAD30E7821}"/>
              </a:ext>
            </a:extLst>
          </p:cNvPr>
          <p:cNvSpPr/>
          <p:nvPr/>
        </p:nvSpPr>
        <p:spPr>
          <a:xfrm>
            <a:off x="445921" y="417245"/>
            <a:ext cx="2547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i="0" dirty="0">
                <a:effectLst/>
                <a:latin typeface="+mn-ea"/>
              </a:rPr>
              <a:t>Template Method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47D6786-7110-4BAB-BF65-8D07ED38F659}"/>
              </a:ext>
            </a:extLst>
          </p:cNvPr>
          <p:cNvCxnSpPr/>
          <p:nvPr/>
        </p:nvCxnSpPr>
        <p:spPr>
          <a:xfrm>
            <a:off x="445921" y="1023457"/>
            <a:ext cx="10846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491469-162B-437D-AB76-0245D036B822}"/>
              </a:ext>
            </a:extLst>
          </p:cNvPr>
          <p:cNvSpPr/>
          <p:nvPr/>
        </p:nvSpPr>
        <p:spPr>
          <a:xfrm>
            <a:off x="982910" y="2186835"/>
            <a:ext cx="6096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player will be assigned a different number of hands according to different games, and there are many similar operations. Although they are different, there are many repeated steps.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example, each game should 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</a:rPr>
              <a:t>generateCard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altLang="zh-CN" dirty="0"/>
              <a:t>, and then 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</a:rPr>
              <a:t>shuffleCard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altLang="zh-CN" dirty="0"/>
              <a:t> and 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</a:rPr>
              <a:t>dealCard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altLang="zh-CN" dirty="0"/>
              <a:t>, at the end of game, it will 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</a:rPr>
              <a:t>printCardList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altLang="zh-CN" dirty="0"/>
              <a:t> of each player.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087176-B027-436B-9D93-12EA9767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83" y="1332537"/>
            <a:ext cx="3006660" cy="483706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3DF7C2-E78C-4A24-B712-855BB604473C}"/>
              </a:ext>
            </a:extLst>
          </p:cNvPr>
          <p:cNvSpPr/>
          <p:nvPr/>
        </p:nvSpPr>
        <p:spPr>
          <a:xfrm>
            <a:off x="0" y="0"/>
            <a:ext cx="12192000" cy="176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BB0CE-A6A8-42D8-84AD-958601B3A07D}"/>
              </a:ext>
            </a:extLst>
          </p:cNvPr>
          <p:cNvSpPr/>
          <p:nvPr/>
        </p:nvSpPr>
        <p:spPr>
          <a:xfrm>
            <a:off x="-2" y="6488669"/>
            <a:ext cx="12192000" cy="36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5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A71F35C-46D3-46B4-8638-3E26AA778C82}"/>
              </a:ext>
            </a:extLst>
          </p:cNvPr>
          <p:cNvSpPr/>
          <p:nvPr/>
        </p:nvSpPr>
        <p:spPr>
          <a:xfrm>
            <a:off x="445921" y="417245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</a:rPr>
              <a:t>Strategy</a:t>
            </a:r>
            <a:endParaRPr lang="zh-CN" altLang="en-US" dirty="0">
              <a:latin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1AF9350-2EB1-4A3E-A8D3-218182F2EFAF}"/>
              </a:ext>
            </a:extLst>
          </p:cNvPr>
          <p:cNvCxnSpPr/>
          <p:nvPr/>
        </p:nvCxnSpPr>
        <p:spPr>
          <a:xfrm>
            <a:off x="445921" y="1023457"/>
            <a:ext cx="10846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BD03320-A54C-4625-B13B-69AD1F59E9A7}"/>
              </a:ext>
            </a:extLst>
          </p:cNvPr>
          <p:cNvSpPr/>
          <p:nvPr/>
        </p:nvSpPr>
        <p:spPr>
          <a:xfrm>
            <a:off x="556470" y="2132550"/>
            <a:ext cx="5911442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+mn-ea"/>
              </a:rPr>
              <a:t>Define a family of algorithms, encapsulate each one, and make them interchangeable. Strategy lets the algorithm vary independently from clients that use it.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F24B18-860B-4CDC-9591-26A267250D91}"/>
              </a:ext>
            </a:extLst>
          </p:cNvPr>
          <p:cNvSpPr/>
          <p:nvPr/>
        </p:nvSpPr>
        <p:spPr>
          <a:xfrm>
            <a:off x="502142" y="3802121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In our card game program, the client needs to react to the player's input to enter different games.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accept the numbers 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</a:rPr>
              <a:t>game</a:t>
            </a:r>
            <a:r>
              <a:rPr lang="en-US" altLang="zh-CN" dirty="0"/>
              <a:t> entered by the user. Then we judge the number by 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</a:rPr>
              <a:t>switch</a:t>
            </a:r>
            <a:r>
              <a:rPr lang="en-US" altLang="zh-CN" dirty="0"/>
              <a:t> and start the corresponding game program.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6E089-75BE-4AF5-8B73-AF681092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5" y="1715324"/>
            <a:ext cx="4694327" cy="1950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BBE6F5-2CF5-45F1-A962-5FD0F256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17" y="3927069"/>
            <a:ext cx="5380186" cy="22252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3A9CD11-776F-4512-B5CF-6F93FDBCE00F}"/>
              </a:ext>
            </a:extLst>
          </p:cNvPr>
          <p:cNvSpPr/>
          <p:nvPr/>
        </p:nvSpPr>
        <p:spPr>
          <a:xfrm>
            <a:off x="0" y="0"/>
            <a:ext cx="12192000" cy="176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7F2DDF-BE76-4011-9B4F-D3AFE88F0E32}"/>
              </a:ext>
            </a:extLst>
          </p:cNvPr>
          <p:cNvSpPr/>
          <p:nvPr/>
        </p:nvSpPr>
        <p:spPr>
          <a:xfrm>
            <a:off x="-2" y="6488669"/>
            <a:ext cx="12192000" cy="36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5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FA8CB7-E754-4D53-93A5-B717FCE9BE8E}"/>
              </a:ext>
            </a:extLst>
          </p:cNvPr>
          <p:cNvSpPr/>
          <p:nvPr/>
        </p:nvSpPr>
        <p:spPr>
          <a:xfrm>
            <a:off x="5569253" y="2111820"/>
            <a:ext cx="1053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3600" b="1" dirty="0">
                <a:latin typeface="+mj-ea"/>
                <a:ea typeface="+mj-ea"/>
              </a:rPr>
              <a:t>END</a:t>
            </a:r>
            <a:endParaRPr lang="en-US" altLang="zh-CN" sz="3600" b="1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4DFA9D4-F7C1-4ADA-910E-259BDE61F204}"/>
              </a:ext>
            </a:extLst>
          </p:cNvPr>
          <p:cNvCxnSpPr/>
          <p:nvPr/>
        </p:nvCxnSpPr>
        <p:spPr>
          <a:xfrm>
            <a:off x="3226964" y="2843868"/>
            <a:ext cx="5738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B01A815-1F3A-4B55-8C16-C2E142F069E5}"/>
              </a:ext>
            </a:extLst>
          </p:cNvPr>
          <p:cNvSpPr txBox="1"/>
          <p:nvPr/>
        </p:nvSpPr>
        <p:spPr>
          <a:xfrm>
            <a:off x="5012420" y="2905780"/>
            <a:ext cx="2327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Card Games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302DB2-608C-496B-B96F-B23DD1E0082F}"/>
              </a:ext>
            </a:extLst>
          </p:cNvPr>
          <p:cNvSpPr txBox="1"/>
          <p:nvPr/>
        </p:nvSpPr>
        <p:spPr>
          <a:xfrm>
            <a:off x="9471170" y="4714613"/>
            <a:ext cx="1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Group 1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5D987FD-F74D-4DF6-8E1A-D9283CFDFE78}"/>
              </a:ext>
            </a:extLst>
          </p:cNvPr>
          <p:cNvCxnSpPr/>
          <p:nvPr/>
        </p:nvCxnSpPr>
        <p:spPr>
          <a:xfrm>
            <a:off x="9169167" y="5209563"/>
            <a:ext cx="20273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2D4F2CD-A864-4761-BCD7-AEE116785C1F}"/>
              </a:ext>
            </a:extLst>
          </p:cNvPr>
          <p:cNvSpPr/>
          <p:nvPr/>
        </p:nvSpPr>
        <p:spPr>
          <a:xfrm>
            <a:off x="5100504" y="53013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CN" dirty="0"/>
              <a:t>Ajmal</a:t>
            </a:r>
          </a:p>
          <a:p>
            <a:pPr algn="r"/>
            <a:r>
              <a:rPr lang="en-US" altLang="zh-CN" dirty="0"/>
              <a:t>Gengda</a:t>
            </a:r>
          </a:p>
          <a:p>
            <a:pPr algn="r"/>
            <a:r>
              <a:rPr lang="en-US" altLang="zh-CN" dirty="0"/>
              <a:t>Yanqi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BB060E-6F71-4112-ACC5-D01EF69F67B6}"/>
              </a:ext>
            </a:extLst>
          </p:cNvPr>
          <p:cNvSpPr/>
          <p:nvPr/>
        </p:nvSpPr>
        <p:spPr>
          <a:xfrm>
            <a:off x="0" y="0"/>
            <a:ext cx="12192000" cy="176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0CBAF-1695-4A08-BBC1-1009D21EE83C}"/>
              </a:ext>
            </a:extLst>
          </p:cNvPr>
          <p:cNvSpPr/>
          <p:nvPr/>
        </p:nvSpPr>
        <p:spPr>
          <a:xfrm>
            <a:off x="-2" y="6488669"/>
            <a:ext cx="12192000" cy="36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7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304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Gengda</dc:creator>
  <cp:lastModifiedBy>Li, Gengda</cp:lastModifiedBy>
  <cp:revision>37</cp:revision>
  <dcterms:created xsi:type="dcterms:W3CDTF">2019-10-29T14:39:29Z</dcterms:created>
  <dcterms:modified xsi:type="dcterms:W3CDTF">2019-10-30T00:05:32Z</dcterms:modified>
</cp:coreProperties>
</file>