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b="1" dirty="0"/>
              <a:t>Database Management System</a:t>
            </a:r>
            <a:br>
              <a:rPr lang="fr-FR" b="1" dirty="0"/>
            </a:br>
            <a:endParaRPr lang="fr-FR" dirty="0"/>
          </a:p>
        </p:txBody>
      </p:sp>
      <p:sp>
        <p:nvSpPr>
          <p:cNvPr id="3" name="Sous-titre 2"/>
          <p:cNvSpPr>
            <a:spLocks noGrp="1"/>
          </p:cNvSpPr>
          <p:nvPr>
            <p:ph type="subTitle" idx="1"/>
          </p:nvPr>
        </p:nvSpPr>
        <p:spPr/>
        <p:txBody>
          <a:bodyPr/>
          <a:lstStyle/>
          <a:p>
            <a:r>
              <a:rPr lang="en-US" dirty="0"/>
              <a:t>MySQL, PostgreSQL and SQL SERVER </a:t>
            </a:r>
            <a:endParaRPr lang="fr-FR" dirty="0"/>
          </a:p>
        </p:txBody>
      </p:sp>
    </p:spTree>
    <p:extLst>
      <p:ext uri="{BB962C8B-B14F-4D97-AF65-F5344CB8AC3E}">
        <p14:creationId xmlns:p14="http://schemas.microsoft.com/office/powerpoint/2010/main" val="474841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cap="all" dirty="0"/>
              <a:t>WHAT </a:t>
            </a:r>
            <a:r>
              <a:rPr lang="fr-FR" b="1" cap="all" dirty="0" smtClean="0"/>
              <a:t>IS </a:t>
            </a:r>
            <a:r>
              <a:rPr lang="fr-FR" b="1" dirty="0" smtClean="0"/>
              <a:t>PostgreSQL ? </a:t>
            </a:r>
            <a:r>
              <a:rPr lang="fr-FR" b="1" dirty="0"/>
              <a:t/>
            </a:r>
            <a:br>
              <a:rPr lang="fr-FR" b="1" dirty="0"/>
            </a:br>
            <a:endParaRPr lang="fr-FR" b="1" dirty="0"/>
          </a:p>
        </p:txBody>
      </p:sp>
      <p:sp>
        <p:nvSpPr>
          <p:cNvPr id="3" name="Espace réservé du contenu 2"/>
          <p:cNvSpPr>
            <a:spLocks noGrp="1"/>
          </p:cNvSpPr>
          <p:nvPr>
            <p:ph idx="1"/>
          </p:nvPr>
        </p:nvSpPr>
        <p:spPr>
          <a:xfrm>
            <a:off x="2589212" y="2133600"/>
            <a:ext cx="8915400" cy="4499020"/>
          </a:xfrm>
        </p:spPr>
        <p:txBody>
          <a:bodyPr>
            <a:noAutofit/>
          </a:bodyPr>
          <a:lstStyle/>
          <a:p>
            <a:r>
              <a:rPr lang="en-US" sz="2400" dirty="0"/>
              <a:t>PostgreSQL is a powerful, open-source object-relational database system that uses and extends the SQL language combined with many features that safely store and scale the most complicated data workloads</a:t>
            </a:r>
            <a:r>
              <a:rPr lang="en-US" sz="2400" dirty="0" smtClean="0"/>
              <a:t>.</a:t>
            </a:r>
          </a:p>
          <a:p>
            <a:r>
              <a:rPr lang="en-US" sz="2400" dirty="0"/>
              <a:t>PostgreSQL shares many of the same advantages of MySQL. It is easy to use, inexpensive, reliable and has a large community of developers. It also provides some additional features such as foreign key support without requiring complex configuration</a:t>
            </a:r>
            <a:r>
              <a:rPr lang="en-US" sz="2400" dirty="0" smtClean="0"/>
              <a:t> .</a:t>
            </a:r>
            <a:endParaRPr lang="fr-FR" sz="2400" dirty="0"/>
          </a:p>
        </p:txBody>
      </p:sp>
    </p:spTree>
    <p:extLst>
      <p:ext uri="{BB962C8B-B14F-4D97-AF65-F5344CB8AC3E}">
        <p14:creationId xmlns:p14="http://schemas.microsoft.com/office/powerpoint/2010/main" val="1161342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Advantages of </a:t>
            </a:r>
            <a:r>
              <a:rPr lang="fr-FR" b="1" dirty="0" smtClean="0"/>
              <a:t>PostgreSQL:</a:t>
            </a:r>
            <a:r>
              <a:rPr lang="fr-FR" dirty="0"/>
              <a:t/>
            </a:r>
            <a:br>
              <a:rPr lang="fr-FR" dirty="0"/>
            </a:br>
            <a:r>
              <a:rPr lang="fr-FR" dirty="0"/>
              <a:t/>
            </a:r>
            <a:br>
              <a:rPr lang="fr-FR" dirty="0"/>
            </a:br>
            <a:endParaRPr lang="fr-FR" dirty="0"/>
          </a:p>
        </p:txBody>
      </p:sp>
      <p:sp>
        <p:nvSpPr>
          <p:cNvPr id="3" name="Espace réservé du contenu 2"/>
          <p:cNvSpPr>
            <a:spLocks noGrp="1"/>
          </p:cNvSpPr>
          <p:nvPr>
            <p:ph idx="1"/>
          </p:nvPr>
        </p:nvSpPr>
        <p:spPr>
          <a:xfrm>
            <a:off x="2589212" y="2133600"/>
            <a:ext cx="8915400" cy="4724400"/>
          </a:xfrm>
        </p:spPr>
        <p:txBody>
          <a:bodyPr>
            <a:normAutofit fontScale="92500" lnSpcReduction="10000"/>
          </a:bodyPr>
          <a:lstStyle/>
          <a:p>
            <a:r>
              <a:rPr lang="en-US" sz="1900" dirty="0"/>
              <a:t>Supports the locking mechanism;</a:t>
            </a:r>
          </a:p>
          <a:p>
            <a:r>
              <a:rPr lang="en-US" sz="1900" dirty="0"/>
              <a:t>Has high availability;</a:t>
            </a:r>
          </a:p>
          <a:p>
            <a:r>
              <a:rPr lang="en-US" sz="1900" dirty="0"/>
              <a:t>Free and open-source software;</a:t>
            </a:r>
          </a:p>
          <a:p>
            <a:r>
              <a:rPr lang="en-US" sz="1900" dirty="0"/>
              <a:t>ACID-compliant;</a:t>
            </a:r>
          </a:p>
          <a:p>
            <a:r>
              <a:rPr lang="en-US" sz="1900" dirty="0"/>
              <a:t>Has the capacity for fault tolerance;</a:t>
            </a:r>
          </a:p>
          <a:p>
            <a:r>
              <a:rPr lang="en-US" sz="1900" dirty="0"/>
              <a:t>Supports image, video, audio storage and also supports graphical data;</a:t>
            </a:r>
          </a:p>
          <a:p>
            <a:r>
              <a:rPr lang="en-US" sz="1900" dirty="0"/>
              <a:t>Requires low maintenance;</a:t>
            </a:r>
          </a:p>
          <a:p>
            <a:r>
              <a:rPr lang="en-US" sz="1900" dirty="0"/>
              <a:t>Supports Multi-version concurrency control (MVCC);</a:t>
            </a:r>
          </a:p>
          <a:p>
            <a:r>
              <a:rPr lang="en-US" sz="1900" dirty="0"/>
              <a:t>High recovery;</a:t>
            </a:r>
          </a:p>
          <a:p>
            <a:r>
              <a:rPr lang="en-US" sz="1900" dirty="0"/>
              <a:t>Has user-defined data-types;</a:t>
            </a:r>
          </a:p>
          <a:p>
            <a:r>
              <a:rPr lang="en-US" sz="1900" dirty="0"/>
              <a:t>Table inheritance;</a:t>
            </a:r>
          </a:p>
          <a:p>
            <a:r>
              <a:rPr lang="en-US" sz="1900" dirty="0"/>
              <a:t>Runs on all operating systems.</a:t>
            </a:r>
          </a:p>
          <a:p>
            <a:endParaRPr lang="fr-FR" dirty="0"/>
          </a:p>
        </p:txBody>
      </p:sp>
    </p:spTree>
    <p:extLst>
      <p:ext uri="{BB962C8B-B14F-4D97-AF65-F5344CB8AC3E}">
        <p14:creationId xmlns:p14="http://schemas.microsoft.com/office/powerpoint/2010/main" val="2012288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cap="all" dirty="0"/>
              <a:t>WHAT </a:t>
            </a:r>
            <a:r>
              <a:rPr lang="fr-FR" b="1" cap="all" dirty="0" smtClean="0"/>
              <a:t>IS </a:t>
            </a:r>
            <a:r>
              <a:rPr lang="fr-FR" b="1" dirty="0" smtClean="0"/>
              <a:t>SQL Server ? </a:t>
            </a:r>
            <a:r>
              <a:rPr lang="fr-FR" dirty="0"/>
              <a:t/>
            </a:r>
            <a:br>
              <a:rPr lang="fr-FR" dirty="0"/>
            </a:br>
            <a:r>
              <a:rPr lang="fr-FR" dirty="0"/>
              <a:t/>
            </a:r>
            <a:br>
              <a:rPr lang="fr-FR" dirty="0"/>
            </a:br>
            <a:endParaRPr lang="fr-FR" dirty="0"/>
          </a:p>
        </p:txBody>
      </p:sp>
      <p:sp>
        <p:nvSpPr>
          <p:cNvPr id="3" name="Espace réservé du contenu 2"/>
          <p:cNvSpPr>
            <a:spLocks noGrp="1"/>
          </p:cNvSpPr>
          <p:nvPr>
            <p:ph idx="1"/>
          </p:nvPr>
        </p:nvSpPr>
        <p:spPr/>
        <p:txBody>
          <a:bodyPr>
            <a:normAutofit/>
          </a:bodyPr>
          <a:lstStyle/>
          <a:p>
            <a:r>
              <a:rPr lang="en-US" sz="2400" dirty="0"/>
              <a:t>SQL Server is a relational database management system, or RDBMS, developed and marketed by Microsoft. Similar to other RDBMS software, SQL Server is built on top of SQL, a standard programming language for interacting with the relational databases</a:t>
            </a:r>
            <a:endParaRPr lang="fr-FR" sz="2400" dirty="0"/>
          </a:p>
        </p:txBody>
      </p:sp>
    </p:spTree>
    <p:extLst>
      <p:ext uri="{BB962C8B-B14F-4D97-AF65-F5344CB8AC3E}">
        <p14:creationId xmlns:p14="http://schemas.microsoft.com/office/powerpoint/2010/main" val="38161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Advantages of SQL Server:</a:t>
            </a:r>
            <a:endParaRPr lang="fr-FR" dirty="0"/>
          </a:p>
        </p:txBody>
      </p:sp>
      <p:sp>
        <p:nvSpPr>
          <p:cNvPr id="3" name="Espace réservé du contenu 2"/>
          <p:cNvSpPr>
            <a:spLocks noGrp="1"/>
          </p:cNvSpPr>
          <p:nvPr>
            <p:ph idx="1"/>
          </p:nvPr>
        </p:nvSpPr>
        <p:spPr/>
        <p:txBody>
          <a:bodyPr/>
          <a:lstStyle/>
          <a:p>
            <a:r>
              <a:rPr lang="en-US" dirty="0"/>
              <a:t>Streamlined Installation;</a:t>
            </a:r>
          </a:p>
          <a:p>
            <a:r>
              <a:rPr lang="en-US" dirty="0"/>
              <a:t>Great Security Features;</a:t>
            </a:r>
          </a:p>
          <a:p>
            <a:r>
              <a:rPr lang="en-US" dirty="0"/>
              <a:t>Enhanced Performance;</a:t>
            </a:r>
          </a:p>
          <a:p>
            <a:r>
              <a:rPr lang="en-US" dirty="0"/>
              <a:t>Low Cost Of Ownership.</a:t>
            </a:r>
          </a:p>
          <a:p>
            <a:endParaRPr lang="fr-FR" dirty="0"/>
          </a:p>
        </p:txBody>
      </p:sp>
    </p:spTree>
    <p:extLst>
      <p:ext uri="{BB962C8B-B14F-4D97-AF65-F5344CB8AC3E}">
        <p14:creationId xmlns:p14="http://schemas.microsoft.com/office/powerpoint/2010/main" val="52387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C</a:t>
            </a:r>
            <a:r>
              <a:rPr lang="fr-FR" b="1" dirty="0" smtClean="0"/>
              <a:t>omparison between </a:t>
            </a:r>
            <a:r>
              <a:rPr lang="fr-FR" b="1" dirty="0"/>
              <a:t>the three </a:t>
            </a:r>
            <a:r>
              <a:rPr lang="fr-FR" b="1" dirty="0" smtClean="0"/>
              <a:t>RDBMS:</a:t>
            </a:r>
            <a:r>
              <a:rPr lang="fr-FR" b="1" dirty="0"/>
              <a:t/>
            </a:r>
            <a:br>
              <a:rPr lang="fr-FR" b="1" dirty="0"/>
            </a:br>
            <a:r>
              <a:rPr lang="fr-FR" b="1" dirty="0"/>
              <a:t/>
            </a:r>
            <a:br>
              <a:rPr lang="fr-FR" b="1" dirty="0"/>
            </a:br>
            <a:endParaRPr lang="fr-FR" b="1" dirty="0"/>
          </a:p>
        </p:txBody>
      </p:sp>
      <p:sp>
        <p:nvSpPr>
          <p:cNvPr id="3" name="Espace réservé du contenu 2"/>
          <p:cNvSpPr>
            <a:spLocks noGrp="1"/>
          </p:cNvSpPr>
          <p:nvPr>
            <p:ph idx="1"/>
          </p:nvPr>
        </p:nvSpPr>
        <p:spPr>
          <a:xfrm>
            <a:off x="2589212" y="2133600"/>
            <a:ext cx="8915400" cy="4241442"/>
          </a:xfrm>
        </p:spPr>
        <p:txBody>
          <a:bodyPr>
            <a:normAutofit/>
          </a:bodyPr>
          <a:lstStyle/>
          <a:p>
            <a:r>
              <a:rPr lang="en-US" dirty="0"/>
              <a:t>Some of </a:t>
            </a:r>
            <a:r>
              <a:rPr lang="en-US" b="1" dirty="0" smtClean="0"/>
              <a:t>MYSQL</a:t>
            </a:r>
            <a:r>
              <a:rPr lang="en-US" dirty="0" smtClean="0"/>
              <a:t> disadvantages </a:t>
            </a:r>
            <a:r>
              <a:rPr lang="en-US" dirty="0"/>
              <a:t>are that it has been known to suffer from poor performance when scaling, open source development has lagged since Oracle has taken control of MySQL, and it does not include some advanced features that developers may be used to</a:t>
            </a:r>
            <a:r>
              <a:rPr lang="en-US" dirty="0" smtClean="0"/>
              <a:t>.</a:t>
            </a:r>
          </a:p>
          <a:p>
            <a:r>
              <a:rPr lang="en-US" dirty="0"/>
              <a:t>The main disadvantage of </a:t>
            </a:r>
            <a:r>
              <a:rPr lang="en-US" b="1" dirty="0"/>
              <a:t>PostgreSQL</a:t>
            </a:r>
            <a:r>
              <a:rPr lang="en-US" dirty="0"/>
              <a:t> is that it can be slower in performance than other databases such as MySQL. It is also slightly less popular than MySQL.</a:t>
            </a:r>
          </a:p>
          <a:p>
            <a:r>
              <a:rPr lang="en-US" dirty="0"/>
              <a:t>The main disadvantage </a:t>
            </a:r>
            <a:r>
              <a:rPr lang="en-US" dirty="0" smtClean="0"/>
              <a:t>of </a:t>
            </a:r>
            <a:r>
              <a:rPr lang="fr-FR" b="1" dirty="0"/>
              <a:t>SQL </a:t>
            </a:r>
            <a:r>
              <a:rPr lang="fr-FR" b="1" dirty="0" smtClean="0"/>
              <a:t>Server </a:t>
            </a:r>
            <a:r>
              <a:rPr lang="fr-FR" dirty="0" smtClean="0"/>
              <a:t>IS</a:t>
            </a:r>
            <a:r>
              <a:rPr lang="fr-FR" b="1" dirty="0" smtClean="0"/>
              <a:t> </a:t>
            </a:r>
            <a:r>
              <a:rPr lang="fr-FR" u="sng" dirty="0" smtClean="0"/>
              <a:t>Expensive </a:t>
            </a:r>
            <a:r>
              <a:rPr lang="fr-FR" u="sng" dirty="0"/>
              <a:t>pricing</a:t>
            </a:r>
            <a:r>
              <a:rPr lang="fr-FR" dirty="0" smtClean="0"/>
              <a:t>.</a:t>
            </a:r>
            <a:r>
              <a:rPr lang="en-US" dirty="0"/>
              <a:t> Microsoft offers a free entry-level version called </a:t>
            </a:r>
            <a:r>
              <a:rPr lang="en-US" i="1" dirty="0"/>
              <a:t>Express</a:t>
            </a:r>
            <a:r>
              <a:rPr lang="en-US" dirty="0"/>
              <a:t> but can become </a:t>
            </a:r>
            <a:r>
              <a:rPr lang="en-US" u="sng" dirty="0"/>
              <a:t>very expensive </a:t>
            </a:r>
            <a:r>
              <a:rPr lang="en-US" dirty="0"/>
              <a:t>as you </a:t>
            </a:r>
            <a:r>
              <a:rPr lang="en-US" u="sng" dirty="0"/>
              <a:t>scale </a:t>
            </a:r>
            <a:r>
              <a:rPr lang="en-US" dirty="0"/>
              <a:t>your application.</a:t>
            </a:r>
            <a:r>
              <a:rPr lang="en-US" dirty="0"/>
              <a:t/>
            </a:r>
            <a:br>
              <a:rPr lang="en-US" dirty="0"/>
            </a:br>
            <a:endParaRPr lang="fr-FR" dirty="0"/>
          </a:p>
        </p:txBody>
      </p:sp>
    </p:spTree>
    <p:extLst>
      <p:ext uri="{BB962C8B-B14F-4D97-AF65-F5344CB8AC3E}">
        <p14:creationId xmlns:p14="http://schemas.microsoft.com/office/powerpoint/2010/main" val="696274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cap="all" dirty="0"/>
              <a:t>CONCLUSION</a:t>
            </a:r>
            <a:br>
              <a:rPr lang="fr-FR" b="1" cap="all" dirty="0"/>
            </a:br>
            <a:endParaRPr lang="fr-FR" dirty="0"/>
          </a:p>
        </p:txBody>
      </p:sp>
      <p:sp>
        <p:nvSpPr>
          <p:cNvPr id="3" name="Espace réservé du contenu 2"/>
          <p:cNvSpPr>
            <a:spLocks noGrp="1"/>
          </p:cNvSpPr>
          <p:nvPr>
            <p:ph idx="1"/>
          </p:nvPr>
        </p:nvSpPr>
        <p:spPr/>
        <p:txBody>
          <a:bodyPr>
            <a:normAutofit/>
          </a:bodyPr>
          <a:lstStyle/>
          <a:p>
            <a:r>
              <a:rPr lang="en-US" sz="2400" dirty="0"/>
              <a:t>Relational databases store data in tables. Tables can grow large and have a multitude of columns and records. Relational database management systems (RDBMSs) use SQL (and variants of SQL) to manage the data in these large tables. The RDBMS you use is your choice and depends on the </a:t>
            </a:r>
            <a:r>
              <a:rPr lang="en-US" sz="2400" b="1" dirty="0"/>
              <a:t>complexity</a:t>
            </a:r>
            <a:r>
              <a:rPr lang="en-US" sz="2400" dirty="0"/>
              <a:t> of your application.</a:t>
            </a:r>
            <a:endParaRPr lang="fr-FR" sz="2400" dirty="0"/>
          </a:p>
        </p:txBody>
      </p:sp>
    </p:spTree>
    <p:extLst>
      <p:ext uri="{BB962C8B-B14F-4D97-AF65-F5344CB8AC3E}">
        <p14:creationId xmlns:p14="http://schemas.microsoft.com/office/powerpoint/2010/main" val="105911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8800" i="1" dirty="0" smtClean="0">
                <a:latin typeface="Berlin Sans FB Demi" panose="020E0802020502020306" pitchFamily="34" charset="0"/>
              </a:rPr>
              <a:t>THANK YOU !</a:t>
            </a:r>
            <a:endParaRPr lang="fr-FR" sz="8800" i="1" dirty="0">
              <a:latin typeface="Berlin Sans FB Demi" panose="020E0802020502020306" pitchFamily="34" charset="0"/>
            </a:endParaRPr>
          </a:p>
        </p:txBody>
      </p:sp>
      <p:sp>
        <p:nvSpPr>
          <p:cNvPr id="3" name="Espace réservé du contenu 2"/>
          <p:cNvSpPr>
            <a:spLocks noGrp="1"/>
          </p:cNvSpPr>
          <p:nvPr>
            <p:ph idx="1"/>
          </p:nvPr>
        </p:nvSpPr>
        <p:spPr/>
        <p:txBody>
          <a:bodyPr>
            <a:normAutofit/>
          </a:bodyPr>
          <a:lstStyle/>
          <a:p>
            <a:r>
              <a:rPr lang="en-US" sz="2400" dirty="0" smtClean="0"/>
              <a:t>Remember : “Learning </a:t>
            </a:r>
            <a:r>
              <a:rPr lang="en-US" sz="2400" dirty="0"/>
              <a:t>to code is learning to create and innovate.”</a:t>
            </a:r>
            <a:endParaRPr lang="fr-FR" sz="2400" dirty="0"/>
          </a:p>
        </p:txBody>
      </p:sp>
    </p:spTree>
    <p:extLst>
      <p:ext uri="{BB962C8B-B14F-4D97-AF65-F5344CB8AC3E}">
        <p14:creationId xmlns:p14="http://schemas.microsoft.com/office/powerpoint/2010/main" val="330824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cap="all" dirty="0"/>
              <a:t>WHAT IS A DATABASE?</a:t>
            </a:r>
            <a:br>
              <a:rPr lang="fr-FR" b="1" cap="all" dirty="0"/>
            </a:br>
            <a:endParaRPr lang="fr-FR" dirty="0"/>
          </a:p>
        </p:txBody>
      </p:sp>
      <p:sp>
        <p:nvSpPr>
          <p:cNvPr id="3" name="Espace réservé du contenu 2"/>
          <p:cNvSpPr>
            <a:spLocks noGrp="1"/>
          </p:cNvSpPr>
          <p:nvPr>
            <p:ph idx="1"/>
          </p:nvPr>
        </p:nvSpPr>
        <p:spPr/>
        <p:txBody>
          <a:bodyPr>
            <a:normAutofit/>
          </a:bodyPr>
          <a:lstStyle/>
          <a:p>
            <a:r>
              <a:rPr lang="en-US" sz="2400" dirty="0"/>
              <a:t>A </a:t>
            </a:r>
            <a:r>
              <a:rPr lang="en-US" sz="2400" i="1" dirty="0"/>
              <a:t>database</a:t>
            </a:r>
            <a:r>
              <a:rPr lang="en-US" sz="2400" dirty="0"/>
              <a:t> is a set of data stored in a computer. This data is usually structured in a way that makes the data easily accessible.</a:t>
            </a:r>
            <a:endParaRPr lang="fr-FR" sz="2400" dirty="0"/>
          </a:p>
        </p:txBody>
      </p:sp>
    </p:spTree>
    <p:extLst>
      <p:ext uri="{BB962C8B-B14F-4D97-AF65-F5344CB8AC3E}">
        <p14:creationId xmlns:p14="http://schemas.microsoft.com/office/powerpoint/2010/main" val="3627607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cap="all" dirty="0"/>
              <a:t>WHAT IS A RELATIONAL DATABASE?</a:t>
            </a:r>
            <a:br>
              <a:rPr lang="en-US" b="1" cap="all" dirty="0"/>
            </a:br>
            <a:endParaRPr lang="fr-FR" dirty="0"/>
          </a:p>
        </p:txBody>
      </p:sp>
      <p:sp>
        <p:nvSpPr>
          <p:cNvPr id="3" name="Espace réservé du contenu 2"/>
          <p:cNvSpPr>
            <a:spLocks noGrp="1"/>
          </p:cNvSpPr>
          <p:nvPr>
            <p:ph idx="1"/>
          </p:nvPr>
        </p:nvSpPr>
        <p:spPr/>
        <p:txBody>
          <a:bodyPr>
            <a:normAutofit/>
          </a:bodyPr>
          <a:lstStyle/>
          <a:p>
            <a:r>
              <a:rPr lang="en-US" sz="2400" dirty="0"/>
              <a:t>A </a:t>
            </a:r>
            <a:r>
              <a:rPr lang="en-US" sz="2400" i="1" dirty="0"/>
              <a:t>relational database</a:t>
            </a:r>
            <a:r>
              <a:rPr lang="en-US" sz="2400" dirty="0"/>
              <a:t> is a type of database. It uses a structure that allows us to identify and access data </a:t>
            </a:r>
            <a:r>
              <a:rPr lang="en-US" sz="2400" i="1" dirty="0"/>
              <a:t>in relation</a:t>
            </a:r>
            <a:r>
              <a:rPr lang="en-US" sz="2400" dirty="0"/>
              <a:t> to another piece of data in the database. Often, data in a relational database is organized into tables.</a:t>
            </a:r>
            <a:endParaRPr lang="fr-FR" sz="2400" dirty="0"/>
          </a:p>
        </p:txBody>
      </p:sp>
    </p:spTree>
    <p:extLst>
      <p:ext uri="{BB962C8B-B14F-4D97-AF65-F5344CB8AC3E}">
        <p14:creationId xmlns:p14="http://schemas.microsoft.com/office/powerpoint/2010/main" val="986288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cap="all" dirty="0"/>
              <a:t>TABLES: ROWS AND COLUMNS</a:t>
            </a:r>
            <a:br>
              <a:rPr lang="fr-FR" b="1" cap="all" dirty="0"/>
            </a:br>
            <a:r>
              <a:rPr lang="fr-FR" dirty="0"/>
              <a:t/>
            </a:r>
            <a:br>
              <a:rPr lang="fr-FR" dirty="0"/>
            </a:br>
            <a:endParaRPr lang="fr-FR" dirty="0"/>
          </a:p>
        </p:txBody>
      </p:sp>
      <p:sp>
        <p:nvSpPr>
          <p:cNvPr id="3" name="Espace réservé du contenu 2"/>
          <p:cNvSpPr>
            <a:spLocks noGrp="1"/>
          </p:cNvSpPr>
          <p:nvPr>
            <p:ph idx="1"/>
          </p:nvPr>
        </p:nvSpPr>
        <p:spPr/>
        <p:txBody>
          <a:bodyPr/>
          <a:lstStyle/>
          <a:p>
            <a:r>
              <a:rPr lang="en-US" dirty="0"/>
              <a:t>Tables can have hundreds, thousands, sometimes even millions of rows of data. These rows are often called </a:t>
            </a:r>
            <a:r>
              <a:rPr lang="en-US" i="1" dirty="0"/>
              <a:t>records</a:t>
            </a:r>
            <a:r>
              <a:rPr lang="en-US" dirty="0" smtClean="0"/>
              <a:t>.</a:t>
            </a:r>
          </a:p>
          <a:p>
            <a:r>
              <a:rPr lang="en-US" dirty="0"/>
              <a:t>Tables can also have many </a:t>
            </a:r>
            <a:r>
              <a:rPr lang="en-US" i="1" dirty="0"/>
              <a:t>columns</a:t>
            </a:r>
            <a:r>
              <a:rPr lang="en-US" dirty="0"/>
              <a:t> of data. Columns are labeled with a descriptive </a:t>
            </a:r>
            <a:r>
              <a:rPr lang="en-US" dirty="0" smtClean="0"/>
              <a:t>name </a:t>
            </a:r>
            <a:r>
              <a:rPr lang="en-US" dirty="0"/>
              <a:t>and have a specific </a:t>
            </a:r>
            <a:r>
              <a:rPr lang="en-US" i="1" dirty="0"/>
              <a:t>data type</a:t>
            </a:r>
            <a:r>
              <a:rPr lang="en-US" dirty="0"/>
              <a:t>.</a:t>
            </a:r>
            <a:endParaRPr lang="en-US" dirty="0" smtClean="0"/>
          </a:p>
        </p:txBody>
      </p:sp>
      <p:pic>
        <p:nvPicPr>
          <p:cNvPr id="1030" name="Picture 6" descr="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471" y="4022410"/>
            <a:ext cx="4378819" cy="2726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30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cap="all" dirty="0"/>
              <a:t>WHAT IS A RELATIONAL DATABASE MANAGEMENT SYSTEM (RDBMS)?</a:t>
            </a:r>
            <a:br>
              <a:rPr lang="en-US" b="1" cap="all" dirty="0"/>
            </a:br>
            <a:endParaRPr lang="fr-FR" dirty="0"/>
          </a:p>
        </p:txBody>
      </p:sp>
      <p:sp>
        <p:nvSpPr>
          <p:cNvPr id="3" name="Espace réservé du contenu 2"/>
          <p:cNvSpPr>
            <a:spLocks noGrp="1"/>
          </p:cNvSpPr>
          <p:nvPr>
            <p:ph idx="1"/>
          </p:nvPr>
        </p:nvSpPr>
        <p:spPr/>
        <p:txBody>
          <a:bodyPr>
            <a:normAutofit/>
          </a:bodyPr>
          <a:lstStyle/>
          <a:p>
            <a:r>
              <a:rPr lang="en-US" sz="2400" dirty="0"/>
              <a:t>A relational database management system (RDBMS) is a program that allows you to create, </a:t>
            </a:r>
            <a:r>
              <a:rPr lang="en-US" sz="2400" dirty="0" smtClean="0"/>
              <a:t>read,update</a:t>
            </a:r>
            <a:r>
              <a:rPr lang="en-US" sz="2400" dirty="0"/>
              <a:t>, </a:t>
            </a:r>
            <a:r>
              <a:rPr lang="en-US" sz="2400" dirty="0" smtClean="0"/>
              <a:t>delete(crud)and </a:t>
            </a:r>
            <a:r>
              <a:rPr lang="en-US" sz="2400" dirty="0"/>
              <a:t>administer a relational database. Most relational database management systems use the SQL language to access the database.</a:t>
            </a:r>
            <a:endParaRPr lang="fr-FR" sz="2400" dirty="0"/>
          </a:p>
        </p:txBody>
      </p:sp>
    </p:spTree>
    <p:extLst>
      <p:ext uri="{BB962C8B-B14F-4D97-AF65-F5344CB8AC3E}">
        <p14:creationId xmlns:p14="http://schemas.microsoft.com/office/powerpoint/2010/main" val="503754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cap="all" dirty="0"/>
              <a:t>WHAT IS SQL?</a:t>
            </a:r>
            <a:br>
              <a:rPr lang="fr-FR" b="1" cap="all" dirty="0"/>
            </a:br>
            <a:endParaRPr lang="fr-FR" dirty="0"/>
          </a:p>
        </p:txBody>
      </p:sp>
      <p:sp>
        <p:nvSpPr>
          <p:cNvPr id="3" name="Espace réservé du contenu 2"/>
          <p:cNvSpPr>
            <a:spLocks noGrp="1"/>
          </p:cNvSpPr>
          <p:nvPr>
            <p:ph idx="1"/>
          </p:nvPr>
        </p:nvSpPr>
        <p:spPr/>
        <p:txBody>
          <a:bodyPr>
            <a:normAutofit/>
          </a:bodyPr>
          <a:lstStyle/>
          <a:p>
            <a:r>
              <a:rPr lang="en-US" sz="2400" dirty="0"/>
              <a:t>SQL (</a:t>
            </a:r>
            <a:r>
              <a:rPr lang="en-US" sz="2400" b="1" dirty="0"/>
              <a:t>S</a:t>
            </a:r>
            <a:r>
              <a:rPr lang="en-US" sz="2400" dirty="0"/>
              <a:t>tructured </a:t>
            </a:r>
            <a:r>
              <a:rPr lang="en-US" sz="2400" b="1" dirty="0"/>
              <a:t>Q</a:t>
            </a:r>
            <a:r>
              <a:rPr lang="en-US" sz="2400" dirty="0"/>
              <a:t>uery </a:t>
            </a:r>
            <a:r>
              <a:rPr lang="en-US" sz="2400" b="1" dirty="0"/>
              <a:t>L</a:t>
            </a:r>
            <a:r>
              <a:rPr lang="en-US" sz="2400" dirty="0"/>
              <a:t>anguage) is a programming language used to communicate with data stored in a relational database management system. SQL syntax is similar to the English language, which makes it relatively easy to write, read, and interpret</a:t>
            </a:r>
            <a:r>
              <a:rPr lang="en-US" sz="2400" dirty="0" smtClean="0"/>
              <a:t>.</a:t>
            </a:r>
          </a:p>
          <a:p>
            <a:r>
              <a:rPr lang="en-US" sz="2400" dirty="0"/>
              <a:t>Many RDBMSs use SQL (and variations of SQL) to access the data in tables</a:t>
            </a:r>
            <a:endParaRPr lang="fr-FR" sz="2400" dirty="0"/>
          </a:p>
        </p:txBody>
      </p:sp>
    </p:spTree>
    <p:extLst>
      <p:ext uri="{BB962C8B-B14F-4D97-AF65-F5344CB8AC3E}">
        <p14:creationId xmlns:p14="http://schemas.microsoft.com/office/powerpoint/2010/main" val="4267784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cap="all" dirty="0"/>
              <a:t>POPULAR RELATIONAL DATABASE MANAGEMENT SYSTEMS</a:t>
            </a:r>
            <a:br>
              <a:rPr lang="fr-FR" b="1" cap="all" dirty="0"/>
            </a:br>
            <a:endParaRPr lang="fr-FR" dirty="0"/>
          </a:p>
        </p:txBody>
      </p:sp>
      <p:sp>
        <p:nvSpPr>
          <p:cNvPr id="3" name="Espace réservé du contenu 2"/>
          <p:cNvSpPr>
            <a:spLocks noGrp="1"/>
          </p:cNvSpPr>
          <p:nvPr>
            <p:ph idx="1"/>
          </p:nvPr>
        </p:nvSpPr>
        <p:spPr/>
        <p:txBody>
          <a:bodyPr>
            <a:normAutofit/>
          </a:bodyPr>
          <a:lstStyle/>
          <a:p>
            <a:r>
              <a:rPr lang="en-US" sz="2400" dirty="0"/>
              <a:t>SQL syntax may differ slightly depending on which RDBMS you are using. Here is a brief description of </a:t>
            </a:r>
            <a:r>
              <a:rPr lang="en-US" sz="2400" dirty="0" smtClean="0"/>
              <a:t>popular </a:t>
            </a:r>
            <a:r>
              <a:rPr lang="en-US" sz="2400" dirty="0"/>
              <a:t>RDBMSs</a:t>
            </a:r>
            <a:r>
              <a:rPr lang="en-US" sz="2400" dirty="0" smtClean="0"/>
              <a:t>:</a:t>
            </a:r>
          </a:p>
          <a:p>
            <a:r>
              <a:rPr lang="en-US" sz="2400" dirty="0"/>
              <a:t>MySQL, PostgreSQL and SQL SERVER</a:t>
            </a:r>
            <a:endParaRPr lang="fr-FR" sz="2400" dirty="0"/>
          </a:p>
        </p:txBody>
      </p:sp>
    </p:spTree>
    <p:extLst>
      <p:ext uri="{BB962C8B-B14F-4D97-AF65-F5344CB8AC3E}">
        <p14:creationId xmlns:p14="http://schemas.microsoft.com/office/powerpoint/2010/main" val="771933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cap="all" dirty="0"/>
              <a:t>WHAT IS </a:t>
            </a:r>
            <a:r>
              <a:rPr lang="fr-FR" sz="3200" b="1" dirty="0" smtClean="0"/>
              <a:t>MySQL ?</a:t>
            </a:r>
            <a:endParaRPr lang="fr-FR" sz="3200" b="1" dirty="0"/>
          </a:p>
        </p:txBody>
      </p:sp>
      <p:sp>
        <p:nvSpPr>
          <p:cNvPr id="3" name="Espace réservé du contenu 2"/>
          <p:cNvSpPr>
            <a:spLocks noGrp="1"/>
          </p:cNvSpPr>
          <p:nvPr>
            <p:ph idx="1"/>
          </p:nvPr>
        </p:nvSpPr>
        <p:spPr>
          <a:xfrm>
            <a:off x="2589212" y="1905000"/>
            <a:ext cx="8915400" cy="4383110"/>
          </a:xfrm>
        </p:spPr>
        <p:txBody>
          <a:bodyPr>
            <a:noAutofit/>
          </a:bodyPr>
          <a:lstStyle/>
          <a:p>
            <a:r>
              <a:rPr lang="en-US" sz="2400" dirty="0"/>
              <a:t>MySQL is a relational database management system (RDBMS) developed by Oracle that is based on structured query language (SQL). MySQL is integral to the most popular software stacks for building and maintaining everything from customer-facing web applications to powerful, data-driven B2B services. Its open-source nature, stability, and rich feature set, paired with ongoing development and support from Oracle. Internet-critical organizations such as Facebook, Flickr, Twitter, Wikipedia, and YouTube all employ MySQL backends.</a:t>
            </a:r>
            <a:endParaRPr lang="fr-FR" sz="2400" dirty="0"/>
          </a:p>
        </p:txBody>
      </p:sp>
    </p:spTree>
    <p:extLst>
      <p:ext uri="{BB962C8B-B14F-4D97-AF65-F5344CB8AC3E}">
        <p14:creationId xmlns:p14="http://schemas.microsoft.com/office/powerpoint/2010/main" val="3451350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Advantages of MySQL:</a:t>
            </a:r>
            <a:endParaRPr lang="fr-FR" dirty="0"/>
          </a:p>
        </p:txBody>
      </p:sp>
      <p:sp>
        <p:nvSpPr>
          <p:cNvPr id="3" name="Espace réservé du contenu 2"/>
          <p:cNvSpPr>
            <a:spLocks noGrp="1"/>
          </p:cNvSpPr>
          <p:nvPr>
            <p:ph idx="1"/>
          </p:nvPr>
        </p:nvSpPr>
        <p:spPr/>
        <p:txBody>
          <a:bodyPr/>
          <a:lstStyle/>
          <a:p>
            <a:r>
              <a:rPr lang="en-US" dirty="0"/>
              <a:t>Data security;</a:t>
            </a:r>
          </a:p>
          <a:p>
            <a:r>
              <a:rPr lang="en-US" dirty="0"/>
              <a:t>On-demand scalability;</a:t>
            </a:r>
          </a:p>
          <a:p>
            <a:r>
              <a:rPr lang="en-US" dirty="0"/>
              <a:t>High performance;</a:t>
            </a:r>
          </a:p>
          <a:p>
            <a:r>
              <a:rPr lang="en-US" dirty="0"/>
              <a:t>Round-the-clock uptime;</a:t>
            </a:r>
          </a:p>
          <a:p>
            <a:r>
              <a:rPr lang="en-US" dirty="0"/>
              <a:t>Comprehensive transactional support;</a:t>
            </a:r>
          </a:p>
          <a:p>
            <a:r>
              <a:rPr lang="en-US" dirty="0"/>
              <a:t>Complete workflow control;</a:t>
            </a:r>
          </a:p>
          <a:p>
            <a:r>
              <a:rPr lang="en-US" dirty="0"/>
              <a:t>The reduced total cost of ownership;</a:t>
            </a:r>
          </a:p>
          <a:p>
            <a:r>
              <a:rPr lang="en-US" dirty="0"/>
              <a:t>The flexibility of open source.</a:t>
            </a:r>
          </a:p>
          <a:p>
            <a:endParaRPr lang="fr-FR" dirty="0"/>
          </a:p>
        </p:txBody>
      </p:sp>
    </p:spTree>
    <p:extLst>
      <p:ext uri="{BB962C8B-B14F-4D97-AF65-F5344CB8AC3E}">
        <p14:creationId xmlns:p14="http://schemas.microsoft.com/office/powerpoint/2010/main" val="1719632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TotalTime>
  <Words>652</Words>
  <Application>Microsoft Office PowerPoint</Application>
  <PresentationFormat>Grand écran</PresentationFormat>
  <Paragraphs>59</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Berlin Sans FB Demi</vt:lpstr>
      <vt:lpstr>Century Gothic</vt:lpstr>
      <vt:lpstr>Wingdings 3</vt:lpstr>
      <vt:lpstr>Brin</vt:lpstr>
      <vt:lpstr>Database Management System </vt:lpstr>
      <vt:lpstr>WHAT IS A DATABASE? </vt:lpstr>
      <vt:lpstr>WHAT IS A RELATIONAL DATABASE? </vt:lpstr>
      <vt:lpstr>TABLES: ROWS AND COLUMNS  </vt:lpstr>
      <vt:lpstr>WHAT IS A RELATIONAL DATABASE MANAGEMENT SYSTEM (RDBMS)? </vt:lpstr>
      <vt:lpstr>WHAT IS SQL? </vt:lpstr>
      <vt:lpstr>POPULAR RELATIONAL DATABASE MANAGEMENT SYSTEMS </vt:lpstr>
      <vt:lpstr>WHAT IS MySQL ?</vt:lpstr>
      <vt:lpstr>Advantages of MySQL:</vt:lpstr>
      <vt:lpstr>WHAT IS PostgreSQL ?  </vt:lpstr>
      <vt:lpstr>Advantages of PostgreSQL:  </vt:lpstr>
      <vt:lpstr>WHAT IS SQL Server ?   </vt:lpstr>
      <vt:lpstr>Advantages of SQL Server:</vt:lpstr>
      <vt:lpstr>Comparison between the three RDBMS:  </vt:lpstr>
      <vt:lpstr>CONCLUSION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Saber</dc:creator>
  <cp:lastModifiedBy>Saber</cp:lastModifiedBy>
  <cp:revision>7</cp:revision>
  <dcterms:created xsi:type="dcterms:W3CDTF">2020-11-10T16:02:25Z</dcterms:created>
  <dcterms:modified xsi:type="dcterms:W3CDTF">2020-11-10T16:59:10Z</dcterms:modified>
</cp:coreProperties>
</file>