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EEC2-825A-16AB-445D-4F55F1469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C4A6D-B9D3-3466-0C3A-2260E5CE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5E50-BAE9-2C50-AA39-5C56B7C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C826-6DA0-CD5D-C6EA-1149DE45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5ACB-DE5C-E842-3614-310E4BF7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43C0-9401-BC42-60CD-362B5CBE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6CC70-6758-97A4-DB83-76C4B060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717B-5094-44AD-F5D0-06494266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5E35-9A49-2984-E538-76DB10EC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2363-FD04-8BB0-E310-B9BAB1CA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62FDD-ABD0-9992-C69C-3A0D6E426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88EB9-3BE4-574D-94A5-088B76E29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D8D2-3DE2-A841-3CFC-CACE0DDA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FECD-F7EC-2B97-DEAA-2288805E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FD5B-9E53-352C-F5AB-F2E83C1E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085-3FB1-5D02-41F1-85E27FAA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3770-9C83-3BEB-65A5-04D82751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C8E45-351D-2A8A-B6CA-349D8028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832E-1EBB-424E-A007-A161E047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D02F-8CF4-691B-47B9-E2D500E4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9F05-DABC-B738-E9A9-8BB0A8B6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0E95D-A51D-611F-01BC-BB0B410D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3912-9DD9-4380-6D18-B790CF0D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03AE-E091-8E46-BA8B-28A4AFB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EF51B-880C-F647-8BDA-A136D7ED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66B1-C23B-9837-2743-3610E6E3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1C20-F08A-0395-3175-12032F9C0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B6FB8-B792-2E3C-3259-D815D7B1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9724B-24BE-0081-A66C-3485A0CE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14C95-6FE9-6A88-F070-BBBA26FC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5A2D-111A-3598-07F2-586ADA3C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C43A-F81C-15A1-4254-C5DDA1A0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E8EE-64B5-584B-FF07-0C2AC037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E1F4-C276-2E08-F7D9-EAD43BC0A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44D60-ED12-971A-C60E-914AAEF79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5EC79-C685-01C1-6608-0E3D6EC9B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E3CFE-70D9-7A5B-7B5C-F4E6F5A0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0BF8C-72E3-5D57-15F7-EF1AE29C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7DAD7-02CC-0BF3-E7E3-F2E8F604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22B7-7E6F-E825-B5A3-15DEC926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5444B-810C-0BB4-F178-9517980E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1610A-C996-8E5E-0952-1D132719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DE07B-A4D4-C4A6-6E67-4B0BF216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1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CA48A-1B4A-7547-B594-148CD788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39D6A-724D-2C84-2FE8-D41E30B2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08555-6DA3-4580-0776-94046FA0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4BDE-E1CD-0007-C043-A01309CE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E97D-2474-0D25-22E4-EC7DD915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CCE50-EF71-4656-7B8C-E9AB05B15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1DC4-3343-D857-54EE-F5EC1B2A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4A4EA-4F57-56E5-0845-53F6A745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720E-4D33-D2CA-8CF1-1AA75C62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1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31CF-4D29-C421-C153-7C706F8E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6D4F6-A820-4244-6CDE-4A96E90F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C01B-5FA9-2BEC-6C94-043E96AC0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C7A4C-720A-0E30-7D63-E48D6026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529E8-E6FC-473D-24DE-BDB26AF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B239-F45E-4437-A0E9-C376D039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0021C-DABF-7F92-8B2A-80471C7B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A4580-6044-EAF2-EDB0-389D8AD9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1795-8B98-B138-85C4-3D2F6B56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B5ED-F0F5-4727-879E-5A0C50CB6C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F449-B350-25C2-F4B1-5A6417943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1495-E40E-DD67-3A08-F080EF636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1005-BB36-4CF4-8740-68CAAF7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7FC9-6368-7DBA-D7DB-26737100B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88379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2F674-06A8-5941-3AE5-82C59DB48104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these simplified neural models actually good for?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D8CA50-669F-F494-B50C-054DC57453A2}"/>
              </a:ext>
            </a:extLst>
          </p:cNvPr>
          <p:cNvGrpSpPr/>
          <p:nvPr/>
        </p:nvGrpSpPr>
        <p:grpSpPr>
          <a:xfrm>
            <a:off x="622068" y="1307868"/>
            <a:ext cx="10605653" cy="2324111"/>
            <a:chOff x="622068" y="1981199"/>
            <a:chExt cx="10605653" cy="23241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542B9C-6F7D-D44F-0BDD-279636D2720A}"/>
                </a:ext>
              </a:extLst>
            </p:cNvPr>
            <p:cNvSpPr txBox="1"/>
            <p:nvPr/>
          </p:nvSpPr>
          <p:spPr>
            <a:xfrm>
              <a:off x="622068" y="1981199"/>
              <a:ext cx="10591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motivating example: Ozeki et al 2009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DEA95B-1169-2E57-A511-475CF62AB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274" y="2621962"/>
              <a:ext cx="10263447" cy="1683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70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E76F0D-C382-8D67-5E71-F49B1AF96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47"/>
          <a:stretch/>
        </p:blipFill>
        <p:spPr>
          <a:xfrm>
            <a:off x="3472729" y="984161"/>
            <a:ext cx="5246541" cy="1567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9E1455-1C88-78C4-ED7B-9962AA148937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in primary visual cortex show “surround suppression” of their spiking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C1E47-514D-285E-C3CC-36B48A5F272C}"/>
              </a:ext>
            </a:extLst>
          </p:cNvPr>
          <p:cNvSpPr txBox="1"/>
          <p:nvPr/>
        </p:nvSpPr>
        <p:spPr>
          <a:xfrm>
            <a:off x="1354975" y="1137550"/>
            <a:ext cx="181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stimulus in center of receptive field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CD75D-7793-7841-4BA3-FCF7F0730234}"/>
              </a:ext>
            </a:extLst>
          </p:cNvPr>
          <p:cNvGrpSpPr/>
          <p:nvPr/>
        </p:nvGrpSpPr>
        <p:grpSpPr>
          <a:xfrm>
            <a:off x="1354975" y="3710458"/>
            <a:ext cx="7364295" cy="1567846"/>
            <a:chOff x="1354975" y="3710458"/>
            <a:chExt cx="7364295" cy="15678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AC75C-6CD4-8EF4-1011-70422AF8C70C}"/>
                </a:ext>
              </a:extLst>
            </p:cNvPr>
            <p:cNvSpPr txBox="1"/>
            <p:nvPr/>
          </p:nvSpPr>
          <p:spPr>
            <a:xfrm>
              <a:off x="1354975" y="4043865"/>
              <a:ext cx="1816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center + surround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D15978-3785-5519-7376-B0BCE92FD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942" b="44905"/>
            <a:stretch/>
          </p:blipFill>
          <p:spPr>
            <a:xfrm>
              <a:off x="3472729" y="3710458"/>
              <a:ext cx="5246541" cy="156784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7CA4B2-AE0B-B45F-47E9-C06FE5343E58}"/>
              </a:ext>
            </a:extLst>
          </p:cNvPr>
          <p:cNvGrpSpPr/>
          <p:nvPr/>
        </p:nvGrpSpPr>
        <p:grpSpPr>
          <a:xfrm>
            <a:off x="1354975" y="5319870"/>
            <a:ext cx="7439108" cy="1429789"/>
            <a:chOff x="1354975" y="5319870"/>
            <a:chExt cx="7439108" cy="14297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484A17-5351-5CFF-16A9-8D55E76EDA6A}"/>
                </a:ext>
              </a:extLst>
            </p:cNvPr>
            <p:cNvSpPr txBox="1"/>
            <p:nvPr/>
          </p:nvSpPr>
          <p:spPr>
            <a:xfrm>
              <a:off x="1354975" y="5559552"/>
              <a:ext cx="18163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center + orthogonal surround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B789C-2670-9610-B42F-04C4CD5734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872" b="20366"/>
            <a:stretch/>
          </p:blipFill>
          <p:spPr>
            <a:xfrm>
              <a:off x="3547542" y="5319870"/>
              <a:ext cx="5246541" cy="1429789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0BC99C1-E33F-74C5-46FA-6E40A86EA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63" b="1141"/>
          <a:stretch/>
        </p:blipFill>
        <p:spPr>
          <a:xfrm>
            <a:off x="3547541" y="2537476"/>
            <a:ext cx="5246541" cy="1039091"/>
          </a:xfrm>
          <a:prstGeom prst="rect">
            <a:avLst/>
          </a:prstGeom>
        </p:spPr>
      </p:pic>
      <p:pic>
        <p:nvPicPr>
          <p:cNvPr id="1026" name="Picture 2" descr="Eavesdropping on Neurons – Harvard University Brain Tour">
            <a:extLst>
              <a:ext uri="{FF2B5EF4-FFF2-40B4-BE49-F238E27FC236}">
                <a16:creationId xmlns:a16="http://schemas.microsoft.com/office/drawing/2014/main" id="{A8F1CC06-C039-5B00-6755-2B0AAB3B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49823" y="2118936"/>
            <a:ext cx="3758082" cy="21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E1455-1C88-78C4-ED7B-9962AA148937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could cause surround suppression?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39D006-DC09-FC4E-09A8-DDAC11BD7F48}"/>
              </a:ext>
            </a:extLst>
          </p:cNvPr>
          <p:cNvGrpSpPr/>
          <p:nvPr/>
        </p:nvGrpSpPr>
        <p:grpSpPr>
          <a:xfrm>
            <a:off x="6812456" y="1391484"/>
            <a:ext cx="5246541" cy="3164510"/>
            <a:chOff x="6945459" y="984161"/>
            <a:chExt cx="5246541" cy="31645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E76F0D-C382-8D67-5E71-F49B1AF96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47"/>
            <a:stretch/>
          </p:blipFill>
          <p:spPr>
            <a:xfrm>
              <a:off x="6945459" y="984161"/>
              <a:ext cx="5246541" cy="15678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D15978-3785-5519-7376-B0BCE92FD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942" b="44905"/>
            <a:stretch/>
          </p:blipFill>
          <p:spPr>
            <a:xfrm>
              <a:off x="6945459" y="2580825"/>
              <a:ext cx="5246541" cy="156784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3D7DC5E-ECF9-7033-DEE6-31CC0A608B5D}"/>
              </a:ext>
            </a:extLst>
          </p:cNvPr>
          <p:cNvSpPr txBox="1"/>
          <p:nvPr/>
        </p:nvSpPr>
        <p:spPr>
          <a:xfrm>
            <a:off x="622069" y="1307868"/>
            <a:ext cx="537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Hypothesis 1: lateral inhibition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B0CDE7-8957-01B1-D78A-64A292337976}"/>
              </a:ext>
            </a:extLst>
          </p:cNvPr>
          <p:cNvSpPr/>
          <p:nvPr/>
        </p:nvSpPr>
        <p:spPr>
          <a:xfrm>
            <a:off x="2054541" y="3543438"/>
            <a:ext cx="469670" cy="4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F4DEE9-86D7-0565-774A-D8C7496F149C}"/>
              </a:ext>
            </a:extLst>
          </p:cNvPr>
          <p:cNvSpPr/>
          <p:nvPr/>
        </p:nvSpPr>
        <p:spPr>
          <a:xfrm>
            <a:off x="3168535" y="3543438"/>
            <a:ext cx="469670" cy="469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49E70-47A0-3A1F-3C45-5505DE3B3618}"/>
              </a:ext>
            </a:extLst>
          </p:cNvPr>
          <p:cNvSpPr txBox="1"/>
          <p:nvPr/>
        </p:nvSpPr>
        <p:spPr>
          <a:xfrm>
            <a:off x="2777837" y="4096235"/>
            <a:ext cx="125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recorded cell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748AD6-09F1-6ABA-4B29-EBF1CD12C69D}"/>
              </a:ext>
            </a:extLst>
          </p:cNvPr>
          <p:cNvSpPr txBox="1"/>
          <p:nvPr/>
        </p:nvSpPr>
        <p:spPr>
          <a:xfrm>
            <a:off x="1596044" y="4096235"/>
            <a:ext cx="134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neighboring population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1503C79-4A8C-B415-E173-D3CC85412BB3}"/>
              </a:ext>
            </a:extLst>
          </p:cNvPr>
          <p:cNvSpPr/>
          <p:nvPr/>
        </p:nvSpPr>
        <p:spPr>
          <a:xfrm>
            <a:off x="3002928" y="2259709"/>
            <a:ext cx="800881" cy="3191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710EA0-A539-0F0C-0708-69756B728DA1}"/>
              </a:ext>
            </a:extLst>
          </p:cNvPr>
          <p:cNvGrpSpPr/>
          <p:nvPr/>
        </p:nvGrpSpPr>
        <p:grpSpPr>
          <a:xfrm>
            <a:off x="2510444" y="3373691"/>
            <a:ext cx="699656" cy="234057"/>
            <a:chOff x="2111433" y="3373691"/>
            <a:chExt cx="699656" cy="23405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D84AA3-0E84-0ADA-2140-087D9DFDE9C2}"/>
                </a:ext>
              </a:extLst>
            </p:cNvPr>
            <p:cNvSpPr/>
            <p:nvPr/>
          </p:nvSpPr>
          <p:spPr>
            <a:xfrm>
              <a:off x="2111433" y="3373691"/>
              <a:ext cx="631767" cy="225720"/>
            </a:xfrm>
            <a:custGeom>
              <a:avLst/>
              <a:gdLst>
                <a:gd name="connsiteX0" fmla="*/ 0 w 631767"/>
                <a:gd name="connsiteY0" fmla="*/ 225720 h 225720"/>
                <a:gd name="connsiteX1" fmla="*/ 290945 w 631767"/>
                <a:gd name="connsiteY1" fmla="*/ 1276 h 225720"/>
                <a:gd name="connsiteX2" fmla="*/ 631767 w 631767"/>
                <a:gd name="connsiteY2" fmla="*/ 150905 h 22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767" h="225720">
                  <a:moveTo>
                    <a:pt x="0" y="225720"/>
                  </a:moveTo>
                  <a:cubicBezTo>
                    <a:pt x="92825" y="119732"/>
                    <a:pt x="185651" y="13745"/>
                    <a:pt x="290945" y="1276"/>
                  </a:cubicBezTo>
                  <a:cubicBezTo>
                    <a:pt x="396240" y="-11193"/>
                    <a:pt x="514003" y="69856"/>
                    <a:pt x="631767" y="150905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8397A0-B52A-624B-B803-AEA8FF66AACA}"/>
                </a:ext>
              </a:extLst>
            </p:cNvPr>
            <p:cNvCxnSpPr/>
            <p:nvPr/>
          </p:nvCxnSpPr>
          <p:spPr>
            <a:xfrm flipV="1">
              <a:off x="2645482" y="3462252"/>
              <a:ext cx="165607" cy="1454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CBE932F-9EA3-3047-E20F-306883F8CA9D}"/>
              </a:ext>
            </a:extLst>
          </p:cNvPr>
          <p:cNvSpPr/>
          <p:nvPr/>
        </p:nvSpPr>
        <p:spPr>
          <a:xfrm>
            <a:off x="2054542" y="2725630"/>
            <a:ext cx="2725276" cy="3191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0D3E0-59C6-083A-0EEE-C3D5B13D0498}"/>
              </a:ext>
            </a:extLst>
          </p:cNvPr>
          <p:cNvSpPr txBox="1"/>
          <p:nvPr/>
        </p:nvSpPr>
        <p:spPr>
          <a:xfrm>
            <a:off x="543703" y="2341817"/>
            <a:ext cx="1140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Stimulus extent: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0B4EC3-6BDC-C12D-B7B9-ED1062019D28}"/>
              </a:ext>
            </a:extLst>
          </p:cNvPr>
          <p:cNvSpPr txBox="1"/>
          <p:nvPr/>
        </p:nvSpPr>
        <p:spPr>
          <a:xfrm>
            <a:off x="622069" y="5180501"/>
            <a:ext cx="537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Prediction: neurons receive more inhibitory input when the surround is present.</a:t>
            </a:r>
          </a:p>
        </p:txBody>
      </p:sp>
    </p:spTree>
    <p:extLst>
      <p:ext uri="{BB962C8B-B14F-4D97-AF65-F5344CB8AC3E}">
        <p14:creationId xmlns:p14="http://schemas.microsoft.com/office/powerpoint/2010/main" val="28734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BD64F-8F09-379E-0F43-822DA9CE1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" b="81843"/>
          <a:stretch/>
        </p:blipFill>
        <p:spPr>
          <a:xfrm>
            <a:off x="3729966" y="1130531"/>
            <a:ext cx="4732068" cy="1404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99F77-B03B-F07C-D8F4-EEE202B2E77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Experiment: measure excitatory and inhibitory currents into a neuron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52BC9-72E4-A6CA-70C8-9B2DB7A0560D}"/>
              </a:ext>
            </a:extLst>
          </p:cNvPr>
          <p:cNvGrpSpPr/>
          <p:nvPr/>
        </p:nvGrpSpPr>
        <p:grpSpPr>
          <a:xfrm>
            <a:off x="3729965" y="3870959"/>
            <a:ext cx="7463122" cy="1055716"/>
            <a:chOff x="3729965" y="3870959"/>
            <a:chExt cx="7463122" cy="1055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C124EB-FAF9-AE29-D3B2-5D3B380E3B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6424" b="40113"/>
            <a:stretch/>
          </p:blipFill>
          <p:spPr>
            <a:xfrm>
              <a:off x="3729965" y="3870959"/>
              <a:ext cx="4732068" cy="105571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899591-3B7E-3ABB-BAA7-22990E27A691}"/>
                </a:ext>
              </a:extLst>
            </p:cNvPr>
            <p:cNvSpPr txBox="1"/>
            <p:nvPr/>
          </p:nvSpPr>
          <p:spPr>
            <a:xfrm>
              <a:off x="8695113" y="3959631"/>
              <a:ext cx="24979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Clamp membrane at inhibitory reversal potential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B9EB2B-81D5-5122-ED49-9391CF913337}"/>
              </a:ext>
            </a:extLst>
          </p:cNvPr>
          <p:cNvGrpSpPr/>
          <p:nvPr/>
        </p:nvGrpSpPr>
        <p:grpSpPr>
          <a:xfrm>
            <a:off x="3729964" y="5090157"/>
            <a:ext cx="7463123" cy="1055716"/>
            <a:chOff x="3729964" y="5090157"/>
            <a:chExt cx="7463123" cy="10557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40E353-4963-866B-DD99-D8FD11EDB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993" b="26544"/>
            <a:stretch/>
          </p:blipFill>
          <p:spPr>
            <a:xfrm>
              <a:off x="3729964" y="5090157"/>
              <a:ext cx="4732068" cy="10557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63E71B-2788-38D6-4DC7-1C520B138901}"/>
                </a:ext>
              </a:extLst>
            </p:cNvPr>
            <p:cNvSpPr txBox="1"/>
            <p:nvPr/>
          </p:nvSpPr>
          <p:spPr>
            <a:xfrm>
              <a:off x="8695113" y="5156350"/>
              <a:ext cx="24979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Clamp membrane at excitatory reversal potential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8318BA4-3EEB-628A-BC2E-3B90EA41C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49" b="53788"/>
          <a:stretch/>
        </p:blipFill>
        <p:spPr>
          <a:xfrm>
            <a:off x="3729966" y="2651761"/>
            <a:ext cx="4732068" cy="10557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0F876C-1C4D-1D4E-5915-22150FE8F652}"/>
              </a:ext>
            </a:extLst>
          </p:cNvPr>
          <p:cNvSpPr/>
          <p:nvPr/>
        </p:nvSpPr>
        <p:spPr>
          <a:xfrm>
            <a:off x="3729966" y="1246909"/>
            <a:ext cx="235205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3D16C-95AA-D743-16A4-546F0D09324E}"/>
              </a:ext>
            </a:extLst>
          </p:cNvPr>
          <p:cNvSpPr/>
          <p:nvPr/>
        </p:nvSpPr>
        <p:spPr>
          <a:xfrm>
            <a:off x="3729965" y="2571406"/>
            <a:ext cx="235205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6EA22C-E2E6-363F-31AD-6D7310BA706D}"/>
              </a:ext>
            </a:extLst>
          </p:cNvPr>
          <p:cNvSpPr/>
          <p:nvPr/>
        </p:nvSpPr>
        <p:spPr>
          <a:xfrm>
            <a:off x="3729964" y="3790604"/>
            <a:ext cx="235205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54EA26-AA1A-7792-A8E4-23B0F0DEA76E}"/>
              </a:ext>
            </a:extLst>
          </p:cNvPr>
          <p:cNvSpPr/>
          <p:nvPr/>
        </p:nvSpPr>
        <p:spPr>
          <a:xfrm>
            <a:off x="3729963" y="5009802"/>
            <a:ext cx="235205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21866C-B1D4-D971-A2D5-6C7CF1B94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55" b="23011"/>
          <a:stretch/>
        </p:blipFill>
        <p:spPr>
          <a:xfrm>
            <a:off x="3729964" y="6234556"/>
            <a:ext cx="4732068" cy="277096"/>
          </a:xfrm>
          <a:prstGeom prst="rect">
            <a:avLst/>
          </a:prstGeom>
        </p:spPr>
      </p:pic>
      <p:pic>
        <p:nvPicPr>
          <p:cNvPr id="15" name="Picture 2" descr="Eavesdropping on Neurons – Harvard University Brain Tour">
            <a:extLst>
              <a:ext uri="{FF2B5EF4-FFF2-40B4-BE49-F238E27FC236}">
                <a16:creationId xmlns:a16="http://schemas.microsoft.com/office/drawing/2014/main" id="{69F2367B-0E6D-D661-0C85-A1DBFF623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815" y="2118936"/>
            <a:ext cx="3758082" cy="21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3A67E1-002A-712F-E537-8E1CB1BDCE6E}"/>
              </a:ext>
            </a:extLst>
          </p:cNvPr>
          <p:cNvSpPr/>
          <p:nvPr/>
        </p:nvSpPr>
        <p:spPr>
          <a:xfrm>
            <a:off x="748145" y="2294313"/>
            <a:ext cx="10640291" cy="24300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Lateral inhibition hypothesis: NOPE</a:t>
            </a:r>
          </a:p>
        </p:txBody>
      </p:sp>
    </p:spTree>
    <p:extLst>
      <p:ext uri="{BB962C8B-B14F-4D97-AF65-F5344CB8AC3E}">
        <p14:creationId xmlns:p14="http://schemas.microsoft.com/office/powerpoint/2010/main" val="3911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E1455-1C88-78C4-ED7B-9962AA148937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could cause surround suppression?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39D006-DC09-FC4E-09A8-DDAC11BD7F48}"/>
              </a:ext>
            </a:extLst>
          </p:cNvPr>
          <p:cNvGrpSpPr/>
          <p:nvPr/>
        </p:nvGrpSpPr>
        <p:grpSpPr>
          <a:xfrm>
            <a:off x="6812456" y="1391484"/>
            <a:ext cx="5246541" cy="3164510"/>
            <a:chOff x="6945459" y="984161"/>
            <a:chExt cx="5246541" cy="31645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E76F0D-C382-8D67-5E71-F49B1AF96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47"/>
            <a:stretch/>
          </p:blipFill>
          <p:spPr>
            <a:xfrm>
              <a:off x="6945459" y="984161"/>
              <a:ext cx="5246541" cy="15678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D15978-3785-5519-7376-B0BCE92FD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942" b="44905"/>
            <a:stretch/>
          </p:blipFill>
          <p:spPr>
            <a:xfrm>
              <a:off x="6945459" y="2580825"/>
              <a:ext cx="5246541" cy="156784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3D7DC5E-ECF9-7033-DEE6-31CC0A608B5D}"/>
              </a:ext>
            </a:extLst>
          </p:cNvPr>
          <p:cNvSpPr txBox="1"/>
          <p:nvPr/>
        </p:nvSpPr>
        <p:spPr>
          <a:xfrm>
            <a:off x="622069" y="1307868"/>
            <a:ext cx="537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Hypothesis 2: it’s inherited from earlier brain regions.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0B4EC3-6BDC-C12D-B7B9-ED1062019D28}"/>
              </a:ext>
            </a:extLst>
          </p:cNvPr>
          <p:cNvSpPr txBox="1"/>
          <p:nvPr/>
        </p:nvSpPr>
        <p:spPr>
          <a:xfrm>
            <a:off x="622069" y="5180501"/>
            <a:ext cx="537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Prediction: we should also see surround suppression in those earlier regions.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DD72DF-5749-3DD1-5A24-3AC085A05D57}"/>
              </a:ext>
            </a:extLst>
          </p:cNvPr>
          <p:cNvGrpSpPr/>
          <p:nvPr/>
        </p:nvGrpSpPr>
        <p:grpSpPr>
          <a:xfrm>
            <a:off x="3168535" y="2175407"/>
            <a:ext cx="2509058" cy="2200740"/>
            <a:chOff x="3168535" y="1929284"/>
            <a:chExt cx="2509058" cy="22007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B0CDE7-8957-01B1-D78A-64A292337976}"/>
                </a:ext>
              </a:extLst>
            </p:cNvPr>
            <p:cNvSpPr/>
            <p:nvPr/>
          </p:nvSpPr>
          <p:spPr>
            <a:xfrm>
              <a:off x="3168535" y="2104315"/>
              <a:ext cx="469670" cy="469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F4DEE9-86D7-0565-774A-D8C7496F149C}"/>
                </a:ext>
              </a:extLst>
            </p:cNvPr>
            <p:cNvSpPr/>
            <p:nvPr/>
          </p:nvSpPr>
          <p:spPr>
            <a:xfrm>
              <a:off x="3168535" y="3543438"/>
              <a:ext cx="469670" cy="4696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949E70-47A0-3A1F-3C45-5505DE3B3618}"/>
                </a:ext>
              </a:extLst>
            </p:cNvPr>
            <p:cNvSpPr txBox="1"/>
            <p:nvPr/>
          </p:nvSpPr>
          <p:spPr>
            <a:xfrm>
              <a:off x="3831650" y="3483693"/>
              <a:ext cx="125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recorded cell in V1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748AD6-09F1-6ABA-4B29-EBF1CD12C69D}"/>
                </a:ext>
              </a:extLst>
            </p:cNvPr>
            <p:cNvSpPr txBox="1"/>
            <p:nvPr/>
          </p:nvSpPr>
          <p:spPr>
            <a:xfrm>
              <a:off x="3785282" y="1929284"/>
              <a:ext cx="1892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cell in lateral geniculate nucleus (LGN)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BC3DC55-1360-F851-46E6-5C88160F598C}"/>
                </a:ext>
              </a:extLst>
            </p:cNvPr>
            <p:cNvCxnSpPr/>
            <p:nvPr/>
          </p:nvCxnSpPr>
          <p:spPr>
            <a:xfrm>
              <a:off x="3403369" y="2714106"/>
              <a:ext cx="0" cy="6774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80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4A7F2B-639C-AD64-E07B-5383CB888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81"/>
          <a:stretch/>
        </p:blipFill>
        <p:spPr>
          <a:xfrm>
            <a:off x="504825" y="1500187"/>
            <a:ext cx="3468659" cy="3857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D2F3B0-2DF9-2A12-1F66-AC83D6F4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59" r="35083"/>
          <a:stretch/>
        </p:blipFill>
        <p:spPr>
          <a:xfrm>
            <a:off x="4156883" y="1500187"/>
            <a:ext cx="3607204" cy="3857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452EA3-68AE-E095-BF29-31DF6B949FFE}"/>
              </a:ext>
            </a:extLst>
          </p:cNvPr>
          <p:cNvSpPr/>
          <p:nvPr/>
        </p:nvSpPr>
        <p:spPr>
          <a:xfrm>
            <a:off x="504825" y="2003367"/>
            <a:ext cx="326448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56FD1-FE67-5F92-7DF5-809D99697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65" r="1777"/>
          <a:stretch/>
        </p:blipFill>
        <p:spPr>
          <a:xfrm>
            <a:off x="7905922" y="1500187"/>
            <a:ext cx="3607204" cy="3857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5E589E-303E-35D5-5DF6-BDED980EC14D}"/>
              </a:ext>
            </a:extLst>
          </p:cNvPr>
          <p:cNvSpPr/>
          <p:nvPr/>
        </p:nvSpPr>
        <p:spPr>
          <a:xfrm>
            <a:off x="4156883" y="2011680"/>
            <a:ext cx="326448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D695A-1DBD-D93A-98D8-85BAB9EFF9BE}"/>
              </a:ext>
            </a:extLst>
          </p:cNvPr>
          <p:cNvSpPr/>
          <p:nvPr/>
        </p:nvSpPr>
        <p:spPr>
          <a:xfrm>
            <a:off x="7972165" y="2011680"/>
            <a:ext cx="326448" cy="3491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0DBDC-2DD1-86A1-2548-449FE157DBFB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Experiment: characterize surround suppression in thalamic input to visual cortex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F4D1D1-F255-BBDC-33AB-BA871E20443B}"/>
              </a:ext>
            </a:extLst>
          </p:cNvPr>
          <p:cNvSpPr/>
          <p:nvPr/>
        </p:nvSpPr>
        <p:spPr>
          <a:xfrm>
            <a:off x="748145" y="2294313"/>
            <a:ext cx="10640291" cy="24300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Inheritance hypothesis: NOPE</a:t>
            </a:r>
          </a:p>
        </p:txBody>
      </p:sp>
    </p:spTree>
    <p:extLst>
      <p:ext uri="{BB962C8B-B14F-4D97-AF65-F5344CB8AC3E}">
        <p14:creationId xmlns:p14="http://schemas.microsoft.com/office/powerpoint/2010/main" val="34271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674A6C6-BD64-56AE-0BE5-821265015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4164" r="973" b="807"/>
          <a:stretch/>
        </p:blipFill>
        <p:spPr>
          <a:xfrm>
            <a:off x="1277385" y="4509826"/>
            <a:ext cx="9581979" cy="2319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F7AD4B-9C78-1828-DBF9-7F35883A3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023" b="45787"/>
          <a:stretch/>
        </p:blipFill>
        <p:spPr>
          <a:xfrm>
            <a:off x="1257819" y="1558322"/>
            <a:ext cx="2610371" cy="279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579FC-72B4-5DB7-3E97-16F57BD3FD87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could cause surround suppression?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A43C3-0BB0-B9F0-35B3-6460B790F290}"/>
              </a:ext>
            </a:extLst>
          </p:cNvPr>
          <p:cNvSpPr txBox="1"/>
          <p:nvPr/>
        </p:nvSpPr>
        <p:spPr>
          <a:xfrm>
            <a:off x="622069" y="1061647"/>
            <a:ext cx="537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Hypothesis 3: inhibition stabilization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A66C9-13D0-83B6-5DED-D54C2289A9F3}"/>
              </a:ext>
            </a:extLst>
          </p:cNvPr>
          <p:cNvSpPr/>
          <p:nvPr/>
        </p:nvSpPr>
        <p:spPr>
          <a:xfrm>
            <a:off x="1346662" y="1637607"/>
            <a:ext cx="166254" cy="2327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0E9EB-86CA-12E0-A76D-7FBB2AABCC9D}"/>
              </a:ext>
            </a:extLst>
          </p:cNvPr>
          <p:cNvSpPr/>
          <p:nvPr/>
        </p:nvSpPr>
        <p:spPr>
          <a:xfrm>
            <a:off x="3868190" y="1637606"/>
            <a:ext cx="166254" cy="2327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4F60A-17DE-1A56-806F-69A839047AF0}"/>
              </a:ext>
            </a:extLst>
          </p:cNvPr>
          <p:cNvSpPr/>
          <p:nvPr/>
        </p:nvSpPr>
        <p:spPr>
          <a:xfrm>
            <a:off x="7636627" y="1596042"/>
            <a:ext cx="166254" cy="2327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6479B-37F7-09D7-7BC4-3289C4CC11EF}"/>
              </a:ext>
            </a:extLst>
          </p:cNvPr>
          <p:cNvSpPr/>
          <p:nvPr/>
        </p:nvSpPr>
        <p:spPr>
          <a:xfrm>
            <a:off x="1385628" y="4526453"/>
            <a:ext cx="166254" cy="2327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804D4-DA89-2706-AE67-680A4E9B2726}"/>
              </a:ext>
            </a:extLst>
          </p:cNvPr>
          <p:cNvSpPr/>
          <p:nvPr/>
        </p:nvSpPr>
        <p:spPr>
          <a:xfrm>
            <a:off x="3616210" y="4410074"/>
            <a:ext cx="166254" cy="2327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FA010E-3812-56C3-482D-6B77C0D71A18}"/>
              </a:ext>
            </a:extLst>
          </p:cNvPr>
          <p:cNvSpPr/>
          <p:nvPr/>
        </p:nvSpPr>
        <p:spPr>
          <a:xfrm>
            <a:off x="5763665" y="4410074"/>
            <a:ext cx="166254" cy="2327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14260-C45E-A3AF-A46F-4B683E145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9" r="35912" b="45787"/>
          <a:stretch/>
        </p:blipFill>
        <p:spPr>
          <a:xfrm>
            <a:off x="4034443" y="1654887"/>
            <a:ext cx="3435929" cy="2792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7E617F-A38D-8FCB-0300-845E76BB1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25" r="114" b="40875"/>
          <a:stretch/>
        </p:blipFill>
        <p:spPr>
          <a:xfrm>
            <a:off x="7802881" y="1635075"/>
            <a:ext cx="3131300" cy="3044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70E274-C6F0-F0BE-19EA-28B56781B3BA}"/>
              </a:ext>
            </a:extLst>
          </p:cNvPr>
          <p:cNvSpPr/>
          <p:nvPr/>
        </p:nvSpPr>
        <p:spPr>
          <a:xfrm>
            <a:off x="1072342" y="4267200"/>
            <a:ext cx="6753053" cy="2762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2D15F-A321-74C6-523E-4D8A0D9B5F5C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Experiment: look for transient increases in inhibitory cell firing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A0BCE-9520-5005-597A-ED784F4D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204912"/>
            <a:ext cx="10887075" cy="4448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8DC328-980C-48B4-ED96-AF018B3B9B38}"/>
              </a:ext>
            </a:extLst>
          </p:cNvPr>
          <p:cNvSpPr/>
          <p:nvPr/>
        </p:nvSpPr>
        <p:spPr>
          <a:xfrm>
            <a:off x="652462" y="1828800"/>
            <a:ext cx="311814" cy="3075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8CCD9-605D-FF51-4447-E70ED248C48D}"/>
              </a:ext>
            </a:extLst>
          </p:cNvPr>
          <p:cNvSpPr/>
          <p:nvPr/>
        </p:nvSpPr>
        <p:spPr>
          <a:xfrm>
            <a:off x="6172199" y="1852352"/>
            <a:ext cx="311814" cy="3075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Questions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and discussion</dc:title>
  <dc:creator>Ann Kennedy</dc:creator>
  <cp:lastModifiedBy>Ann Kennedy</cp:lastModifiedBy>
  <cp:revision>8</cp:revision>
  <dcterms:created xsi:type="dcterms:W3CDTF">2022-07-06T13:48:13Z</dcterms:created>
  <dcterms:modified xsi:type="dcterms:W3CDTF">2022-07-06T14:49:46Z</dcterms:modified>
</cp:coreProperties>
</file>