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2" r:id="rId2"/>
    <p:sldId id="259" r:id="rId3"/>
    <p:sldId id="262" r:id="rId4"/>
    <p:sldId id="264" r:id="rId5"/>
    <p:sldId id="263" r:id="rId6"/>
    <p:sldId id="284" r:id="rId7"/>
    <p:sldId id="286" r:id="rId8"/>
    <p:sldId id="287" r:id="rId9"/>
    <p:sldId id="271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9413C-A233-4790-8DFB-F8A5D96032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303FA-DE2C-4777-A8F3-56A8FC0C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Depending</a:t>
            </a:r>
            <a:r>
              <a:rPr lang="en-US" baseline="0" dirty="0"/>
              <a:t> on context, you will see P(</a:t>
            </a:r>
            <a:r>
              <a:rPr lang="en-US" baseline="0" dirty="0" err="1"/>
              <a:t>r|s,theta</a:t>
            </a:r>
            <a:r>
              <a:rPr lang="en-US" baseline="0" dirty="0"/>
              <a:t>) called several things: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baseline="0" dirty="0"/>
              <a:t>If we are talking about r, it’s often called the encoding distribution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baseline="0" dirty="0"/>
              <a:t>If we are talking about theta, it’s often called the likelihood function (</a:t>
            </a:r>
            <a:r>
              <a:rPr lang="en-US" baseline="0" dirty="0" err="1"/>
              <a:t>eg</a:t>
            </a:r>
            <a:r>
              <a:rPr lang="en-US" baseline="0" dirty="0"/>
              <a:t>, “find theta to maximize the likelihood given the data”)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dirty="0"/>
              <a:t>If we are talking about s, it’s often called the stimulus likelihood function (</a:t>
            </a:r>
            <a:r>
              <a:rPr lang="en-US" dirty="0" err="1"/>
              <a:t>eg</a:t>
            </a:r>
            <a:r>
              <a:rPr lang="en-US" dirty="0"/>
              <a:t> in Bayesian decoding, “the posterior is the likelihood times the prior” (next</a:t>
            </a:r>
            <a:r>
              <a:rPr lang="en-US" baseline="0" dirty="0"/>
              <a:t> section!))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223-E5AC-43CB-98F8-451D532969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223-E5AC-43CB-98F8-451D532969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8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E42-7C4E-ADA4-CE29-19F2992C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Fitting generalized linear models to neural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7496-CBD2-4CC1-2078-ABC9D37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Caltech </a:t>
            </a:r>
            <a:r>
              <a:rPr lang="en-US" dirty="0" err="1"/>
              <a:t>DataSAI</a:t>
            </a:r>
            <a:endParaRPr lang="en-US" dirty="0"/>
          </a:p>
          <a:p>
            <a:r>
              <a:rPr lang="en-US" dirty="0"/>
              <a:t>Ann Kennedy</a:t>
            </a:r>
          </a:p>
          <a:p>
            <a:r>
              <a:rPr lang="en-US" dirty="0"/>
              <a:t>July 6, 2022</a:t>
            </a:r>
          </a:p>
        </p:txBody>
      </p:sp>
    </p:spTree>
    <p:extLst>
      <p:ext uri="{BB962C8B-B14F-4D97-AF65-F5344CB8AC3E}">
        <p14:creationId xmlns:p14="http://schemas.microsoft.com/office/powerpoint/2010/main" val="30051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yriad Pro" panose="020B0503030403020204" pitchFamily="34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>
                  <a:latin typeface="Myriad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blipFill>
                <a:blip r:embed="rId2"/>
                <a:stretch>
                  <a:fillRect l="-541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06274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11975" y="2761386"/>
                <a:ext cx="1206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2761386"/>
                <a:ext cx="1206933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03627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253077" y="3148139"/>
            <a:ext cx="978153" cy="1223673"/>
            <a:chOff x="3671089" y="2956552"/>
            <a:chExt cx="978153" cy="1223673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climbing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speed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640914" y="3148138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337" y="1657442"/>
            <a:ext cx="3141826" cy="267979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425072" y="1819901"/>
            <a:ext cx="3782771" cy="2336590"/>
            <a:chOff x="7001691" y="3223051"/>
            <a:chExt cx="3782771" cy="233659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7001691" y="3223051"/>
              <a:ext cx="0" cy="221109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019109" y="4650494"/>
              <a:ext cx="1295324" cy="287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8331850" y="3576150"/>
              <a:ext cx="2452612" cy="1983491"/>
              <a:chOff x="8310861" y="3576150"/>
              <a:chExt cx="2452612" cy="198349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8638903" y="3576150"/>
                <a:ext cx="0" cy="1622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47611" y="5207726"/>
                <a:ext cx="18417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5" name="Picture 2" descr="A Gentle Introduction to Statistical Data Distributions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33" t="14247" r="28842" b="13133"/>
              <a:stretch/>
            </p:blipFill>
            <p:spPr bwMode="auto">
              <a:xfrm>
                <a:off x="8647611" y="3725481"/>
                <a:ext cx="1846218" cy="1422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8368009" y="5190309"/>
                <a:ext cx="239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smoothed firing rate (r)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 rot="16200000">
                    <a:off x="8012702" y="4182818"/>
                    <a:ext cx="9656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 (</a:t>
                    </a:r>
                    <a:r>
                      <a:rPr lang="en-US" i="1" dirty="0" err="1"/>
                      <a:t>r</a:t>
                    </a:r>
                    <a:r>
                      <a:rPr lang="en-US" dirty="0" err="1"/>
                      <a:t>|</a:t>
                    </a:r>
                    <a:r>
                      <a:rPr lang="en-US" i="1" dirty="0" err="1"/>
                      <a:t>s</a:t>
                    </a:r>
                    <a:r>
                      <a:rPr lang="en-US" i="1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012702" y="4182818"/>
                    <a:ext cx="96564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197" t="-5696" r="-24590" b="-5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8" name="TextBox 37"/>
          <p:cNvSpPr txBox="1"/>
          <p:nvPr/>
        </p:nvSpPr>
        <p:spPr>
          <a:xfrm>
            <a:off x="8755230" y="1520736"/>
            <a:ext cx="245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Conditional probability of </a:t>
            </a:r>
            <a:r>
              <a:rPr lang="en-US" i="1" dirty="0"/>
              <a:t>r</a:t>
            </a:r>
            <a:r>
              <a:rPr lang="en-US" dirty="0"/>
              <a:t> given </a:t>
            </a:r>
            <a:r>
              <a:rPr lang="en-US" i="1" dirty="0"/>
              <a:t>s</a:t>
            </a:r>
            <a:endParaRPr lang="en-US" dirty="0"/>
          </a:p>
        </p:txBody>
      </p:sp>
      <p:pic>
        <p:nvPicPr>
          <p:cNvPr id="39" name="Picture 2" descr="A Gentle Introduction to Statistical Data Distribution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t="14247" r="28842" b="13133"/>
          <a:stretch/>
        </p:blipFill>
        <p:spPr bwMode="auto">
          <a:xfrm flipH="1">
            <a:off x="9117956" y="2322331"/>
            <a:ext cx="1846218" cy="14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0507919" y="3390977"/>
            <a:ext cx="0" cy="27426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461565" y="3174677"/>
            <a:ext cx="2585039" cy="8375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253671" y="1377998"/>
                <a:ext cx="1120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dirty="0"/>
                  <a:t> = 0.5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71" y="1377998"/>
                <a:ext cx="1120756" cy="369332"/>
              </a:xfrm>
              <a:prstGeom prst="rect">
                <a:avLst/>
              </a:prstGeom>
              <a:blipFill>
                <a:blip r:embed="rId8"/>
                <a:stretch>
                  <a:fillRect t="-8197" r="-38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478710" y="4761549"/>
            <a:ext cx="550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want is a model that </a:t>
            </a:r>
            <a:r>
              <a:rPr lang="en-US" b="1" i="1" dirty="0"/>
              <a:t>maximizes the likelihood </a:t>
            </a:r>
            <a:r>
              <a:rPr lang="en-US" i="1" dirty="0"/>
              <a:t>(the total conditional probability)</a:t>
            </a:r>
            <a:r>
              <a:rPr lang="en-US" dirty="0"/>
              <a:t> of all observed </a:t>
            </a:r>
            <a:r>
              <a:rPr lang="en-US" dirty="0" err="1"/>
              <a:t>datapoints</a:t>
            </a:r>
            <a:r>
              <a:rPr lang="en-US" dirty="0"/>
              <a:t> given the model.</a:t>
            </a:r>
          </a:p>
        </p:txBody>
      </p:sp>
    </p:spTree>
    <p:extLst>
      <p:ext uri="{BB962C8B-B14F-4D97-AF65-F5344CB8AC3E}">
        <p14:creationId xmlns:p14="http://schemas.microsoft.com/office/powerpoint/2010/main" val="15036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yriad Pro" panose="020B0503030403020204" pitchFamily="34" charset="0"/>
                  </a:rPr>
                  <a:t>Bonus math slide: how do we actually do maximum likelihood (ML) estimation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Myriad Pro" panose="020B0503030403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blipFill>
                <a:blip r:embed="rId2"/>
                <a:stretch>
                  <a:fillRect l="-541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995574" y="2546177"/>
            <a:ext cx="9821560" cy="1200329"/>
            <a:chOff x="995574" y="2238922"/>
            <a:chExt cx="982156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995574" y="2265180"/>
                  <a:ext cx="4989058" cy="8820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74" y="2265180"/>
                  <a:ext cx="4989058" cy="8820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99168" y="2238922"/>
                  <a:ext cx="33179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Any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that maximizes 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r|s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also maximizes its log (and the log of a product is equal to the sum of the log of its terms.)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2238922"/>
                  <a:ext cx="3317966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471" t="-3046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683551" y="745765"/>
            <a:ext cx="10090437" cy="1477328"/>
            <a:chOff x="1683551" y="745765"/>
            <a:chExt cx="10090437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683551" y="934631"/>
                  <a:ext cx="4792979" cy="1034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l-GR" sz="24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l-G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51" y="934631"/>
                  <a:ext cx="4792979" cy="10342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499167" y="745765"/>
                  <a:ext cx="4274821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Bolded s and r here reflect vectors of stimuli and responses across trials.</a:t>
                  </a:r>
                </a:p>
                <a:p>
                  <a:r>
                    <a:rPr lang="en-US" dirty="0">
                      <a:solidFill>
                        <a:srgbClr val="FF0000"/>
                      </a:solidFill>
                    </a:rPr>
                    <a:t>We want to find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that maximizes 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r|s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for </a:t>
                  </a:r>
                  <a:r>
                    <a:rPr lang="en-US" b="1" i="1" dirty="0">
                      <a:solidFill>
                        <a:srgbClr val="FF0000"/>
                      </a:solidFill>
                    </a:rPr>
                    <a:t>all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 our observed r and s; we’ll assume the trials are independent of each other.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7" y="745765"/>
                  <a:ext cx="4274821" cy="1477328"/>
                </a:xfrm>
                <a:prstGeom prst="rect">
                  <a:avLst/>
                </a:prstGeom>
                <a:blipFill>
                  <a:blip r:embed="rId6"/>
                  <a:stretch>
                    <a:fillRect l="-1141" t="-2058" r="-285" b="-53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786703" y="5116782"/>
            <a:ext cx="8281891" cy="903645"/>
            <a:chOff x="2786703" y="4686883"/>
            <a:chExt cx="8281891" cy="903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499168" y="4808296"/>
                  <a:ext cx="35694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This is our 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maximum likelihood estimate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!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4808296"/>
                  <a:ext cx="3569426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365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86703" y="4686883"/>
                  <a:ext cx="1933343" cy="903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703" y="4686883"/>
                  <a:ext cx="1933343" cy="9036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65719" y="3937402"/>
            <a:ext cx="10702875" cy="993157"/>
            <a:chOff x="365719" y="3334783"/>
            <a:chExt cx="10702875" cy="99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65719" y="3334783"/>
                  <a:ext cx="6513307" cy="993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= 0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19" y="3334783"/>
                  <a:ext cx="6513307" cy="9931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499168" y="3487183"/>
                  <a:ext cx="35694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The maximum of log(P(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r|s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occurs where its derivative is zero.</a:t>
                  </a: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3487183"/>
                  <a:ext cx="3569426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1365" t="-5660" r="-170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453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Model fitting,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4594" y="1271451"/>
                <a:ext cx="8098972" cy="3439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Maximum likelihood estimation: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has an analytical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provided you use a certain class of models (“exponential family” models)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Your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converges to the actual ground-truth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if you have enough data (</a:t>
                </a:r>
                <a:r>
                  <a:rPr lang="en-US" dirty="0" err="1"/>
                  <a:t>ie</a:t>
                </a:r>
                <a:r>
                  <a:rPr lang="en-US" dirty="0"/>
                  <a:t> there’s no </a:t>
                </a:r>
                <a:r>
                  <a:rPr lang="en-US" i="1" dirty="0"/>
                  <a:t>bias</a:t>
                </a:r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Is the most efficient (minimum-error) unbiased way to estimate model parameters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 methods: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Regularized MLE (impose penalties to constrain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Expectation-maximization (iterative approach to MLE)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Gradient descent/</a:t>
                </a:r>
                <a:r>
                  <a:rPr lang="en-US" dirty="0" err="1"/>
                  <a:t>etc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4" y="1271451"/>
                <a:ext cx="8098972" cy="3439788"/>
              </a:xfrm>
              <a:prstGeom prst="rect">
                <a:avLst/>
              </a:prstGeom>
              <a:blipFill>
                <a:blip r:embed="rId2"/>
                <a:stretch>
                  <a:fillRect l="-527" t="-1064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9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85" y="744526"/>
            <a:ext cx="3141826" cy="26797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5584" y="1064286"/>
            <a:ext cx="1330067" cy="808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Encoding distribution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Neural encoding vs neural 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5585" y="1267929"/>
                <a:ext cx="4320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85" y="1267929"/>
                <a:ext cx="43209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225585" y="2460120"/>
            <a:ext cx="4320970" cy="646331"/>
            <a:chOff x="768587" y="3739520"/>
            <a:chExt cx="432097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68587" y="3889096"/>
                  <a:ext cx="43209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87" y="3889096"/>
                  <a:ext cx="432097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796745" y="3739520"/>
              <a:ext cx="1273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Decoding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distribution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18715" y="872968"/>
                <a:ext cx="182603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Myriad Pro" panose="020B0503030403020204" pitchFamily="34" charset="0"/>
                  </a:rPr>
                  <a:t>stimulus “s”</a:t>
                </a:r>
              </a:p>
              <a:p>
                <a:r>
                  <a:rPr lang="en-US" sz="1600" dirty="0">
                    <a:latin typeface="Myriad Pro" panose="020B0503030403020204" pitchFamily="34" charset="0"/>
                  </a:rPr>
                  <a:t>spiking “r”</a:t>
                </a:r>
              </a:p>
              <a:p>
                <a:r>
                  <a:rPr lang="en-US" sz="1600" dirty="0">
                    <a:latin typeface="Myriad Pro" panose="020B0503030403020204" pitchFamily="34" charset="0"/>
                  </a:rPr>
                  <a:t>parameter(s)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Myriad Pro" panose="020B0503030403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715" y="872968"/>
                <a:ext cx="1826037" cy="861774"/>
              </a:xfrm>
              <a:prstGeom prst="rect">
                <a:avLst/>
              </a:prstGeom>
              <a:blipFill>
                <a:blip r:embed="rId5"/>
                <a:stretch>
                  <a:fillRect l="-1667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23479" y="3101341"/>
            <a:ext cx="462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“How likely it is the animal was climbing at speed </a:t>
            </a:r>
            <a:r>
              <a:rPr lang="en-US" sz="1600" i="1" dirty="0">
                <a:latin typeface="Myriad Pro" panose="020B0503030403020204" pitchFamily="34" charset="0"/>
              </a:rPr>
              <a:t>s </a:t>
            </a:r>
            <a:r>
              <a:rPr lang="en-US" sz="1600" dirty="0">
                <a:latin typeface="Myriad Pro" panose="020B0503030403020204" pitchFamily="34" charset="0"/>
              </a:rPr>
              <a:t>given the observed neuron’s spiking.”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2003" y="1753817"/>
            <a:ext cx="462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“How likely it is the neuron fires </a:t>
            </a:r>
            <a:r>
              <a:rPr lang="en-US" sz="1600" i="1" dirty="0">
                <a:latin typeface="Myriad Pro" panose="020B0503030403020204" pitchFamily="34" charset="0"/>
              </a:rPr>
              <a:t>k</a:t>
            </a:r>
            <a:r>
              <a:rPr lang="en-US" sz="1600" dirty="0">
                <a:latin typeface="Myriad Pro" panose="020B0503030403020204" pitchFamily="34" charset="0"/>
              </a:rPr>
              <a:t> spikes given the climbing speed </a:t>
            </a:r>
            <a:r>
              <a:rPr lang="en-US" sz="1600" i="1" dirty="0">
                <a:latin typeface="Myriad Pro" panose="020B0503030403020204" pitchFamily="34" charset="0"/>
              </a:rPr>
              <a:t>s</a:t>
            </a:r>
            <a:r>
              <a:rPr lang="en-US" sz="1600" dirty="0">
                <a:latin typeface="Myriad Pro" panose="020B0503030403020204" pitchFamily="34" charset="0"/>
              </a:rPr>
              <a:t>.”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32464" y="4237639"/>
            <a:ext cx="7800173" cy="1804689"/>
            <a:chOff x="298676" y="1288402"/>
            <a:chExt cx="11707737" cy="2708763"/>
          </a:xfrm>
        </p:grpSpPr>
        <p:sp>
          <p:nvSpPr>
            <p:cNvPr id="46" name="Freeform 45"/>
            <p:cNvSpPr/>
            <p:nvPr/>
          </p:nvSpPr>
          <p:spPr>
            <a:xfrm>
              <a:off x="298676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02590" y="3427058"/>
              <a:ext cx="989364" cy="415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time </a:t>
              </a:r>
              <a:r>
                <a:rPr lang="en-US" sz="1200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sz="1200" dirty="0">
                <a:latin typeface="Myriad Pro" panose="020B0503030403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22910" y="1622365"/>
              <a:ext cx="2233246" cy="41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Stimulus feature </a:t>
              </a:r>
              <a:r>
                <a:rPr lang="en-US" sz="1200" b="1" dirty="0">
                  <a:latin typeface="Myriad Pro" panose="020B0503030403020204" pitchFamily="34" charset="0"/>
                </a:rPr>
                <a:t>(s)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401755" y="1622365"/>
              <a:ext cx="4604658" cy="2374800"/>
              <a:chOff x="6509657" y="1622365"/>
              <a:chExt cx="4604658" cy="237480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8532384" y="3581401"/>
                <a:ext cx="989365" cy="41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time </a:t>
                </a:r>
                <a:r>
                  <a:rPr lang="en-US" sz="1200" dirty="0">
                    <a:latin typeface="Myriad Pro" panose="020B0503030403020204" pitchFamily="34" charset="0"/>
                    <a:sym typeface="Wingdings" panose="05000000000000000000" pitchFamily="2" charset="2"/>
                  </a:rPr>
                  <a:t></a:t>
                </a:r>
                <a:endParaRPr lang="en-US" sz="12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905744" y="1622365"/>
                <a:ext cx="2508048" cy="41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Recorded spikes </a:t>
                </a:r>
                <a:r>
                  <a:rPr lang="en-US" sz="1200" b="1" dirty="0">
                    <a:latin typeface="Myriad Pro" panose="020B0503030403020204" pitchFamily="34" charset="0"/>
                  </a:rPr>
                  <a:t>(r)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369237" y="1288402"/>
              <a:ext cx="2383038" cy="1204561"/>
              <a:chOff x="4369237" y="1288402"/>
              <a:chExt cx="2383038" cy="1204561"/>
            </a:xfrm>
          </p:grpSpPr>
          <p:sp>
            <p:nvSpPr>
              <p:cNvPr id="57" name="Right Arrow 56"/>
              <p:cNvSpPr/>
              <p:nvPr/>
            </p:nvSpPr>
            <p:spPr>
              <a:xfrm>
                <a:off x="5018315" y="2166125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Myriad Pro" panose="020B05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69237" y="1288402"/>
                <a:ext cx="2383038" cy="87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Myriad Pro" panose="020B0503030403020204" pitchFamily="34" charset="0"/>
                  </a:rPr>
                  <a:t>Encoding model</a:t>
                </a:r>
              </a:p>
              <a:p>
                <a:pPr algn="ctr"/>
                <a:r>
                  <a:rPr lang="en-US" sz="1600" b="1" dirty="0">
                    <a:latin typeface="Myriad Pro" panose="020B0503030403020204" pitchFamily="34" charset="0"/>
                  </a:rPr>
                  <a:t>P ( r | s )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612704" y="5146122"/>
            <a:ext cx="1612556" cy="850435"/>
            <a:chOff x="4406949" y="2732049"/>
            <a:chExt cx="2307619" cy="1217000"/>
          </a:xfrm>
        </p:grpSpPr>
        <p:sp>
          <p:nvSpPr>
            <p:cNvPr id="75" name="Right Arrow 74"/>
            <p:cNvSpPr/>
            <p:nvPr/>
          </p:nvSpPr>
          <p:spPr>
            <a:xfrm rot="10800000"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Pro" panose="020B0503030403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06949" y="3112217"/>
              <a:ext cx="2307619" cy="836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Decoding model</a:t>
              </a:r>
            </a:p>
            <a:p>
              <a:pPr algn="ctr"/>
              <a:r>
                <a:rPr lang="en-US" sz="1600" b="1" dirty="0">
                  <a:latin typeface="Myriad Pro" panose="020B0503030403020204" pitchFamily="34" charset="0"/>
                </a:rPr>
                <a:t>P ( s | r )</a:t>
              </a:r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V="1">
            <a:off x="7589308" y="1267929"/>
            <a:ext cx="2531753" cy="1821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174464" y="1734742"/>
            <a:ext cx="1946597" cy="1378758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32491" y="1134950"/>
            <a:ext cx="1946597" cy="1378758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020" y="771748"/>
            <a:ext cx="3141826" cy="2679793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 flipV="1">
            <a:off x="7609543" y="1295151"/>
            <a:ext cx="2531753" cy="1821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8194699" y="1761964"/>
            <a:ext cx="1946597" cy="1378758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652726" y="1162172"/>
            <a:ext cx="1946597" cy="1378758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25584" y="1064286"/>
            <a:ext cx="1330067" cy="808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Encoding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5585" y="1267929"/>
                <a:ext cx="4320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85" y="1267929"/>
                <a:ext cx="432097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6930209" y="2632309"/>
            <a:ext cx="3790042" cy="2770580"/>
            <a:chOff x="6930209" y="2632309"/>
            <a:chExt cx="3790042" cy="2770580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7652727" y="2632309"/>
              <a:ext cx="2632096" cy="13166"/>
            </a:xfrm>
            <a:prstGeom prst="line">
              <a:avLst/>
            </a:prstGeom>
            <a:ln w="571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6930209" y="4024645"/>
              <a:ext cx="3790042" cy="1378244"/>
              <a:chOff x="6930209" y="4024645"/>
              <a:chExt cx="3790042" cy="137824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7274662" y="5007429"/>
                <a:ext cx="34455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Freeform 60"/>
              <p:cNvSpPr/>
              <p:nvPr/>
            </p:nvSpPr>
            <p:spPr>
              <a:xfrm>
                <a:off x="7280366" y="4092837"/>
                <a:ext cx="3004457" cy="897174"/>
              </a:xfrm>
              <a:custGeom>
                <a:avLst/>
                <a:gdLst>
                  <a:gd name="connsiteX0" fmla="*/ 0 w 3004457"/>
                  <a:gd name="connsiteY0" fmla="*/ 844923 h 897174"/>
                  <a:gd name="connsiteX1" fmla="*/ 566057 w 3004457"/>
                  <a:gd name="connsiteY1" fmla="*/ 461746 h 897174"/>
                  <a:gd name="connsiteX2" fmla="*/ 801188 w 3004457"/>
                  <a:gd name="connsiteY2" fmla="*/ 192 h 897174"/>
                  <a:gd name="connsiteX3" fmla="*/ 1271451 w 3004457"/>
                  <a:gd name="connsiteY3" fmla="*/ 409494 h 897174"/>
                  <a:gd name="connsiteX4" fmla="*/ 1933303 w 3004457"/>
                  <a:gd name="connsiteY4" fmla="*/ 775254 h 897174"/>
                  <a:gd name="connsiteX5" fmla="*/ 3004457 w 3004457"/>
                  <a:gd name="connsiteY5" fmla="*/ 897174 h 89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4457" h="897174">
                    <a:moveTo>
                      <a:pt x="0" y="844923"/>
                    </a:moveTo>
                    <a:cubicBezTo>
                      <a:pt x="216263" y="723728"/>
                      <a:pt x="432526" y="602534"/>
                      <a:pt x="566057" y="461746"/>
                    </a:cubicBezTo>
                    <a:cubicBezTo>
                      <a:pt x="699588" y="320957"/>
                      <a:pt x="683622" y="8901"/>
                      <a:pt x="801188" y="192"/>
                    </a:cubicBezTo>
                    <a:cubicBezTo>
                      <a:pt x="918754" y="-8517"/>
                      <a:pt x="1082765" y="280317"/>
                      <a:pt x="1271451" y="409494"/>
                    </a:cubicBezTo>
                    <a:cubicBezTo>
                      <a:pt x="1460137" y="538671"/>
                      <a:pt x="1644469" y="693974"/>
                      <a:pt x="1933303" y="775254"/>
                    </a:cubicBezTo>
                    <a:cubicBezTo>
                      <a:pt x="2222137" y="856534"/>
                      <a:pt x="2613297" y="876854"/>
                      <a:pt x="3004457" y="897174"/>
                    </a:cubicBezTo>
                  </a:path>
                </a:pathLst>
              </a:cu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229600" y="5024848"/>
                <a:ext cx="1854980" cy="378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climbing speed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6200000">
                <a:off x="6515448" y="4439406"/>
                <a:ext cx="1198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9596843" y="51236"/>
            <a:ext cx="2379482" cy="3176192"/>
            <a:chOff x="9596843" y="51236"/>
            <a:chExt cx="2379482" cy="3176192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9596843" y="836571"/>
              <a:ext cx="0" cy="2295065"/>
            </a:xfrm>
            <a:prstGeom prst="line">
              <a:avLst/>
            </a:prstGeom>
            <a:ln w="571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10592805" y="51236"/>
              <a:ext cx="1383520" cy="3176192"/>
              <a:chOff x="10592805" y="51236"/>
              <a:chExt cx="1383520" cy="317619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10903131" y="470264"/>
                <a:ext cx="0" cy="27571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Freeform 10"/>
              <p:cNvSpPr/>
              <p:nvPr/>
            </p:nvSpPr>
            <p:spPr>
              <a:xfrm>
                <a:off x="10903131" y="653143"/>
                <a:ext cx="993053" cy="2429691"/>
              </a:xfrm>
              <a:custGeom>
                <a:avLst/>
                <a:gdLst>
                  <a:gd name="connsiteX0" fmla="*/ 0 w 993053"/>
                  <a:gd name="connsiteY0" fmla="*/ 0 h 2429691"/>
                  <a:gd name="connsiteX1" fmla="*/ 278675 w 993053"/>
                  <a:gd name="connsiteY1" fmla="*/ 304800 h 2429691"/>
                  <a:gd name="connsiteX2" fmla="*/ 992778 w 993053"/>
                  <a:gd name="connsiteY2" fmla="*/ 1001486 h 2429691"/>
                  <a:gd name="connsiteX3" fmla="*/ 191589 w 993053"/>
                  <a:gd name="connsiteY3" fmla="*/ 1567543 h 2429691"/>
                  <a:gd name="connsiteX4" fmla="*/ 26126 w 993053"/>
                  <a:gd name="connsiteY4" fmla="*/ 2429691 h 2429691"/>
                  <a:gd name="connsiteX5" fmla="*/ 26126 w 993053"/>
                  <a:gd name="connsiteY5" fmla="*/ 2429691 h 242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3053" h="2429691">
                    <a:moveTo>
                      <a:pt x="0" y="0"/>
                    </a:moveTo>
                    <a:cubicBezTo>
                      <a:pt x="56606" y="68943"/>
                      <a:pt x="113212" y="137886"/>
                      <a:pt x="278675" y="304800"/>
                    </a:cubicBezTo>
                    <a:cubicBezTo>
                      <a:pt x="444138" y="471714"/>
                      <a:pt x="1007292" y="791029"/>
                      <a:pt x="992778" y="1001486"/>
                    </a:cubicBezTo>
                    <a:cubicBezTo>
                      <a:pt x="978264" y="1211943"/>
                      <a:pt x="352698" y="1329509"/>
                      <a:pt x="191589" y="1567543"/>
                    </a:cubicBezTo>
                    <a:cubicBezTo>
                      <a:pt x="30480" y="1805577"/>
                      <a:pt x="26126" y="2429691"/>
                      <a:pt x="26126" y="2429691"/>
                    </a:cubicBezTo>
                    <a:lnTo>
                      <a:pt x="26126" y="2429691"/>
                    </a:ln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9856738" y="1685764"/>
                <a:ext cx="1841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 spikes observed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777471" y="51236"/>
                <a:ext cx="1198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</a:t>
                </a:r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723479" y="3098686"/>
            <a:ext cx="462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“How likely it is the animal was climbing at speed </a:t>
            </a:r>
            <a:r>
              <a:rPr lang="en-US" sz="1600" i="1" dirty="0">
                <a:latin typeface="Myriad Pro" panose="020B0503030403020204" pitchFamily="34" charset="0"/>
              </a:rPr>
              <a:t>s</a:t>
            </a:r>
            <a:r>
              <a:rPr lang="en-US" sz="1600" dirty="0">
                <a:latin typeface="Myriad Pro" panose="020B0503030403020204" pitchFamily="34" charset="0"/>
              </a:rPr>
              <a:t> given the observed neuron’s spiking.”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003" y="1751162"/>
            <a:ext cx="462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“How likely it is the neuron fires </a:t>
            </a:r>
            <a:r>
              <a:rPr lang="en-US" sz="1600" i="1" dirty="0">
                <a:latin typeface="Myriad Pro" panose="020B0503030403020204" pitchFamily="34" charset="0"/>
              </a:rPr>
              <a:t>k</a:t>
            </a:r>
            <a:r>
              <a:rPr lang="en-US" sz="1600" dirty="0">
                <a:latin typeface="Myriad Pro" panose="020B0503030403020204" pitchFamily="34" charset="0"/>
              </a:rPr>
              <a:t> spikes given the climbing speed </a:t>
            </a:r>
            <a:r>
              <a:rPr lang="en-US" sz="1600" i="1" dirty="0">
                <a:latin typeface="Myriad Pro" panose="020B0503030403020204" pitchFamily="34" charset="0"/>
              </a:rPr>
              <a:t>s</a:t>
            </a:r>
            <a:r>
              <a:rPr lang="en-US" sz="1600" dirty="0">
                <a:latin typeface="Myriad Pro" panose="020B0503030403020204" pitchFamily="34" charset="0"/>
              </a:rPr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18715" y="872968"/>
                <a:ext cx="182603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Myriad Pro" panose="020B0503030403020204" pitchFamily="34" charset="0"/>
                  </a:rPr>
                  <a:t>stimulus “s”</a:t>
                </a:r>
              </a:p>
              <a:p>
                <a:r>
                  <a:rPr lang="en-US" sz="1600" dirty="0">
                    <a:latin typeface="Myriad Pro" panose="020B0503030403020204" pitchFamily="34" charset="0"/>
                  </a:rPr>
                  <a:t>spiking “r”</a:t>
                </a:r>
              </a:p>
              <a:p>
                <a:r>
                  <a:rPr lang="en-US" sz="1600" dirty="0">
                    <a:latin typeface="Myriad Pro" panose="020B0503030403020204" pitchFamily="34" charset="0"/>
                  </a:rPr>
                  <a:t>parameter(s)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Myriad Pro" panose="020B0503030403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715" y="872968"/>
                <a:ext cx="1826037" cy="861774"/>
              </a:xfrm>
              <a:prstGeom prst="rect">
                <a:avLst/>
              </a:prstGeom>
              <a:blipFill>
                <a:blip r:embed="rId5"/>
                <a:stretch>
                  <a:fillRect l="-1667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Neural encoding vs neural decoding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25585" y="2460120"/>
            <a:ext cx="4320970" cy="646331"/>
            <a:chOff x="768587" y="3739520"/>
            <a:chExt cx="432097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68587" y="3889096"/>
                  <a:ext cx="43209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87" y="3889096"/>
                  <a:ext cx="43209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/>
            <p:cNvSpPr txBox="1"/>
            <p:nvPr/>
          </p:nvSpPr>
          <p:spPr>
            <a:xfrm>
              <a:off x="796745" y="3739520"/>
              <a:ext cx="1273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Decoding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distribution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36034" y="4541424"/>
            <a:ext cx="3546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do relate these two distributions to each other?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87105" y="22661"/>
            <a:ext cx="5681267" cy="6605971"/>
            <a:chOff x="6454321" y="-160201"/>
            <a:chExt cx="5681267" cy="6605971"/>
          </a:xfrm>
        </p:grpSpPr>
        <p:grpSp>
          <p:nvGrpSpPr>
            <p:cNvPr id="3" name="Group 2"/>
            <p:cNvGrpSpPr/>
            <p:nvPr/>
          </p:nvGrpSpPr>
          <p:grpSpPr>
            <a:xfrm>
              <a:off x="6454321" y="-160201"/>
              <a:ext cx="5681267" cy="6605971"/>
              <a:chOff x="6454321" y="-160201"/>
              <a:chExt cx="5681267" cy="660597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454321" y="-160201"/>
                <a:ext cx="5681267" cy="6605971"/>
              </a:xfrm>
              <a:prstGeom prst="rect">
                <a:avLst/>
              </a:prstGeom>
              <a:solidFill>
                <a:schemeClr val="bg1"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6" name="Picture 2" descr="Thomas Bayes - Wikipedia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7092" y="1329176"/>
                <a:ext cx="2895600" cy="3105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8155565" y="4415313"/>
              <a:ext cx="2003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Thomas Bayes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7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Bonus math slide 2: derivation of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35726" y="1044657"/>
                <a:ext cx="4320970" cy="883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1044657"/>
                <a:ext cx="4320970" cy="883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42807" y="1044656"/>
                <a:ext cx="4320970" cy="883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07" y="1044656"/>
                <a:ext cx="4320970" cy="883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588034" y="1304978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By definition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8675" y="2130507"/>
            <a:ext cx="11830498" cy="461667"/>
            <a:chOff x="278675" y="2130507"/>
            <a:chExt cx="11830498" cy="461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8675" y="2130509"/>
                  <a:ext cx="432097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75" y="2130509"/>
                  <a:ext cx="432097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20590" y="2130507"/>
                  <a:ext cx="432097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590" y="2130507"/>
                  <a:ext cx="432097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9588034" y="2194169"/>
              <a:ext cx="2521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Multiply by denominator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29476" y="3048369"/>
            <a:ext cx="9520102" cy="461665"/>
            <a:chOff x="2429476" y="3048369"/>
            <a:chExt cx="9520102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29476" y="3048369"/>
                  <a:ext cx="432097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476" y="3048369"/>
                  <a:ext cx="432097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9588034" y="3097527"/>
              <a:ext cx="2361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P(A and B) = P(B and A)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29476" y="3735396"/>
            <a:ext cx="9033880" cy="461665"/>
            <a:chOff x="2429476" y="3735396"/>
            <a:chExt cx="903388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429476" y="3735396"/>
                  <a:ext cx="432097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476" y="3735396"/>
                  <a:ext cx="432097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9588034" y="3781562"/>
              <a:ext cx="18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Substituting line 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9476" y="4567064"/>
            <a:ext cx="8603634" cy="883575"/>
            <a:chOff x="2429476" y="4567064"/>
            <a:chExt cx="8603634" cy="883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429476" y="4567064"/>
                  <a:ext cx="4320970" cy="883575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476" y="4567064"/>
                  <a:ext cx="4320970" cy="8835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9588034" y="4639519"/>
              <a:ext cx="144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Divide by P(r)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30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25584" y="1064286"/>
            <a:ext cx="1330067" cy="808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Encoding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5585" y="1267929"/>
                <a:ext cx="4320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85" y="1267929"/>
                <a:ext cx="432097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5957698" y="2139278"/>
            <a:ext cx="4614439" cy="1195692"/>
            <a:chOff x="1286750" y="3571485"/>
            <a:chExt cx="4614439" cy="11956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580219" y="3892579"/>
                  <a:ext cx="4320970" cy="874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219" y="3892579"/>
                  <a:ext cx="4320970" cy="8745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/>
            <p:cNvSpPr txBox="1"/>
            <p:nvPr/>
          </p:nvSpPr>
          <p:spPr>
            <a:xfrm>
              <a:off x="1286750" y="3571485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yriad Pro" panose="020B0503030403020204" pitchFamily="34" charset="0"/>
                </a:rPr>
                <a:t>Bayes’ theorem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838439" y="1995671"/>
            <a:ext cx="1791452" cy="507582"/>
            <a:chOff x="5048725" y="4232299"/>
            <a:chExt cx="1791452" cy="507582"/>
          </a:xfrm>
        </p:grpSpPr>
        <p:sp>
          <p:nvSpPr>
            <p:cNvPr id="73" name="TextBox 72"/>
            <p:cNvSpPr txBox="1"/>
            <p:nvPr/>
          </p:nvSpPr>
          <p:spPr>
            <a:xfrm>
              <a:off x="5048725" y="4232299"/>
              <a:ext cx="179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Prior over stimuli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5256780" y="4560572"/>
              <a:ext cx="82258" cy="1793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9233026" y="3232992"/>
            <a:ext cx="1655518" cy="861774"/>
            <a:chOff x="4443312" y="5469620"/>
            <a:chExt cx="1655518" cy="861774"/>
          </a:xfrm>
        </p:grpSpPr>
        <p:sp>
          <p:nvSpPr>
            <p:cNvPr id="76" name="TextBox 75"/>
            <p:cNvSpPr txBox="1"/>
            <p:nvPr/>
          </p:nvSpPr>
          <p:spPr>
            <a:xfrm>
              <a:off x="4443312" y="5685063"/>
              <a:ext cx="16555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“Evidence”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(often ignored)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 flipV="1">
              <a:off x="4563291" y="5469620"/>
              <a:ext cx="139338" cy="2893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23479" y="3116331"/>
            <a:ext cx="462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“How likely it is the animal was climbing at speed </a:t>
            </a:r>
            <a:r>
              <a:rPr lang="en-US" sz="1600" i="1" dirty="0">
                <a:latin typeface="Myriad Pro" panose="020B0503030403020204" pitchFamily="34" charset="0"/>
              </a:rPr>
              <a:t>s </a:t>
            </a:r>
            <a:r>
              <a:rPr lang="en-US" sz="1600" dirty="0">
                <a:latin typeface="Myriad Pro" panose="020B0503030403020204" pitchFamily="34" charset="0"/>
              </a:rPr>
              <a:t>given the observed neuron’s spiking.”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2003" y="1768807"/>
            <a:ext cx="462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“How likely it is the neuron fires </a:t>
            </a:r>
            <a:r>
              <a:rPr lang="en-US" sz="1600" i="1" dirty="0">
                <a:latin typeface="Myriad Pro" panose="020B0503030403020204" pitchFamily="34" charset="0"/>
              </a:rPr>
              <a:t>k</a:t>
            </a:r>
            <a:r>
              <a:rPr lang="en-US" sz="1600" dirty="0">
                <a:latin typeface="Myriad Pro" panose="020B0503030403020204" pitchFamily="34" charset="0"/>
              </a:rPr>
              <a:t> spikes given the climbing speed </a:t>
            </a:r>
            <a:r>
              <a:rPr lang="en-US" sz="1600" i="1" dirty="0">
                <a:latin typeface="Myriad Pro" panose="020B0503030403020204" pitchFamily="34" charset="0"/>
              </a:rPr>
              <a:t>s</a:t>
            </a:r>
            <a:r>
              <a:rPr lang="en-US" sz="1600" dirty="0">
                <a:latin typeface="Myriad Pro" panose="020B0503030403020204" pitchFamily="34" charset="0"/>
              </a:rPr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18715" y="872968"/>
                <a:ext cx="182603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Myriad Pro" panose="020B0503030403020204" pitchFamily="34" charset="0"/>
                  </a:rPr>
                  <a:t>stimulus “s”</a:t>
                </a:r>
              </a:p>
              <a:p>
                <a:r>
                  <a:rPr lang="en-US" sz="1600" dirty="0">
                    <a:latin typeface="Myriad Pro" panose="020B0503030403020204" pitchFamily="34" charset="0"/>
                  </a:rPr>
                  <a:t>spiking “r”</a:t>
                </a:r>
              </a:p>
              <a:p>
                <a:r>
                  <a:rPr lang="en-US" sz="1600" dirty="0">
                    <a:latin typeface="Myriad Pro" panose="020B0503030403020204" pitchFamily="34" charset="0"/>
                  </a:rPr>
                  <a:t>parameter(s)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Myriad Pro" panose="020B0503030403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715" y="872968"/>
                <a:ext cx="1826037" cy="861774"/>
              </a:xfrm>
              <a:prstGeom prst="rect">
                <a:avLst/>
              </a:prstGeom>
              <a:blipFill>
                <a:blip r:embed="rId4"/>
                <a:stretch>
                  <a:fillRect l="-1667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Bayes’ theorem and neural data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5585" y="2460120"/>
            <a:ext cx="4320970" cy="646331"/>
            <a:chOff x="768587" y="3739520"/>
            <a:chExt cx="432097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68587" y="3889096"/>
                  <a:ext cx="43209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87" y="3889096"/>
                  <a:ext cx="432097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796745" y="3739520"/>
              <a:ext cx="1273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Decoding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5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472" t="7847" b="12380"/>
          <a:stretch/>
        </p:blipFill>
        <p:spPr>
          <a:xfrm>
            <a:off x="818604" y="2063931"/>
            <a:ext cx="5280349" cy="3814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We don’t have to assume a Gaussian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99871" y="2275378"/>
            <a:ext cx="0" cy="291046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158233" y="1230556"/>
            <a:ext cx="2988527" cy="1817648"/>
          </a:xfrm>
          <a:custGeom>
            <a:avLst/>
            <a:gdLst>
              <a:gd name="connsiteX0" fmla="*/ 0 w 2988527"/>
              <a:gd name="connsiteY0" fmla="*/ 1795346 h 1817648"/>
              <a:gd name="connsiteX1" fmla="*/ 0 w 2988527"/>
              <a:gd name="connsiteY1" fmla="*/ 1795346 h 1817648"/>
              <a:gd name="connsiteX2" fmla="*/ 970156 w 2988527"/>
              <a:gd name="connsiteY2" fmla="*/ 1795346 h 1817648"/>
              <a:gd name="connsiteX3" fmla="*/ 1048215 w 2988527"/>
              <a:gd name="connsiteY3" fmla="*/ 1784195 h 1817648"/>
              <a:gd name="connsiteX4" fmla="*/ 1115122 w 2988527"/>
              <a:gd name="connsiteY4" fmla="*/ 1761892 h 1817648"/>
              <a:gd name="connsiteX5" fmla="*/ 1148576 w 2988527"/>
              <a:gd name="connsiteY5" fmla="*/ 1750741 h 1817648"/>
              <a:gd name="connsiteX6" fmla="*/ 1215483 w 2988527"/>
              <a:gd name="connsiteY6" fmla="*/ 1706136 h 1817648"/>
              <a:gd name="connsiteX7" fmla="*/ 1260088 w 2988527"/>
              <a:gd name="connsiteY7" fmla="*/ 1650380 h 1817648"/>
              <a:gd name="connsiteX8" fmla="*/ 1315844 w 2988527"/>
              <a:gd name="connsiteY8" fmla="*/ 1483112 h 1817648"/>
              <a:gd name="connsiteX9" fmla="*/ 1338146 w 2988527"/>
              <a:gd name="connsiteY9" fmla="*/ 1416204 h 1817648"/>
              <a:gd name="connsiteX10" fmla="*/ 1349298 w 2988527"/>
              <a:gd name="connsiteY10" fmla="*/ 1382751 h 1817648"/>
              <a:gd name="connsiteX11" fmla="*/ 1360449 w 2988527"/>
              <a:gd name="connsiteY11" fmla="*/ 1338146 h 1817648"/>
              <a:gd name="connsiteX12" fmla="*/ 1371600 w 2988527"/>
              <a:gd name="connsiteY12" fmla="*/ 1282390 h 1817648"/>
              <a:gd name="connsiteX13" fmla="*/ 1382751 w 2988527"/>
              <a:gd name="connsiteY13" fmla="*/ 1237785 h 1817648"/>
              <a:gd name="connsiteX14" fmla="*/ 1405054 w 2988527"/>
              <a:gd name="connsiteY14" fmla="*/ 1059365 h 1817648"/>
              <a:gd name="connsiteX15" fmla="*/ 1427356 w 2988527"/>
              <a:gd name="connsiteY15" fmla="*/ 947853 h 1817648"/>
              <a:gd name="connsiteX16" fmla="*/ 1438507 w 2988527"/>
              <a:gd name="connsiteY16" fmla="*/ 847492 h 1817648"/>
              <a:gd name="connsiteX17" fmla="*/ 1460810 w 2988527"/>
              <a:gd name="connsiteY17" fmla="*/ 758283 h 1817648"/>
              <a:gd name="connsiteX18" fmla="*/ 1471961 w 2988527"/>
              <a:gd name="connsiteY18" fmla="*/ 702526 h 1817648"/>
              <a:gd name="connsiteX19" fmla="*/ 1483112 w 2988527"/>
              <a:gd name="connsiteY19" fmla="*/ 669073 h 1817648"/>
              <a:gd name="connsiteX20" fmla="*/ 1494263 w 2988527"/>
              <a:gd name="connsiteY20" fmla="*/ 624468 h 1817648"/>
              <a:gd name="connsiteX21" fmla="*/ 1527717 w 2988527"/>
              <a:gd name="connsiteY21" fmla="*/ 479502 h 1817648"/>
              <a:gd name="connsiteX22" fmla="*/ 1538868 w 2988527"/>
              <a:gd name="connsiteY22" fmla="*/ 434897 h 1817648"/>
              <a:gd name="connsiteX23" fmla="*/ 1594624 w 2988527"/>
              <a:gd name="connsiteY23" fmla="*/ 267629 h 1817648"/>
              <a:gd name="connsiteX24" fmla="*/ 1628078 w 2988527"/>
              <a:gd name="connsiteY24" fmla="*/ 167268 h 1817648"/>
              <a:gd name="connsiteX25" fmla="*/ 1639229 w 2988527"/>
              <a:gd name="connsiteY25" fmla="*/ 133814 h 1817648"/>
              <a:gd name="connsiteX26" fmla="*/ 1661532 w 2988527"/>
              <a:gd name="connsiteY26" fmla="*/ 111512 h 1817648"/>
              <a:gd name="connsiteX27" fmla="*/ 1672683 w 2988527"/>
              <a:gd name="connsiteY27" fmla="*/ 78058 h 1817648"/>
              <a:gd name="connsiteX28" fmla="*/ 1706137 w 2988527"/>
              <a:gd name="connsiteY28" fmla="*/ 55756 h 1817648"/>
              <a:gd name="connsiteX29" fmla="*/ 1728439 w 2988527"/>
              <a:gd name="connsiteY29" fmla="*/ 33453 h 1817648"/>
              <a:gd name="connsiteX30" fmla="*/ 1795346 w 2988527"/>
              <a:gd name="connsiteY30" fmla="*/ 0 h 1817648"/>
              <a:gd name="connsiteX31" fmla="*/ 1828800 w 2988527"/>
              <a:gd name="connsiteY31" fmla="*/ 11151 h 1817648"/>
              <a:gd name="connsiteX32" fmla="*/ 1884556 w 2988527"/>
              <a:gd name="connsiteY32" fmla="*/ 111512 h 1817648"/>
              <a:gd name="connsiteX33" fmla="*/ 1918010 w 2988527"/>
              <a:gd name="connsiteY33" fmla="*/ 211873 h 1817648"/>
              <a:gd name="connsiteX34" fmla="*/ 1929161 w 2988527"/>
              <a:gd name="connsiteY34" fmla="*/ 245326 h 1817648"/>
              <a:gd name="connsiteX35" fmla="*/ 1951463 w 2988527"/>
              <a:gd name="connsiteY35" fmla="*/ 267629 h 1817648"/>
              <a:gd name="connsiteX36" fmla="*/ 1984917 w 2988527"/>
              <a:gd name="connsiteY36" fmla="*/ 334536 h 1817648"/>
              <a:gd name="connsiteX37" fmla="*/ 1996068 w 2988527"/>
              <a:gd name="connsiteY37" fmla="*/ 367990 h 1817648"/>
              <a:gd name="connsiteX38" fmla="*/ 2007220 w 2988527"/>
              <a:gd name="connsiteY38" fmla="*/ 457200 h 1817648"/>
              <a:gd name="connsiteX39" fmla="*/ 2040673 w 2988527"/>
              <a:gd name="connsiteY39" fmla="*/ 557561 h 1817648"/>
              <a:gd name="connsiteX40" fmla="*/ 2051824 w 2988527"/>
              <a:gd name="connsiteY40" fmla="*/ 602165 h 1817648"/>
              <a:gd name="connsiteX41" fmla="*/ 2074127 w 2988527"/>
              <a:gd name="connsiteY41" fmla="*/ 669073 h 1817648"/>
              <a:gd name="connsiteX42" fmla="*/ 2085278 w 2988527"/>
              <a:gd name="connsiteY42" fmla="*/ 713678 h 1817648"/>
              <a:gd name="connsiteX43" fmla="*/ 2096429 w 2988527"/>
              <a:gd name="connsiteY43" fmla="*/ 747131 h 1817648"/>
              <a:gd name="connsiteX44" fmla="*/ 2118732 w 2988527"/>
              <a:gd name="connsiteY44" fmla="*/ 869795 h 1817648"/>
              <a:gd name="connsiteX45" fmla="*/ 2152185 w 2988527"/>
              <a:gd name="connsiteY45" fmla="*/ 981307 h 1817648"/>
              <a:gd name="connsiteX46" fmla="*/ 2174488 w 2988527"/>
              <a:gd name="connsiteY46" fmla="*/ 1103970 h 1817648"/>
              <a:gd name="connsiteX47" fmla="*/ 2185639 w 2988527"/>
              <a:gd name="connsiteY47" fmla="*/ 1137424 h 1817648"/>
              <a:gd name="connsiteX48" fmla="*/ 2196790 w 2988527"/>
              <a:gd name="connsiteY48" fmla="*/ 1193180 h 1817648"/>
              <a:gd name="connsiteX49" fmla="*/ 2207941 w 2988527"/>
              <a:gd name="connsiteY49" fmla="*/ 1226634 h 1817648"/>
              <a:gd name="connsiteX50" fmla="*/ 2230244 w 2988527"/>
              <a:gd name="connsiteY50" fmla="*/ 1338146 h 1817648"/>
              <a:gd name="connsiteX51" fmla="*/ 2252546 w 2988527"/>
              <a:gd name="connsiteY51" fmla="*/ 1405053 h 1817648"/>
              <a:gd name="connsiteX52" fmla="*/ 2263698 w 2988527"/>
              <a:gd name="connsiteY52" fmla="*/ 1438507 h 1817648"/>
              <a:gd name="connsiteX53" fmla="*/ 2297151 w 2988527"/>
              <a:gd name="connsiteY53" fmla="*/ 1550019 h 1817648"/>
              <a:gd name="connsiteX54" fmla="*/ 2319454 w 2988527"/>
              <a:gd name="connsiteY54" fmla="*/ 1616926 h 1817648"/>
              <a:gd name="connsiteX55" fmla="*/ 2364059 w 2988527"/>
              <a:gd name="connsiteY55" fmla="*/ 1661531 h 1817648"/>
              <a:gd name="connsiteX56" fmla="*/ 2408663 w 2988527"/>
              <a:gd name="connsiteY56" fmla="*/ 1717287 h 1817648"/>
              <a:gd name="connsiteX57" fmla="*/ 2453268 w 2988527"/>
              <a:gd name="connsiteY57" fmla="*/ 1761892 h 1817648"/>
              <a:gd name="connsiteX58" fmla="*/ 2475571 w 2988527"/>
              <a:gd name="connsiteY58" fmla="*/ 1784195 h 1817648"/>
              <a:gd name="connsiteX59" fmla="*/ 2531327 w 2988527"/>
              <a:gd name="connsiteY59" fmla="*/ 1795346 h 1817648"/>
              <a:gd name="connsiteX60" fmla="*/ 2955073 w 2988527"/>
              <a:gd name="connsiteY60" fmla="*/ 1806497 h 1817648"/>
              <a:gd name="connsiteX61" fmla="*/ 2955073 w 2988527"/>
              <a:gd name="connsiteY61" fmla="*/ 1817648 h 1817648"/>
              <a:gd name="connsiteX62" fmla="*/ 2988527 w 2988527"/>
              <a:gd name="connsiteY62" fmla="*/ 1817648 h 1817648"/>
              <a:gd name="connsiteX63" fmla="*/ 2977376 w 2988527"/>
              <a:gd name="connsiteY63" fmla="*/ 1817648 h 181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8527" h="1817648">
                <a:moveTo>
                  <a:pt x="0" y="1795346"/>
                </a:moveTo>
                <a:lnTo>
                  <a:pt x="0" y="1795346"/>
                </a:lnTo>
                <a:cubicBezTo>
                  <a:pt x="377625" y="1800665"/>
                  <a:pt x="635258" y="1824467"/>
                  <a:pt x="970156" y="1795346"/>
                </a:cubicBezTo>
                <a:cubicBezTo>
                  <a:pt x="996341" y="1793069"/>
                  <a:pt x="1022195" y="1787912"/>
                  <a:pt x="1048215" y="1784195"/>
                </a:cubicBezTo>
                <a:lnTo>
                  <a:pt x="1115122" y="1761892"/>
                </a:lnTo>
                <a:lnTo>
                  <a:pt x="1148576" y="1750741"/>
                </a:lnTo>
                <a:cubicBezTo>
                  <a:pt x="1170878" y="1735873"/>
                  <a:pt x="1200615" y="1728438"/>
                  <a:pt x="1215483" y="1706136"/>
                </a:cubicBezTo>
                <a:cubicBezTo>
                  <a:pt x="1243617" y="1663935"/>
                  <a:pt x="1228308" y="1682160"/>
                  <a:pt x="1260088" y="1650380"/>
                </a:cubicBezTo>
                <a:lnTo>
                  <a:pt x="1315844" y="1483112"/>
                </a:lnTo>
                <a:lnTo>
                  <a:pt x="1338146" y="1416204"/>
                </a:lnTo>
                <a:cubicBezTo>
                  <a:pt x="1341863" y="1405053"/>
                  <a:pt x="1346447" y="1394154"/>
                  <a:pt x="1349298" y="1382751"/>
                </a:cubicBezTo>
                <a:cubicBezTo>
                  <a:pt x="1353015" y="1367883"/>
                  <a:pt x="1357124" y="1353107"/>
                  <a:pt x="1360449" y="1338146"/>
                </a:cubicBezTo>
                <a:cubicBezTo>
                  <a:pt x="1364560" y="1319644"/>
                  <a:pt x="1367489" y="1300892"/>
                  <a:pt x="1371600" y="1282390"/>
                </a:cubicBezTo>
                <a:cubicBezTo>
                  <a:pt x="1374925" y="1267429"/>
                  <a:pt x="1380478" y="1252941"/>
                  <a:pt x="1382751" y="1237785"/>
                </a:cubicBezTo>
                <a:cubicBezTo>
                  <a:pt x="1391642" y="1178512"/>
                  <a:pt x="1390517" y="1117512"/>
                  <a:pt x="1405054" y="1059365"/>
                </a:cubicBezTo>
                <a:cubicBezTo>
                  <a:pt x="1417718" y="1008710"/>
                  <a:pt x="1419544" y="1006444"/>
                  <a:pt x="1427356" y="947853"/>
                </a:cubicBezTo>
                <a:cubicBezTo>
                  <a:pt x="1431804" y="914489"/>
                  <a:pt x="1432657" y="880639"/>
                  <a:pt x="1438507" y="847492"/>
                </a:cubicBezTo>
                <a:cubicBezTo>
                  <a:pt x="1443834" y="817307"/>
                  <a:pt x="1454799" y="788339"/>
                  <a:pt x="1460810" y="758283"/>
                </a:cubicBezTo>
                <a:cubicBezTo>
                  <a:pt x="1464527" y="739697"/>
                  <a:pt x="1467364" y="720914"/>
                  <a:pt x="1471961" y="702526"/>
                </a:cubicBezTo>
                <a:cubicBezTo>
                  <a:pt x="1474812" y="691123"/>
                  <a:pt x="1479883" y="680375"/>
                  <a:pt x="1483112" y="669073"/>
                </a:cubicBezTo>
                <a:cubicBezTo>
                  <a:pt x="1487322" y="654337"/>
                  <a:pt x="1490938" y="639429"/>
                  <a:pt x="1494263" y="624468"/>
                </a:cubicBezTo>
                <a:cubicBezTo>
                  <a:pt x="1528589" y="470005"/>
                  <a:pt x="1473063" y="698122"/>
                  <a:pt x="1527717" y="479502"/>
                </a:cubicBezTo>
                <a:cubicBezTo>
                  <a:pt x="1531434" y="464634"/>
                  <a:pt x="1534021" y="449436"/>
                  <a:pt x="1538868" y="434897"/>
                </a:cubicBezTo>
                <a:lnTo>
                  <a:pt x="1594624" y="267629"/>
                </a:lnTo>
                <a:lnTo>
                  <a:pt x="1628078" y="167268"/>
                </a:lnTo>
                <a:cubicBezTo>
                  <a:pt x="1631795" y="156117"/>
                  <a:pt x="1630917" y="142126"/>
                  <a:pt x="1639229" y="133814"/>
                </a:cubicBezTo>
                <a:lnTo>
                  <a:pt x="1661532" y="111512"/>
                </a:lnTo>
                <a:cubicBezTo>
                  <a:pt x="1665249" y="100361"/>
                  <a:pt x="1665340" y="87237"/>
                  <a:pt x="1672683" y="78058"/>
                </a:cubicBezTo>
                <a:cubicBezTo>
                  <a:pt x="1681055" y="67593"/>
                  <a:pt x="1695672" y="64128"/>
                  <a:pt x="1706137" y="55756"/>
                </a:cubicBezTo>
                <a:cubicBezTo>
                  <a:pt x="1714347" y="49188"/>
                  <a:pt x="1720229" y="40021"/>
                  <a:pt x="1728439" y="33453"/>
                </a:cubicBezTo>
                <a:cubicBezTo>
                  <a:pt x="1759318" y="8749"/>
                  <a:pt x="1760014" y="11777"/>
                  <a:pt x="1795346" y="0"/>
                </a:cubicBezTo>
                <a:cubicBezTo>
                  <a:pt x="1806497" y="3717"/>
                  <a:pt x="1819020" y="4631"/>
                  <a:pt x="1828800" y="11151"/>
                </a:cubicBezTo>
                <a:cubicBezTo>
                  <a:pt x="1871724" y="39766"/>
                  <a:pt x="1867931" y="61635"/>
                  <a:pt x="1884556" y="111512"/>
                </a:cubicBezTo>
                <a:lnTo>
                  <a:pt x="1918010" y="211873"/>
                </a:lnTo>
                <a:cubicBezTo>
                  <a:pt x="1921727" y="223024"/>
                  <a:pt x="1920850" y="237014"/>
                  <a:pt x="1929161" y="245326"/>
                </a:cubicBezTo>
                <a:lnTo>
                  <a:pt x="1951463" y="267629"/>
                </a:lnTo>
                <a:cubicBezTo>
                  <a:pt x="1979497" y="351725"/>
                  <a:pt x="1941680" y="248060"/>
                  <a:pt x="1984917" y="334536"/>
                </a:cubicBezTo>
                <a:cubicBezTo>
                  <a:pt x="1990174" y="345050"/>
                  <a:pt x="1992351" y="356839"/>
                  <a:pt x="1996068" y="367990"/>
                </a:cubicBezTo>
                <a:cubicBezTo>
                  <a:pt x="1999785" y="397727"/>
                  <a:pt x="2000941" y="427897"/>
                  <a:pt x="2007220" y="457200"/>
                </a:cubicBezTo>
                <a:cubicBezTo>
                  <a:pt x="2023943" y="535242"/>
                  <a:pt x="2026736" y="501813"/>
                  <a:pt x="2040673" y="557561"/>
                </a:cubicBezTo>
                <a:cubicBezTo>
                  <a:pt x="2044390" y="572429"/>
                  <a:pt x="2047420" y="587486"/>
                  <a:pt x="2051824" y="602165"/>
                </a:cubicBezTo>
                <a:cubicBezTo>
                  <a:pt x="2058579" y="624683"/>
                  <a:pt x="2068425" y="646266"/>
                  <a:pt x="2074127" y="669073"/>
                </a:cubicBezTo>
                <a:cubicBezTo>
                  <a:pt x="2077844" y="683941"/>
                  <a:pt x="2081068" y="698942"/>
                  <a:pt x="2085278" y="713678"/>
                </a:cubicBezTo>
                <a:cubicBezTo>
                  <a:pt x="2088507" y="724980"/>
                  <a:pt x="2093200" y="735829"/>
                  <a:pt x="2096429" y="747131"/>
                </a:cubicBezTo>
                <a:cubicBezTo>
                  <a:pt x="2115400" y="813528"/>
                  <a:pt x="2102937" y="782922"/>
                  <a:pt x="2118732" y="869795"/>
                </a:cubicBezTo>
                <a:cubicBezTo>
                  <a:pt x="2130528" y="934676"/>
                  <a:pt x="2132792" y="903742"/>
                  <a:pt x="2152185" y="981307"/>
                </a:cubicBezTo>
                <a:cubicBezTo>
                  <a:pt x="2185239" y="1113512"/>
                  <a:pt x="2134542" y="904238"/>
                  <a:pt x="2174488" y="1103970"/>
                </a:cubicBezTo>
                <a:cubicBezTo>
                  <a:pt x="2176793" y="1115496"/>
                  <a:pt x="2182788" y="1126020"/>
                  <a:pt x="2185639" y="1137424"/>
                </a:cubicBezTo>
                <a:cubicBezTo>
                  <a:pt x="2190236" y="1155812"/>
                  <a:pt x="2192193" y="1174792"/>
                  <a:pt x="2196790" y="1193180"/>
                </a:cubicBezTo>
                <a:cubicBezTo>
                  <a:pt x="2199641" y="1204584"/>
                  <a:pt x="2205391" y="1215159"/>
                  <a:pt x="2207941" y="1226634"/>
                </a:cubicBezTo>
                <a:cubicBezTo>
                  <a:pt x="2225163" y="1304133"/>
                  <a:pt x="2211203" y="1274674"/>
                  <a:pt x="2230244" y="1338146"/>
                </a:cubicBezTo>
                <a:cubicBezTo>
                  <a:pt x="2236999" y="1360663"/>
                  <a:pt x="2245112" y="1382751"/>
                  <a:pt x="2252546" y="1405053"/>
                </a:cubicBezTo>
                <a:cubicBezTo>
                  <a:pt x="2256263" y="1416204"/>
                  <a:pt x="2260847" y="1427103"/>
                  <a:pt x="2263698" y="1438507"/>
                </a:cubicBezTo>
                <a:cubicBezTo>
                  <a:pt x="2280551" y="1505920"/>
                  <a:pt x="2270002" y="1468571"/>
                  <a:pt x="2297151" y="1550019"/>
                </a:cubicBezTo>
                <a:lnTo>
                  <a:pt x="2319454" y="1616926"/>
                </a:lnTo>
                <a:lnTo>
                  <a:pt x="2364059" y="1661531"/>
                </a:lnTo>
                <a:cubicBezTo>
                  <a:pt x="2392087" y="1745617"/>
                  <a:pt x="2351019" y="1645233"/>
                  <a:pt x="2408663" y="1717287"/>
                </a:cubicBezTo>
                <a:cubicBezTo>
                  <a:pt x="2451916" y="1771353"/>
                  <a:pt x="2380281" y="1737563"/>
                  <a:pt x="2453268" y="1761892"/>
                </a:cubicBezTo>
                <a:cubicBezTo>
                  <a:pt x="2460702" y="1769326"/>
                  <a:pt x="2465907" y="1780053"/>
                  <a:pt x="2475571" y="1784195"/>
                </a:cubicBezTo>
                <a:cubicBezTo>
                  <a:pt x="2492992" y="1791661"/>
                  <a:pt x="2512394" y="1794465"/>
                  <a:pt x="2531327" y="1795346"/>
                </a:cubicBezTo>
                <a:cubicBezTo>
                  <a:pt x="2672472" y="1801911"/>
                  <a:pt x="2813971" y="1799071"/>
                  <a:pt x="2955073" y="1806497"/>
                </a:cubicBezTo>
                <a:cubicBezTo>
                  <a:pt x="2958785" y="1806692"/>
                  <a:pt x="2955073" y="1813931"/>
                  <a:pt x="2955073" y="1817648"/>
                </a:cubicBezTo>
                <a:lnTo>
                  <a:pt x="2988527" y="1817648"/>
                </a:lnTo>
                <a:lnTo>
                  <a:pt x="2977376" y="1817648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199871" y="837658"/>
            <a:ext cx="7208706" cy="2780602"/>
            <a:chOff x="4628077" y="1212878"/>
            <a:chExt cx="7208706" cy="27806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628077" y="2685670"/>
              <a:ext cx="2781416" cy="49747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33570" y="3624148"/>
              <a:ext cx="16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Firing rate (Hz)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58344" y="342967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Myriad Pro" panose="020B0503030403020204" pitchFamily="34" charset="0"/>
                </a:rPr>
                <a:t>0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4873" y="3446397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60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125314" y="2159612"/>
              <a:ext cx="2262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P( firing rate | s = -12 )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6439" y="1259769"/>
              <a:ext cx="3172287" cy="2163655"/>
              <a:chOff x="8586439" y="1259769"/>
              <a:chExt cx="3172287" cy="216365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97590" y="1259769"/>
                <a:ext cx="0" cy="21636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86439" y="3423424"/>
                <a:ext cx="3172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2377440" y="3643678"/>
            <a:ext cx="8014172" cy="2832856"/>
            <a:chOff x="3013166" y="3643678"/>
            <a:chExt cx="8014172" cy="2832856"/>
          </a:xfrm>
        </p:grpSpPr>
        <p:grpSp>
          <p:nvGrpSpPr>
            <p:cNvPr id="34" name="Group 33"/>
            <p:cNvGrpSpPr/>
            <p:nvPr/>
          </p:nvGrpSpPr>
          <p:grpSpPr>
            <a:xfrm>
              <a:off x="3013166" y="3643678"/>
              <a:ext cx="8014172" cy="2832856"/>
              <a:chOff x="3822611" y="1160624"/>
              <a:chExt cx="8014172" cy="283285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22611" y="2407005"/>
                <a:ext cx="4210307" cy="30284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333570" y="3624148"/>
                <a:ext cx="161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Firing rate (Hz)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58344" y="342967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" panose="020B0503030403020204" pitchFamily="34" charset="0"/>
                  </a:rPr>
                  <a:t>0</a:t>
                </a:r>
                <a:endParaRPr lang="en-US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414873" y="344639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60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7115755" y="2107358"/>
                <a:ext cx="2262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P( firing rate | s = -28 )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586439" y="1259769"/>
                <a:ext cx="3172287" cy="2163655"/>
                <a:chOff x="8586439" y="1259769"/>
                <a:chExt cx="3172287" cy="216365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597590" y="1259769"/>
                  <a:ext cx="0" cy="21636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586439" y="3423424"/>
                  <a:ext cx="3172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Freeform 44"/>
            <p:cNvSpPr/>
            <p:nvPr/>
          </p:nvSpPr>
          <p:spPr>
            <a:xfrm>
              <a:off x="7785463" y="3701143"/>
              <a:ext cx="3074126" cy="2194560"/>
            </a:xfrm>
            <a:custGeom>
              <a:avLst/>
              <a:gdLst>
                <a:gd name="connsiteX0" fmla="*/ 0 w 3074126"/>
                <a:gd name="connsiteY0" fmla="*/ 2194560 h 2194560"/>
                <a:gd name="connsiteX1" fmla="*/ 0 w 3074126"/>
                <a:gd name="connsiteY1" fmla="*/ 2194560 h 2194560"/>
                <a:gd name="connsiteX2" fmla="*/ 243840 w 3074126"/>
                <a:gd name="connsiteY2" fmla="*/ 2037806 h 2194560"/>
                <a:gd name="connsiteX3" fmla="*/ 252548 w 3074126"/>
                <a:gd name="connsiteY3" fmla="*/ 2002971 h 2194560"/>
                <a:gd name="connsiteX4" fmla="*/ 261257 w 3074126"/>
                <a:gd name="connsiteY4" fmla="*/ 1976846 h 2194560"/>
                <a:gd name="connsiteX5" fmla="*/ 269966 w 3074126"/>
                <a:gd name="connsiteY5" fmla="*/ 1933303 h 2194560"/>
                <a:gd name="connsiteX6" fmla="*/ 278674 w 3074126"/>
                <a:gd name="connsiteY6" fmla="*/ 1898468 h 2194560"/>
                <a:gd name="connsiteX7" fmla="*/ 296091 w 3074126"/>
                <a:gd name="connsiteY7" fmla="*/ 1663337 h 2194560"/>
                <a:gd name="connsiteX8" fmla="*/ 304800 w 3074126"/>
                <a:gd name="connsiteY8" fmla="*/ 1576251 h 2194560"/>
                <a:gd name="connsiteX9" fmla="*/ 313508 w 3074126"/>
                <a:gd name="connsiteY9" fmla="*/ 1524000 h 2194560"/>
                <a:gd name="connsiteX10" fmla="*/ 322217 w 3074126"/>
                <a:gd name="connsiteY10" fmla="*/ 1463040 h 2194560"/>
                <a:gd name="connsiteX11" fmla="*/ 330926 w 3074126"/>
                <a:gd name="connsiteY11" fmla="*/ 1428206 h 2194560"/>
                <a:gd name="connsiteX12" fmla="*/ 348343 w 3074126"/>
                <a:gd name="connsiteY12" fmla="*/ 1323703 h 2194560"/>
                <a:gd name="connsiteX13" fmla="*/ 357051 w 3074126"/>
                <a:gd name="connsiteY13" fmla="*/ 1254034 h 2194560"/>
                <a:gd name="connsiteX14" fmla="*/ 374468 w 3074126"/>
                <a:gd name="connsiteY14" fmla="*/ 1062446 h 2194560"/>
                <a:gd name="connsiteX15" fmla="*/ 383177 w 3074126"/>
                <a:gd name="connsiteY15" fmla="*/ 1027611 h 2194560"/>
                <a:gd name="connsiteX16" fmla="*/ 391886 w 3074126"/>
                <a:gd name="connsiteY16" fmla="*/ 949234 h 2194560"/>
                <a:gd name="connsiteX17" fmla="*/ 400594 w 3074126"/>
                <a:gd name="connsiteY17" fmla="*/ 722811 h 2194560"/>
                <a:gd name="connsiteX18" fmla="*/ 409303 w 3074126"/>
                <a:gd name="connsiteY18" fmla="*/ 557348 h 2194560"/>
                <a:gd name="connsiteX19" fmla="*/ 426720 w 3074126"/>
                <a:gd name="connsiteY19" fmla="*/ 409303 h 2194560"/>
                <a:gd name="connsiteX20" fmla="*/ 435428 w 3074126"/>
                <a:gd name="connsiteY20" fmla="*/ 330926 h 2194560"/>
                <a:gd name="connsiteX21" fmla="*/ 444137 w 3074126"/>
                <a:gd name="connsiteY21" fmla="*/ 235131 h 2194560"/>
                <a:gd name="connsiteX22" fmla="*/ 461554 w 3074126"/>
                <a:gd name="connsiteY22" fmla="*/ 165463 h 2194560"/>
                <a:gd name="connsiteX23" fmla="*/ 478971 w 3074126"/>
                <a:gd name="connsiteY23" fmla="*/ 87086 h 2194560"/>
                <a:gd name="connsiteX24" fmla="*/ 496388 w 3074126"/>
                <a:gd name="connsiteY24" fmla="*/ 34834 h 2194560"/>
                <a:gd name="connsiteX25" fmla="*/ 505097 w 3074126"/>
                <a:gd name="connsiteY25" fmla="*/ 8708 h 2194560"/>
                <a:gd name="connsiteX26" fmla="*/ 531223 w 3074126"/>
                <a:gd name="connsiteY26" fmla="*/ 0 h 2194560"/>
                <a:gd name="connsiteX27" fmla="*/ 566057 w 3074126"/>
                <a:gd name="connsiteY27" fmla="*/ 78377 h 2194560"/>
                <a:gd name="connsiteX28" fmla="*/ 574766 w 3074126"/>
                <a:gd name="connsiteY28" fmla="*/ 104503 h 2194560"/>
                <a:gd name="connsiteX29" fmla="*/ 583474 w 3074126"/>
                <a:gd name="connsiteY29" fmla="*/ 165463 h 2194560"/>
                <a:gd name="connsiteX30" fmla="*/ 600891 w 3074126"/>
                <a:gd name="connsiteY30" fmla="*/ 330926 h 2194560"/>
                <a:gd name="connsiteX31" fmla="*/ 618308 w 3074126"/>
                <a:gd name="connsiteY31" fmla="*/ 400594 h 2194560"/>
                <a:gd name="connsiteX32" fmla="*/ 627017 w 3074126"/>
                <a:gd name="connsiteY32" fmla="*/ 435428 h 2194560"/>
                <a:gd name="connsiteX33" fmla="*/ 644434 w 3074126"/>
                <a:gd name="connsiteY33" fmla="*/ 487680 h 2194560"/>
                <a:gd name="connsiteX34" fmla="*/ 661851 w 3074126"/>
                <a:gd name="connsiteY34" fmla="*/ 557348 h 2194560"/>
                <a:gd name="connsiteX35" fmla="*/ 679268 w 3074126"/>
                <a:gd name="connsiteY35" fmla="*/ 862148 h 2194560"/>
                <a:gd name="connsiteX36" fmla="*/ 687977 w 3074126"/>
                <a:gd name="connsiteY36" fmla="*/ 888274 h 2194560"/>
                <a:gd name="connsiteX37" fmla="*/ 696686 w 3074126"/>
                <a:gd name="connsiteY37" fmla="*/ 923108 h 2194560"/>
                <a:gd name="connsiteX38" fmla="*/ 714103 w 3074126"/>
                <a:gd name="connsiteY38" fmla="*/ 1018903 h 2194560"/>
                <a:gd name="connsiteX39" fmla="*/ 722811 w 3074126"/>
                <a:gd name="connsiteY39" fmla="*/ 1097280 h 2194560"/>
                <a:gd name="connsiteX40" fmla="*/ 731520 w 3074126"/>
                <a:gd name="connsiteY40" fmla="*/ 1463040 h 2194560"/>
                <a:gd name="connsiteX41" fmla="*/ 757646 w 3074126"/>
                <a:gd name="connsiteY41" fmla="*/ 1567543 h 2194560"/>
                <a:gd name="connsiteX42" fmla="*/ 766354 w 3074126"/>
                <a:gd name="connsiteY42" fmla="*/ 1602377 h 2194560"/>
                <a:gd name="connsiteX43" fmla="*/ 775063 w 3074126"/>
                <a:gd name="connsiteY43" fmla="*/ 1645920 h 2194560"/>
                <a:gd name="connsiteX44" fmla="*/ 792480 w 3074126"/>
                <a:gd name="connsiteY44" fmla="*/ 1715588 h 2194560"/>
                <a:gd name="connsiteX45" fmla="*/ 809897 w 3074126"/>
                <a:gd name="connsiteY45" fmla="*/ 1846217 h 2194560"/>
                <a:gd name="connsiteX46" fmla="*/ 818606 w 3074126"/>
                <a:gd name="connsiteY46" fmla="*/ 1872343 h 2194560"/>
                <a:gd name="connsiteX47" fmla="*/ 827314 w 3074126"/>
                <a:gd name="connsiteY47" fmla="*/ 1924594 h 2194560"/>
                <a:gd name="connsiteX48" fmla="*/ 836023 w 3074126"/>
                <a:gd name="connsiteY48" fmla="*/ 1985554 h 2194560"/>
                <a:gd name="connsiteX49" fmla="*/ 853440 w 3074126"/>
                <a:gd name="connsiteY49" fmla="*/ 2037806 h 2194560"/>
                <a:gd name="connsiteX50" fmla="*/ 879566 w 3074126"/>
                <a:gd name="connsiteY50" fmla="*/ 2055223 h 2194560"/>
                <a:gd name="connsiteX51" fmla="*/ 896983 w 3074126"/>
                <a:gd name="connsiteY51" fmla="*/ 2081348 h 2194560"/>
                <a:gd name="connsiteX52" fmla="*/ 949234 w 3074126"/>
                <a:gd name="connsiteY52" fmla="*/ 2098766 h 2194560"/>
                <a:gd name="connsiteX53" fmla="*/ 1053737 w 3074126"/>
                <a:gd name="connsiteY53" fmla="*/ 2116183 h 2194560"/>
                <a:gd name="connsiteX54" fmla="*/ 1175657 w 3074126"/>
                <a:gd name="connsiteY54" fmla="*/ 2133600 h 2194560"/>
                <a:gd name="connsiteX55" fmla="*/ 1245326 w 3074126"/>
                <a:gd name="connsiteY55" fmla="*/ 2151017 h 2194560"/>
                <a:gd name="connsiteX56" fmla="*/ 1323703 w 3074126"/>
                <a:gd name="connsiteY56" fmla="*/ 2159726 h 2194560"/>
                <a:gd name="connsiteX57" fmla="*/ 1463040 w 3074126"/>
                <a:gd name="connsiteY57" fmla="*/ 2177143 h 2194560"/>
                <a:gd name="connsiteX58" fmla="*/ 2995748 w 3074126"/>
                <a:gd name="connsiteY58" fmla="*/ 2177143 h 2194560"/>
                <a:gd name="connsiteX59" fmla="*/ 3074126 w 3074126"/>
                <a:gd name="connsiteY59" fmla="*/ 2177143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074126" h="2194560">
                  <a:moveTo>
                    <a:pt x="0" y="2194560"/>
                  </a:moveTo>
                  <a:lnTo>
                    <a:pt x="0" y="2194560"/>
                  </a:lnTo>
                  <a:cubicBezTo>
                    <a:pt x="81280" y="2142309"/>
                    <a:pt x="166859" y="2096206"/>
                    <a:pt x="243840" y="2037806"/>
                  </a:cubicBezTo>
                  <a:cubicBezTo>
                    <a:pt x="253376" y="2030572"/>
                    <a:pt x="249260" y="2014479"/>
                    <a:pt x="252548" y="2002971"/>
                  </a:cubicBezTo>
                  <a:cubicBezTo>
                    <a:pt x="255070" y="1994145"/>
                    <a:pt x="259031" y="1985751"/>
                    <a:pt x="261257" y="1976846"/>
                  </a:cubicBezTo>
                  <a:cubicBezTo>
                    <a:pt x="264847" y="1962486"/>
                    <a:pt x="266755" y="1947752"/>
                    <a:pt x="269966" y="1933303"/>
                  </a:cubicBezTo>
                  <a:cubicBezTo>
                    <a:pt x="272562" y="1921619"/>
                    <a:pt x="275771" y="1910080"/>
                    <a:pt x="278674" y="1898468"/>
                  </a:cubicBezTo>
                  <a:cubicBezTo>
                    <a:pt x="285856" y="1790746"/>
                    <a:pt x="286845" y="1765044"/>
                    <a:pt x="296091" y="1663337"/>
                  </a:cubicBezTo>
                  <a:cubicBezTo>
                    <a:pt x="298732" y="1634283"/>
                    <a:pt x="301182" y="1605199"/>
                    <a:pt x="304800" y="1576251"/>
                  </a:cubicBezTo>
                  <a:cubicBezTo>
                    <a:pt x="306990" y="1558730"/>
                    <a:pt x="310823" y="1541452"/>
                    <a:pt x="313508" y="1524000"/>
                  </a:cubicBezTo>
                  <a:cubicBezTo>
                    <a:pt x="316629" y="1503712"/>
                    <a:pt x="318545" y="1483235"/>
                    <a:pt x="322217" y="1463040"/>
                  </a:cubicBezTo>
                  <a:cubicBezTo>
                    <a:pt x="324358" y="1451264"/>
                    <a:pt x="328330" y="1439890"/>
                    <a:pt x="330926" y="1428206"/>
                  </a:cubicBezTo>
                  <a:cubicBezTo>
                    <a:pt x="340236" y="1386309"/>
                    <a:pt x="342287" y="1369121"/>
                    <a:pt x="348343" y="1323703"/>
                  </a:cubicBezTo>
                  <a:cubicBezTo>
                    <a:pt x="351436" y="1300505"/>
                    <a:pt x="354932" y="1277342"/>
                    <a:pt x="357051" y="1254034"/>
                  </a:cubicBezTo>
                  <a:cubicBezTo>
                    <a:pt x="364067" y="1176859"/>
                    <a:pt x="362637" y="1133432"/>
                    <a:pt x="374468" y="1062446"/>
                  </a:cubicBezTo>
                  <a:cubicBezTo>
                    <a:pt x="376436" y="1050640"/>
                    <a:pt x="380274" y="1039223"/>
                    <a:pt x="383177" y="1027611"/>
                  </a:cubicBezTo>
                  <a:cubicBezTo>
                    <a:pt x="386080" y="1001485"/>
                    <a:pt x="390386" y="975478"/>
                    <a:pt x="391886" y="949234"/>
                  </a:cubicBezTo>
                  <a:cubicBezTo>
                    <a:pt x="396195" y="873827"/>
                    <a:pt x="397240" y="798267"/>
                    <a:pt x="400594" y="722811"/>
                  </a:cubicBezTo>
                  <a:cubicBezTo>
                    <a:pt x="403046" y="667635"/>
                    <a:pt x="405858" y="612471"/>
                    <a:pt x="409303" y="557348"/>
                  </a:cubicBezTo>
                  <a:cubicBezTo>
                    <a:pt x="416523" y="441826"/>
                    <a:pt x="409592" y="477812"/>
                    <a:pt x="426720" y="409303"/>
                  </a:cubicBezTo>
                  <a:cubicBezTo>
                    <a:pt x="429623" y="383177"/>
                    <a:pt x="432812" y="357082"/>
                    <a:pt x="435428" y="330926"/>
                  </a:cubicBezTo>
                  <a:cubicBezTo>
                    <a:pt x="438618" y="299022"/>
                    <a:pt x="440160" y="266947"/>
                    <a:pt x="444137" y="235131"/>
                  </a:cubicBezTo>
                  <a:cubicBezTo>
                    <a:pt x="452161" y="170941"/>
                    <a:pt x="449707" y="212853"/>
                    <a:pt x="461554" y="165463"/>
                  </a:cubicBezTo>
                  <a:cubicBezTo>
                    <a:pt x="473980" y="115761"/>
                    <a:pt x="465566" y="131770"/>
                    <a:pt x="478971" y="87086"/>
                  </a:cubicBezTo>
                  <a:cubicBezTo>
                    <a:pt x="484246" y="69501"/>
                    <a:pt x="490582" y="52251"/>
                    <a:pt x="496388" y="34834"/>
                  </a:cubicBezTo>
                  <a:cubicBezTo>
                    <a:pt x="499291" y="26125"/>
                    <a:pt x="496388" y="11611"/>
                    <a:pt x="505097" y="8708"/>
                  </a:cubicBezTo>
                  <a:lnTo>
                    <a:pt x="531223" y="0"/>
                  </a:lnTo>
                  <a:cubicBezTo>
                    <a:pt x="558824" y="41402"/>
                    <a:pt x="545330" y="16196"/>
                    <a:pt x="566057" y="78377"/>
                  </a:cubicBezTo>
                  <a:lnTo>
                    <a:pt x="574766" y="104503"/>
                  </a:lnTo>
                  <a:cubicBezTo>
                    <a:pt x="577669" y="124823"/>
                    <a:pt x="581121" y="145072"/>
                    <a:pt x="583474" y="165463"/>
                  </a:cubicBezTo>
                  <a:cubicBezTo>
                    <a:pt x="589831" y="220557"/>
                    <a:pt x="583352" y="278313"/>
                    <a:pt x="600891" y="330926"/>
                  </a:cubicBezTo>
                  <a:cubicBezTo>
                    <a:pt x="616454" y="377612"/>
                    <a:pt x="604296" y="337538"/>
                    <a:pt x="618308" y="400594"/>
                  </a:cubicBezTo>
                  <a:cubicBezTo>
                    <a:pt x="620904" y="412278"/>
                    <a:pt x="623578" y="423964"/>
                    <a:pt x="627017" y="435428"/>
                  </a:cubicBezTo>
                  <a:cubicBezTo>
                    <a:pt x="632293" y="453013"/>
                    <a:pt x="640833" y="469677"/>
                    <a:pt x="644434" y="487680"/>
                  </a:cubicBezTo>
                  <a:cubicBezTo>
                    <a:pt x="654943" y="540224"/>
                    <a:pt x="648462" y="517181"/>
                    <a:pt x="661851" y="557348"/>
                  </a:cubicBezTo>
                  <a:cubicBezTo>
                    <a:pt x="685974" y="774443"/>
                    <a:pt x="649229" y="426577"/>
                    <a:pt x="679268" y="862148"/>
                  </a:cubicBezTo>
                  <a:cubicBezTo>
                    <a:pt x="679900" y="871306"/>
                    <a:pt x="685455" y="879447"/>
                    <a:pt x="687977" y="888274"/>
                  </a:cubicBezTo>
                  <a:cubicBezTo>
                    <a:pt x="691265" y="899782"/>
                    <a:pt x="694090" y="911424"/>
                    <a:pt x="696686" y="923108"/>
                  </a:cubicBezTo>
                  <a:cubicBezTo>
                    <a:pt x="702156" y="947723"/>
                    <a:pt x="710954" y="995286"/>
                    <a:pt x="714103" y="1018903"/>
                  </a:cubicBezTo>
                  <a:cubicBezTo>
                    <a:pt x="717577" y="1044959"/>
                    <a:pt x="719908" y="1071154"/>
                    <a:pt x="722811" y="1097280"/>
                  </a:cubicBezTo>
                  <a:cubicBezTo>
                    <a:pt x="725714" y="1219200"/>
                    <a:pt x="726443" y="1341191"/>
                    <a:pt x="731520" y="1463040"/>
                  </a:cubicBezTo>
                  <a:cubicBezTo>
                    <a:pt x="733799" y="1517740"/>
                    <a:pt x="744467" y="1514823"/>
                    <a:pt x="757646" y="1567543"/>
                  </a:cubicBezTo>
                  <a:cubicBezTo>
                    <a:pt x="760549" y="1579154"/>
                    <a:pt x="763758" y="1590693"/>
                    <a:pt x="766354" y="1602377"/>
                  </a:cubicBezTo>
                  <a:cubicBezTo>
                    <a:pt x="769565" y="1616826"/>
                    <a:pt x="771473" y="1631560"/>
                    <a:pt x="775063" y="1645920"/>
                  </a:cubicBezTo>
                  <a:cubicBezTo>
                    <a:pt x="788567" y="1699938"/>
                    <a:pt x="781784" y="1640713"/>
                    <a:pt x="792480" y="1715588"/>
                  </a:cubicBezTo>
                  <a:cubicBezTo>
                    <a:pt x="800028" y="1768427"/>
                    <a:pt x="798955" y="1796980"/>
                    <a:pt x="809897" y="1846217"/>
                  </a:cubicBezTo>
                  <a:cubicBezTo>
                    <a:pt x="811888" y="1855178"/>
                    <a:pt x="815703" y="1863634"/>
                    <a:pt x="818606" y="1872343"/>
                  </a:cubicBezTo>
                  <a:cubicBezTo>
                    <a:pt x="821509" y="1889760"/>
                    <a:pt x="824629" y="1907142"/>
                    <a:pt x="827314" y="1924594"/>
                  </a:cubicBezTo>
                  <a:cubicBezTo>
                    <a:pt x="830435" y="1944882"/>
                    <a:pt x="831407" y="1965553"/>
                    <a:pt x="836023" y="1985554"/>
                  </a:cubicBezTo>
                  <a:cubicBezTo>
                    <a:pt x="840151" y="2003443"/>
                    <a:pt x="838164" y="2027622"/>
                    <a:pt x="853440" y="2037806"/>
                  </a:cubicBezTo>
                  <a:lnTo>
                    <a:pt x="879566" y="2055223"/>
                  </a:lnTo>
                  <a:cubicBezTo>
                    <a:pt x="885372" y="2063931"/>
                    <a:pt x="888108" y="2075801"/>
                    <a:pt x="896983" y="2081348"/>
                  </a:cubicBezTo>
                  <a:cubicBezTo>
                    <a:pt x="912552" y="2091078"/>
                    <a:pt x="931817" y="2092960"/>
                    <a:pt x="949234" y="2098766"/>
                  </a:cubicBezTo>
                  <a:cubicBezTo>
                    <a:pt x="1001216" y="2116093"/>
                    <a:pt x="963608" y="2105580"/>
                    <a:pt x="1053737" y="2116183"/>
                  </a:cubicBezTo>
                  <a:cubicBezTo>
                    <a:pt x="1085106" y="2119873"/>
                    <a:pt x="1142436" y="2126481"/>
                    <a:pt x="1175657" y="2133600"/>
                  </a:cubicBezTo>
                  <a:cubicBezTo>
                    <a:pt x="1199063" y="2138616"/>
                    <a:pt x="1221535" y="2148373"/>
                    <a:pt x="1245326" y="2151017"/>
                  </a:cubicBezTo>
                  <a:lnTo>
                    <a:pt x="1323703" y="2159726"/>
                  </a:lnTo>
                  <a:cubicBezTo>
                    <a:pt x="1355488" y="2163699"/>
                    <a:pt x="1434949" y="2176991"/>
                    <a:pt x="1463040" y="2177143"/>
                  </a:cubicBezTo>
                  <a:lnTo>
                    <a:pt x="2995748" y="2177143"/>
                  </a:lnTo>
                  <a:lnTo>
                    <a:pt x="3074126" y="2177143"/>
                  </a:ln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2377440" y="2287588"/>
            <a:ext cx="0" cy="2910469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67438" y="2470089"/>
            <a:ext cx="3496077" cy="2695173"/>
            <a:chOff x="7667438" y="2470089"/>
            <a:chExt cx="3496077" cy="26951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974903" y="4180117"/>
                  <a:ext cx="218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</a:rPr>
                    <a:t>Different widths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i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903" y="4180117"/>
                  <a:ext cx="218861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2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 flipV="1">
              <a:off x="9060647" y="2470089"/>
              <a:ext cx="704021" cy="1661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7667438" y="4573625"/>
              <a:ext cx="2020363" cy="5916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0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9963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315664" y="2761386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64" y="2761386"/>
                <a:ext cx="117628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07316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Another model class that works well for neural data: Poisson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15733" y="1884222"/>
                <a:ext cx="182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33" y="1884222"/>
                <a:ext cx="1826718" cy="461665"/>
              </a:xfrm>
              <a:prstGeom prst="rect">
                <a:avLst/>
              </a:prstGeom>
              <a:blipFill>
                <a:blip r:embed="rId3"/>
                <a:stretch>
                  <a:fillRect r="-33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496596" y="1926379"/>
            <a:ext cx="3309257" cy="2168434"/>
            <a:chOff x="1018905" y="1193075"/>
            <a:chExt cx="3309257" cy="216843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68886" y="4251567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86" y="4251567"/>
                <a:ext cx="2199961" cy="369332"/>
              </a:xfrm>
              <a:prstGeom prst="rect">
                <a:avLst/>
              </a:prstGeom>
              <a:blipFill>
                <a:blip r:embed="rId4"/>
                <a:stretch>
                  <a:fillRect l="-2216" t="-8197" r="-16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79547" y="2434651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857984" y="1912873"/>
            <a:ext cx="2342606" cy="2107915"/>
            <a:chOff x="6857984" y="1912873"/>
            <a:chExt cx="2342606" cy="2107915"/>
          </a:xfrm>
        </p:grpSpPr>
        <p:sp>
          <p:nvSpPr>
            <p:cNvPr id="24" name="Oval 23"/>
            <p:cNvSpPr/>
            <p:nvPr/>
          </p:nvSpPr>
          <p:spPr>
            <a:xfrm>
              <a:off x="7920441" y="2940916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16081" y="336328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20432" y="326313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916076" y="3546165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24793" y="3136860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933492" y="341553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862349" y="3720341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857989" y="392499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62340" y="382483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57984" y="3890151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866701" y="3698565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875400" y="385531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091744" y="2317819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087384" y="191287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91735" y="263175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087379" y="274061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096096" y="246193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104795" y="319345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815" y="1799747"/>
            <a:ext cx="3196823" cy="4187272"/>
            <a:chOff x="6495815" y="1799747"/>
            <a:chExt cx="3196823" cy="4187272"/>
          </a:xfrm>
        </p:grpSpPr>
        <p:grpSp>
          <p:nvGrpSpPr>
            <p:cNvPr id="15" name="Group 14"/>
            <p:cNvGrpSpPr/>
            <p:nvPr/>
          </p:nvGrpSpPr>
          <p:grpSpPr>
            <a:xfrm>
              <a:off x="6495815" y="1799747"/>
              <a:ext cx="3196823" cy="2295065"/>
              <a:chOff x="6495815" y="1799747"/>
              <a:chExt cx="3196823" cy="229506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6505303" y="2345887"/>
                <a:ext cx="3178628" cy="1748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512925" y="2952461"/>
                <a:ext cx="3179713" cy="11339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495815" y="1799747"/>
                <a:ext cx="3056726" cy="227656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857984" y="4970933"/>
              <a:ext cx="2725426" cy="1016086"/>
              <a:chOff x="2215733" y="5127867"/>
              <a:chExt cx="2725426" cy="10160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215733" y="5127867"/>
                    <a:ext cx="27254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5733" y="5127867"/>
                    <a:ext cx="27254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18701" y="5682288"/>
                    <a:ext cx="2422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701" y="5682288"/>
                    <a:ext cx="242245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3" name="Group 62"/>
          <p:cNvGrpSpPr/>
          <p:nvPr/>
        </p:nvGrpSpPr>
        <p:grpSpPr>
          <a:xfrm>
            <a:off x="1013092" y="4457156"/>
            <a:ext cx="5141644" cy="849335"/>
            <a:chOff x="1013092" y="3682768"/>
            <a:chExt cx="5141644" cy="849335"/>
          </a:xfrm>
        </p:grpSpPr>
        <p:sp>
          <p:nvSpPr>
            <p:cNvPr id="58" name="TextBox 57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833766" y="3682768"/>
                  <a:ext cx="4320970" cy="849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766" y="3682768"/>
                  <a:ext cx="4320970" cy="8493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9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yriad Pro" panose="020B0503030403020204" pitchFamily="34" charset="0"/>
                  </a:rPr>
                  <a:t>We can solve for the ML estimate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Myriad Pro" panose="020B0503030403020204" pitchFamily="34" charset="0"/>
                  </a:rPr>
                  <a:t> for the Poisson model, too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blipFill>
                <a:blip r:embed="rId2"/>
                <a:stretch>
                  <a:fillRect l="-541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013092" y="1143012"/>
            <a:ext cx="7513704" cy="986680"/>
            <a:chOff x="1013092" y="3685915"/>
            <a:chExt cx="7513704" cy="986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839982" y="3685915"/>
                  <a:ext cx="5686814" cy="986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982" y="3685915"/>
                  <a:ext cx="5686814" cy="9866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68213" y="2155898"/>
                <a:ext cx="5948872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13" y="2155898"/>
                <a:ext cx="5948872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85036" y="3142578"/>
                <a:ext cx="5996706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=   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6" y="3142578"/>
                <a:ext cx="5996706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511000" y="4319451"/>
            <a:ext cx="1933343" cy="1071155"/>
            <a:chOff x="4511000" y="4319451"/>
            <a:chExt cx="1933343" cy="107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511000" y="4412520"/>
                  <a:ext cx="1933343" cy="866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000" y="4412520"/>
                  <a:ext cx="1933343" cy="8669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/>
            <p:cNvSpPr/>
            <p:nvPr/>
          </p:nvSpPr>
          <p:spPr>
            <a:xfrm>
              <a:off x="4763589" y="4319451"/>
              <a:ext cx="1497874" cy="107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3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Neural encoding</a:t>
            </a:r>
          </a:p>
        </p:txBody>
      </p:sp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2548" y="162236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anose="020B0503030403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5" y="162236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Movement of a limb</a:t>
            </a:r>
          </a:p>
        </p:txBody>
      </p:sp>
    </p:spTree>
    <p:extLst>
      <p:ext uri="{BB962C8B-B14F-4D97-AF65-F5344CB8AC3E}">
        <p14:creationId xmlns:p14="http://schemas.microsoft.com/office/powerpoint/2010/main" val="13339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Taking a step back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59607" y="1140012"/>
            <a:ext cx="3062519" cy="646331"/>
            <a:chOff x="1013092" y="3787418"/>
            <a:chExt cx="3062519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125879" y="3879750"/>
                  <a:ext cx="19497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879" y="3879750"/>
                  <a:ext cx="1949732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309254" y="1001511"/>
                <a:ext cx="18260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“x”</a:t>
                </a:r>
              </a:p>
              <a:p>
                <a:r>
                  <a:rPr lang="en-US" dirty="0">
                    <a:latin typeface="Myriad Pro" panose="020B0503030403020204" pitchFamily="34" charset="0"/>
                  </a:rPr>
                  <a:t>spiking “y”</a:t>
                </a:r>
              </a:p>
              <a:p>
                <a:r>
                  <a:rPr lang="en-US" dirty="0">
                    <a:latin typeface="Myriad Pro" panose="020B0503030403020204" pitchFamily="34" charset="0"/>
                  </a:rPr>
                  <a:t>parameter(s) “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Myriad Pro" panose="020B0503030403020204" pitchFamily="34" charset="0"/>
                  </a:rPr>
                  <a:t>”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254" y="1001511"/>
                <a:ext cx="1826037" cy="923330"/>
              </a:xfrm>
              <a:prstGeom prst="rect">
                <a:avLst/>
              </a:prstGeom>
              <a:blipFill>
                <a:blip r:embed="rId3"/>
                <a:stretch>
                  <a:fillRect l="-2667" t="-2632" r="-2333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58537" y="2699656"/>
                <a:ext cx="971005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y:</a:t>
                </a:r>
                <a:r>
                  <a:rPr lang="en-US" dirty="0">
                    <a:latin typeface="Myriad Pro" panose="020B0503030403020204" pitchFamily="34" charset="0"/>
                  </a:rPr>
                  <a:t> 	an expected probability distribution of spike counts</a:t>
                </a:r>
              </a:p>
              <a:p>
                <a:endParaRPr lang="en-US" dirty="0">
                  <a:latin typeface="Myriad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:</a:t>
                </a:r>
                <a:r>
                  <a:rPr lang="en-US" dirty="0">
                    <a:latin typeface="Myriad Pro" panose="020B0503030403020204" pitchFamily="34" charset="0"/>
                  </a:rPr>
                  <a:t> 	the probability of seeing spiking y given our model parameters</a:t>
                </a:r>
              </a:p>
              <a:p>
                <a:endParaRPr lang="en-US" dirty="0">
                  <a:solidFill>
                    <a:srgbClr val="FF0000"/>
                  </a:solidFill>
                  <a:latin typeface="Myriad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x:</a:t>
                </a:r>
                <a:r>
                  <a:rPr lang="en-US" dirty="0">
                    <a:latin typeface="Myriad Pro" panose="020B0503030403020204" pitchFamily="34" charset="0"/>
                  </a:rPr>
                  <a:t> 	the “stimulus likelihood function”- the stimulus for which the observed 			spikes are most probable</a:t>
                </a:r>
              </a:p>
              <a:p>
                <a:endParaRPr lang="en-US" dirty="0">
                  <a:latin typeface="Myriad Pro" panose="020B0503030403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37" y="2699656"/>
                <a:ext cx="9710057" cy="2031325"/>
              </a:xfrm>
              <a:prstGeom prst="rect">
                <a:avLst/>
              </a:prstGeom>
              <a:blipFill>
                <a:blip r:embed="rId4"/>
                <a:stretch>
                  <a:fillRect l="-565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Now: Generalized Linear 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6233" y="1640025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Poisson encoding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model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64025" y="2556001"/>
            <a:ext cx="3268106" cy="646331"/>
            <a:chOff x="3864025" y="2556001"/>
            <a:chExt cx="326810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5847" y="2623991"/>
                  <a:ext cx="1176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847" y="2623991"/>
                  <a:ext cx="117628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3864025" y="2556001"/>
              <a:ext cx="12122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6857" y="3085657"/>
            <a:ext cx="3223896" cy="1153935"/>
            <a:chOff x="5555990" y="3120370"/>
            <a:chExt cx="3216625" cy="1119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555990" y="3881600"/>
                  <a:ext cx="3216625" cy="358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What goes into our spike rate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990" y="3881600"/>
                  <a:ext cx="3216625" cy="358329"/>
                </a:xfrm>
                <a:prstGeom prst="rect">
                  <a:avLst/>
                </a:prstGeom>
                <a:blipFill>
                  <a:blip r:embed="rId3"/>
                  <a:stretch>
                    <a:fillRect l="-1701" t="-10000" r="-5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5555991" y="3120370"/>
              <a:ext cx="338867" cy="761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66857" y="4392315"/>
            <a:ext cx="192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whatever we want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70152" y="1528222"/>
                <a:ext cx="4320970" cy="84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52" y="1528222"/>
                <a:ext cx="4320970" cy="849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Now: Generalized Linear Models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614925" y="4027509"/>
            <a:ext cx="3824021" cy="646331"/>
            <a:chOff x="4715290" y="2556001"/>
            <a:chExt cx="3824021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5847" y="2623991"/>
                  <a:ext cx="25834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847" y="2623991"/>
                  <a:ext cx="258346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47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715290" y="2556001"/>
              <a:ext cx="12122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98676" y="1806994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2591" y="304602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2910" y="124132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 </a:t>
            </a:r>
            <a:r>
              <a:rPr lang="en-US" b="1" dirty="0">
                <a:latin typeface="Myriad Pro" panose="020B0503030403020204" pitchFamily="34" charset="0"/>
              </a:rPr>
              <a:t>(x)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401755" y="1241329"/>
            <a:ext cx="4604658" cy="2328368"/>
            <a:chOff x="6509657" y="1622365"/>
            <a:chExt cx="4604658" cy="2328368"/>
          </a:xfrm>
        </p:grpSpPr>
        <p:grpSp>
          <p:nvGrpSpPr>
            <p:cNvPr id="23" name="Group 22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05744" y="1622365"/>
              <a:ext cx="20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 </a:t>
              </a:r>
              <a:r>
                <a:rPr lang="en-US" b="1" dirty="0">
                  <a:latin typeface="Myriad Pro" panose="020B0503030403020204" pitchFamily="34" charset="0"/>
                </a:rPr>
                <a:t>(y)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00272" y="2351013"/>
            <a:ext cx="4320970" cy="2429993"/>
            <a:chOff x="3400272" y="2351013"/>
            <a:chExt cx="4320970" cy="2429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00272" y="3155085"/>
                  <a:ext cx="4320970" cy="846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272" y="3155085"/>
                  <a:ext cx="4320970" cy="8466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4416181" y="2351013"/>
              <a:ext cx="2289153" cy="841833"/>
              <a:chOff x="4416181" y="2732049"/>
              <a:chExt cx="2289153" cy="841833"/>
            </a:xfrm>
          </p:grpSpPr>
          <p:sp>
            <p:nvSpPr>
              <p:cNvPr id="36" name="Right Arrow 35"/>
              <p:cNvSpPr/>
              <p:nvPr/>
            </p:nvSpPr>
            <p:spPr>
              <a:xfrm>
                <a:off x="5018314" y="2732049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yriad Pro" panose="020B05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16181" y="3112217"/>
                <a:ext cx="2289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Myriad Pro" panose="020B0503030403020204" pitchFamily="34" charset="0"/>
                  </a:rPr>
                  <a:t>Encoding model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3614925" y="2686560"/>
              <a:ext cx="3786830" cy="2094446"/>
            </a:xfrm>
            <a:prstGeom prst="roundRect">
              <a:avLst>
                <a:gd name="adj" fmla="val 1070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Now: Generalized Linear Models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2549" y="983775"/>
            <a:ext cx="11200311" cy="2094446"/>
            <a:chOff x="252549" y="983775"/>
            <a:chExt cx="11200311" cy="20944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3105" y="1209781"/>
              <a:ext cx="6479755" cy="139717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252549" y="983775"/>
              <a:ext cx="4517075" cy="2094446"/>
              <a:chOff x="273895" y="3931886"/>
              <a:chExt cx="4517075" cy="20944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73895" y="3931886"/>
                <a:ext cx="4517075" cy="2094446"/>
                <a:chOff x="3400272" y="2686560"/>
                <a:chExt cx="4517075" cy="20944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3400272" y="3155085"/>
                      <a:ext cx="4320970" cy="8466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  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0272" y="3155085"/>
                      <a:ext cx="4320970" cy="84664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" name="TextBox 8"/>
                <p:cNvSpPr txBox="1"/>
                <p:nvPr/>
              </p:nvSpPr>
              <p:spPr>
                <a:xfrm>
                  <a:off x="4028897" y="2731181"/>
                  <a:ext cx="34744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Myriad Pro" panose="020B0503030403020204" pitchFamily="34" charset="0"/>
                    </a:rPr>
                    <a:t>Stimulus encoding model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614924" y="2686560"/>
                  <a:ext cx="4302423" cy="2094446"/>
                </a:xfrm>
                <a:prstGeom prst="roundRect">
                  <a:avLst>
                    <a:gd name="adj" fmla="val 10708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710509" y="5248110"/>
                    <a:ext cx="29794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509" y="5248110"/>
                    <a:ext cx="297940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04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51710"/>
          <a:stretch/>
        </p:blipFill>
        <p:spPr>
          <a:xfrm>
            <a:off x="5507746" y="3012406"/>
            <a:ext cx="5410472" cy="1363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64178"/>
          <a:stretch/>
        </p:blipFill>
        <p:spPr>
          <a:xfrm>
            <a:off x="5320511" y="4781006"/>
            <a:ext cx="5410472" cy="10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29999"/>
            <a:ext cx="8553450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Adding spike-history effects</a:t>
            </a:r>
          </a:p>
        </p:txBody>
      </p:sp>
    </p:spTree>
    <p:extLst>
      <p:ext uri="{BB962C8B-B14F-4D97-AF65-F5344CB8AC3E}">
        <p14:creationId xmlns:p14="http://schemas.microsoft.com/office/powerpoint/2010/main" val="405465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07" y="1006071"/>
            <a:ext cx="7080341" cy="503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Adding spike-history effects</a:t>
            </a:r>
          </a:p>
        </p:txBody>
      </p:sp>
    </p:spTree>
    <p:extLst>
      <p:ext uri="{BB962C8B-B14F-4D97-AF65-F5344CB8AC3E}">
        <p14:creationId xmlns:p14="http://schemas.microsoft.com/office/powerpoint/2010/main" val="1979464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185862"/>
            <a:ext cx="5838825" cy="44862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854069" y="1739591"/>
            <a:ext cx="11151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854069" y="1891991"/>
            <a:ext cx="11151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088460" y="5672137"/>
            <a:ext cx="14867" cy="706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248669"/>
            <a:ext cx="708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Evaluating your model</a:t>
            </a:r>
          </a:p>
        </p:txBody>
      </p:sp>
    </p:spTree>
    <p:extLst>
      <p:ext uri="{BB962C8B-B14F-4D97-AF65-F5344CB8AC3E}">
        <p14:creationId xmlns:p14="http://schemas.microsoft.com/office/powerpoint/2010/main" val="11347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Neural encoding</a:t>
            </a:r>
          </a:p>
        </p:txBody>
      </p:sp>
      <p:sp>
        <p:nvSpPr>
          <p:cNvPr id="3" name="Freeform 2"/>
          <p:cNvSpPr/>
          <p:nvPr/>
        </p:nvSpPr>
        <p:spPr>
          <a:xfrm>
            <a:off x="298676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2591" y="34270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910" y="1622365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 </a:t>
            </a:r>
            <a:r>
              <a:rPr lang="en-US" b="1" dirty="0">
                <a:latin typeface="Myriad Pro" panose="020B0503030403020204" pitchFamily="34" charset="0"/>
              </a:rPr>
              <a:t>(x)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01755" y="1622365"/>
            <a:ext cx="4604658" cy="2328368"/>
            <a:chOff x="6509657" y="1622365"/>
            <a:chExt cx="4604658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20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 </a:t>
              </a:r>
              <a:r>
                <a:rPr lang="en-US" b="1" dirty="0">
                  <a:latin typeface="Myriad Pro" panose="020B0503030403020204" pitchFamily="34" charset="0"/>
                </a:rPr>
                <a:t>(y)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16181" y="2732049"/>
            <a:ext cx="2289153" cy="1211165"/>
            <a:chOff x="4416181" y="2732049"/>
            <a:chExt cx="2289153" cy="1211165"/>
          </a:xfrm>
        </p:grpSpPr>
        <p:sp>
          <p:nvSpPr>
            <p:cNvPr id="19" name="Right Arrow 18"/>
            <p:cNvSpPr/>
            <p:nvPr/>
          </p:nvSpPr>
          <p:spPr>
            <a:xfrm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anose="020B0503030403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6181" y="3112217"/>
              <a:ext cx="22891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Myriad Pro" panose="020B0503030403020204" pitchFamily="34" charset="0"/>
                </a:rPr>
                <a:t>Encoding model</a:t>
              </a:r>
            </a:p>
            <a:p>
              <a:pPr algn="ctr"/>
              <a:r>
                <a:rPr lang="en-US" sz="2400" b="1" dirty="0">
                  <a:latin typeface="Myriad Pro" panose="020B0503030403020204" pitchFamily="34" charset="0"/>
                </a:rPr>
                <a:t>P ( y | x 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52393" y="4705814"/>
            <a:ext cx="762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yriad Pro" panose="020B0503030403020204" pitchFamily="34" charset="0"/>
              </a:rPr>
              <a:t>Given that the animal saw stimulus “x”, what pattern of spiking “y” do we expect to observe in its brain?</a:t>
            </a:r>
          </a:p>
        </p:txBody>
      </p:sp>
    </p:spTree>
    <p:extLst>
      <p:ext uri="{BB962C8B-B14F-4D97-AF65-F5344CB8AC3E}">
        <p14:creationId xmlns:p14="http://schemas.microsoft.com/office/powerpoint/2010/main" val="361121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96" y="1253283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Tuning curves as one example of an encoding model</a:t>
            </a:r>
          </a:p>
        </p:txBody>
      </p:sp>
    </p:spTree>
    <p:extLst>
      <p:ext uri="{BB962C8B-B14F-4D97-AF65-F5344CB8AC3E}">
        <p14:creationId xmlns:p14="http://schemas.microsoft.com/office/powerpoint/2010/main" val="356319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472" t="7847" b="12380"/>
          <a:stretch/>
        </p:blipFill>
        <p:spPr>
          <a:xfrm>
            <a:off x="1454330" y="2063931"/>
            <a:ext cx="5280349" cy="3814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Tuning curves as one example of an encoding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35597" y="2275378"/>
            <a:ext cx="0" cy="291046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793959" y="1230556"/>
            <a:ext cx="2988527" cy="1817648"/>
          </a:xfrm>
          <a:custGeom>
            <a:avLst/>
            <a:gdLst>
              <a:gd name="connsiteX0" fmla="*/ 0 w 2988527"/>
              <a:gd name="connsiteY0" fmla="*/ 1795346 h 1817648"/>
              <a:gd name="connsiteX1" fmla="*/ 0 w 2988527"/>
              <a:gd name="connsiteY1" fmla="*/ 1795346 h 1817648"/>
              <a:gd name="connsiteX2" fmla="*/ 970156 w 2988527"/>
              <a:gd name="connsiteY2" fmla="*/ 1795346 h 1817648"/>
              <a:gd name="connsiteX3" fmla="*/ 1048215 w 2988527"/>
              <a:gd name="connsiteY3" fmla="*/ 1784195 h 1817648"/>
              <a:gd name="connsiteX4" fmla="*/ 1115122 w 2988527"/>
              <a:gd name="connsiteY4" fmla="*/ 1761892 h 1817648"/>
              <a:gd name="connsiteX5" fmla="*/ 1148576 w 2988527"/>
              <a:gd name="connsiteY5" fmla="*/ 1750741 h 1817648"/>
              <a:gd name="connsiteX6" fmla="*/ 1215483 w 2988527"/>
              <a:gd name="connsiteY6" fmla="*/ 1706136 h 1817648"/>
              <a:gd name="connsiteX7" fmla="*/ 1260088 w 2988527"/>
              <a:gd name="connsiteY7" fmla="*/ 1650380 h 1817648"/>
              <a:gd name="connsiteX8" fmla="*/ 1315844 w 2988527"/>
              <a:gd name="connsiteY8" fmla="*/ 1483112 h 1817648"/>
              <a:gd name="connsiteX9" fmla="*/ 1338146 w 2988527"/>
              <a:gd name="connsiteY9" fmla="*/ 1416204 h 1817648"/>
              <a:gd name="connsiteX10" fmla="*/ 1349298 w 2988527"/>
              <a:gd name="connsiteY10" fmla="*/ 1382751 h 1817648"/>
              <a:gd name="connsiteX11" fmla="*/ 1360449 w 2988527"/>
              <a:gd name="connsiteY11" fmla="*/ 1338146 h 1817648"/>
              <a:gd name="connsiteX12" fmla="*/ 1371600 w 2988527"/>
              <a:gd name="connsiteY12" fmla="*/ 1282390 h 1817648"/>
              <a:gd name="connsiteX13" fmla="*/ 1382751 w 2988527"/>
              <a:gd name="connsiteY13" fmla="*/ 1237785 h 1817648"/>
              <a:gd name="connsiteX14" fmla="*/ 1405054 w 2988527"/>
              <a:gd name="connsiteY14" fmla="*/ 1059365 h 1817648"/>
              <a:gd name="connsiteX15" fmla="*/ 1427356 w 2988527"/>
              <a:gd name="connsiteY15" fmla="*/ 947853 h 1817648"/>
              <a:gd name="connsiteX16" fmla="*/ 1438507 w 2988527"/>
              <a:gd name="connsiteY16" fmla="*/ 847492 h 1817648"/>
              <a:gd name="connsiteX17" fmla="*/ 1460810 w 2988527"/>
              <a:gd name="connsiteY17" fmla="*/ 758283 h 1817648"/>
              <a:gd name="connsiteX18" fmla="*/ 1471961 w 2988527"/>
              <a:gd name="connsiteY18" fmla="*/ 702526 h 1817648"/>
              <a:gd name="connsiteX19" fmla="*/ 1483112 w 2988527"/>
              <a:gd name="connsiteY19" fmla="*/ 669073 h 1817648"/>
              <a:gd name="connsiteX20" fmla="*/ 1494263 w 2988527"/>
              <a:gd name="connsiteY20" fmla="*/ 624468 h 1817648"/>
              <a:gd name="connsiteX21" fmla="*/ 1527717 w 2988527"/>
              <a:gd name="connsiteY21" fmla="*/ 479502 h 1817648"/>
              <a:gd name="connsiteX22" fmla="*/ 1538868 w 2988527"/>
              <a:gd name="connsiteY22" fmla="*/ 434897 h 1817648"/>
              <a:gd name="connsiteX23" fmla="*/ 1594624 w 2988527"/>
              <a:gd name="connsiteY23" fmla="*/ 267629 h 1817648"/>
              <a:gd name="connsiteX24" fmla="*/ 1628078 w 2988527"/>
              <a:gd name="connsiteY24" fmla="*/ 167268 h 1817648"/>
              <a:gd name="connsiteX25" fmla="*/ 1639229 w 2988527"/>
              <a:gd name="connsiteY25" fmla="*/ 133814 h 1817648"/>
              <a:gd name="connsiteX26" fmla="*/ 1661532 w 2988527"/>
              <a:gd name="connsiteY26" fmla="*/ 111512 h 1817648"/>
              <a:gd name="connsiteX27" fmla="*/ 1672683 w 2988527"/>
              <a:gd name="connsiteY27" fmla="*/ 78058 h 1817648"/>
              <a:gd name="connsiteX28" fmla="*/ 1706137 w 2988527"/>
              <a:gd name="connsiteY28" fmla="*/ 55756 h 1817648"/>
              <a:gd name="connsiteX29" fmla="*/ 1728439 w 2988527"/>
              <a:gd name="connsiteY29" fmla="*/ 33453 h 1817648"/>
              <a:gd name="connsiteX30" fmla="*/ 1795346 w 2988527"/>
              <a:gd name="connsiteY30" fmla="*/ 0 h 1817648"/>
              <a:gd name="connsiteX31" fmla="*/ 1828800 w 2988527"/>
              <a:gd name="connsiteY31" fmla="*/ 11151 h 1817648"/>
              <a:gd name="connsiteX32" fmla="*/ 1884556 w 2988527"/>
              <a:gd name="connsiteY32" fmla="*/ 111512 h 1817648"/>
              <a:gd name="connsiteX33" fmla="*/ 1918010 w 2988527"/>
              <a:gd name="connsiteY33" fmla="*/ 211873 h 1817648"/>
              <a:gd name="connsiteX34" fmla="*/ 1929161 w 2988527"/>
              <a:gd name="connsiteY34" fmla="*/ 245326 h 1817648"/>
              <a:gd name="connsiteX35" fmla="*/ 1951463 w 2988527"/>
              <a:gd name="connsiteY35" fmla="*/ 267629 h 1817648"/>
              <a:gd name="connsiteX36" fmla="*/ 1984917 w 2988527"/>
              <a:gd name="connsiteY36" fmla="*/ 334536 h 1817648"/>
              <a:gd name="connsiteX37" fmla="*/ 1996068 w 2988527"/>
              <a:gd name="connsiteY37" fmla="*/ 367990 h 1817648"/>
              <a:gd name="connsiteX38" fmla="*/ 2007220 w 2988527"/>
              <a:gd name="connsiteY38" fmla="*/ 457200 h 1817648"/>
              <a:gd name="connsiteX39" fmla="*/ 2040673 w 2988527"/>
              <a:gd name="connsiteY39" fmla="*/ 557561 h 1817648"/>
              <a:gd name="connsiteX40" fmla="*/ 2051824 w 2988527"/>
              <a:gd name="connsiteY40" fmla="*/ 602165 h 1817648"/>
              <a:gd name="connsiteX41" fmla="*/ 2074127 w 2988527"/>
              <a:gd name="connsiteY41" fmla="*/ 669073 h 1817648"/>
              <a:gd name="connsiteX42" fmla="*/ 2085278 w 2988527"/>
              <a:gd name="connsiteY42" fmla="*/ 713678 h 1817648"/>
              <a:gd name="connsiteX43" fmla="*/ 2096429 w 2988527"/>
              <a:gd name="connsiteY43" fmla="*/ 747131 h 1817648"/>
              <a:gd name="connsiteX44" fmla="*/ 2118732 w 2988527"/>
              <a:gd name="connsiteY44" fmla="*/ 869795 h 1817648"/>
              <a:gd name="connsiteX45" fmla="*/ 2152185 w 2988527"/>
              <a:gd name="connsiteY45" fmla="*/ 981307 h 1817648"/>
              <a:gd name="connsiteX46" fmla="*/ 2174488 w 2988527"/>
              <a:gd name="connsiteY46" fmla="*/ 1103970 h 1817648"/>
              <a:gd name="connsiteX47" fmla="*/ 2185639 w 2988527"/>
              <a:gd name="connsiteY47" fmla="*/ 1137424 h 1817648"/>
              <a:gd name="connsiteX48" fmla="*/ 2196790 w 2988527"/>
              <a:gd name="connsiteY48" fmla="*/ 1193180 h 1817648"/>
              <a:gd name="connsiteX49" fmla="*/ 2207941 w 2988527"/>
              <a:gd name="connsiteY49" fmla="*/ 1226634 h 1817648"/>
              <a:gd name="connsiteX50" fmla="*/ 2230244 w 2988527"/>
              <a:gd name="connsiteY50" fmla="*/ 1338146 h 1817648"/>
              <a:gd name="connsiteX51" fmla="*/ 2252546 w 2988527"/>
              <a:gd name="connsiteY51" fmla="*/ 1405053 h 1817648"/>
              <a:gd name="connsiteX52" fmla="*/ 2263698 w 2988527"/>
              <a:gd name="connsiteY52" fmla="*/ 1438507 h 1817648"/>
              <a:gd name="connsiteX53" fmla="*/ 2297151 w 2988527"/>
              <a:gd name="connsiteY53" fmla="*/ 1550019 h 1817648"/>
              <a:gd name="connsiteX54" fmla="*/ 2319454 w 2988527"/>
              <a:gd name="connsiteY54" fmla="*/ 1616926 h 1817648"/>
              <a:gd name="connsiteX55" fmla="*/ 2364059 w 2988527"/>
              <a:gd name="connsiteY55" fmla="*/ 1661531 h 1817648"/>
              <a:gd name="connsiteX56" fmla="*/ 2408663 w 2988527"/>
              <a:gd name="connsiteY56" fmla="*/ 1717287 h 1817648"/>
              <a:gd name="connsiteX57" fmla="*/ 2453268 w 2988527"/>
              <a:gd name="connsiteY57" fmla="*/ 1761892 h 1817648"/>
              <a:gd name="connsiteX58" fmla="*/ 2475571 w 2988527"/>
              <a:gd name="connsiteY58" fmla="*/ 1784195 h 1817648"/>
              <a:gd name="connsiteX59" fmla="*/ 2531327 w 2988527"/>
              <a:gd name="connsiteY59" fmla="*/ 1795346 h 1817648"/>
              <a:gd name="connsiteX60" fmla="*/ 2955073 w 2988527"/>
              <a:gd name="connsiteY60" fmla="*/ 1806497 h 1817648"/>
              <a:gd name="connsiteX61" fmla="*/ 2955073 w 2988527"/>
              <a:gd name="connsiteY61" fmla="*/ 1817648 h 1817648"/>
              <a:gd name="connsiteX62" fmla="*/ 2988527 w 2988527"/>
              <a:gd name="connsiteY62" fmla="*/ 1817648 h 1817648"/>
              <a:gd name="connsiteX63" fmla="*/ 2977376 w 2988527"/>
              <a:gd name="connsiteY63" fmla="*/ 1817648 h 181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8527" h="1817648">
                <a:moveTo>
                  <a:pt x="0" y="1795346"/>
                </a:moveTo>
                <a:lnTo>
                  <a:pt x="0" y="1795346"/>
                </a:lnTo>
                <a:cubicBezTo>
                  <a:pt x="377625" y="1800665"/>
                  <a:pt x="635258" y="1824467"/>
                  <a:pt x="970156" y="1795346"/>
                </a:cubicBezTo>
                <a:cubicBezTo>
                  <a:pt x="996341" y="1793069"/>
                  <a:pt x="1022195" y="1787912"/>
                  <a:pt x="1048215" y="1784195"/>
                </a:cubicBezTo>
                <a:lnTo>
                  <a:pt x="1115122" y="1761892"/>
                </a:lnTo>
                <a:lnTo>
                  <a:pt x="1148576" y="1750741"/>
                </a:lnTo>
                <a:cubicBezTo>
                  <a:pt x="1170878" y="1735873"/>
                  <a:pt x="1200615" y="1728438"/>
                  <a:pt x="1215483" y="1706136"/>
                </a:cubicBezTo>
                <a:cubicBezTo>
                  <a:pt x="1243617" y="1663935"/>
                  <a:pt x="1228308" y="1682160"/>
                  <a:pt x="1260088" y="1650380"/>
                </a:cubicBezTo>
                <a:lnTo>
                  <a:pt x="1315844" y="1483112"/>
                </a:lnTo>
                <a:lnTo>
                  <a:pt x="1338146" y="1416204"/>
                </a:lnTo>
                <a:cubicBezTo>
                  <a:pt x="1341863" y="1405053"/>
                  <a:pt x="1346447" y="1394154"/>
                  <a:pt x="1349298" y="1382751"/>
                </a:cubicBezTo>
                <a:cubicBezTo>
                  <a:pt x="1353015" y="1367883"/>
                  <a:pt x="1357124" y="1353107"/>
                  <a:pt x="1360449" y="1338146"/>
                </a:cubicBezTo>
                <a:cubicBezTo>
                  <a:pt x="1364560" y="1319644"/>
                  <a:pt x="1367489" y="1300892"/>
                  <a:pt x="1371600" y="1282390"/>
                </a:cubicBezTo>
                <a:cubicBezTo>
                  <a:pt x="1374925" y="1267429"/>
                  <a:pt x="1380478" y="1252941"/>
                  <a:pt x="1382751" y="1237785"/>
                </a:cubicBezTo>
                <a:cubicBezTo>
                  <a:pt x="1391642" y="1178512"/>
                  <a:pt x="1390517" y="1117512"/>
                  <a:pt x="1405054" y="1059365"/>
                </a:cubicBezTo>
                <a:cubicBezTo>
                  <a:pt x="1417718" y="1008710"/>
                  <a:pt x="1419544" y="1006444"/>
                  <a:pt x="1427356" y="947853"/>
                </a:cubicBezTo>
                <a:cubicBezTo>
                  <a:pt x="1431804" y="914489"/>
                  <a:pt x="1432657" y="880639"/>
                  <a:pt x="1438507" y="847492"/>
                </a:cubicBezTo>
                <a:cubicBezTo>
                  <a:pt x="1443834" y="817307"/>
                  <a:pt x="1454799" y="788339"/>
                  <a:pt x="1460810" y="758283"/>
                </a:cubicBezTo>
                <a:cubicBezTo>
                  <a:pt x="1464527" y="739697"/>
                  <a:pt x="1467364" y="720914"/>
                  <a:pt x="1471961" y="702526"/>
                </a:cubicBezTo>
                <a:cubicBezTo>
                  <a:pt x="1474812" y="691123"/>
                  <a:pt x="1479883" y="680375"/>
                  <a:pt x="1483112" y="669073"/>
                </a:cubicBezTo>
                <a:cubicBezTo>
                  <a:pt x="1487322" y="654337"/>
                  <a:pt x="1490938" y="639429"/>
                  <a:pt x="1494263" y="624468"/>
                </a:cubicBezTo>
                <a:cubicBezTo>
                  <a:pt x="1528589" y="470005"/>
                  <a:pt x="1473063" y="698122"/>
                  <a:pt x="1527717" y="479502"/>
                </a:cubicBezTo>
                <a:cubicBezTo>
                  <a:pt x="1531434" y="464634"/>
                  <a:pt x="1534021" y="449436"/>
                  <a:pt x="1538868" y="434897"/>
                </a:cubicBezTo>
                <a:lnTo>
                  <a:pt x="1594624" y="267629"/>
                </a:lnTo>
                <a:lnTo>
                  <a:pt x="1628078" y="167268"/>
                </a:lnTo>
                <a:cubicBezTo>
                  <a:pt x="1631795" y="156117"/>
                  <a:pt x="1630917" y="142126"/>
                  <a:pt x="1639229" y="133814"/>
                </a:cubicBezTo>
                <a:lnTo>
                  <a:pt x="1661532" y="111512"/>
                </a:lnTo>
                <a:cubicBezTo>
                  <a:pt x="1665249" y="100361"/>
                  <a:pt x="1665340" y="87237"/>
                  <a:pt x="1672683" y="78058"/>
                </a:cubicBezTo>
                <a:cubicBezTo>
                  <a:pt x="1681055" y="67593"/>
                  <a:pt x="1695672" y="64128"/>
                  <a:pt x="1706137" y="55756"/>
                </a:cubicBezTo>
                <a:cubicBezTo>
                  <a:pt x="1714347" y="49188"/>
                  <a:pt x="1720229" y="40021"/>
                  <a:pt x="1728439" y="33453"/>
                </a:cubicBezTo>
                <a:cubicBezTo>
                  <a:pt x="1759318" y="8749"/>
                  <a:pt x="1760014" y="11777"/>
                  <a:pt x="1795346" y="0"/>
                </a:cubicBezTo>
                <a:cubicBezTo>
                  <a:pt x="1806497" y="3717"/>
                  <a:pt x="1819020" y="4631"/>
                  <a:pt x="1828800" y="11151"/>
                </a:cubicBezTo>
                <a:cubicBezTo>
                  <a:pt x="1871724" y="39766"/>
                  <a:pt x="1867931" y="61635"/>
                  <a:pt x="1884556" y="111512"/>
                </a:cubicBezTo>
                <a:lnTo>
                  <a:pt x="1918010" y="211873"/>
                </a:lnTo>
                <a:cubicBezTo>
                  <a:pt x="1921727" y="223024"/>
                  <a:pt x="1920850" y="237014"/>
                  <a:pt x="1929161" y="245326"/>
                </a:cubicBezTo>
                <a:lnTo>
                  <a:pt x="1951463" y="267629"/>
                </a:lnTo>
                <a:cubicBezTo>
                  <a:pt x="1979497" y="351725"/>
                  <a:pt x="1941680" y="248060"/>
                  <a:pt x="1984917" y="334536"/>
                </a:cubicBezTo>
                <a:cubicBezTo>
                  <a:pt x="1990174" y="345050"/>
                  <a:pt x="1992351" y="356839"/>
                  <a:pt x="1996068" y="367990"/>
                </a:cubicBezTo>
                <a:cubicBezTo>
                  <a:pt x="1999785" y="397727"/>
                  <a:pt x="2000941" y="427897"/>
                  <a:pt x="2007220" y="457200"/>
                </a:cubicBezTo>
                <a:cubicBezTo>
                  <a:pt x="2023943" y="535242"/>
                  <a:pt x="2026736" y="501813"/>
                  <a:pt x="2040673" y="557561"/>
                </a:cubicBezTo>
                <a:cubicBezTo>
                  <a:pt x="2044390" y="572429"/>
                  <a:pt x="2047420" y="587486"/>
                  <a:pt x="2051824" y="602165"/>
                </a:cubicBezTo>
                <a:cubicBezTo>
                  <a:pt x="2058579" y="624683"/>
                  <a:pt x="2068425" y="646266"/>
                  <a:pt x="2074127" y="669073"/>
                </a:cubicBezTo>
                <a:cubicBezTo>
                  <a:pt x="2077844" y="683941"/>
                  <a:pt x="2081068" y="698942"/>
                  <a:pt x="2085278" y="713678"/>
                </a:cubicBezTo>
                <a:cubicBezTo>
                  <a:pt x="2088507" y="724980"/>
                  <a:pt x="2093200" y="735829"/>
                  <a:pt x="2096429" y="747131"/>
                </a:cubicBezTo>
                <a:cubicBezTo>
                  <a:pt x="2115400" y="813528"/>
                  <a:pt x="2102937" y="782922"/>
                  <a:pt x="2118732" y="869795"/>
                </a:cubicBezTo>
                <a:cubicBezTo>
                  <a:pt x="2130528" y="934676"/>
                  <a:pt x="2132792" y="903742"/>
                  <a:pt x="2152185" y="981307"/>
                </a:cubicBezTo>
                <a:cubicBezTo>
                  <a:pt x="2185239" y="1113512"/>
                  <a:pt x="2134542" y="904238"/>
                  <a:pt x="2174488" y="1103970"/>
                </a:cubicBezTo>
                <a:cubicBezTo>
                  <a:pt x="2176793" y="1115496"/>
                  <a:pt x="2182788" y="1126020"/>
                  <a:pt x="2185639" y="1137424"/>
                </a:cubicBezTo>
                <a:cubicBezTo>
                  <a:pt x="2190236" y="1155812"/>
                  <a:pt x="2192193" y="1174792"/>
                  <a:pt x="2196790" y="1193180"/>
                </a:cubicBezTo>
                <a:cubicBezTo>
                  <a:pt x="2199641" y="1204584"/>
                  <a:pt x="2205391" y="1215159"/>
                  <a:pt x="2207941" y="1226634"/>
                </a:cubicBezTo>
                <a:cubicBezTo>
                  <a:pt x="2225163" y="1304133"/>
                  <a:pt x="2211203" y="1274674"/>
                  <a:pt x="2230244" y="1338146"/>
                </a:cubicBezTo>
                <a:cubicBezTo>
                  <a:pt x="2236999" y="1360663"/>
                  <a:pt x="2245112" y="1382751"/>
                  <a:pt x="2252546" y="1405053"/>
                </a:cubicBezTo>
                <a:cubicBezTo>
                  <a:pt x="2256263" y="1416204"/>
                  <a:pt x="2260847" y="1427103"/>
                  <a:pt x="2263698" y="1438507"/>
                </a:cubicBezTo>
                <a:cubicBezTo>
                  <a:pt x="2280551" y="1505920"/>
                  <a:pt x="2270002" y="1468571"/>
                  <a:pt x="2297151" y="1550019"/>
                </a:cubicBezTo>
                <a:lnTo>
                  <a:pt x="2319454" y="1616926"/>
                </a:lnTo>
                <a:lnTo>
                  <a:pt x="2364059" y="1661531"/>
                </a:lnTo>
                <a:cubicBezTo>
                  <a:pt x="2392087" y="1745617"/>
                  <a:pt x="2351019" y="1645233"/>
                  <a:pt x="2408663" y="1717287"/>
                </a:cubicBezTo>
                <a:cubicBezTo>
                  <a:pt x="2451916" y="1771353"/>
                  <a:pt x="2380281" y="1737563"/>
                  <a:pt x="2453268" y="1761892"/>
                </a:cubicBezTo>
                <a:cubicBezTo>
                  <a:pt x="2460702" y="1769326"/>
                  <a:pt x="2465907" y="1780053"/>
                  <a:pt x="2475571" y="1784195"/>
                </a:cubicBezTo>
                <a:cubicBezTo>
                  <a:pt x="2492992" y="1791661"/>
                  <a:pt x="2512394" y="1794465"/>
                  <a:pt x="2531327" y="1795346"/>
                </a:cubicBezTo>
                <a:cubicBezTo>
                  <a:pt x="2672472" y="1801911"/>
                  <a:pt x="2813971" y="1799071"/>
                  <a:pt x="2955073" y="1806497"/>
                </a:cubicBezTo>
                <a:cubicBezTo>
                  <a:pt x="2958785" y="1806692"/>
                  <a:pt x="2955073" y="1813931"/>
                  <a:pt x="2955073" y="1817648"/>
                </a:cubicBezTo>
                <a:lnTo>
                  <a:pt x="2988527" y="1817648"/>
                </a:lnTo>
                <a:lnTo>
                  <a:pt x="2977376" y="1817648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835597" y="837658"/>
            <a:ext cx="7208706" cy="2780602"/>
            <a:chOff x="4628077" y="1212878"/>
            <a:chExt cx="7208706" cy="27806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628077" y="2685670"/>
              <a:ext cx="2781416" cy="49747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33570" y="3624148"/>
              <a:ext cx="16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Firing rate (Hz)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58344" y="342967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Myriad Pro" panose="020B0503030403020204" pitchFamily="34" charset="0"/>
                </a:rPr>
                <a:t>0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4873" y="3446397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60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125314" y="2159612"/>
              <a:ext cx="2262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P( firing rate | s = -12 )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6439" y="1259769"/>
              <a:ext cx="3172287" cy="2163655"/>
              <a:chOff x="8586439" y="1259769"/>
              <a:chExt cx="3172287" cy="216365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97590" y="1259769"/>
                <a:ext cx="0" cy="21636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86439" y="3423424"/>
                <a:ext cx="3172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9105239" y="446575"/>
            <a:ext cx="925831" cy="2601629"/>
            <a:chOff x="9897719" y="821795"/>
            <a:chExt cx="925831" cy="260162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359482" y="1259769"/>
              <a:ext cx="0" cy="216365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897719" y="821795"/>
                  <a:ext cx="925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7719" y="821795"/>
                  <a:ext cx="92583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9604040" y="945529"/>
            <a:ext cx="1402225" cy="512638"/>
            <a:chOff x="10396520" y="1320749"/>
            <a:chExt cx="1402225" cy="512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30121" y="2506244"/>
            <a:ext cx="1083502" cy="607487"/>
            <a:chOff x="10134386" y="1225900"/>
            <a:chExt cx="1083502" cy="607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134386" y="1225900"/>
                  <a:ext cx="1083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86" y="1225900"/>
                  <a:ext cx="10835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13166" y="3643678"/>
            <a:ext cx="8014172" cy="2832856"/>
            <a:chOff x="3013166" y="3643678"/>
            <a:chExt cx="8014172" cy="2832856"/>
          </a:xfrm>
        </p:grpSpPr>
        <p:grpSp>
          <p:nvGrpSpPr>
            <p:cNvPr id="34" name="Group 33"/>
            <p:cNvGrpSpPr/>
            <p:nvPr/>
          </p:nvGrpSpPr>
          <p:grpSpPr>
            <a:xfrm>
              <a:off x="3013166" y="3643678"/>
              <a:ext cx="8014172" cy="2832856"/>
              <a:chOff x="3822611" y="1160624"/>
              <a:chExt cx="8014172" cy="283285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22611" y="2407005"/>
                <a:ext cx="4210307" cy="30284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333570" y="3624148"/>
                <a:ext cx="161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Firing rate (Hz)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58344" y="342967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" panose="020B0503030403020204" pitchFamily="34" charset="0"/>
                  </a:rPr>
                  <a:t>0</a:t>
                </a:r>
                <a:endParaRPr lang="en-US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414873" y="344639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60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7115755" y="2107358"/>
                <a:ext cx="2262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P( firing rate | s = -28 )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586439" y="1259769"/>
                <a:ext cx="3172287" cy="2163655"/>
                <a:chOff x="8586439" y="1259769"/>
                <a:chExt cx="3172287" cy="216365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597590" y="1259769"/>
                  <a:ext cx="0" cy="21636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586439" y="3423424"/>
                  <a:ext cx="3172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Freeform 44"/>
            <p:cNvSpPr/>
            <p:nvPr/>
          </p:nvSpPr>
          <p:spPr>
            <a:xfrm>
              <a:off x="7785463" y="3701143"/>
              <a:ext cx="3074126" cy="2194560"/>
            </a:xfrm>
            <a:custGeom>
              <a:avLst/>
              <a:gdLst>
                <a:gd name="connsiteX0" fmla="*/ 0 w 3074126"/>
                <a:gd name="connsiteY0" fmla="*/ 2194560 h 2194560"/>
                <a:gd name="connsiteX1" fmla="*/ 0 w 3074126"/>
                <a:gd name="connsiteY1" fmla="*/ 2194560 h 2194560"/>
                <a:gd name="connsiteX2" fmla="*/ 243840 w 3074126"/>
                <a:gd name="connsiteY2" fmla="*/ 2037806 h 2194560"/>
                <a:gd name="connsiteX3" fmla="*/ 252548 w 3074126"/>
                <a:gd name="connsiteY3" fmla="*/ 2002971 h 2194560"/>
                <a:gd name="connsiteX4" fmla="*/ 261257 w 3074126"/>
                <a:gd name="connsiteY4" fmla="*/ 1976846 h 2194560"/>
                <a:gd name="connsiteX5" fmla="*/ 269966 w 3074126"/>
                <a:gd name="connsiteY5" fmla="*/ 1933303 h 2194560"/>
                <a:gd name="connsiteX6" fmla="*/ 278674 w 3074126"/>
                <a:gd name="connsiteY6" fmla="*/ 1898468 h 2194560"/>
                <a:gd name="connsiteX7" fmla="*/ 296091 w 3074126"/>
                <a:gd name="connsiteY7" fmla="*/ 1663337 h 2194560"/>
                <a:gd name="connsiteX8" fmla="*/ 304800 w 3074126"/>
                <a:gd name="connsiteY8" fmla="*/ 1576251 h 2194560"/>
                <a:gd name="connsiteX9" fmla="*/ 313508 w 3074126"/>
                <a:gd name="connsiteY9" fmla="*/ 1524000 h 2194560"/>
                <a:gd name="connsiteX10" fmla="*/ 322217 w 3074126"/>
                <a:gd name="connsiteY10" fmla="*/ 1463040 h 2194560"/>
                <a:gd name="connsiteX11" fmla="*/ 330926 w 3074126"/>
                <a:gd name="connsiteY11" fmla="*/ 1428206 h 2194560"/>
                <a:gd name="connsiteX12" fmla="*/ 348343 w 3074126"/>
                <a:gd name="connsiteY12" fmla="*/ 1323703 h 2194560"/>
                <a:gd name="connsiteX13" fmla="*/ 357051 w 3074126"/>
                <a:gd name="connsiteY13" fmla="*/ 1254034 h 2194560"/>
                <a:gd name="connsiteX14" fmla="*/ 374468 w 3074126"/>
                <a:gd name="connsiteY14" fmla="*/ 1062446 h 2194560"/>
                <a:gd name="connsiteX15" fmla="*/ 383177 w 3074126"/>
                <a:gd name="connsiteY15" fmla="*/ 1027611 h 2194560"/>
                <a:gd name="connsiteX16" fmla="*/ 391886 w 3074126"/>
                <a:gd name="connsiteY16" fmla="*/ 949234 h 2194560"/>
                <a:gd name="connsiteX17" fmla="*/ 400594 w 3074126"/>
                <a:gd name="connsiteY17" fmla="*/ 722811 h 2194560"/>
                <a:gd name="connsiteX18" fmla="*/ 409303 w 3074126"/>
                <a:gd name="connsiteY18" fmla="*/ 557348 h 2194560"/>
                <a:gd name="connsiteX19" fmla="*/ 426720 w 3074126"/>
                <a:gd name="connsiteY19" fmla="*/ 409303 h 2194560"/>
                <a:gd name="connsiteX20" fmla="*/ 435428 w 3074126"/>
                <a:gd name="connsiteY20" fmla="*/ 330926 h 2194560"/>
                <a:gd name="connsiteX21" fmla="*/ 444137 w 3074126"/>
                <a:gd name="connsiteY21" fmla="*/ 235131 h 2194560"/>
                <a:gd name="connsiteX22" fmla="*/ 461554 w 3074126"/>
                <a:gd name="connsiteY22" fmla="*/ 165463 h 2194560"/>
                <a:gd name="connsiteX23" fmla="*/ 478971 w 3074126"/>
                <a:gd name="connsiteY23" fmla="*/ 87086 h 2194560"/>
                <a:gd name="connsiteX24" fmla="*/ 496388 w 3074126"/>
                <a:gd name="connsiteY24" fmla="*/ 34834 h 2194560"/>
                <a:gd name="connsiteX25" fmla="*/ 505097 w 3074126"/>
                <a:gd name="connsiteY25" fmla="*/ 8708 h 2194560"/>
                <a:gd name="connsiteX26" fmla="*/ 531223 w 3074126"/>
                <a:gd name="connsiteY26" fmla="*/ 0 h 2194560"/>
                <a:gd name="connsiteX27" fmla="*/ 566057 w 3074126"/>
                <a:gd name="connsiteY27" fmla="*/ 78377 h 2194560"/>
                <a:gd name="connsiteX28" fmla="*/ 574766 w 3074126"/>
                <a:gd name="connsiteY28" fmla="*/ 104503 h 2194560"/>
                <a:gd name="connsiteX29" fmla="*/ 583474 w 3074126"/>
                <a:gd name="connsiteY29" fmla="*/ 165463 h 2194560"/>
                <a:gd name="connsiteX30" fmla="*/ 600891 w 3074126"/>
                <a:gd name="connsiteY30" fmla="*/ 330926 h 2194560"/>
                <a:gd name="connsiteX31" fmla="*/ 618308 w 3074126"/>
                <a:gd name="connsiteY31" fmla="*/ 400594 h 2194560"/>
                <a:gd name="connsiteX32" fmla="*/ 627017 w 3074126"/>
                <a:gd name="connsiteY32" fmla="*/ 435428 h 2194560"/>
                <a:gd name="connsiteX33" fmla="*/ 644434 w 3074126"/>
                <a:gd name="connsiteY33" fmla="*/ 487680 h 2194560"/>
                <a:gd name="connsiteX34" fmla="*/ 661851 w 3074126"/>
                <a:gd name="connsiteY34" fmla="*/ 557348 h 2194560"/>
                <a:gd name="connsiteX35" fmla="*/ 679268 w 3074126"/>
                <a:gd name="connsiteY35" fmla="*/ 862148 h 2194560"/>
                <a:gd name="connsiteX36" fmla="*/ 687977 w 3074126"/>
                <a:gd name="connsiteY36" fmla="*/ 888274 h 2194560"/>
                <a:gd name="connsiteX37" fmla="*/ 696686 w 3074126"/>
                <a:gd name="connsiteY37" fmla="*/ 923108 h 2194560"/>
                <a:gd name="connsiteX38" fmla="*/ 714103 w 3074126"/>
                <a:gd name="connsiteY38" fmla="*/ 1018903 h 2194560"/>
                <a:gd name="connsiteX39" fmla="*/ 722811 w 3074126"/>
                <a:gd name="connsiteY39" fmla="*/ 1097280 h 2194560"/>
                <a:gd name="connsiteX40" fmla="*/ 731520 w 3074126"/>
                <a:gd name="connsiteY40" fmla="*/ 1463040 h 2194560"/>
                <a:gd name="connsiteX41" fmla="*/ 757646 w 3074126"/>
                <a:gd name="connsiteY41" fmla="*/ 1567543 h 2194560"/>
                <a:gd name="connsiteX42" fmla="*/ 766354 w 3074126"/>
                <a:gd name="connsiteY42" fmla="*/ 1602377 h 2194560"/>
                <a:gd name="connsiteX43" fmla="*/ 775063 w 3074126"/>
                <a:gd name="connsiteY43" fmla="*/ 1645920 h 2194560"/>
                <a:gd name="connsiteX44" fmla="*/ 792480 w 3074126"/>
                <a:gd name="connsiteY44" fmla="*/ 1715588 h 2194560"/>
                <a:gd name="connsiteX45" fmla="*/ 809897 w 3074126"/>
                <a:gd name="connsiteY45" fmla="*/ 1846217 h 2194560"/>
                <a:gd name="connsiteX46" fmla="*/ 818606 w 3074126"/>
                <a:gd name="connsiteY46" fmla="*/ 1872343 h 2194560"/>
                <a:gd name="connsiteX47" fmla="*/ 827314 w 3074126"/>
                <a:gd name="connsiteY47" fmla="*/ 1924594 h 2194560"/>
                <a:gd name="connsiteX48" fmla="*/ 836023 w 3074126"/>
                <a:gd name="connsiteY48" fmla="*/ 1985554 h 2194560"/>
                <a:gd name="connsiteX49" fmla="*/ 853440 w 3074126"/>
                <a:gd name="connsiteY49" fmla="*/ 2037806 h 2194560"/>
                <a:gd name="connsiteX50" fmla="*/ 879566 w 3074126"/>
                <a:gd name="connsiteY50" fmla="*/ 2055223 h 2194560"/>
                <a:gd name="connsiteX51" fmla="*/ 896983 w 3074126"/>
                <a:gd name="connsiteY51" fmla="*/ 2081348 h 2194560"/>
                <a:gd name="connsiteX52" fmla="*/ 949234 w 3074126"/>
                <a:gd name="connsiteY52" fmla="*/ 2098766 h 2194560"/>
                <a:gd name="connsiteX53" fmla="*/ 1053737 w 3074126"/>
                <a:gd name="connsiteY53" fmla="*/ 2116183 h 2194560"/>
                <a:gd name="connsiteX54" fmla="*/ 1175657 w 3074126"/>
                <a:gd name="connsiteY54" fmla="*/ 2133600 h 2194560"/>
                <a:gd name="connsiteX55" fmla="*/ 1245326 w 3074126"/>
                <a:gd name="connsiteY55" fmla="*/ 2151017 h 2194560"/>
                <a:gd name="connsiteX56" fmla="*/ 1323703 w 3074126"/>
                <a:gd name="connsiteY56" fmla="*/ 2159726 h 2194560"/>
                <a:gd name="connsiteX57" fmla="*/ 1463040 w 3074126"/>
                <a:gd name="connsiteY57" fmla="*/ 2177143 h 2194560"/>
                <a:gd name="connsiteX58" fmla="*/ 2995748 w 3074126"/>
                <a:gd name="connsiteY58" fmla="*/ 2177143 h 2194560"/>
                <a:gd name="connsiteX59" fmla="*/ 3074126 w 3074126"/>
                <a:gd name="connsiteY59" fmla="*/ 2177143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074126" h="2194560">
                  <a:moveTo>
                    <a:pt x="0" y="2194560"/>
                  </a:moveTo>
                  <a:lnTo>
                    <a:pt x="0" y="2194560"/>
                  </a:lnTo>
                  <a:cubicBezTo>
                    <a:pt x="81280" y="2142309"/>
                    <a:pt x="166859" y="2096206"/>
                    <a:pt x="243840" y="2037806"/>
                  </a:cubicBezTo>
                  <a:cubicBezTo>
                    <a:pt x="253376" y="2030572"/>
                    <a:pt x="249260" y="2014479"/>
                    <a:pt x="252548" y="2002971"/>
                  </a:cubicBezTo>
                  <a:cubicBezTo>
                    <a:pt x="255070" y="1994145"/>
                    <a:pt x="259031" y="1985751"/>
                    <a:pt x="261257" y="1976846"/>
                  </a:cubicBezTo>
                  <a:cubicBezTo>
                    <a:pt x="264847" y="1962486"/>
                    <a:pt x="266755" y="1947752"/>
                    <a:pt x="269966" y="1933303"/>
                  </a:cubicBezTo>
                  <a:cubicBezTo>
                    <a:pt x="272562" y="1921619"/>
                    <a:pt x="275771" y="1910080"/>
                    <a:pt x="278674" y="1898468"/>
                  </a:cubicBezTo>
                  <a:cubicBezTo>
                    <a:pt x="285856" y="1790746"/>
                    <a:pt x="286845" y="1765044"/>
                    <a:pt x="296091" y="1663337"/>
                  </a:cubicBezTo>
                  <a:cubicBezTo>
                    <a:pt x="298732" y="1634283"/>
                    <a:pt x="301182" y="1605199"/>
                    <a:pt x="304800" y="1576251"/>
                  </a:cubicBezTo>
                  <a:cubicBezTo>
                    <a:pt x="306990" y="1558730"/>
                    <a:pt x="310823" y="1541452"/>
                    <a:pt x="313508" y="1524000"/>
                  </a:cubicBezTo>
                  <a:cubicBezTo>
                    <a:pt x="316629" y="1503712"/>
                    <a:pt x="318545" y="1483235"/>
                    <a:pt x="322217" y="1463040"/>
                  </a:cubicBezTo>
                  <a:cubicBezTo>
                    <a:pt x="324358" y="1451264"/>
                    <a:pt x="328330" y="1439890"/>
                    <a:pt x="330926" y="1428206"/>
                  </a:cubicBezTo>
                  <a:cubicBezTo>
                    <a:pt x="340236" y="1386309"/>
                    <a:pt x="342287" y="1369121"/>
                    <a:pt x="348343" y="1323703"/>
                  </a:cubicBezTo>
                  <a:cubicBezTo>
                    <a:pt x="351436" y="1300505"/>
                    <a:pt x="354932" y="1277342"/>
                    <a:pt x="357051" y="1254034"/>
                  </a:cubicBezTo>
                  <a:cubicBezTo>
                    <a:pt x="364067" y="1176859"/>
                    <a:pt x="362637" y="1133432"/>
                    <a:pt x="374468" y="1062446"/>
                  </a:cubicBezTo>
                  <a:cubicBezTo>
                    <a:pt x="376436" y="1050640"/>
                    <a:pt x="380274" y="1039223"/>
                    <a:pt x="383177" y="1027611"/>
                  </a:cubicBezTo>
                  <a:cubicBezTo>
                    <a:pt x="386080" y="1001485"/>
                    <a:pt x="390386" y="975478"/>
                    <a:pt x="391886" y="949234"/>
                  </a:cubicBezTo>
                  <a:cubicBezTo>
                    <a:pt x="396195" y="873827"/>
                    <a:pt x="397240" y="798267"/>
                    <a:pt x="400594" y="722811"/>
                  </a:cubicBezTo>
                  <a:cubicBezTo>
                    <a:pt x="403046" y="667635"/>
                    <a:pt x="405858" y="612471"/>
                    <a:pt x="409303" y="557348"/>
                  </a:cubicBezTo>
                  <a:cubicBezTo>
                    <a:pt x="416523" y="441826"/>
                    <a:pt x="409592" y="477812"/>
                    <a:pt x="426720" y="409303"/>
                  </a:cubicBezTo>
                  <a:cubicBezTo>
                    <a:pt x="429623" y="383177"/>
                    <a:pt x="432812" y="357082"/>
                    <a:pt x="435428" y="330926"/>
                  </a:cubicBezTo>
                  <a:cubicBezTo>
                    <a:pt x="438618" y="299022"/>
                    <a:pt x="440160" y="266947"/>
                    <a:pt x="444137" y="235131"/>
                  </a:cubicBezTo>
                  <a:cubicBezTo>
                    <a:pt x="452161" y="170941"/>
                    <a:pt x="449707" y="212853"/>
                    <a:pt x="461554" y="165463"/>
                  </a:cubicBezTo>
                  <a:cubicBezTo>
                    <a:pt x="473980" y="115761"/>
                    <a:pt x="465566" y="131770"/>
                    <a:pt x="478971" y="87086"/>
                  </a:cubicBezTo>
                  <a:cubicBezTo>
                    <a:pt x="484246" y="69501"/>
                    <a:pt x="490582" y="52251"/>
                    <a:pt x="496388" y="34834"/>
                  </a:cubicBezTo>
                  <a:cubicBezTo>
                    <a:pt x="499291" y="26125"/>
                    <a:pt x="496388" y="11611"/>
                    <a:pt x="505097" y="8708"/>
                  </a:cubicBezTo>
                  <a:lnTo>
                    <a:pt x="531223" y="0"/>
                  </a:lnTo>
                  <a:cubicBezTo>
                    <a:pt x="558824" y="41402"/>
                    <a:pt x="545330" y="16196"/>
                    <a:pt x="566057" y="78377"/>
                  </a:cubicBezTo>
                  <a:lnTo>
                    <a:pt x="574766" y="104503"/>
                  </a:lnTo>
                  <a:cubicBezTo>
                    <a:pt x="577669" y="124823"/>
                    <a:pt x="581121" y="145072"/>
                    <a:pt x="583474" y="165463"/>
                  </a:cubicBezTo>
                  <a:cubicBezTo>
                    <a:pt x="589831" y="220557"/>
                    <a:pt x="583352" y="278313"/>
                    <a:pt x="600891" y="330926"/>
                  </a:cubicBezTo>
                  <a:cubicBezTo>
                    <a:pt x="616454" y="377612"/>
                    <a:pt x="604296" y="337538"/>
                    <a:pt x="618308" y="400594"/>
                  </a:cubicBezTo>
                  <a:cubicBezTo>
                    <a:pt x="620904" y="412278"/>
                    <a:pt x="623578" y="423964"/>
                    <a:pt x="627017" y="435428"/>
                  </a:cubicBezTo>
                  <a:cubicBezTo>
                    <a:pt x="632293" y="453013"/>
                    <a:pt x="640833" y="469677"/>
                    <a:pt x="644434" y="487680"/>
                  </a:cubicBezTo>
                  <a:cubicBezTo>
                    <a:pt x="654943" y="540224"/>
                    <a:pt x="648462" y="517181"/>
                    <a:pt x="661851" y="557348"/>
                  </a:cubicBezTo>
                  <a:cubicBezTo>
                    <a:pt x="685974" y="774443"/>
                    <a:pt x="649229" y="426577"/>
                    <a:pt x="679268" y="862148"/>
                  </a:cubicBezTo>
                  <a:cubicBezTo>
                    <a:pt x="679900" y="871306"/>
                    <a:pt x="685455" y="879447"/>
                    <a:pt x="687977" y="888274"/>
                  </a:cubicBezTo>
                  <a:cubicBezTo>
                    <a:pt x="691265" y="899782"/>
                    <a:pt x="694090" y="911424"/>
                    <a:pt x="696686" y="923108"/>
                  </a:cubicBezTo>
                  <a:cubicBezTo>
                    <a:pt x="702156" y="947723"/>
                    <a:pt x="710954" y="995286"/>
                    <a:pt x="714103" y="1018903"/>
                  </a:cubicBezTo>
                  <a:cubicBezTo>
                    <a:pt x="717577" y="1044959"/>
                    <a:pt x="719908" y="1071154"/>
                    <a:pt x="722811" y="1097280"/>
                  </a:cubicBezTo>
                  <a:cubicBezTo>
                    <a:pt x="725714" y="1219200"/>
                    <a:pt x="726443" y="1341191"/>
                    <a:pt x="731520" y="1463040"/>
                  </a:cubicBezTo>
                  <a:cubicBezTo>
                    <a:pt x="733799" y="1517740"/>
                    <a:pt x="744467" y="1514823"/>
                    <a:pt x="757646" y="1567543"/>
                  </a:cubicBezTo>
                  <a:cubicBezTo>
                    <a:pt x="760549" y="1579154"/>
                    <a:pt x="763758" y="1590693"/>
                    <a:pt x="766354" y="1602377"/>
                  </a:cubicBezTo>
                  <a:cubicBezTo>
                    <a:pt x="769565" y="1616826"/>
                    <a:pt x="771473" y="1631560"/>
                    <a:pt x="775063" y="1645920"/>
                  </a:cubicBezTo>
                  <a:cubicBezTo>
                    <a:pt x="788567" y="1699938"/>
                    <a:pt x="781784" y="1640713"/>
                    <a:pt x="792480" y="1715588"/>
                  </a:cubicBezTo>
                  <a:cubicBezTo>
                    <a:pt x="800028" y="1768427"/>
                    <a:pt x="798955" y="1796980"/>
                    <a:pt x="809897" y="1846217"/>
                  </a:cubicBezTo>
                  <a:cubicBezTo>
                    <a:pt x="811888" y="1855178"/>
                    <a:pt x="815703" y="1863634"/>
                    <a:pt x="818606" y="1872343"/>
                  </a:cubicBezTo>
                  <a:cubicBezTo>
                    <a:pt x="821509" y="1889760"/>
                    <a:pt x="824629" y="1907142"/>
                    <a:pt x="827314" y="1924594"/>
                  </a:cubicBezTo>
                  <a:cubicBezTo>
                    <a:pt x="830435" y="1944882"/>
                    <a:pt x="831407" y="1965553"/>
                    <a:pt x="836023" y="1985554"/>
                  </a:cubicBezTo>
                  <a:cubicBezTo>
                    <a:pt x="840151" y="2003443"/>
                    <a:pt x="838164" y="2027622"/>
                    <a:pt x="853440" y="2037806"/>
                  </a:cubicBezTo>
                  <a:lnTo>
                    <a:pt x="879566" y="2055223"/>
                  </a:lnTo>
                  <a:cubicBezTo>
                    <a:pt x="885372" y="2063931"/>
                    <a:pt x="888108" y="2075801"/>
                    <a:pt x="896983" y="2081348"/>
                  </a:cubicBezTo>
                  <a:cubicBezTo>
                    <a:pt x="912552" y="2091078"/>
                    <a:pt x="931817" y="2092960"/>
                    <a:pt x="949234" y="2098766"/>
                  </a:cubicBezTo>
                  <a:cubicBezTo>
                    <a:pt x="1001216" y="2116093"/>
                    <a:pt x="963608" y="2105580"/>
                    <a:pt x="1053737" y="2116183"/>
                  </a:cubicBezTo>
                  <a:cubicBezTo>
                    <a:pt x="1085106" y="2119873"/>
                    <a:pt x="1142436" y="2126481"/>
                    <a:pt x="1175657" y="2133600"/>
                  </a:cubicBezTo>
                  <a:cubicBezTo>
                    <a:pt x="1199063" y="2138616"/>
                    <a:pt x="1221535" y="2148373"/>
                    <a:pt x="1245326" y="2151017"/>
                  </a:cubicBezTo>
                  <a:lnTo>
                    <a:pt x="1323703" y="2159726"/>
                  </a:lnTo>
                  <a:cubicBezTo>
                    <a:pt x="1355488" y="2163699"/>
                    <a:pt x="1434949" y="2176991"/>
                    <a:pt x="1463040" y="2177143"/>
                  </a:cubicBezTo>
                  <a:lnTo>
                    <a:pt x="2995748" y="2177143"/>
                  </a:lnTo>
                  <a:lnTo>
                    <a:pt x="3074126" y="2177143"/>
                  </a:ln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3013166" y="2287588"/>
            <a:ext cx="0" cy="2910469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8141754" y="3762363"/>
            <a:ext cx="1320762" cy="369332"/>
            <a:chOff x="10396520" y="1624642"/>
            <a:chExt cx="132076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0633780" y="1624642"/>
                  <a:ext cx="1083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780" y="1624642"/>
                  <a:ext cx="10835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10629" y="5465948"/>
            <a:ext cx="1402225" cy="512638"/>
            <a:chOff x="10396520" y="1320749"/>
            <a:chExt cx="1402225" cy="512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76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A 2D neural encoding surface for facial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834" y="91518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34775" y="2674689"/>
            <a:ext cx="1197429" cy="5660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3" y="1291523"/>
            <a:ext cx="3366407" cy="35347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37263" y="4877582"/>
            <a:ext cx="247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Facial feature 1 (eye depth)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82294" y="2715164"/>
            <a:ext cx="2015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yriad Pro" panose="020B0503030403020204" pitchFamily="34" charset="0"/>
              </a:rPr>
              <a:t>Facial feature 2</a:t>
            </a:r>
          </a:p>
          <a:p>
            <a:pPr algn="ctr"/>
            <a:r>
              <a:rPr lang="en-US" sz="1600" dirty="0">
                <a:latin typeface="Myriad Pro" panose="020B0503030403020204" pitchFamily="34" charset="0"/>
              </a:rPr>
              <a:t>(forehead </a:t>
            </a:r>
            <a:r>
              <a:rPr lang="en-US" sz="1600" dirty="0" err="1">
                <a:latin typeface="Myriad Pro" panose="020B0503030403020204" pitchFamily="34" charset="0"/>
              </a:rPr>
              <a:t>luminence</a:t>
            </a:r>
            <a:r>
              <a:rPr lang="en-US" sz="1600" dirty="0">
                <a:latin typeface="Myriad Pro" panose="020B0503030403020204" pitchFamily="34" charset="0"/>
              </a:rPr>
              <a:t>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052174" y="1486380"/>
            <a:ext cx="4763216" cy="3781297"/>
            <a:chOff x="6330574" y="915185"/>
            <a:chExt cx="5618575" cy="4460327"/>
          </a:xfrm>
        </p:grpSpPr>
        <p:sp>
          <p:nvSpPr>
            <p:cNvPr id="20" name="TextBox 19"/>
            <p:cNvSpPr txBox="1"/>
            <p:nvPr/>
          </p:nvSpPr>
          <p:spPr>
            <a:xfrm>
              <a:off x="7905745" y="91518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2065" y="1291523"/>
              <a:ext cx="4366986" cy="398553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576457" y="4974771"/>
              <a:ext cx="2264229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56570" y="4169229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Number of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spikes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7475" y="4976162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Facial feature 1 (s</a:t>
              </a:r>
              <a:r>
                <a:rPr lang="en-US" sz="1050" dirty="0">
                  <a:latin typeface="Myriad Pro" panose="020B0503030403020204" pitchFamily="34" charset="0"/>
                </a:rPr>
                <a:t>1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464785" y="2807878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Facial feature 2 (s</a:t>
              </a:r>
              <a:r>
                <a:rPr lang="en-US" sz="1050" dirty="0">
                  <a:latin typeface="Myriad Pro" panose="020B0503030403020204" pitchFamily="34" charset="0"/>
                </a:rPr>
                <a:t>2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973919" y="6488668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 and </a:t>
            </a:r>
            <a:r>
              <a:rPr lang="en-US" dirty="0" err="1"/>
              <a:t>Tsao</a:t>
            </a:r>
            <a:r>
              <a:rPr lang="en-US" dirty="0"/>
              <a:t>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blipFill>
                <a:blip r:embed="rId4"/>
                <a:stretch>
                  <a:fillRect l="-3672" t="-2174" r="-8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Let’s build an example encoding model</a:t>
            </a:r>
          </a:p>
        </p:txBody>
      </p:sp>
      <p:pic>
        <p:nvPicPr>
          <p:cNvPr id="2050" name="Picture 2" descr="Harvest Mouse climbing Meadowsweet Posters and Prints | Posterloung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42" y="831669"/>
            <a:ext cx="3056892" cy="421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54" y="2368361"/>
            <a:ext cx="4161863" cy="372946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72450" y="980172"/>
            <a:ext cx="5951562" cy="1167933"/>
            <a:chOff x="92187" y="5454669"/>
            <a:chExt cx="5951562" cy="116793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3144" y="5621917"/>
              <a:ext cx="4330605" cy="100068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02665" y="5454669"/>
              <a:ext cx="751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spikes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187" y="625327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climbing speed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568" y="2391765"/>
            <a:ext cx="4345033" cy="37060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44935" y="2811417"/>
            <a:ext cx="3342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capture: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relationship between climbing speed and firing 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amount of trial-to-trial variability in the firing rate</a:t>
            </a:r>
          </a:p>
        </p:txBody>
      </p:sp>
    </p:spTree>
    <p:extLst>
      <p:ext uri="{BB962C8B-B14F-4D97-AF65-F5344CB8AC3E}">
        <p14:creationId xmlns:p14="http://schemas.microsoft.com/office/powerpoint/2010/main" val="23033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844730" y="1746044"/>
            <a:ext cx="1212255" cy="1146081"/>
            <a:chOff x="2629987" y="2338227"/>
            <a:chExt cx="1212255" cy="1146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629987" y="3022643"/>
                  <a:ext cx="12069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987" y="3022643"/>
                  <a:ext cx="1206933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2630052" y="2338227"/>
              <a:ext cx="1212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85832" y="2817213"/>
            <a:ext cx="1736373" cy="1223673"/>
            <a:chOff x="3671089" y="2956552"/>
            <a:chExt cx="1736373" cy="1223673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(climbing speed)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73669" y="2817212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unknown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405781" y="1768502"/>
            <a:ext cx="1794896" cy="1107996"/>
            <a:chOff x="2758041" y="1356114"/>
            <a:chExt cx="1794896" cy="1107996"/>
          </a:xfrm>
        </p:grpSpPr>
        <p:sp>
          <p:nvSpPr>
            <p:cNvPr id="49" name="TextBox 48"/>
            <p:cNvSpPr txBox="1"/>
            <p:nvPr/>
          </p:nvSpPr>
          <p:spPr>
            <a:xfrm>
              <a:off x="2758041" y="1356114"/>
              <a:ext cx="1609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Predicted spike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782388" y="2002445"/>
                  <a:ext cx="17705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388" y="2002445"/>
                  <a:ext cx="177054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An example model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37" y="1536601"/>
            <a:ext cx="3141826" cy="267979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983872" y="1699060"/>
            <a:ext cx="3819555" cy="2336590"/>
            <a:chOff x="7001691" y="3223051"/>
            <a:chExt cx="3819555" cy="233659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7001691" y="3223051"/>
              <a:ext cx="0" cy="221109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019109" y="4650494"/>
              <a:ext cx="1295324" cy="287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8331850" y="3576150"/>
              <a:ext cx="2489396" cy="1983491"/>
              <a:chOff x="8310861" y="3576150"/>
              <a:chExt cx="2489396" cy="198349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8638903" y="3576150"/>
                <a:ext cx="0" cy="1622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647611" y="5207726"/>
                <a:ext cx="18417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5" name="Picture 2" descr="A Gentle Introduction to Statistical Data Distributions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33" t="14247" r="28842" b="13133"/>
              <a:stretch/>
            </p:blipFill>
            <p:spPr bwMode="auto">
              <a:xfrm>
                <a:off x="8647611" y="3725481"/>
                <a:ext cx="1846218" cy="1422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404793" y="5190309"/>
                <a:ext cx="239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smoothed firing rate (r)</a:t>
                </a:r>
                <a:endParaRPr lang="en-US" i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200000">
                <a:off x="8109844" y="4182818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 (</a:t>
                </a:r>
                <a:r>
                  <a:rPr lang="en-US" i="1" dirty="0" err="1"/>
                  <a:t>r</a:t>
                </a:r>
                <a:r>
                  <a:rPr lang="en-US" dirty="0" err="1"/>
                  <a:t>|</a:t>
                </a:r>
                <a:r>
                  <a:rPr lang="en-US" i="1" dirty="0" err="1"/>
                  <a:t>s</a:t>
                </a:r>
                <a:r>
                  <a:rPr lang="en-US" dirty="0"/>
                  <a:t>)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9314030" y="1399895"/>
            <a:ext cx="248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Conditional probability of </a:t>
            </a:r>
            <a:r>
              <a:rPr lang="en-US" i="1" dirty="0"/>
              <a:t>r</a:t>
            </a:r>
            <a:r>
              <a:rPr lang="en-US" dirty="0"/>
              <a:t> given </a:t>
            </a:r>
            <a:r>
              <a:rPr lang="en-US" i="1" dirty="0"/>
              <a:t>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80475" y="346798"/>
            <a:ext cx="1027845" cy="669027"/>
            <a:chOff x="1594398" y="767105"/>
            <a:chExt cx="1027845" cy="669027"/>
          </a:xfrm>
        </p:grpSpPr>
        <p:sp>
          <p:nvSpPr>
            <p:cNvPr id="2" name="TextBox 1"/>
            <p:cNvSpPr txBox="1"/>
            <p:nvPr/>
          </p:nvSpPr>
          <p:spPr>
            <a:xfrm>
              <a:off x="1594398" y="1066800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Gaussian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5546" y="76710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What is the relationship between these two equations?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274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11975" y="2761386"/>
                <a:ext cx="1206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2761386"/>
                <a:ext cx="1206933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03627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253077" y="3148139"/>
            <a:ext cx="978153" cy="1223673"/>
            <a:chOff x="3671089" y="2956552"/>
            <a:chExt cx="978153" cy="1223673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climbing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speed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640914" y="3148138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134925" y="1657442"/>
            <a:ext cx="5775522" cy="918841"/>
            <a:chOff x="4134925" y="1657442"/>
            <a:chExt cx="5775522" cy="91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139543" y="1657442"/>
                  <a:ext cx="3770904" cy="9188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sz="24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l-G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543" y="1657442"/>
                  <a:ext cx="3770904" cy="9188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>
              <a:stCxn id="78" idx="3"/>
            </p:cNvCxnSpPr>
            <p:nvPr/>
          </p:nvCxnSpPr>
          <p:spPr>
            <a:xfrm flipV="1">
              <a:off x="4134925" y="2128781"/>
              <a:ext cx="1908824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70023" y="1657441"/>
            <a:ext cx="3980898" cy="918841"/>
            <a:chOff x="6170023" y="1657441"/>
            <a:chExt cx="3980898" cy="91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170023" y="1657441"/>
                  <a:ext cx="3980898" cy="9188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sz="24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l-G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023" y="1657441"/>
                  <a:ext cx="3980898" cy="9188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Down Arrow 20"/>
            <p:cNvSpPr/>
            <p:nvPr/>
          </p:nvSpPr>
          <p:spPr>
            <a:xfrm>
              <a:off x="7152640" y="1657441"/>
              <a:ext cx="152400" cy="323166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337" y="3060592"/>
            <a:ext cx="3141826" cy="267979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425072" y="3223051"/>
            <a:ext cx="3819555" cy="2336590"/>
            <a:chOff x="7001691" y="3223051"/>
            <a:chExt cx="3819555" cy="233659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001691" y="3223051"/>
              <a:ext cx="0" cy="221109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019109" y="4650494"/>
              <a:ext cx="1295324" cy="287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8331850" y="3576150"/>
              <a:ext cx="2489396" cy="1983491"/>
              <a:chOff x="8310861" y="3576150"/>
              <a:chExt cx="2489396" cy="198349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8638903" y="3576150"/>
                <a:ext cx="0" cy="1622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47611" y="5207726"/>
                <a:ext cx="18417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5" name="Picture 2" descr="A Gentle Introduction to Statistical Data Distributions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33" t="14247" r="28842" b="13133"/>
              <a:stretch/>
            </p:blipFill>
            <p:spPr bwMode="auto">
              <a:xfrm>
                <a:off x="8647611" y="3725481"/>
                <a:ext cx="1846218" cy="1422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8404793" y="5190309"/>
                <a:ext cx="239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smoothed firing rate (r)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 rot="16200000">
                    <a:off x="8012702" y="4182818"/>
                    <a:ext cx="9656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 (</a:t>
                    </a:r>
                    <a:r>
                      <a:rPr lang="en-US" i="1" dirty="0" err="1"/>
                      <a:t>r</a:t>
                    </a:r>
                    <a:r>
                      <a:rPr lang="en-US" dirty="0" err="1"/>
                      <a:t>|</a:t>
                    </a:r>
                    <a:r>
                      <a:rPr lang="en-US" i="1" dirty="0" err="1"/>
                      <a:t>s</a:t>
                    </a:r>
                    <a:r>
                      <a:rPr lang="en-US" i="1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012702" y="4182818"/>
                    <a:ext cx="96564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197" t="-5660" r="-24590" b="-50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8" name="TextBox 47"/>
          <p:cNvSpPr txBox="1"/>
          <p:nvPr/>
        </p:nvSpPr>
        <p:spPr>
          <a:xfrm>
            <a:off x="8755230" y="2923886"/>
            <a:ext cx="248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Conditional probability of </a:t>
            </a:r>
            <a:r>
              <a:rPr lang="en-US" i="1" dirty="0"/>
              <a:t>r</a:t>
            </a:r>
            <a:r>
              <a:rPr lang="en-US" dirty="0"/>
              <a:t> given </a:t>
            </a:r>
            <a:r>
              <a:rPr lang="en-US" i="1" dirty="0"/>
              <a:t>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189306" y="2359614"/>
            <a:ext cx="120688" cy="455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1432</Words>
  <Application>Microsoft Office PowerPoint</Application>
  <PresentationFormat>Widescreen</PresentationFormat>
  <Paragraphs>266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Myriad Pro</vt:lpstr>
      <vt:lpstr>Office Theme</vt:lpstr>
      <vt:lpstr>Fitting generalized linear models to neural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Ann</dc:creator>
  <cp:lastModifiedBy>Ann Kennedy</cp:lastModifiedBy>
  <cp:revision>31</cp:revision>
  <dcterms:created xsi:type="dcterms:W3CDTF">2019-02-01T17:50:52Z</dcterms:created>
  <dcterms:modified xsi:type="dcterms:W3CDTF">2022-07-06T15:08:23Z</dcterms:modified>
</cp:coreProperties>
</file>