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57" r:id="rId6"/>
    <p:sldId id="262" r:id="rId7"/>
    <p:sldId id="268" r:id="rId8"/>
    <p:sldId id="267" r:id="rId9"/>
    <p:sldId id="269" r:id="rId10"/>
    <p:sldId id="264" r:id="rId11"/>
    <p:sldId id="258" r:id="rId12"/>
    <p:sldId id="270" r:id="rId13"/>
    <p:sldId id="272" r:id="rId14"/>
    <p:sldId id="266" r:id="rId15"/>
    <p:sldId id="271" r:id="rId16"/>
    <p:sldId id="273" r:id="rId17"/>
    <p:sldId id="276" r:id="rId18"/>
    <p:sldId id="275" r:id="rId19"/>
    <p:sldId id="277" r:id="rId20"/>
    <p:sldId id="274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777"/>
    <a:srgbClr val="54A644"/>
    <a:srgbClr val="3E7A32"/>
    <a:srgbClr val="89BBE2"/>
    <a:srgbClr val="FDB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1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7653-7996-4B76-A1EE-58508DB196A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3397-00CE-405E-91DB-2FEF12AC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</a:t>
            </a:r>
            <a:r>
              <a:rPr lang="en-US" baseline="0" dirty="0"/>
              <a:t> of stimulus encoding models is formed around thinking about continuous signals, like sensory inputs or muscle contractions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CC7D-D5B9-4873-8AD0-0076A6B30C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F84C-F947-0CEC-D1E4-DE57F680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7BEA-AD2B-3F9D-2228-E6392A02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01B8-B9D4-FC4E-7778-A0117E32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3BF7-FB9D-014D-CA2A-B3ED14FD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93CB-807A-0C72-B7EB-3F08A4A5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C72-8017-605F-7E84-E056014B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3D67-8A7D-01B1-9187-F0DD21D4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6448-A373-CC63-B0C0-48044A29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AF06-EFDE-AEC1-6B91-A72BC5CC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8A02-AB31-0B72-D1A0-2AB352A3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87C08-95B2-CDAC-7255-9C5D1C1B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B7A0-5852-AAA2-4166-7F53D79C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F2F3-4AEC-3AAF-ACB0-F67CB47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43C6-EE43-AB5E-9BA6-6CEDF83E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A812-2A4F-834F-4B8C-AD9D1D39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0B0-9C06-3168-4DCE-04EDC89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6127-2A6F-1BE1-D43E-263062FA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C43E-4701-5AE9-02A0-9854DDCE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BB0DC-9E7E-15B9-F31D-6CBC7EAE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4733-3073-491D-2145-6136C88C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E574-0CD7-7021-6A53-85BA9602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E3ADE-E1DF-BECB-D543-DF1DAE57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A524-EF32-D8E6-FBF6-55AEA66F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BF71-766C-E2E6-568E-3E539FE2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000F-50A2-87ED-1F14-5FCA7C0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D6CE-61CF-5081-22F3-F6E588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2A13-FDB7-B4AC-61AD-1D823F051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62092-8D28-7CFC-C78A-777BE9CB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B3ED3-FFF2-1CFC-0080-3671D6F0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EE38-D42B-389D-E51F-B5A8E57A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14C8-D255-03B1-4854-D6CFFEDB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F850-BFF8-1B7D-6D22-C1769130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C249-12C6-14F2-99D2-5A6DE821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9954-B503-2BA0-63CB-3FED5027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38887-C853-F3FC-D3E1-CAE97C91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85B1-6B02-576D-D867-E51E39DD8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A0AA-A10D-4ECB-3A3A-E1F27B42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E3BE1-1ACE-AB36-37E6-531F1BCE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AB455-B21F-EF91-21E1-06E0255C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9B2C-D173-61DF-3CC4-7583AEF4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05B16-DA64-8850-344C-83F87776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A2D4-9B11-F685-A8A2-87BDDBA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DDFD-ED86-EA21-FA4F-7DD4C60A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E0ED4-67C4-1C83-2A4C-B86BAE96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D94F0-BDA4-961C-84E2-EB963CF6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F697-330E-7192-D01D-A4A1B2B8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7435-FBDA-DB1F-7648-E8009138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82A3-B2B9-5B42-80C0-871DC788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7BC1-4A14-46E8-7B57-991D81D4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806A-9774-7742-0A50-5EBC3E5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A7DD4-0D88-8F55-A201-526EFE2E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F28A-0AF7-1B3C-FE3F-DBCDE79E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1369-B7C8-F7AA-171C-847BDC24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DC647-595A-B87C-EE7A-FA0F1A504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C1E7-4B6A-139E-2DC2-74575D8E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F3B8-EF81-7DA9-2423-5AAA90E6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FBA-3B15-CA54-464C-6C85A603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45EA-A2A1-1DBE-B1BE-6C9437A3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E42BD-4BBC-08D4-3DAA-B4EFA124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76335-F015-9811-30B3-13ADA305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0985-6549-2F62-4A32-2AD51051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1FE3-D177-89AD-515C-802F6236D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598D-7F4C-199E-6B27-4208FFE05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E42-7C4E-ADA4-CE29-19F2992C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 systems and time series data in neuroscience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7496-CBD2-4CC1-2078-ABC9D37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Caltech </a:t>
            </a:r>
            <a:r>
              <a:rPr lang="en-US" dirty="0" err="1"/>
              <a:t>DataSAI</a:t>
            </a:r>
            <a:endParaRPr lang="en-US" dirty="0"/>
          </a:p>
          <a:p>
            <a:r>
              <a:rPr lang="en-US" dirty="0"/>
              <a:t>Ann Kennedy</a:t>
            </a:r>
          </a:p>
          <a:p>
            <a:r>
              <a:rPr lang="en-US"/>
              <a:t>July 6,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051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Voltage-gated ion channels let neurons generate action potentials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B2EFDA-6E43-58C7-FA8F-DF30AC642299}"/>
              </a:ext>
            </a:extLst>
          </p:cNvPr>
          <p:cNvGrpSpPr/>
          <p:nvPr/>
        </p:nvGrpSpPr>
        <p:grpSpPr>
          <a:xfrm>
            <a:off x="4001960" y="3458364"/>
            <a:ext cx="478455" cy="421520"/>
            <a:chOff x="4043588" y="3548134"/>
            <a:chExt cx="328499" cy="289408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03B591B-85F3-ED40-07B3-6B35F0FCA283}"/>
                </a:ext>
              </a:extLst>
            </p:cNvPr>
            <p:cNvSpPr/>
            <p:nvPr/>
          </p:nvSpPr>
          <p:spPr>
            <a:xfrm rot="10156419">
              <a:off x="4043588" y="3548134"/>
              <a:ext cx="251389" cy="19166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01600">
                    <a:srgbClr val="FFFF00">
                      <a:alpha val="60000"/>
                    </a:srgbClr>
                  </a:glow>
                </a:effectLst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98AF5DF-10BE-3D9A-FB39-17E0348EBB3F}"/>
                </a:ext>
              </a:extLst>
            </p:cNvPr>
            <p:cNvSpPr/>
            <p:nvPr/>
          </p:nvSpPr>
          <p:spPr>
            <a:xfrm>
              <a:off x="4180793" y="3646247"/>
              <a:ext cx="191294" cy="1912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rPr>
                <a:t>+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775CB19-1BE4-167F-941D-EBF1EE6FC76E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8B8C40-78FD-7A53-D27F-EE5E4F65A836}"/>
              </a:ext>
            </a:extLst>
          </p:cNvPr>
          <p:cNvSpPr txBox="1"/>
          <p:nvPr/>
        </p:nvSpPr>
        <p:spPr>
          <a:xfrm>
            <a:off x="3887368" y="1668986"/>
            <a:ext cx="157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voltage-gated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BE97A99-5046-F797-224D-E6F875EF2F11}"/>
              </a:ext>
            </a:extLst>
          </p:cNvPr>
          <p:cNvGrpSpPr/>
          <p:nvPr/>
        </p:nvGrpSpPr>
        <p:grpSpPr>
          <a:xfrm>
            <a:off x="3601062" y="2743088"/>
            <a:ext cx="264677" cy="1839052"/>
            <a:chOff x="3609688" y="2743088"/>
            <a:chExt cx="264677" cy="183905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5EFEC40-6F97-F6B1-BDB2-CBF9F9F4FAD1}"/>
                </a:ext>
              </a:extLst>
            </p:cNvPr>
            <p:cNvSpPr/>
            <p:nvPr/>
          </p:nvSpPr>
          <p:spPr>
            <a:xfrm>
              <a:off x="3609688" y="4317462"/>
              <a:ext cx="264677" cy="264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108" name="Arrow: Up-Down 107">
              <a:extLst>
                <a:ext uri="{FF2B5EF4-FFF2-40B4-BE49-F238E27FC236}">
                  <a16:creationId xmlns:a16="http://schemas.microsoft.com/office/drawing/2014/main" id="{AF00A105-0ACF-04A4-6C9D-77A2E8347690}"/>
                </a:ext>
              </a:extLst>
            </p:cNvPr>
            <p:cNvSpPr/>
            <p:nvPr/>
          </p:nvSpPr>
          <p:spPr>
            <a:xfrm>
              <a:off x="3676931" y="2743088"/>
              <a:ext cx="141244" cy="1501358"/>
            </a:xfrm>
            <a:prstGeom prst="upDownArrow">
              <a:avLst/>
            </a:prstGeom>
            <a:solidFill>
              <a:srgbClr val="84C777"/>
            </a:solidFill>
            <a:ln>
              <a:solidFill>
                <a:srgbClr val="3E7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5B4E75-E97F-80A3-DADE-55041409FA75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5FDB9C-25CE-639A-F120-449690B66ECD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1CACB7B-F3A7-49F0-DA45-4EFF2F953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4AD46EA-C7A9-8287-DE21-19E84C83D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565E1E-D61B-B45D-E2D1-3190BE17F7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7957F75-1C3E-4581-5AC4-FDEF0D18CF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ACA066-DC15-37BC-6EDB-C00FAEAAC77F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92B9F1C-50F0-968D-A5EA-E09BFC47A27D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83E7158-55BF-851C-2A80-5D64C8ED8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DE44471-BC51-2B40-EF8B-F5756AE1D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E91B860-8A30-72C8-A3A6-6ED4EC0DC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371DF7B-F5BA-E139-7527-DFF7313C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12DED9-4468-C89C-EE77-650B83B91DAA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4CE7174-69EB-FB35-3073-0061D12F10A0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81AE8BC-3611-74DA-884D-6355D32CC4D8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0132619-F7F1-5B40-0CA8-AE2F4FBC623C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F271E16-5076-DB02-17D1-993385CB9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96FFA85-1924-F7E0-2515-924116915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E1C46978-54F0-8834-B738-C22BE8289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04B5361-F5B8-50D1-44BC-C8E47CAEE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698CB3A-E255-690C-F83D-44729E668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5DFCB00-9D0E-D97E-D035-0576FD41F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DD02713-C276-B525-B930-7CA84940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9B13BC8A-788A-858A-4AEE-A92604A00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D10AC79-8E57-D04C-505C-986E06250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54B6393-265B-B128-4A84-6E82381AED51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84FF03E-94A9-AF16-AB7A-009A717B8A8F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A05DAB4-123E-5832-CC6A-D0A3874F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4565ECD-A3F5-5FE8-E006-E3A0F643B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019BA67-A78E-25C1-CD5F-72CD2A4071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023D5C2-1778-FDA2-5526-0275D3A2304F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1430A4A3-5F69-8A58-437D-C8C8DBCB6202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B5C047-E106-7BBA-B051-E5D1E6A690BF}"/>
              </a:ext>
            </a:extLst>
          </p:cNvPr>
          <p:cNvGrpSpPr/>
          <p:nvPr/>
        </p:nvGrpSpPr>
        <p:grpSpPr>
          <a:xfrm>
            <a:off x="9571699" y="2325757"/>
            <a:ext cx="1745326" cy="929959"/>
            <a:chOff x="8801413" y="2325757"/>
            <a:chExt cx="1745326" cy="92995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F51F4B-CD2D-751A-32D1-48D27CB9D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45EA45-AE66-0EAA-42CC-232F3F3F518E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4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24480E-8D30-715F-F2A7-CE8641D1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81" y="590222"/>
            <a:ext cx="8270038" cy="503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53C18-21A8-C959-59AE-FA9E6BB3173B}"/>
              </a:ext>
            </a:extLst>
          </p:cNvPr>
          <p:cNvSpPr txBox="1"/>
          <p:nvPr/>
        </p:nvSpPr>
        <p:spPr>
          <a:xfrm>
            <a:off x="7601166" y="6519446"/>
            <a:ext cx="459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Hodgkin and Huxley (1952) J Physiol.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52101D-CA0E-81F4-616F-E67F0A3FC5CC}"/>
              </a:ext>
            </a:extLst>
          </p:cNvPr>
          <p:cNvGrpSpPr/>
          <p:nvPr/>
        </p:nvGrpSpPr>
        <p:grpSpPr>
          <a:xfrm>
            <a:off x="5093898" y="987039"/>
            <a:ext cx="3833604" cy="923330"/>
            <a:chOff x="5093898" y="1017440"/>
            <a:chExt cx="3833604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657122-534A-AF3F-3B3F-F90A68440FCE}"/>
                </a:ext>
              </a:extLst>
            </p:cNvPr>
            <p:cNvSpPr txBox="1"/>
            <p:nvPr/>
          </p:nvSpPr>
          <p:spPr>
            <a:xfrm>
              <a:off x="5093898" y="13974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sodium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ACD608-EE7B-952D-C327-97119E0C06E9}"/>
                </a:ext>
              </a:extLst>
            </p:cNvPr>
            <p:cNvSpPr txBox="1"/>
            <p:nvPr/>
          </p:nvSpPr>
          <p:spPr>
            <a:xfrm>
              <a:off x="6373342" y="1397479"/>
              <a:ext cx="122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potassium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9F10C-C378-120F-0B9E-7649887AAE66}"/>
                </a:ext>
              </a:extLst>
            </p:cNvPr>
            <p:cNvSpPr txBox="1"/>
            <p:nvPr/>
          </p:nvSpPr>
          <p:spPr>
            <a:xfrm>
              <a:off x="7601166" y="1017440"/>
              <a:ext cx="1326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“leak”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(everything else)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2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381569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922836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2735395" y="1389524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2951053" y="922836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126415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2900821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8055031" y="247647"/>
            <a:ext cx="4055102" cy="3757535"/>
            <a:chOff x="7627683" y="1351679"/>
            <a:chExt cx="4055102" cy="3757535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57535"/>
              <a:chOff x="7206199" y="1351679"/>
              <a:chExt cx="1910769" cy="3757535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5624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3988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79A36C-7F94-F8F8-47F1-B588EFF61C12}"/>
              </a:ext>
            </a:extLst>
          </p:cNvPr>
          <p:cNvSpPr txBox="1"/>
          <p:nvPr/>
        </p:nvSpPr>
        <p:spPr>
          <a:xfrm>
            <a:off x="3053774" y="1990614"/>
            <a:ext cx="547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Na</a:t>
            </a:r>
            <a:r>
              <a:rPr lang="en-US" sz="3200" b="1" dirty="0"/>
              <a:t> + I</a:t>
            </a:r>
            <a:r>
              <a:rPr lang="en-US" sz="3200" b="1" baseline="-25000" dirty="0"/>
              <a:t>K</a:t>
            </a:r>
            <a:r>
              <a:rPr lang="en-US" sz="3200" b="1" dirty="0"/>
              <a:t> + I</a:t>
            </a:r>
            <a:r>
              <a:rPr lang="en-US" sz="3200" b="1" baseline="-25000" dirty="0"/>
              <a:t>L</a:t>
            </a:r>
            <a:r>
              <a:rPr lang="en-US" sz="3200" b="1" dirty="0"/>
              <a:t> 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</a:t>
            </a:r>
            <a:endParaRPr lang="en-US" sz="3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892C9D-833F-4F79-6D6E-720AAF05CC24}"/>
              </a:ext>
            </a:extLst>
          </p:cNvPr>
          <p:cNvSpPr txBox="1"/>
          <p:nvPr/>
        </p:nvSpPr>
        <p:spPr>
          <a:xfrm>
            <a:off x="822195" y="4424436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91400-EC38-F473-E6CE-5E91C32DCA87}"/>
              </a:ext>
            </a:extLst>
          </p:cNvPr>
          <p:cNvGrpSpPr/>
          <p:nvPr/>
        </p:nvGrpSpPr>
        <p:grpSpPr>
          <a:xfrm>
            <a:off x="9999047" y="1221725"/>
            <a:ext cx="1745326" cy="929959"/>
            <a:chOff x="8801413" y="2325757"/>
            <a:chExt cx="1745326" cy="92995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E662AF8-F034-492B-375D-99361537F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71CB33-6048-1BF4-9793-B7320107AC5D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FC8671-E23F-2B98-86E8-BA343C3E5EA1}"/>
              </a:ext>
            </a:extLst>
          </p:cNvPr>
          <p:cNvGrpSpPr/>
          <p:nvPr/>
        </p:nvGrpSpPr>
        <p:grpSpPr>
          <a:xfrm>
            <a:off x="2480112" y="5009211"/>
            <a:ext cx="4448700" cy="953194"/>
            <a:chOff x="2454234" y="5041448"/>
            <a:chExt cx="4448700" cy="95319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00B24-B281-1984-3F43-CA3758A86074}"/>
                </a:ext>
              </a:extLst>
            </p:cNvPr>
            <p:cNvGrpSpPr/>
            <p:nvPr/>
          </p:nvGrpSpPr>
          <p:grpSpPr>
            <a:xfrm>
              <a:off x="2454234" y="5041448"/>
              <a:ext cx="1772729" cy="953194"/>
              <a:chOff x="2464749" y="4946761"/>
              <a:chExt cx="1772729" cy="95319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F867D6-37EF-4447-DFE5-46FDA8062537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8" name="Left Brace 67">
                <a:extLst>
                  <a:ext uri="{FF2B5EF4-FFF2-40B4-BE49-F238E27FC236}">
                    <a16:creationId xmlns:a16="http://schemas.microsoft.com/office/drawing/2014/main" id="{0347DAC6-1548-DBA2-A9C4-27A5577B5E15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E8A9BB6-34D9-4C83-6A48-E255E7157563}"/>
                </a:ext>
              </a:extLst>
            </p:cNvPr>
            <p:cNvGrpSpPr/>
            <p:nvPr/>
          </p:nvGrpSpPr>
          <p:grpSpPr>
            <a:xfrm>
              <a:off x="5130205" y="5041448"/>
              <a:ext cx="1772729" cy="953194"/>
              <a:chOff x="2464749" y="4946761"/>
              <a:chExt cx="1772729" cy="95319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39C6192-024D-9C3A-B224-0542FA94269B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6" name="Left Brace 65">
                <a:extLst>
                  <a:ext uri="{FF2B5EF4-FFF2-40B4-BE49-F238E27FC236}">
                    <a16:creationId xmlns:a16="http://schemas.microsoft.com/office/drawing/2014/main" id="{813E8658-3578-CB57-7F1B-641877FB4DC9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971C635-F87A-71CF-6F5D-2886BB442570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15935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AB4E8E88-720E-5A6E-46E5-EA7AB03B2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01" b="-2"/>
          <a:stretch/>
        </p:blipFill>
        <p:spPr>
          <a:xfrm>
            <a:off x="2133600" y="4632384"/>
            <a:ext cx="7620000" cy="19373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30DFC4-F0E5-CEA9-969F-40AA7BA680E8}"/>
              </a:ext>
            </a:extLst>
          </p:cNvPr>
          <p:cNvSpPr/>
          <p:nvPr/>
        </p:nvSpPr>
        <p:spPr>
          <a:xfrm>
            <a:off x="3045125" y="2940052"/>
            <a:ext cx="6012611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8FE93AD-52A4-5131-66B6-BBDBBDDDB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62712"/>
          <a:stretch/>
        </p:blipFill>
        <p:spPr>
          <a:xfrm>
            <a:off x="2133600" y="1253981"/>
            <a:ext cx="7620000" cy="17317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7B94829-4098-FBEB-9B39-4790286A0756}"/>
              </a:ext>
            </a:extLst>
          </p:cNvPr>
          <p:cNvGrpSpPr/>
          <p:nvPr/>
        </p:nvGrpSpPr>
        <p:grpSpPr>
          <a:xfrm>
            <a:off x="5943600" y="798191"/>
            <a:ext cx="2240431" cy="1136507"/>
            <a:chOff x="5555402" y="951876"/>
            <a:chExt cx="2664592" cy="10711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A5B589-6054-80A1-8037-9D7A51E5FE58}"/>
                </a:ext>
              </a:extLst>
            </p:cNvPr>
            <p:cNvSpPr txBox="1"/>
            <p:nvPr/>
          </p:nvSpPr>
          <p:spPr>
            <a:xfrm>
              <a:off x="6715730" y="951876"/>
              <a:ext cx="1504264" cy="64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action potentials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F6750B-4CB4-C4E0-57E6-73B7211C0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402" y="1383965"/>
              <a:ext cx="1278336" cy="6390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9B7991-66FF-D6F5-201E-2176141F81A3}"/>
              </a:ext>
            </a:extLst>
          </p:cNvPr>
          <p:cNvGrpSpPr/>
          <p:nvPr/>
        </p:nvGrpSpPr>
        <p:grpSpPr>
          <a:xfrm>
            <a:off x="2133600" y="2940052"/>
            <a:ext cx="9846424" cy="1692333"/>
            <a:chOff x="2133600" y="2940052"/>
            <a:chExt cx="9846424" cy="16923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672E17-FBCA-334A-C4F1-F3FCBA293DB4}"/>
                </a:ext>
              </a:extLst>
            </p:cNvPr>
            <p:cNvGrpSpPr/>
            <p:nvPr/>
          </p:nvGrpSpPr>
          <p:grpSpPr>
            <a:xfrm>
              <a:off x="2133600" y="2940053"/>
              <a:ext cx="7459663" cy="1692332"/>
              <a:chOff x="2133600" y="2940053"/>
              <a:chExt cx="7459663" cy="1692332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1D68E67-1D20-79D6-A415-4DE8CED89A40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>
              <a:xfrm flipH="1">
                <a:off x="9135892" y="3540217"/>
                <a:ext cx="457371" cy="9701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8F1B689-B63D-772E-CEE9-FF33E3CEE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488" r="7963" b="33899"/>
              <a:stretch/>
            </p:blipFill>
            <p:spPr>
              <a:xfrm>
                <a:off x="2133600" y="2940053"/>
                <a:ext cx="7013275" cy="1692332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1F65AA-38B0-E4F1-AB0E-E840A11D7849}"/>
                </a:ext>
              </a:extLst>
            </p:cNvPr>
            <p:cNvSpPr txBox="1"/>
            <p:nvPr/>
          </p:nvSpPr>
          <p:spPr>
            <a:xfrm>
              <a:off x="9593263" y="2940052"/>
              <a:ext cx="23867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parameters describing ion channel opening/closing kinetics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D8CCD3-6F1E-CFC6-AB47-09CFF8CB2EDE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36199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9DF7B2-CD95-A576-507B-4A65F254B99B}"/>
              </a:ext>
            </a:extLst>
          </p:cNvPr>
          <p:cNvGrpSpPr/>
          <p:nvPr/>
        </p:nvGrpSpPr>
        <p:grpSpPr>
          <a:xfrm>
            <a:off x="1772194" y="1106848"/>
            <a:ext cx="3784146" cy="4018368"/>
            <a:chOff x="1772194" y="1106848"/>
            <a:chExt cx="3784146" cy="40183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48873-87F9-218A-D95F-B0520BF0A275}"/>
                </a:ext>
              </a:extLst>
            </p:cNvPr>
            <p:cNvSpPr txBox="1"/>
            <p:nvPr/>
          </p:nvSpPr>
          <p:spPr>
            <a:xfrm>
              <a:off x="1772194" y="4201886"/>
              <a:ext cx="2383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Biophysical, multicompartmental model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8BC6C4-DEC8-4B27-4080-8DD4A046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783"/>
            <a:stretch/>
          </p:blipFill>
          <p:spPr>
            <a:xfrm>
              <a:off x="1772194" y="1106848"/>
              <a:ext cx="3784146" cy="219696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EA75EB-CA13-5CEE-9DC3-F75EDDA457F6}"/>
              </a:ext>
            </a:extLst>
          </p:cNvPr>
          <p:cNvGrpSpPr/>
          <p:nvPr/>
        </p:nvGrpSpPr>
        <p:grpSpPr>
          <a:xfrm>
            <a:off x="7857310" y="1621538"/>
            <a:ext cx="2383971" cy="3226679"/>
            <a:chOff x="7857310" y="1621538"/>
            <a:chExt cx="2383971" cy="32266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F9F6C-9A59-C94C-A5FF-4802A02EF574}"/>
                </a:ext>
              </a:extLst>
            </p:cNvPr>
            <p:cNvSpPr txBox="1"/>
            <p:nvPr/>
          </p:nvSpPr>
          <p:spPr>
            <a:xfrm>
              <a:off x="7857310" y="4201886"/>
              <a:ext cx="2383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Linear neural</a:t>
              </a:r>
            </a:p>
            <a:p>
              <a:pPr algn="ctr"/>
              <a:r>
                <a:rPr lang="en-US" dirty="0">
                  <a:latin typeface="Myriad Pro" panose="020B0503030403020204" pitchFamily="34" charset="0"/>
                </a:rPr>
                <a:t>filter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5F528F-95EE-5AD8-03E7-D57EB6631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33" r="54593"/>
            <a:stretch/>
          </p:blipFill>
          <p:spPr>
            <a:xfrm>
              <a:off x="8229600" y="1621538"/>
              <a:ext cx="1436914" cy="171883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98FC6-9711-8FD4-FDE7-DA89FEB2BF43}"/>
              </a:ext>
            </a:extLst>
          </p:cNvPr>
          <p:cNvGrpSpPr/>
          <p:nvPr/>
        </p:nvGrpSpPr>
        <p:grpSpPr>
          <a:xfrm>
            <a:off x="748896" y="3429001"/>
            <a:ext cx="10398000" cy="522514"/>
            <a:chOff x="748896" y="3429001"/>
            <a:chExt cx="10398000" cy="522514"/>
          </a:xfrm>
        </p:grpSpPr>
        <p:sp>
          <p:nvSpPr>
            <p:cNvPr id="9" name="Left-Right Arrow 2">
              <a:extLst>
                <a:ext uri="{FF2B5EF4-FFF2-40B4-BE49-F238E27FC236}">
                  <a16:creationId xmlns:a16="http://schemas.microsoft.com/office/drawing/2014/main" id="{59FABE60-7D80-8920-25C7-FEC0311F0BC2}"/>
                </a:ext>
              </a:extLst>
            </p:cNvPr>
            <p:cNvSpPr/>
            <p:nvPr/>
          </p:nvSpPr>
          <p:spPr>
            <a:xfrm>
              <a:off x="2339884" y="3429001"/>
              <a:ext cx="7326630" cy="5225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B8FD5E-079D-96ED-FD49-7DB042ED3492}"/>
                </a:ext>
              </a:extLst>
            </p:cNvPr>
            <p:cNvSpPr txBox="1"/>
            <p:nvPr/>
          </p:nvSpPr>
          <p:spPr>
            <a:xfrm>
              <a:off x="748896" y="3505592"/>
              <a:ext cx="153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More complex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9DA0E5-D90E-5F37-7A92-15B6E47FA3D6}"/>
                </a:ext>
              </a:extLst>
            </p:cNvPr>
            <p:cNvSpPr txBox="1"/>
            <p:nvPr/>
          </p:nvSpPr>
          <p:spPr>
            <a:xfrm>
              <a:off x="9728494" y="3522703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Less complex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7EFDE6-1EA9-2FD3-BC6B-23F6A3A32518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detail do we need to describe neural activity?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A3255-B3DD-8054-ECE2-3A0824B575D0}"/>
              </a:ext>
            </a:extLst>
          </p:cNvPr>
          <p:cNvSpPr txBox="1"/>
          <p:nvPr/>
        </p:nvSpPr>
        <p:spPr>
          <a:xfrm>
            <a:off x="211973" y="6015234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“all models are wrong, but some are useful”</a:t>
            </a:r>
          </a:p>
        </p:txBody>
      </p:sp>
    </p:spTree>
    <p:extLst>
      <p:ext uri="{BB962C8B-B14F-4D97-AF65-F5344CB8AC3E}">
        <p14:creationId xmlns:p14="http://schemas.microsoft.com/office/powerpoint/2010/main" val="33920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important feature of our neuron model: input filtering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60201604-BAC2-BDD7-771D-8AB648D7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4504" y="2195734"/>
            <a:ext cx="3957129" cy="2955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99002B-2534-CA84-B05E-0A99F5A1897A}"/>
              </a:ext>
            </a:extLst>
          </p:cNvPr>
          <p:cNvSpPr/>
          <p:nvPr/>
        </p:nvSpPr>
        <p:spPr>
          <a:xfrm>
            <a:off x="2054504" y="2195734"/>
            <a:ext cx="4593649" cy="2951607"/>
          </a:xfrm>
          <a:prstGeom prst="rect">
            <a:avLst/>
          </a:prstGeom>
          <a:solidFill>
            <a:schemeClr val="lt1">
              <a:alpha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01CB87AA-14E2-5AB4-D76A-49267689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7358" y="2199633"/>
            <a:ext cx="3951605" cy="295160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·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</a:t>
            </a:r>
            <a:r>
              <a:rPr lang="en-US" sz="3200" b="1" dirty="0"/>
              <a:t> ·</a:t>
            </a:r>
            <a:r>
              <a:rPr lang="en-US" sz="3200" b="1" dirty="0">
                <a:solidFill>
                  <a:srgbClr val="89BBE2"/>
                </a:solidFill>
              </a:rPr>
              <a:t>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1F5B5D-B52F-666C-FA7D-CD46CA3CB01F}"/>
              </a:ext>
            </a:extLst>
          </p:cNvPr>
          <p:cNvCxnSpPr>
            <a:cxnSpLocks/>
          </p:cNvCxnSpPr>
          <p:nvPr/>
        </p:nvCxnSpPr>
        <p:spPr>
          <a:xfrm flipH="1">
            <a:off x="2091640" y="4192439"/>
            <a:ext cx="37484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16567D-CB1C-CF3F-A4BD-DD89C5E69BAE}"/>
              </a:ext>
            </a:extLst>
          </p:cNvPr>
          <p:cNvSpPr txBox="1"/>
          <p:nvPr/>
        </p:nvSpPr>
        <p:spPr>
          <a:xfrm>
            <a:off x="444203" y="2572146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external current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30B684-FEC1-5AC4-F351-1D519F59CF50}"/>
              </a:ext>
            </a:extLst>
          </p:cNvPr>
          <p:cNvSpPr txBox="1"/>
          <p:nvPr/>
        </p:nvSpPr>
        <p:spPr>
          <a:xfrm>
            <a:off x="481558" y="4107674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membrane</a:t>
            </a:r>
          </a:p>
          <a:p>
            <a:pPr algn="r"/>
            <a:r>
              <a:rPr lang="en-US" dirty="0"/>
              <a:t>potential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83209-25C8-32A3-5C50-7914D6B75A96}"/>
              </a:ext>
            </a:extLst>
          </p:cNvPr>
          <p:cNvSpPr txBox="1"/>
          <p:nvPr/>
        </p:nvSpPr>
        <p:spPr>
          <a:xfrm>
            <a:off x="3479774" y="52279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B6D062-BB42-B138-D0EE-4C108CEA1537}"/>
              </a:ext>
            </a:extLst>
          </p:cNvPr>
          <p:cNvSpPr txBox="1"/>
          <p:nvPr/>
        </p:nvSpPr>
        <p:spPr>
          <a:xfrm>
            <a:off x="1765268" y="2284155"/>
            <a:ext cx="326372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3C272D-17FB-F84F-5856-ACB4DB8E6F11}"/>
              </a:ext>
            </a:extLst>
          </p:cNvPr>
          <p:cNvSpPr txBox="1"/>
          <p:nvPr/>
        </p:nvSpPr>
        <p:spPr>
          <a:xfrm>
            <a:off x="1433047" y="4782135"/>
            <a:ext cx="66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E745F-5BC7-896B-7A0C-38BD193A1D52}"/>
              </a:ext>
            </a:extLst>
          </p:cNvPr>
          <p:cNvSpPr txBox="1"/>
          <p:nvPr/>
        </p:nvSpPr>
        <p:spPr>
          <a:xfrm>
            <a:off x="1267658" y="3109493"/>
            <a:ext cx="8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</a:t>
            </a:r>
            <a:r>
              <a:rPr lang="en-US" baseline="-25000" dirty="0" err="1"/>
              <a:t>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4C46A925-83A0-0C39-7BE6-5196C1301B32}"/>
              </a:ext>
            </a:extLst>
          </p:cNvPr>
          <p:cNvSpPr/>
          <p:nvPr/>
        </p:nvSpPr>
        <p:spPr>
          <a:xfrm>
            <a:off x="9664267" y="2334016"/>
            <a:ext cx="3274685" cy="282019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F09A4F-40C3-975D-F2E1-437052ED2998}"/>
              </a:ext>
            </a:extLst>
          </p:cNvPr>
          <p:cNvSpPr/>
          <p:nvPr/>
        </p:nvSpPr>
        <p:spPr>
          <a:xfrm>
            <a:off x="11084529" y="1829283"/>
            <a:ext cx="1932732" cy="37611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7062DB-1852-5791-C242-9BA8BC5A1ED9}"/>
              </a:ext>
            </a:extLst>
          </p:cNvPr>
          <p:cNvSpPr/>
          <p:nvPr/>
        </p:nvSpPr>
        <p:spPr>
          <a:xfrm>
            <a:off x="9100872" y="3585139"/>
            <a:ext cx="2408263" cy="1790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important feature of our neuron model: spike threshold nonlinearity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E96C71-578C-D029-1742-71C025DF76A6}"/>
              </a:ext>
            </a:extLst>
          </p:cNvPr>
          <p:cNvGrpSpPr/>
          <p:nvPr/>
        </p:nvGrpSpPr>
        <p:grpSpPr>
          <a:xfrm>
            <a:off x="431540" y="2199634"/>
            <a:ext cx="5567423" cy="3398910"/>
            <a:chOff x="3014875" y="2183888"/>
            <a:chExt cx="5567423" cy="341336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1085F1-79F7-EEC9-D0EA-E1695167D657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81F086-E19A-667D-35E0-CCC0E4E98CB5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F844AB-55F9-5AE1-38C9-931AEB3BFBAE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A71232-F3BF-7D02-83EC-7334205DEC8E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8B7975-3212-C180-1048-E099729B24F5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8203491-BA7F-D983-2D74-421C40EF49F9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2953C0CE-D703-3818-BE6B-285E6B9E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354C05-5CF9-C7DF-23C5-FDF2168CF115}"/>
              </a:ext>
            </a:extLst>
          </p:cNvPr>
          <p:cNvGrpSpPr/>
          <p:nvPr/>
        </p:nvGrpSpPr>
        <p:grpSpPr>
          <a:xfrm>
            <a:off x="2113481" y="4123419"/>
            <a:ext cx="5585871" cy="367768"/>
            <a:chOff x="4679564" y="3646104"/>
            <a:chExt cx="5585871" cy="36933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B4CAE19-35F7-EF97-6FAE-5FCE0F7A6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564" y="3856008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28E948-D31C-CC91-BCCC-CBEA71C7E0EF}"/>
                </a:ext>
              </a:extLst>
            </p:cNvPr>
            <p:cNvSpPr txBox="1"/>
            <p:nvPr/>
          </p:nvSpPr>
          <p:spPr>
            <a:xfrm>
              <a:off x="8482403" y="3646104"/>
              <a:ext cx="1783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spiking threshold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C74CB4-1C57-2044-7D11-07C940E52EE8}"/>
              </a:ext>
            </a:extLst>
          </p:cNvPr>
          <p:cNvCxnSpPr>
            <a:cxnSpLocks/>
          </p:cNvCxnSpPr>
          <p:nvPr/>
        </p:nvCxnSpPr>
        <p:spPr>
          <a:xfrm>
            <a:off x="8824822" y="3571901"/>
            <a:ext cx="8394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47ACB7-9FF5-087C-1D13-F70D1DCFDB79}"/>
              </a:ext>
            </a:extLst>
          </p:cNvPr>
          <p:cNvGrpSpPr/>
          <p:nvPr/>
        </p:nvGrpSpPr>
        <p:grpSpPr>
          <a:xfrm>
            <a:off x="7125418" y="1941425"/>
            <a:ext cx="3876136" cy="2545072"/>
            <a:chOff x="7125418" y="1941425"/>
            <a:chExt cx="3876136" cy="254507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2778C9-D1F5-AB7E-E789-67F9C281D72B}"/>
                </a:ext>
              </a:extLst>
            </p:cNvPr>
            <p:cNvCxnSpPr>
              <a:cxnSpLocks/>
            </p:cNvCxnSpPr>
            <p:nvPr/>
          </p:nvCxnSpPr>
          <p:spPr>
            <a:xfrm>
              <a:off x="8824822" y="1941425"/>
              <a:ext cx="0" cy="17684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26D02B-CDF1-81F0-C762-8869BEE62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4822" y="3709840"/>
              <a:ext cx="21767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D27E11-CB86-F01F-219C-ED0DA4B50B57}"/>
                </a:ext>
              </a:extLst>
            </p:cNvPr>
            <p:cNvSpPr txBox="1"/>
            <p:nvPr/>
          </p:nvSpPr>
          <p:spPr>
            <a:xfrm>
              <a:off x="8785083" y="3840166"/>
              <a:ext cx="2176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current magnitude (Amps)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505D086-2E24-D936-0A8D-5260260C9DBF}"/>
                </a:ext>
              </a:extLst>
            </p:cNvPr>
            <p:cNvSpPr txBox="1"/>
            <p:nvPr/>
          </p:nvSpPr>
          <p:spPr>
            <a:xfrm>
              <a:off x="7125418" y="2477771"/>
              <a:ext cx="170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 activity</a:t>
              </a:r>
            </a:p>
            <a:p>
              <a:pPr algn="ctr"/>
              <a:r>
                <a:rPr lang="en-US" dirty="0"/>
                <a:t>(spikes/second)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C96BF2-BDB6-BB1F-E9A3-B3E94E77EB5B}"/>
                </a:ext>
              </a:extLst>
            </p:cNvPr>
            <p:cNvSpPr txBox="1"/>
            <p:nvPr/>
          </p:nvSpPr>
          <p:spPr>
            <a:xfrm>
              <a:off x="8538808" y="3362719"/>
              <a:ext cx="349009" cy="367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351649-E487-AF23-082C-45485E026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4"/>
          <a:stretch/>
        </p:blipFill>
        <p:spPr bwMode="auto">
          <a:xfrm>
            <a:off x="3785416" y="1359243"/>
            <a:ext cx="8105775" cy="3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83384-780B-9F4A-A143-32F6059C3AD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(important?) feature of our/other neuron models: diverse spike-history effects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FB10F-245F-20EC-A7EB-378ED60AC15C}"/>
              </a:ext>
            </a:extLst>
          </p:cNvPr>
          <p:cNvSpPr txBox="1"/>
          <p:nvPr/>
        </p:nvSpPr>
        <p:spPr>
          <a:xfrm>
            <a:off x="6237975" y="5287846"/>
            <a:ext cx="56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https://www.izhikevich.org/publications/spikes.htm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B3C20B-0D14-E039-F459-BB6F1D33E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-433" r="75842" b="74555"/>
          <a:stretch/>
        </p:blipFill>
        <p:spPr bwMode="auto">
          <a:xfrm>
            <a:off x="502637" y="2162433"/>
            <a:ext cx="2685405" cy="19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Keep the filter and the spiking, but throw out all those ion channel parameters:</a:t>
            </a:r>
          </a:p>
          <a:p>
            <a:endParaRPr lang="en-US" sz="2400" dirty="0"/>
          </a:p>
          <a:p>
            <a:r>
              <a:rPr lang="en-US" sz="2400" dirty="0"/>
              <a:t>	=&gt; leaky integrate-and-fire neurons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4611-8EE1-74CD-5AC1-8CE2443430C8}"/>
              </a:ext>
            </a:extLst>
          </p:cNvPr>
          <p:cNvSpPr txBox="1"/>
          <p:nvPr/>
        </p:nvSpPr>
        <p:spPr>
          <a:xfrm>
            <a:off x="873894" y="3295017"/>
            <a:ext cx="372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(V &gt; </a:t>
            </a:r>
            <a:r>
              <a:rPr lang="en-US" sz="2400" dirty="0" err="1">
                <a:latin typeface="Consolas" panose="020B0609020204030204" pitchFamily="49" charset="0"/>
              </a:rPr>
              <a:t>V_threshold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emit a spike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V = </a:t>
            </a:r>
            <a:r>
              <a:rPr lang="en-US" sz="2400" dirty="0" err="1">
                <a:latin typeface="Consolas" panose="020B0609020204030204" pitchFamily="49" charset="0"/>
              </a:rPr>
              <a:t>V_reset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AEF641-DC5A-F239-1A72-CADDBF8E8152}"/>
              </a:ext>
            </a:extLst>
          </p:cNvPr>
          <p:cNvGrpSpPr/>
          <p:nvPr/>
        </p:nvGrpSpPr>
        <p:grpSpPr>
          <a:xfrm>
            <a:off x="5750683" y="2001394"/>
            <a:ext cx="5567423" cy="3398910"/>
            <a:chOff x="3014875" y="2183888"/>
            <a:chExt cx="5567423" cy="3413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AD031-7821-F34C-C5A3-A675261E3394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39C4A-8542-500B-2010-B59CEFE17AC7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2EAC3-4D6B-314D-06FF-D9E60040A20D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531FD-1AB9-4F7B-15AB-280DBE24D07F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49B9-13E5-7171-607A-CD25027B1877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8D54F6-3AB4-0317-B7E7-7074BC1F2466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BBFBD5F-68AE-7DB0-5B7C-D06A466D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Actually, just keep the filtering, and give me an approximate spike rate</a:t>
            </a:r>
          </a:p>
          <a:p>
            <a:endParaRPr lang="en-US" sz="2400" dirty="0"/>
          </a:p>
          <a:p>
            <a:r>
              <a:rPr lang="en-US" sz="2400" dirty="0"/>
              <a:t>	=&gt; rate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B8B5A-D537-E7AD-1EBD-8CFAA89AAA16}"/>
              </a:ext>
            </a:extLst>
          </p:cNvPr>
          <p:cNvSpPr txBox="1"/>
          <p:nvPr/>
        </p:nvSpPr>
        <p:spPr>
          <a:xfrm>
            <a:off x="1281669" y="3106964"/>
            <a:ext cx="300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r(t)  =  </a:t>
            </a:r>
            <a:r>
              <a:rPr lang="el-GR" sz="3200" b="1" dirty="0"/>
              <a:t>φ</a:t>
            </a:r>
            <a:r>
              <a:rPr lang="en-US" sz="3200" b="1" dirty="0"/>
              <a:t>(V(t))</a:t>
            </a:r>
            <a:endParaRPr lang="en-US" sz="3200" b="1" baseline="-25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A3FAE-ADA4-EB12-2ADF-7B6A637AAE8E}"/>
              </a:ext>
            </a:extLst>
          </p:cNvPr>
          <p:cNvGrpSpPr/>
          <p:nvPr/>
        </p:nvGrpSpPr>
        <p:grpSpPr>
          <a:xfrm>
            <a:off x="0" y="4064570"/>
            <a:ext cx="4349025" cy="1783673"/>
            <a:chOff x="0" y="3777246"/>
            <a:chExt cx="4349025" cy="17836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0DBA8F-1E9F-8EE5-0A82-7D0DD5DA6558}"/>
                </a:ext>
              </a:extLst>
            </p:cNvPr>
            <p:cNvSpPr txBox="1"/>
            <p:nvPr/>
          </p:nvSpPr>
          <p:spPr>
            <a:xfrm>
              <a:off x="0" y="4187748"/>
              <a:ext cx="3008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where </a:t>
              </a:r>
              <a:r>
                <a:rPr lang="el-GR" sz="3200" b="1" dirty="0"/>
                <a:t>φ</a:t>
              </a:r>
              <a:r>
                <a:rPr lang="en-US" sz="3200" b="1" dirty="0"/>
                <a:t>(x) = </a:t>
              </a:r>
              <a:endParaRPr lang="en-US" sz="3200" baseline="-250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C4DF32-0F99-6470-BA01-39A68A754B46}"/>
                </a:ext>
              </a:extLst>
            </p:cNvPr>
            <p:cNvGrpSpPr/>
            <p:nvPr/>
          </p:nvGrpSpPr>
          <p:grpSpPr>
            <a:xfrm>
              <a:off x="2539606" y="3777246"/>
              <a:ext cx="1809419" cy="1070255"/>
              <a:chOff x="2539606" y="3777246"/>
              <a:chExt cx="1809419" cy="107025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E340E-1A14-A46D-CC4A-09E037D51FB1}"/>
                  </a:ext>
                </a:extLst>
              </p:cNvPr>
              <p:cNvSpPr txBox="1"/>
              <p:nvPr/>
            </p:nvSpPr>
            <p:spPr>
              <a:xfrm>
                <a:off x="2979192" y="3777246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F703557-18A5-6152-C415-6E14D6F02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3169" y="4275902"/>
                <a:ext cx="1131160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FAB36F-0A68-164E-EA31-8F8CDBAB4C2F}"/>
                  </a:ext>
                </a:extLst>
              </p:cNvPr>
              <p:cNvSpPr txBox="1"/>
              <p:nvPr/>
            </p:nvSpPr>
            <p:spPr>
              <a:xfrm>
                <a:off x="2539606" y="4262726"/>
                <a:ext cx="1809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 + e</a:t>
                </a:r>
                <a:r>
                  <a:rPr lang="en-US" sz="3200" b="1" baseline="30000" dirty="0"/>
                  <a:t>-x</a:t>
                </a:r>
                <a:endParaRPr lang="en-US" sz="3200" b="1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FC41BB-889E-6D6B-A5C9-3D3C2C83D2A3}"/>
                </a:ext>
              </a:extLst>
            </p:cNvPr>
            <p:cNvSpPr txBox="1"/>
            <p:nvPr/>
          </p:nvSpPr>
          <p:spPr>
            <a:xfrm>
              <a:off x="2553410" y="4976144"/>
              <a:ext cx="1795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tanh(x)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A4C050-7D3F-D7BE-AB0E-FEE8B191FD2A}"/>
              </a:ext>
            </a:extLst>
          </p:cNvPr>
          <p:cNvGrpSpPr/>
          <p:nvPr/>
        </p:nvGrpSpPr>
        <p:grpSpPr>
          <a:xfrm>
            <a:off x="6038215" y="1050943"/>
            <a:ext cx="6037832" cy="5474549"/>
            <a:chOff x="6038215" y="450638"/>
            <a:chExt cx="6037832" cy="5474549"/>
          </a:xfrm>
        </p:grpSpPr>
        <p:pic>
          <p:nvPicPr>
            <p:cNvPr id="2050" name="Picture 2" descr="Figure 1. Examples of network activity as a function of s and g. Each inset shows x(t) for 6 out of 400 network units as a function of time, with its location indicating the values g and s used: for insets 1-12 (in order): (g, s) = (0.5,2.5), (1.3,2.5), (2.5,2.5), (0.6,1.5), (1.5,1.5), (2.5,1.5), (0.4,0.4), (1.5,0.5), (2.5,0.5), (0.4,-0.4), (1.2, -0.3), (2.5,-0.5). The long-dashed line is the boundary between activity that decays to 0 (inserts 7, 10 &amp; 11) and persistent chaotic activity (inserts 8, 9 &amp; 12). The solid curve is the boundary between persistent chaos and what we will show to be transient chaotic activity that ultimately converges to one of many nonzero fixed points (inserts 1-6). For inserts 3-6, there is a break in the time axis, reflecting the long time required for convergence to a fixed point. The short-dashed line simply indicates s=1.">
              <a:extLst>
                <a:ext uri="{FF2B5EF4-FFF2-40B4-BE49-F238E27FC236}">
                  <a16:creationId xmlns:a16="http://schemas.microsoft.com/office/drawing/2014/main" id="{16D8960A-C2ED-35A6-753E-98CBECE9E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24"/>
            <a:stretch/>
          </p:blipFill>
          <p:spPr bwMode="auto">
            <a:xfrm>
              <a:off x="6038215" y="966811"/>
              <a:ext cx="6037832" cy="451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4EB256-3DD7-32E8-0613-919D13FD5A96}"/>
                </a:ext>
              </a:extLst>
            </p:cNvPr>
            <p:cNvSpPr txBox="1"/>
            <p:nvPr/>
          </p:nvSpPr>
          <p:spPr>
            <a:xfrm>
              <a:off x="6512160" y="5555855"/>
              <a:ext cx="546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Stern, </a:t>
              </a:r>
              <a:r>
                <a:rPr lang="en-US" dirty="0" err="1"/>
                <a:t>Sompolinsky</a:t>
              </a:r>
              <a:r>
                <a:rPr lang="en-US" dirty="0"/>
                <a:t>, and Abbott (2014) PRE</a:t>
              </a:r>
            </a:p>
          </p:txBody>
        </p:sp>
        <p:pic>
          <p:nvPicPr>
            <p:cNvPr id="2052" name="Picture 4" descr="It's like sigma summation notation, except instead of summing the argument over all values of i, you 2 the argument over all values of 2.">
              <a:extLst>
                <a:ext uri="{FF2B5EF4-FFF2-40B4-BE49-F238E27FC236}">
                  <a16:creationId xmlns:a16="http://schemas.microsoft.com/office/drawing/2014/main" id="{6B18AB50-A0CB-D68E-0292-377B1667D1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82544" r="35620" b="3610"/>
            <a:stretch/>
          </p:blipFill>
          <p:spPr bwMode="auto">
            <a:xfrm>
              <a:off x="8628254" y="450638"/>
              <a:ext cx="1235676" cy="42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5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DCF4B1-8A6F-921E-454F-ADAA294BB8D4}"/>
              </a:ext>
            </a:extLst>
          </p:cNvPr>
          <p:cNvGrpSpPr/>
          <p:nvPr/>
        </p:nvGrpSpPr>
        <p:grpSpPr>
          <a:xfrm>
            <a:off x="1762524" y="2121957"/>
            <a:ext cx="8666952" cy="2083332"/>
            <a:chOff x="1208314" y="1622364"/>
            <a:chExt cx="9906001" cy="2381169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1200BEA1-F278-16CF-5453-22169EE01C3A}"/>
                </a:ext>
              </a:extLst>
            </p:cNvPr>
            <p:cNvSpPr/>
            <p:nvPr/>
          </p:nvSpPr>
          <p:spPr>
            <a:xfrm>
              <a:off x="1208314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6936C-FFA0-1A98-B2C1-B8D0172BF86E}"/>
                </a:ext>
              </a:extLst>
            </p:cNvPr>
            <p:cNvSpPr txBox="1"/>
            <p:nvPr/>
          </p:nvSpPr>
          <p:spPr>
            <a:xfrm>
              <a:off x="2412230" y="3427057"/>
              <a:ext cx="975083" cy="42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05AA5F-E5D7-AC4B-4840-CB01AF50827E}"/>
                </a:ext>
              </a:extLst>
            </p:cNvPr>
            <p:cNvSpPr txBox="1"/>
            <p:nvPr/>
          </p:nvSpPr>
          <p:spPr>
            <a:xfrm>
              <a:off x="1932548" y="1622365"/>
              <a:ext cx="2255523" cy="42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Stimulus feature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0C54EE-B8D9-E1A0-A153-ABB16800DAF7}"/>
                </a:ext>
              </a:extLst>
            </p:cNvPr>
            <p:cNvGrpSpPr/>
            <p:nvPr/>
          </p:nvGrpSpPr>
          <p:grpSpPr>
            <a:xfrm>
              <a:off x="5075509" y="1622364"/>
              <a:ext cx="6038806" cy="2381169"/>
              <a:chOff x="5075509" y="1622364"/>
              <a:chExt cx="6038806" cy="238116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8D29FC-FF16-D600-45EF-26677214C7D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AE00F7D-F36C-ED66-36B0-BF54E65615A1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FD91ECB-FA82-B0C8-1A87-88658FB60A18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79AC18-0C53-3139-E8AF-7EC68F81C148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A09980-178F-EA4F-183A-BBDE3022CF11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FA1E30-845F-EF50-6680-3F9E848B95D5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5F6A6DE-F5BE-94DA-0E12-4B721BA30F95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D55442-6BFD-59E9-02BA-AFF05E041485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BC2AD5A-6EAC-E295-0D7A-25D7029B30AB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B6DDA-C2E4-CF48-4895-D3F467CCDA85}"/>
                  </a:ext>
                </a:extLst>
              </p:cNvPr>
              <p:cNvSpPr txBox="1"/>
              <p:nvPr/>
            </p:nvSpPr>
            <p:spPr>
              <a:xfrm>
                <a:off x="8532383" y="3581401"/>
                <a:ext cx="975083" cy="422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-&gt;</a:t>
                </a:r>
              </a:p>
            </p:txBody>
          </p:sp>
          <p:sp>
            <p:nvSpPr>
              <p:cNvPr id="14" name="Right Arrow 18">
                <a:extLst>
                  <a:ext uri="{FF2B5EF4-FFF2-40B4-BE49-F238E27FC236}">
                    <a16:creationId xmlns:a16="http://schemas.microsoft.com/office/drawing/2014/main" id="{7DAD48E6-49F3-AD20-5D0D-3CED88CCE336}"/>
                  </a:ext>
                </a:extLst>
              </p:cNvPr>
              <p:cNvSpPr/>
              <p:nvPr/>
            </p:nvSpPr>
            <p:spPr>
              <a:xfrm>
                <a:off x="5075509" y="2485844"/>
                <a:ext cx="897927" cy="424475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531E12-429D-DCF7-AE7E-7BC5C34C188A}"/>
                  </a:ext>
                </a:extLst>
              </p:cNvPr>
              <p:cNvSpPr txBox="1"/>
              <p:nvPr/>
            </p:nvSpPr>
            <p:spPr>
              <a:xfrm>
                <a:off x="7905744" y="1622364"/>
                <a:ext cx="2394215" cy="42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Recorded spikes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7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19C1EC7-20B0-7C3F-1829-2DE70933D924}"/>
              </a:ext>
            </a:extLst>
          </p:cNvPr>
          <p:cNvSpPr txBox="1"/>
          <p:nvPr/>
        </p:nvSpPr>
        <p:spPr>
          <a:xfrm>
            <a:off x="211973" y="417957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last important feature of neurons in the brain: there are lots of them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577C0C-1836-62E2-CDFA-7C085AB13A5F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how much detail do we need to describe neural activity?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58CD5F-3D1D-97A8-B9AA-D31539639DB3}"/>
              </a:ext>
            </a:extLst>
          </p:cNvPr>
          <p:cNvGrpSpPr/>
          <p:nvPr/>
        </p:nvGrpSpPr>
        <p:grpSpPr>
          <a:xfrm>
            <a:off x="9823108" y="1355778"/>
            <a:ext cx="1825192" cy="1454389"/>
            <a:chOff x="6499652" y="658615"/>
            <a:chExt cx="1825192" cy="145438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5534D54-5FEB-1BFB-C8A4-B147AC1E6773}"/>
                </a:ext>
              </a:extLst>
            </p:cNvPr>
            <p:cNvSpPr/>
            <p:nvPr/>
          </p:nvSpPr>
          <p:spPr>
            <a:xfrm>
              <a:off x="6499652" y="1161533"/>
              <a:ext cx="1544595" cy="951471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A3DF61-BE05-643A-3988-347AD6E78C81}"/>
                </a:ext>
              </a:extLst>
            </p:cNvPr>
            <p:cNvSpPr txBox="1"/>
            <p:nvPr/>
          </p:nvSpPr>
          <p:spPr>
            <a:xfrm>
              <a:off x="7410444" y="65861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???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8DF50FE-7F22-8D0D-E309-3A07A98442FD}"/>
              </a:ext>
            </a:extLst>
          </p:cNvPr>
          <p:cNvSpPr txBox="1"/>
          <p:nvPr/>
        </p:nvSpPr>
        <p:spPr>
          <a:xfrm>
            <a:off x="799131" y="1979921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noFill/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8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208314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2229" y="34270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-&gt;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2547" y="1622365"/>
            <a:ext cx="20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 </a:t>
            </a:r>
            <a:r>
              <a:rPr lang="en-US" b="1" i="1" dirty="0"/>
              <a:t>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8314" y="1622365"/>
            <a:ext cx="6096001" cy="2328368"/>
            <a:chOff x="5018314" y="1622365"/>
            <a:chExt cx="6096001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018314" y="2492829"/>
              <a:ext cx="1197429" cy="5660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4" y="1622365"/>
              <a:ext cx="188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 </a:t>
              </a:r>
              <a:r>
                <a:rPr lang="en-US" b="1" i="1" dirty="0"/>
                <a:t>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9678" y="4191397"/>
            <a:ext cx="287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Brightness of a screen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Concentration of an odor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Proximity of a predator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Movement of a limb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6832" y="1369328"/>
            <a:ext cx="130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Many, many layers of neurons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9458" y="4582897"/>
            <a:ext cx="53404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How does the neuron’s activity reflect the stimulus?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Which properties of the stimulus are captured?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/>
              <a:t>What information could other neurons be reading out from this one?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" y="324342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the firing of a neuron </a:t>
            </a:r>
            <a:r>
              <a:rPr lang="en-US" sz="2400" i="1" dirty="0"/>
              <a:t>encode</a:t>
            </a:r>
            <a:r>
              <a:rPr lang="en-US" sz="2400" dirty="0"/>
              <a:t> information?</a:t>
            </a:r>
          </a:p>
        </p:txBody>
      </p:sp>
    </p:spTree>
    <p:extLst>
      <p:ext uri="{BB962C8B-B14F-4D97-AF65-F5344CB8AC3E}">
        <p14:creationId xmlns:p14="http://schemas.microsoft.com/office/powerpoint/2010/main" val="18960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1080316"/>
            <a:ext cx="80581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Tuning curves are an example of a neural encoding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3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15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77932" y="648866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Hubel &amp; Wiesel, 1968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𝑝𝑟𝑒𝑓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492240" y="1049836"/>
            <a:ext cx="746657" cy="3532325"/>
            <a:chOff x="6492240" y="1049836"/>
            <a:chExt cx="746657" cy="353232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624320" y="1442720"/>
              <a:ext cx="0" cy="313944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92240" y="1049836"/>
              <a:ext cx="5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</a:t>
              </a:r>
              <a:r>
                <a:rPr lang="en-US" baseline="-25000" dirty="0" err="1"/>
                <a:t>pref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624320" y="3012440"/>
              <a:ext cx="61457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 rot="16200000">
            <a:off x="3748039" y="3030919"/>
            <a:ext cx="248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93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2D neural encoding surface for facial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834" y="91518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34775" y="2674689"/>
            <a:ext cx="1197429" cy="5660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3" y="1291523"/>
            <a:ext cx="3366407" cy="35347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37263" y="4877582"/>
            <a:ext cx="247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Facial feature 1 (eye depth)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372895" y="2715164"/>
            <a:ext cx="2196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yriad Pro" panose="020B0503030403020204" pitchFamily="34" charset="0"/>
              </a:rPr>
              <a:t>Facial feature 2</a:t>
            </a:r>
          </a:p>
          <a:p>
            <a:pPr algn="ctr"/>
            <a:r>
              <a:rPr lang="en-US" sz="1600" dirty="0">
                <a:latin typeface="Myriad Pro" panose="020B0503030403020204" pitchFamily="34" charset="0"/>
              </a:rPr>
              <a:t>(forehead </a:t>
            </a:r>
            <a:r>
              <a:rPr lang="en-US" sz="1600" dirty="0" err="1">
                <a:latin typeface="Myriad Pro" panose="020B0503030403020204" pitchFamily="34" charset="0"/>
              </a:rPr>
              <a:t>luminence</a:t>
            </a:r>
            <a:r>
              <a:rPr lang="en-US" sz="1600" dirty="0">
                <a:latin typeface="Myriad Pro" panose="020B0503030403020204" pitchFamily="34" charset="0"/>
              </a:rPr>
              <a:t>?)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052174" y="1486380"/>
            <a:ext cx="4763216" cy="3781297"/>
            <a:chOff x="6330574" y="915185"/>
            <a:chExt cx="5618575" cy="4460327"/>
          </a:xfrm>
        </p:grpSpPr>
        <p:sp>
          <p:nvSpPr>
            <p:cNvPr id="20" name="TextBox 19"/>
            <p:cNvSpPr txBox="1"/>
            <p:nvPr/>
          </p:nvSpPr>
          <p:spPr>
            <a:xfrm>
              <a:off x="7905745" y="91518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2065" y="1291523"/>
              <a:ext cx="4366986" cy="398553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576457" y="4974771"/>
              <a:ext cx="2264229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56570" y="4169229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Number of</a:t>
              </a:r>
            </a:p>
            <a:p>
              <a:r>
                <a:rPr lang="en-US" sz="1400" dirty="0">
                  <a:latin typeface="Myriad Pro" panose="020B0503030403020204" pitchFamily="34" charset="0"/>
                </a:rPr>
                <a:t>spikes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7475" y="4976162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Facial feature 1 (s</a:t>
              </a:r>
              <a:r>
                <a:rPr lang="en-US" sz="1050" dirty="0">
                  <a:latin typeface="Myriad Pro" panose="020B0503030403020204" pitchFamily="34" charset="0"/>
                </a:rPr>
                <a:t>1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464785" y="2807878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Facial feature 2 (s</a:t>
              </a:r>
              <a:r>
                <a:rPr lang="en-US" sz="1050" dirty="0">
                  <a:latin typeface="Myriad Pro" panose="020B0503030403020204" pitchFamily="34" charset="0"/>
                </a:rPr>
                <a:t>2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973919" y="6488668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 and </a:t>
            </a:r>
            <a:r>
              <a:rPr lang="en-US" dirty="0" err="1"/>
              <a:t>Tsao</a:t>
            </a:r>
            <a:r>
              <a:rPr lang="en-US" dirty="0"/>
              <a:t>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blipFill>
                <a:blip r:embed="rId4"/>
                <a:stretch>
                  <a:fillRect l="-3672" t="-2174" r="-84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Coming up after lunch…</a:t>
            </a:r>
            <a:endParaRPr lang="en-US" sz="2000" b="1" dirty="0">
              <a:latin typeface="Myriad Pro" panose="020B05030304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3F1489-BD13-9B57-0B09-FF06CF2EB70C}"/>
              </a:ext>
            </a:extLst>
          </p:cNvPr>
          <p:cNvGrpSpPr/>
          <p:nvPr/>
        </p:nvGrpSpPr>
        <p:grpSpPr>
          <a:xfrm>
            <a:off x="1932464" y="1160807"/>
            <a:ext cx="7800173" cy="1804689"/>
            <a:chOff x="298676" y="1288402"/>
            <a:chExt cx="11707737" cy="2708763"/>
          </a:xfrm>
        </p:grpSpPr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A5420906-C3AA-32D5-2D46-2710152B7462}"/>
                </a:ext>
              </a:extLst>
            </p:cNvPr>
            <p:cNvSpPr/>
            <p:nvPr/>
          </p:nvSpPr>
          <p:spPr>
            <a:xfrm>
              <a:off x="298676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A84EEC-041D-5AFD-81A5-2A0142C43B38}"/>
                </a:ext>
              </a:extLst>
            </p:cNvPr>
            <p:cNvSpPr txBox="1"/>
            <p:nvPr/>
          </p:nvSpPr>
          <p:spPr>
            <a:xfrm>
              <a:off x="1502590" y="3427058"/>
              <a:ext cx="989364" cy="415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time </a:t>
              </a:r>
              <a:r>
                <a:rPr lang="en-US" sz="1200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sz="1200" dirty="0">
                <a:latin typeface="Myriad Pro" panose="020B0503030403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66ACA-E09F-B182-BEC8-C6BD68D35A21}"/>
                </a:ext>
              </a:extLst>
            </p:cNvPr>
            <p:cNvSpPr txBox="1"/>
            <p:nvPr/>
          </p:nvSpPr>
          <p:spPr>
            <a:xfrm>
              <a:off x="1022910" y="1622365"/>
              <a:ext cx="2233246" cy="41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Stimulus feature </a:t>
              </a:r>
              <a:r>
                <a:rPr lang="en-US" sz="1200" b="1" dirty="0">
                  <a:latin typeface="Myriad Pro" panose="020B0503030403020204" pitchFamily="34" charset="0"/>
                </a:rPr>
                <a:t>(s)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AEFA7A-2167-A148-9B06-7F6C31445279}"/>
                </a:ext>
              </a:extLst>
            </p:cNvPr>
            <p:cNvGrpSpPr/>
            <p:nvPr/>
          </p:nvGrpSpPr>
          <p:grpSpPr>
            <a:xfrm>
              <a:off x="7401755" y="1622365"/>
              <a:ext cx="4604658" cy="2374800"/>
              <a:chOff x="6509657" y="1622365"/>
              <a:chExt cx="4604658" cy="23748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976B723-3200-07E0-A7E7-3C7BAE19434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894CF10-4AA5-7BE4-BC49-4829425255DB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06A7423-2BDB-AB05-741C-5D40B98E8DAE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59291CE-2415-C45A-3207-539D7D5462E2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A2232C-F432-750C-3B7B-37D7E8C2DFA9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F70C10E-CC90-D382-A0C2-0AC44B29A041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0949140-62DD-F40A-DAD5-79B89494A341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8D11AC9-93CB-60C2-3993-97315C560144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EDD565B-1476-BC93-973F-EF311B9A2F90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021232-CC1C-DB9F-E974-8250F74FBAD5}"/>
                  </a:ext>
                </a:extLst>
              </p:cNvPr>
              <p:cNvSpPr txBox="1"/>
              <p:nvPr/>
            </p:nvSpPr>
            <p:spPr>
              <a:xfrm>
                <a:off x="8532384" y="3581401"/>
                <a:ext cx="989365" cy="41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time </a:t>
                </a:r>
                <a:r>
                  <a:rPr lang="en-US" sz="1200" dirty="0">
                    <a:latin typeface="Myriad Pro" panose="020B0503030403020204" pitchFamily="34" charset="0"/>
                    <a:sym typeface="Wingdings" panose="05000000000000000000" pitchFamily="2" charset="2"/>
                  </a:rPr>
                  <a:t></a:t>
                </a:r>
                <a:endParaRPr lang="en-US" sz="12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B0BE-0621-8D43-6DBD-A3F6BE1A6EC0}"/>
                  </a:ext>
                </a:extLst>
              </p:cNvPr>
              <p:cNvSpPr txBox="1"/>
              <p:nvPr/>
            </p:nvSpPr>
            <p:spPr>
              <a:xfrm>
                <a:off x="7905744" y="1622365"/>
                <a:ext cx="2508048" cy="41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Recorded spikes </a:t>
                </a:r>
                <a:r>
                  <a:rPr lang="en-US" sz="1200" b="1" dirty="0">
                    <a:latin typeface="Myriad Pro" panose="020B0503030403020204" pitchFamily="34" charset="0"/>
                  </a:rPr>
                  <a:t>(r)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672D9E-8C93-45EB-7160-BBD93F1ED0DC}"/>
                </a:ext>
              </a:extLst>
            </p:cNvPr>
            <p:cNvGrpSpPr/>
            <p:nvPr/>
          </p:nvGrpSpPr>
          <p:grpSpPr>
            <a:xfrm>
              <a:off x="4369237" y="1288402"/>
              <a:ext cx="2383038" cy="1204561"/>
              <a:chOff x="4369237" y="1288402"/>
              <a:chExt cx="2383038" cy="1204561"/>
            </a:xfrm>
          </p:grpSpPr>
          <p:sp>
            <p:nvSpPr>
              <p:cNvPr id="14" name="Right Arrow 56">
                <a:extLst>
                  <a:ext uri="{FF2B5EF4-FFF2-40B4-BE49-F238E27FC236}">
                    <a16:creationId xmlns:a16="http://schemas.microsoft.com/office/drawing/2014/main" id="{7B0611FD-EB96-6C14-7CAF-21D9239C7C10}"/>
                  </a:ext>
                </a:extLst>
              </p:cNvPr>
              <p:cNvSpPr/>
              <p:nvPr/>
            </p:nvSpPr>
            <p:spPr>
              <a:xfrm>
                <a:off x="5018315" y="2166125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Myriad Pro" panose="020B0503030403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C4751C-BEF9-F5C9-48F9-2EC00FC714A3}"/>
                  </a:ext>
                </a:extLst>
              </p:cNvPr>
              <p:cNvSpPr txBox="1"/>
              <p:nvPr/>
            </p:nvSpPr>
            <p:spPr>
              <a:xfrm>
                <a:off x="4369237" y="1288402"/>
                <a:ext cx="2383038" cy="87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Myriad Pro" panose="020B0503030403020204" pitchFamily="34" charset="0"/>
                  </a:rPr>
                  <a:t>Encoding model</a:t>
                </a:r>
              </a:p>
              <a:p>
                <a:pPr algn="ctr"/>
                <a:r>
                  <a:rPr lang="en-US" sz="1600" b="1" dirty="0">
                    <a:latin typeface="Myriad Pro" panose="020B0503030403020204" pitchFamily="34" charset="0"/>
                  </a:rPr>
                  <a:t>P ( r | s 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A0E6DB-7D85-8D8A-D923-0311694B8AE0}"/>
              </a:ext>
            </a:extLst>
          </p:cNvPr>
          <p:cNvGrpSpPr/>
          <p:nvPr/>
        </p:nvGrpSpPr>
        <p:grpSpPr>
          <a:xfrm>
            <a:off x="4612704" y="2069290"/>
            <a:ext cx="1612556" cy="850435"/>
            <a:chOff x="4406949" y="2732049"/>
            <a:chExt cx="2307619" cy="1217000"/>
          </a:xfrm>
        </p:grpSpPr>
        <p:sp>
          <p:nvSpPr>
            <p:cNvPr id="28" name="Right Arrow 74">
              <a:extLst>
                <a:ext uri="{FF2B5EF4-FFF2-40B4-BE49-F238E27FC236}">
                  <a16:creationId xmlns:a16="http://schemas.microsoft.com/office/drawing/2014/main" id="{65773348-2D3A-45FB-2B70-E0BDD2C3ED45}"/>
                </a:ext>
              </a:extLst>
            </p:cNvPr>
            <p:cNvSpPr/>
            <p:nvPr/>
          </p:nvSpPr>
          <p:spPr>
            <a:xfrm rot="10800000"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Pro" panose="020B05030304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412011-7F1D-AF8B-2D03-D421A16FC4A4}"/>
                </a:ext>
              </a:extLst>
            </p:cNvPr>
            <p:cNvSpPr txBox="1"/>
            <p:nvPr/>
          </p:nvSpPr>
          <p:spPr>
            <a:xfrm>
              <a:off x="4406949" y="3112217"/>
              <a:ext cx="2307619" cy="836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Decoding model</a:t>
              </a:r>
            </a:p>
            <a:p>
              <a:pPr algn="ctr"/>
              <a:r>
                <a:rPr lang="en-US" sz="1600" b="1" dirty="0">
                  <a:latin typeface="Myriad Pro" panose="020B0503030403020204" pitchFamily="34" charset="0"/>
                </a:rPr>
                <a:t>P ( s | r )</a:t>
              </a:r>
            </a:p>
          </p:txBody>
        </p:sp>
      </p:grpSp>
      <p:pic>
        <p:nvPicPr>
          <p:cNvPr id="30" name="Picture 2" descr="Thomas Bayes - Wikipedia">
            <a:extLst>
              <a:ext uri="{FF2B5EF4-FFF2-40B4-BE49-F238E27FC236}">
                <a16:creationId xmlns:a16="http://schemas.microsoft.com/office/drawing/2014/main" id="{F5166615-BA68-FF98-F53A-AD4001DD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76" y="3389136"/>
            <a:ext cx="2895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33CF48A-ADF3-1EC0-812A-1444E44D453D}"/>
              </a:ext>
            </a:extLst>
          </p:cNvPr>
          <p:cNvGrpSpPr/>
          <p:nvPr/>
        </p:nvGrpSpPr>
        <p:grpSpPr>
          <a:xfrm>
            <a:off x="10191509" y="4095466"/>
            <a:ext cx="376867" cy="84183"/>
            <a:chOff x="10191509" y="4095466"/>
            <a:chExt cx="376867" cy="841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204421-D82B-F911-85D1-78326C9C7F09}"/>
                </a:ext>
              </a:extLst>
            </p:cNvPr>
            <p:cNvSpPr/>
            <p:nvPr/>
          </p:nvSpPr>
          <p:spPr>
            <a:xfrm rot="21392617">
              <a:off x="10191509" y="4130435"/>
              <a:ext cx="49214" cy="49214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7712E2-7344-3DB7-48CB-1DA5A8E5467F}"/>
                </a:ext>
              </a:extLst>
            </p:cNvPr>
            <p:cNvSpPr/>
            <p:nvPr/>
          </p:nvSpPr>
          <p:spPr>
            <a:xfrm rot="21392617">
              <a:off x="10510493" y="4095466"/>
              <a:ext cx="57883" cy="57883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27B253-4827-517E-CA2E-30C4380DAB55}"/>
              </a:ext>
            </a:extLst>
          </p:cNvPr>
          <p:cNvSpPr txBox="1"/>
          <p:nvPr/>
        </p:nvSpPr>
        <p:spPr>
          <a:xfrm>
            <a:off x="10889729" y="34943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15928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9DC1F9C-E9F7-0081-0C6F-4FCEEC4D9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r="31227" b="45252"/>
          <a:stretch/>
        </p:blipFill>
        <p:spPr>
          <a:xfrm>
            <a:off x="4829695" y="1222838"/>
            <a:ext cx="2834640" cy="2135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F9444C-0290-AFFD-B6AC-BD85178EE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8"/>
          <a:stretch/>
        </p:blipFill>
        <p:spPr>
          <a:xfrm>
            <a:off x="1918852" y="1222838"/>
            <a:ext cx="2910843" cy="390077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E2A04E7-3C40-6ACC-D16A-F3ECEE9E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t="54748" r="31227" b="2844"/>
          <a:stretch/>
        </p:blipFill>
        <p:spPr>
          <a:xfrm>
            <a:off x="4829695" y="3358437"/>
            <a:ext cx="2834640" cy="165423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3840C55-79B7-10E1-CF07-7CAD79CCE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3" r="978" b="33105"/>
          <a:stretch/>
        </p:blipFill>
        <p:spPr>
          <a:xfrm>
            <a:off x="7664335" y="1222838"/>
            <a:ext cx="2527068" cy="26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 two families of tools to deal with time series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E0F28F-CD30-FDA2-3255-93516A497930}"/>
              </a:ext>
            </a:extLst>
          </p:cNvPr>
          <p:cNvGrpSpPr/>
          <p:nvPr/>
        </p:nvGrpSpPr>
        <p:grpSpPr>
          <a:xfrm>
            <a:off x="2156458" y="1529439"/>
            <a:ext cx="7879080" cy="707886"/>
            <a:chOff x="2156458" y="1529439"/>
            <a:chExt cx="7879080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72C193-696F-FF6E-4C0B-330039D932FE}"/>
                </a:ext>
              </a:extLst>
            </p:cNvPr>
            <p:cNvSpPr txBox="1"/>
            <p:nvPr/>
          </p:nvSpPr>
          <p:spPr>
            <a:xfrm>
              <a:off x="2156458" y="1683327"/>
              <a:ext cx="2680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Dynamical systems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95D099-761B-AAC1-53E8-9721A97A189B}"/>
                </a:ext>
              </a:extLst>
            </p:cNvPr>
            <p:cNvSpPr txBox="1"/>
            <p:nvPr/>
          </p:nvSpPr>
          <p:spPr>
            <a:xfrm>
              <a:off x="7354683" y="1529439"/>
              <a:ext cx="2680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Statistical models and signal processing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2C010B-3063-6BFD-79C6-D5020AA6E7CD}"/>
              </a:ext>
            </a:extLst>
          </p:cNvPr>
          <p:cNvSpPr txBox="1"/>
          <p:nvPr/>
        </p:nvSpPr>
        <p:spPr>
          <a:xfrm>
            <a:off x="1345619" y="2484120"/>
            <a:ext cx="4302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behavior of neural populations from first principles, at different levels of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 models for interesting structure: attractors, limit cycles,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83E1E-C901-7AAE-9B7E-55B2E162F30C}"/>
              </a:ext>
            </a:extLst>
          </p:cNvPr>
          <p:cNvSpPr txBox="1"/>
          <p:nvPr/>
        </p:nvSpPr>
        <p:spPr>
          <a:xfrm>
            <a:off x="6543844" y="2484120"/>
            <a:ext cx="4302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 descriptive models of observed neural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a neuron filters and transforms its input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D76B45-6792-9A82-F0EB-24A7DDAB812C}"/>
              </a:ext>
            </a:extLst>
          </p:cNvPr>
          <p:cNvGrpSpPr/>
          <p:nvPr/>
        </p:nvGrpSpPr>
        <p:grpSpPr>
          <a:xfrm>
            <a:off x="2156458" y="5174673"/>
            <a:ext cx="7966709" cy="1342506"/>
            <a:chOff x="2156458" y="4447309"/>
            <a:chExt cx="7966709" cy="1870364"/>
          </a:xfrm>
        </p:grpSpPr>
        <p:sp>
          <p:nvSpPr>
            <p:cNvPr id="14" name="Callout: Up Arrow 13">
              <a:extLst>
                <a:ext uri="{FF2B5EF4-FFF2-40B4-BE49-F238E27FC236}">
                  <a16:creationId xmlns:a16="http://schemas.microsoft.com/office/drawing/2014/main" id="{6C211965-8790-173E-BB87-9447C1D7CC62}"/>
                </a:ext>
              </a:extLst>
            </p:cNvPr>
            <p:cNvSpPr/>
            <p:nvPr/>
          </p:nvSpPr>
          <p:spPr>
            <a:xfrm>
              <a:off x="2156458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morning</a:t>
              </a:r>
            </a:p>
          </p:txBody>
        </p:sp>
        <p:sp>
          <p:nvSpPr>
            <p:cNvPr id="15" name="Callout: Up Arrow 14">
              <a:extLst>
                <a:ext uri="{FF2B5EF4-FFF2-40B4-BE49-F238E27FC236}">
                  <a16:creationId xmlns:a16="http://schemas.microsoft.com/office/drawing/2014/main" id="{393C4668-C11A-2CD1-6353-CA9DB7826149}"/>
                </a:ext>
              </a:extLst>
            </p:cNvPr>
            <p:cNvSpPr/>
            <p:nvPr/>
          </p:nvSpPr>
          <p:spPr>
            <a:xfrm>
              <a:off x="7267050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afternoon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2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3763935" y="1536173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3763935" y="962891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763935" y="3752165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 </a:t>
            </a:r>
            <a:r>
              <a:rPr lang="en-US" sz="4800" b="1" dirty="0" err="1"/>
              <a:t>dV</a:t>
            </a:r>
            <a:r>
              <a:rPr lang="en-US" sz="4800" b="1" dirty="0"/>
              <a:t>/dt =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763935" y="3105834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capacitor 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8E6A27-56EB-0E95-158E-8737D4469AF8}"/>
              </a:ext>
            </a:extLst>
          </p:cNvPr>
          <p:cNvGrpSpPr/>
          <p:nvPr/>
        </p:nvGrpSpPr>
        <p:grpSpPr>
          <a:xfrm>
            <a:off x="-91440" y="-28595"/>
            <a:ext cx="12397049" cy="6318407"/>
            <a:chOff x="-91440" y="82435"/>
            <a:chExt cx="12397049" cy="63184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F2AEE33-4AF7-B03F-6A38-B3C3D3609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440" y="82435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354374C-B347-08DC-AA0B-CBEF9F16B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09609" y="3162342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8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E620B-EA5B-EBAF-A012-C1B219DB06C4}"/>
              </a:ext>
            </a:extLst>
          </p:cNvPr>
          <p:cNvGrpSpPr/>
          <p:nvPr/>
        </p:nvGrpSpPr>
        <p:grpSpPr>
          <a:xfrm>
            <a:off x="6599500" y="2408935"/>
            <a:ext cx="2629822" cy="1721365"/>
            <a:chOff x="5810268" y="2408935"/>
            <a:chExt cx="2629822" cy="17213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B0215A-0029-9371-CC5B-18D241CDBC62}"/>
                </a:ext>
              </a:extLst>
            </p:cNvPr>
            <p:cNvGrpSpPr/>
            <p:nvPr/>
          </p:nvGrpSpPr>
          <p:grpSpPr>
            <a:xfrm>
              <a:off x="6838451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CDC61EB-7373-E317-26E7-E28E3318B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803FF9F-694B-4284-CF0C-6EF09866B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1949B33-EF0C-4FAE-8CD7-B6707DD8AD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5A0175-EFDE-315F-C21F-C1A881B064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2E69F-6EA5-6E13-CB87-D28C8B6A89C3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FEDA8-B140-D5FF-1DCD-9922F3E6FD7B}"/>
                </a:ext>
              </a:extLst>
            </p:cNvPr>
            <p:cNvSpPr txBox="1"/>
            <p:nvPr/>
          </p:nvSpPr>
          <p:spPr>
            <a:xfrm>
              <a:off x="5810268" y="2875872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B0FA015C-E79E-C33F-5A26-92AA842F5CBF}"/>
              </a:ext>
            </a:extLst>
          </p:cNvPr>
          <p:cNvGrpSpPr/>
          <p:nvPr/>
        </p:nvGrpSpPr>
        <p:grpSpPr>
          <a:xfrm>
            <a:off x="7995431" y="1351679"/>
            <a:ext cx="1910769" cy="3799562"/>
            <a:chOff x="7206199" y="1351679"/>
            <a:chExt cx="1910769" cy="379956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5FDC6F-ED88-E18B-F359-860683E4983A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03" y="4130300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DFAFC5D-9639-AEF8-53DA-4236F99CBFCC}"/>
                </a:ext>
              </a:extLst>
            </p:cNvPr>
            <p:cNvCxnSpPr>
              <a:cxnSpLocks/>
            </p:cNvCxnSpPr>
            <p:nvPr/>
          </p:nvCxnSpPr>
          <p:spPr>
            <a:xfrm>
              <a:off x="8159969" y="1757326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E25C3E-E8AC-F247-ECFC-4FC23A3EDEA9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2408935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5D5994-1C92-0748-2120-443AFB050DA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4130300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433CE9-E502-3EA7-0EB7-DB85CE2C002B}"/>
                </a:ext>
              </a:extLst>
            </p:cNvPr>
            <p:cNvSpPr txBox="1"/>
            <p:nvPr/>
          </p:nvSpPr>
          <p:spPr>
            <a:xfrm>
              <a:off x="7721903" y="13516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outside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CA6DB-2439-DAB0-88DA-46E3735B9CA0}"/>
                </a:ext>
              </a:extLst>
            </p:cNvPr>
            <p:cNvSpPr txBox="1"/>
            <p:nvPr/>
          </p:nvSpPr>
          <p:spPr>
            <a:xfrm>
              <a:off x="7721903" y="478190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inside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984AD66-E34F-B219-5824-25090012F305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DC851E-1546-45EE-602F-6C7C21CE3314}"/>
              </a:ext>
            </a:extLst>
          </p:cNvPr>
          <p:cNvGrpSpPr/>
          <p:nvPr/>
        </p:nvGrpSpPr>
        <p:grpSpPr>
          <a:xfrm>
            <a:off x="9720551" y="2405372"/>
            <a:ext cx="1535797" cy="1179653"/>
            <a:chOff x="8931319" y="2408935"/>
            <a:chExt cx="1535797" cy="170411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A46778-4999-B60E-9AEA-2774C244E9B3}"/>
                </a:ext>
              </a:extLst>
            </p:cNvPr>
            <p:cNvGrpSpPr/>
            <p:nvPr/>
          </p:nvGrpSpPr>
          <p:grpSpPr>
            <a:xfrm>
              <a:off x="8931319" y="2408935"/>
              <a:ext cx="363716" cy="1704112"/>
              <a:chOff x="8931319" y="2402885"/>
              <a:chExt cx="363716" cy="1693023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C4052A3-EE11-F8C2-2767-C6E53D7E1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288246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6F86511-2466-7336-9374-CB92F04E1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319" y="303735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F778431-A2A6-C022-175F-CFCAA926B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3189400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899F42F-6ACF-6657-AFD6-C3469CCB0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8901" y="3350373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7DBB137-90EE-7BDD-10D3-C65D183B30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8901" y="3502422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BC29FB4-E8E7-C471-FFB5-B4CDE3652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402885"/>
                <a:ext cx="0" cy="379003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51BF340-26BC-1588-92AE-93EB0A7AB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767410"/>
                <a:ext cx="182398" cy="115048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BCDFCD7-75D5-BF5D-BD0D-9BE122B1DD1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098228" y="3722111"/>
                <a:ext cx="0" cy="373797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6562116-F9A6-53B9-27A4-3607D6BA8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56244" y="3657314"/>
                <a:ext cx="141983" cy="7397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7DD7C-9024-0795-3683-7076371A8DA0}"/>
                </a:ext>
              </a:extLst>
            </p:cNvPr>
            <p:cNvSpPr txBox="1"/>
            <p:nvPr/>
          </p:nvSpPr>
          <p:spPr>
            <a:xfrm>
              <a:off x="9345651" y="2611551"/>
              <a:ext cx="1121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resistor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4E372E5-D322-9996-C1F6-1368D3BC79D8}"/>
              </a:ext>
            </a:extLst>
          </p:cNvPr>
          <p:cNvGrpSpPr/>
          <p:nvPr/>
        </p:nvGrpSpPr>
        <p:grpSpPr>
          <a:xfrm>
            <a:off x="3599304" y="2746149"/>
            <a:ext cx="8083481" cy="1839052"/>
            <a:chOff x="2798481" y="2743088"/>
            <a:chExt cx="8083481" cy="18390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D9AF75C-F494-3E77-CF65-20D3898881C8}"/>
                </a:ext>
              </a:extLst>
            </p:cNvPr>
            <p:cNvGrpSpPr/>
            <p:nvPr/>
          </p:nvGrpSpPr>
          <p:grpSpPr>
            <a:xfrm>
              <a:off x="8735899" y="3585025"/>
              <a:ext cx="2146063" cy="558964"/>
              <a:chOff x="8735899" y="3588588"/>
              <a:chExt cx="2146063" cy="55896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00027F8-2E8C-04AB-45B1-BA29F0E665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59DE1B3-E031-A738-1BF4-EBFE819C5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A0460B1-482A-9993-CB70-341C033870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E8F2C53-1CD5-913A-2A76-A48914254CAE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D8EC2AA-A10F-824A-4142-D975097448F4}"/>
                </a:ext>
              </a:extLst>
            </p:cNvPr>
            <p:cNvGrpSpPr/>
            <p:nvPr/>
          </p:nvGrpSpPr>
          <p:grpSpPr>
            <a:xfrm>
              <a:off x="2798481" y="2743088"/>
              <a:ext cx="264677" cy="1839052"/>
              <a:chOff x="2798481" y="2743088"/>
              <a:chExt cx="264677" cy="183905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FF8F6C0-D0D6-C25F-12F9-55B55A67E266}"/>
                  </a:ext>
                </a:extLst>
              </p:cNvPr>
              <p:cNvSpPr/>
              <p:nvPr/>
            </p:nvSpPr>
            <p:spPr>
              <a:xfrm>
                <a:off x="2798481" y="4317462"/>
                <a:ext cx="264677" cy="264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111" name="Arrow: Up-Down 110">
                <a:extLst>
                  <a:ext uri="{FF2B5EF4-FFF2-40B4-BE49-F238E27FC236}">
                    <a16:creationId xmlns:a16="http://schemas.microsoft.com/office/drawing/2014/main" id="{9BE075AD-C2FA-9C49-A28C-88E27E843533}"/>
                  </a:ext>
                </a:extLst>
              </p:cNvPr>
              <p:cNvSpPr/>
              <p:nvPr/>
            </p:nvSpPr>
            <p:spPr>
              <a:xfrm>
                <a:off x="2865724" y="2743088"/>
                <a:ext cx="141244" cy="1501358"/>
              </a:xfrm>
              <a:prstGeom prst="upDownArrow">
                <a:avLst/>
              </a:prstGeom>
              <a:solidFill>
                <a:srgbClr val="84C777"/>
              </a:solidFill>
              <a:ln>
                <a:solidFill>
                  <a:srgbClr val="3E7A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8E0340-0AB4-907E-B743-2DEA16784453}"/>
              </a:ext>
            </a:extLst>
          </p:cNvPr>
          <p:cNvGrpSpPr/>
          <p:nvPr/>
        </p:nvGrpSpPr>
        <p:grpSpPr>
          <a:xfrm>
            <a:off x="2458635" y="4902357"/>
            <a:ext cx="3912888" cy="923330"/>
            <a:chOff x="6383090" y="4845297"/>
            <a:chExt cx="3912888" cy="92333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D8DB7DF-6298-F641-31AF-45235DFCD91F}"/>
                </a:ext>
              </a:extLst>
            </p:cNvPr>
            <p:cNvSpPr txBox="1"/>
            <p:nvPr/>
          </p:nvSpPr>
          <p:spPr>
            <a:xfrm>
              <a:off x="6728778" y="4845297"/>
              <a:ext cx="3567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C777"/>
                  </a:solidFill>
                </a:rPr>
                <a:t>Nernst potential</a:t>
              </a:r>
            </a:p>
            <a:p>
              <a:r>
                <a:rPr lang="en-US" dirty="0"/>
                <a:t>Combined effect of concentration and charge “forces” on ions</a:t>
              </a:r>
            </a:p>
          </p:txBody>
        </p:sp>
        <p:sp>
          <p:nvSpPr>
            <p:cNvPr id="116" name="Arrow: Up 115">
              <a:extLst>
                <a:ext uri="{FF2B5EF4-FFF2-40B4-BE49-F238E27FC236}">
                  <a16:creationId xmlns:a16="http://schemas.microsoft.com/office/drawing/2014/main" id="{6498F685-986D-D8F7-260D-4459F29701A2}"/>
                </a:ext>
              </a:extLst>
            </p:cNvPr>
            <p:cNvSpPr/>
            <p:nvPr/>
          </p:nvSpPr>
          <p:spPr>
            <a:xfrm rot="18154877">
              <a:off x="6443976" y="4957932"/>
              <a:ext cx="200271" cy="3220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D9E9CCB-07B4-D496-ACAD-1593A525E25F}"/>
              </a:ext>
            </a:extLst>
          </p:cNvPr>
          <p:cNvGrpSpPr/>
          <p:nvPr/>
        </p:nvGrpSpPr>
        <p:grpSpPr>
          <a:xfrm>
            <a:off x="230297" y="2569314"/>
            <a:ext cx="2680273" cy="2496877"/>
            <a:chOff x="91123" y="2569922"/>
            <a:chExt cx="2680273" cy="2496877"/>
          </a:xfrm>
        </p:grpSpPr>
        <p:sp>
          <p:nvSpPr>
            <p:cNvPr id="117" name="Left Bracket 116">
              <a:extLst>
                <a:ext uri="{FF2B5EF4-FFF2-40B4-BE49-F238E27FC236}">
                  <a16:creationId xmlns:a16="http://schemas.microsoft.com/office/drawing/2014/main" id="{D62BC588-37AA-4816-24C8-4447CAD88C6C}"/>
                </a:ext>
              </a:extLst>
            </p:cNvPr>
            <p:cNvSpPr/>
            <p:nvPr/>
          </p:nvSpPr>
          <p:spPr>
            <a:xfrm>
              <a:off x="1212417" y="2569922"/>
              <a:ext cx="218843" cy="1740723"/>
            </a:xfrm>
            <a:prstGeom prst="leftBracket">
              <a:avLst>
                <a:gd name="adj" fmla="val 47752"/>
              </a:avLst>
            </a:prstGeom>
            <a:ln w="38100">
              <a:solidFill>
                <a:srgbClr val="54A6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4CC377-6F39-82D4-85B6-F808A859B38A}"/>
                </a:ext>
              </a:extLst>
            </p:cNvPr>
            <p:cNvSpPr txBox="1"/>
            <p:nvPr/>
          </p:nvSpPr>
          <p:spPr>
            <a:xfrm>
              <a:off x="91123" y="4420468"/>
              <a:ext cx="268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concentration difference</a:t>
              </a:r>
            </a:p>
            <a:p>
              <a:pPr algn="ctr"/>
              <a:r>
                <a:rPr lang="en-US" dirty="0"/>
                <a:t>charge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8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950912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1492179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134596" y="1958867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350254" y="1492179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695758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3470164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53CDB8-3404-6F99-9651-4C9DE7C2874B}"/>
              </a:ext>
            </a:extLst>
          </p:cNvPr>
          <p:cNvSpPr txBox="1"/>
          <p:nvPr/>
        </p:nvSpPr>
        <p:spPr>
          <a:xfrm>
            <a:off x="3101743" y="3471440"/>
            <a:ext cx="441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  <a:endParaRPr lang="en-US" sz="3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B4EAE7B6-9B26-E86A-2429-CF932C332AE6}"/>
              </a:ext>
            </a:extLst>
          </p:cNvPr>
          <p:cNvSpPr txBox="1"/>
          <p:nvPr/>
        </p:nvSpPr>
        <p:spPr>
          <a:xfrm>
            <a:off x="2801478" y="4355019"/>
            <a:ext cx="4154914" cy="584775"/>
          </a:xfrm>
          <a:custGeom>
            <a:avLst/>
            <a:gdLst>
              <a:gd name="connsiteX0" fmla="*/ 0 w 4154914"/>
              <a:gd name="connsiteY0" fmla="*/ 0 h 584775"/>
              <a:gd name="connsiteX1" fmla="*/ 650937 w 4154914"/>
              <a:gd name="connsiteY1" fmla="*/ 0 h 584775"/>
              <a:gd name="connsiteX2" fmla="*/ 1260324 w 4154914"/>
              <a:gd name="connsiteY2" fmla="*/ 0 h 584775"/>
              <a:gd name="connsiteX3" fmla="*/ 1828162 w 4154914"/>
              <a:gd name="connsiteY3" fmla="*/ 0 h 584775"/>
              <a:gd name="connsiteX4" fmla="*/ 2520648 w 4154914"/>
              <a:gd name="connsiteY4" fmla="*/ 0 h 584775"/>
              <a:gd name="connsiteX5" fmla="*/ 3296232 w 4154914"/>
              <a:gd name="connsiteY5" fmla="*/ 0 h 584775"/>
              <a:gd name="connsiteX6" fmla="*/ 4154914 w 4154914"/>
              <a:gd name="connsiteY6" fmla="*/ 0 h 584775"/>
              <a:gd name="connsiteX7" fmla="*/ 4154914 w 4154914"/>
              <a:gd name="connsiteY7" fmla="*/ 584775 h 584775"/>
              <a:gd name="connsiteX8" fmla="*/ 3420879 w 4154914"/>
              <a:gd name="connsiteY8" fmla="*/ 584775 h 584775"/>
              <a:gd name="connsiteX9" fmla="*/ 2728394 w 4154914"/>
              <a:gd name="connsiteY9" fmla="*/ 584775 h 584775"/>
              <a:gd name="connsiteX10" fmla="*/ 2077457 w 4154914"/>
              <a:gd name="connsiteY10" fmla="*/ 584775 h 584775"/>
              <a:gd name="connsiteX11" fmla="*/ 1509619 w 4154914"/>
              <a:gd name="connsiteY11" fmla="*/ 584775 h 584775"/>
              <a:gd name="connsiteX12" fmla="*/ 858682 w 4154914"/>
              <a:gd name="connsiteY12" fmla="*/ 584775 h 584775"/>
              <a:gd name="connsiteX13" fmla="*/ 0 w 4154914"/>
              <a:gd name="connsiteY13" fmla="*/ 584775 h 584775"/>
              <a:gd name="connsiteX14" fmla="*/ 0 w 4154914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4914" h="584775" extrusionOk="0">
                <a:moveTo>
                  <a:pt x="0" y="0"/>
                </a:moveTo>
                <a:cubicBezTo>
                  <a:pt x="170315" y="-11197"/>
                  <a:pt x="407231" y="-9571"/>
                  <a:pt x="650937" y="0"/>
                </a:cubicBezTo>
                <a:cubicBezTo>
                  <a:pt x="894643" y="9571"/>
                  <a:pt x="1000889" y="21563"/>
                  <a:pt x="1260324" y="0"/>
                </a:cubicBezTo>
                <a:cubicBezTo>
                  <a:pt x="1519759" y="-21563"/>
                  <a:pt x="1667811" y="10233"/>
                  <a:pt x="1828162" y="0"/>
                </a:cubicBezTo>
                <a:cubicBezTo>
                  <a:pt x="1988513" y="-10233"/>
                  <a:pt x="2187748" y="-660"/>
                  <a:pt x="2520648" y="0"/>
                </a:cubicBezTo>
                <a:cubicBezTo>
                  <a:pt x="2853548" y="660"/>
                  <a:pt x="2919679" y="-12507"/>
                  <a:pt x="3296232" y="0"/>
                </a:cubicBezTo>
                <a:cubicBezTo>
                  <a:pt x="3672785" y="12507"/>
                  <a:pt x="3975376" y="-30979"/>
                  <a:pt x="4154914" y="0"/>
                </a:cubicBezTo>
                <a:cubicBezTo>
                  <a:pt x="4176682" y="123401"/>
                  <a:pt x="4126074" y="372009"/>
                  <a:pt x="4154914" y="584775"/>
                </a:cubicBezTo>
                <a:cubicBezTo>
                  <a:pt x="3963421" y="573076"/>
                  <a:pt x="3762698" y="595118"/>
                  <a:pt x="3420879" y="584775"/>
                </a:cubicBezTo>
                <a:cubicBezTo>
                  <a:pt x="3079061" y="574432"/>
                  <a:pt x="2905109" y="577641"/>
                  <a:pt x="2728394" y="584775"/>
                </a:cubicBezTo>
                <a:cubicBezTo>
                  <a:pt x="2551679" y="591909"/>
                  <a:pt x="2378931" y="564364"/>
                  <a:pt x="2077457" y="584775"/>
                </a:cubicBezTo>
                <a:cubicBezTo>
                  <a:pt x="1775983" y="605186"/>
                  <a:pt x="1658574" y="597573"/>
                  <a:pt x="1509619" y="584775"/>
                </a:cubicBezTo>
                <a:cubicBezTo>
                  <a:pt x="1360664" y="571977"/>
                  <a:pt x="1101213" y="580410"/>
                  <a:pt x="858682" y="584775"/>
                </a:cubicBezTo>
                <a:cubicBezTo>
                  <a:pt x="616151" y="589140"/>
                  <a:pt x="389658" y="547187"/>
                  <a:pt x="0" y="584775"/>
                </a:cubicBezTo>
                <a:cubicBezTo>
                  <a:pt x="-28589" y="416842"/>
                  <a:pt x="-28407" y="1569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461F2B-6F98-126B-2473-173B78F87616}"/>
              </a:ext>
            </a:extLst>
          </p:cNvPr>
          <p:cNvGrpSpPr/>
          <p:nvPr/>
        </p:nvGrpSpPr>
        <p:grpSpPr>
          <a:xfrm>
            <a:off x="2997140" y="2695757"/>
            <a:ext cx="1716833" cy="1138429"/>
            <a:chOff x="2997140" y="2695757"/>
            <a:chExt cx="1716833" cy="1138429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8118323-F55E-83C3-DE84-6F3786E04462}"/>
                </a:ext>
              </a:extLst>
            </p:cNvPr>
            <p:cNvSpPr/>
            <p:nvPr/>
          </p:nvSpPr>
          <p:spPr>
            <a:xfrm>
              <a:off x="4571990" y="2695757"/>
              <a:ext cx="141983" cy="6908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row: Down 192">
              <a:extLst>
                <a:ext uri="{FF2B5EF4-FFF2-40B4-BE49-F238E27FC236}">
                  <a16:creationId xmlns:a16="http://schemas.microsoft.com/office/drawing/2014/main" id="{B0849EF1-E945-7EB8-829C-F2853F92F842}"/>
                </a:ext>
              </a:extLst>
            </p:cNvPr>
            <p:cNvSpPr/>
            <p:nvPr/>
          </p:nvSpPr>
          <p:spPr>
            <a:xfrm rot="16200000">
              <a:off x="3027521" y="3653591"/>
              <a:ext cx="150214" cy="2109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49" grpId="0"/>
      <p:bldP spid="55" grpId="0"/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129EFF-07C1-1C1D-DAAF-85352BD0726F}"/>
              </a:ext>
            </a:extLst>
          </p:cNvPr>
          <p:cNvSpPr txBox="1"/>
          <p:nvPr/>
        </p:nvSpPr>
        <p:spPr>
          <a:xfrm>
            <a:off x="206336" y="131813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DA2713-1D4F-E787-9AE7-C73C35EBC75C}"/>
              </a:ext>
            </a:extLst>
          </p:cNvPr>
          <p:cNvSpPr txBox="1"/>
          <p:nvPr/>
        </p:nvSpPr>
        <p:spPr>
          <a:xfrm>
            <a:off x="901686" y="195438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2DA82B6-14D2-902E-45ED-EA63F583149D}"/>
              </a:ext>
            </a:extLst>
          </p:cNvPr>
          <p:cNvSpPr txBox="1"/>
          <p:nvPr/>
        </p:nvSpPr>
        <p:spPr>
          <a:xfrm>
            <a:off x="472973" y="261897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C777"/>
                </a:solidFill>
              </a:rPr>
              <a:t>V</a:t>
            </a:r>
            <a:r>
              <a:rPr lang="en-US" sz="3200" b="1" baseline="-25000" dirty="0" err="1">
                <a:solidFill>
                  <a:srgbClr val="84C777"/>
                </a:solidFill>
              </a:rPr>
              <a:t>ss</a:t>
            </a:r>
            <a:r>
              <a:rPr lang="en-US" sz="3200" b="1" dirty="0"/>
              <a:t>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endParaRPr lang="en-US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E04377-C837-DC72-05C3-8915B50AD79E}"/>
              </a:ext>
            </a:extLst>
          </p:cNvPr>
          <p:cNvSpPr txBox="1"/>
          <p:nvPr/>
        </p:nvSpPr>
        <p:spPr>
          <a:xfrm>
            <a:off x="1007032" y="3424868"/>
            <a:ext cx="4568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membrane potential V approaches a “steady state” (ss) value of </a:t>
            </a:r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 approaches its steady state value at a rate proportional to 1/(RC)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approaches it exponentially: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90368E-4889-7BDD-4ECF-027150D6266B}"/>
              </a:ext>
            </a:extLst>
          </p:cNvPr>
          <p:cNvGrpSpPr/>
          <p:nvPr/>
        </p:nvGrpSpPr>
        <p:grpSpPr>
          <a:xfrm>
            <a:off x="101498" y="5247481"/>
            <a:ext cx="6471253" cy="584775"/>
            <a:chOff x="101498" y="5204271"/>
            <a:chExt cx="6471253" cy="584775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C593CC-78CE-1463-75CB-FFF4F4B7D315}"/>
                </a:ext>
              </a:extLst>
            </p:cNvPr>
            <p:cNvSpPr txBox="1"/>
            <p:nvPr/>
          </p:nvSpPr>
          <p:spPr>
            <a:xfrm>
              <a:off x="101498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K dx/dt  =  – 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4CBA3E5-B75E-6649-52F1-FF46DB3952DF}"/>
                </a:ext>
              </a:extLst>
            </p:cNvPr>
            <p:cNvSpPr txBox="1"/>
            <p:nvPr/>
          </p:nvSpPr>
          <p:spPr>
            <a:xfrm>
              <a:off x="3276827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x(t)  =  e</a:t>
              </a:r>
              <a:r>
                <a:rPr lang="en-US" sz="3200" b="1" dirty="0">
                  <a:solidFill>
                    <a:srgbClr val="84C777"/>
                  </a:solidFill>
                </a:rPr>
                <a:t> </a:t>
              </a:r>
              <a:r>
                <a:rPr lang="en-US" sz="3200" b="1" baseline="30000" dirty="0"/>
                <a:t>– t/K</a:t>
              </a:r>
              <a:endParaRPr lang="en-US" sz="3200" b="1" dirty="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6C5E7907-559B-72F1-1A1C-22F2885050D9}"/>
                </a:ext>
              </a:extLst>
            </p:cNvPr>
            <p:cNvSpPr/>
            <p:nvPr/>
          </p:nvSpPr>
          <p:spPr>
            <a:xfrm>
              <a:off x="3266003" y="5396599"/>
              <a:ext cx="400853" cy="2001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D1667-067A-F82A-AB32-A0D17BB62DC6}"/>
              </a:ext>
            </a:extLst>
          </p:cNvPr>
          <p:cNvSpPr txBox="1"/>
          <p:nvPr/>
        </p:nvSpPr>
        <p:spPr>
          <a:xfrm>
            <a:off x="2513091" y="4551302"/>
            <a:ext cx="114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89BBE2"/>
                </a:solidFill>
              </a:rPr>
              <a:t>R</a:t>
            </a:r>
            <a:r>
              <a:rPr lang="en-US" sz="2400" b="1" dirty="0"/>
              <a:t> ·</a:t>
            </a:r>
            <a:r>
              <a:rPr lang="en-US" sz="2400" b="1" dirty="0">
                <a:solidFill>
                  <a:srgbClr val="89BBE2"/>
                </a:solidFill>
              </a:rPr>
              <a:t> </a:t>
            </a:r>
            <a:r>
              <a:rPr lang="en-US" sz="2400" b="1" dirty="0">
                <a:solidFill>
                  <a:srgbClr val="FDB879"/>
                </a:solidFill>
              </a:rPr>
              <a:t>C</a:t>
            </a:r>
            <a:r>
              <a:rPr lang="en-US" sz="2400" b="1" dirty="0"/>
              <a:t> 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809D1E-57D5-55F9-B8AB-E6D394CD60A6}"/>
              </a:ext>
            </a:extLst>
          </p:cNvPr>
          <p:cNvGrpSpPr/>
          <p:nvPr/>
        </p:nvGrpSpPr>
        <p:grpSpPr>
          <a:xfrm>
            <a:off x="2091640" y="3826680"/>
            <a:ext cx="5372569" cy="686908"/>
            <a:chOff x="2091640" y="3826680"/>
            <a:chExt cx="5372569" cy="68690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1F5B5D-B52F-666C-FA7D-CD46CA3CB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640" y="4192439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2F42B4-B880-8A78-BD85-30F944CF4EA5}"/>
                </a:ext>
              </a:extLst>
            </p:cNvPr>
            <p:cNvGrpSpPr/>
            <p:nvPr/>
          </p:nvGrpSpPr>
          <p:grpSpPr>
            <a:xfrm>
              <a:off x="5911513" y="3826680"/>
              <a:ext cx="1552696" cy="686908"/>
              <a:chOff x="5517736" y="3771799"/>
              <a:chExt cx="1552696" cy="68690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33AF13-40CD-ACD5-DDF0-A1DD5569F21A}"/>
                  </a:ext>
                </a:extLst>
              </p:cNvPr>
              <p:cNvSpPr txBox="1"/>
              <p:nvPr/>
            </p:nvSpPr>
            <p:spPr>
              <a:xfrm>
                <a:off x="5517736" y="3936000"/>
                <a:ext cx="869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baseline="-25000" dirty="0" err="1"/>
                  <a:t>ion</a:t>
                </a:r>
                <a:r>
                  <a:rPr lang="en-US" dirty="0"/>
                  <a:t> +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657B357-63CB-92E0-2A5E-05F3C3C972C4}"/>
                  </a:ext>
                </a:extLst>
              </p:cNvPr>
              <p:cNvGrpSpPr/>
              <p:nvPr/>
            </p:nvGrpSpPr>
            <p:grpSpPr>
              <a:xfrm>
                <a:off x="6150424" y="3771799"/>
                <a:ext cx="920008" cy="686908"/>
                <a:chOff x="6011633" y="3520773"/>
                <a:chExt cx="920008" cy="686908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75EA830-20AC-F2AC-85D4-DD80F3E06B9F}"/>
                    </a:ext>
                  </a:extLst>
                </p:cNvPr>
                <p:cNvSpPr txBox="1"/>
                <p:nvPr/>
              </p:nvSpPr>
              <p:spPr>
                <a:xfrm>
                  <a:off x="6017241" y="3520773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r>
                    <a:rPr lang="en-US" baseline="-25000" dirty="0" err="1"/>
                    <a:t>ext</a:t>
                  </a:r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33D50B-9B8E-4CC6-F443-1A208525AD86}"/>
                    </a:ext>
                  </a:extLst>
                </p:cNvPr>
                <p:cNvSpPr txBox="1"/>
                <p:nvPr/>
              </p:nvSpPr>
              <p:spPr>
                <a:xfrm>
                  <a:off x="6048139" y="3838349"/>
                  <a:ext cx="689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A7825A5-BC50-710C-9DC3-3DCC51C8C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1633" y="3896493"/>
                  <a:ext cx="46280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9FA310-EC61-06E8-3F56-68C039E8FF58}"/>
              </a:ext>
            </a:extLst>
          </p:cNvPr>
          <p:cNvGrpSpPr/>
          <p:nvPr/>
        </p:nvGrpSpPr>
        <p:grpSpPr>
          <a:xfrm>
            <a:off x="444203" y="2195734"/>
            <a:ext cx="5567430" cy="3401517"/>
            <a:chOff x="444203" y="2195734"/>
            <a:chExt cx="5567430" cy="34015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16567D-CB1C-CF3F-A4BD-DD89C5E69BAE}"/>
                </a:ext>
              </a:extLst>
            </p:cNvPr>
            <p:cNvSpPr txBox="1"/>
            <p:nvPr/>
          </p:nvSpPr>
          <p:spPr>
            <a:xfrm>
              <a:off x="444203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30B684-FEC1-5AC4-F351-1D519F59CF50}"/>
                </a:ext>
              </a:extLst>
            </p:cNvPr>
            <p:cNvSpPr txBox="1"/>
            <p:nvPr/>
          </p:nvSpPr>
          <p:spPr>
            <a:xfrm>
              <a:off x="481558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C59428F-E571-F36F-5029-C3ECB0BB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54504" y="2195734"/>
              <a:ext cx="3957129" cy="295573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383209-25C8-32A3-5C50-7914D6B75A96}"/>
                </a:ext>
              </a:extLst>
            </p:cNvPr>
            <p:cNvSpPr txBox="1"/>
            <p:nvPr/>
          </p:nvSpPr>
          <p:spPr>
            <a:xfrm>
              <a:off x="3479774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4B6D062-BB42-B138-D0EE-4C108CEA1537}"/>
                </a:ext>
              </a:extLst>
            </p:cNvPr>
            <p:cNvSpPr txBox="1"/>
            <p:nvPr/>
          </p:nvSpPr>
          <p:spPr>
            <a:xfrm>
              <a:off x="1765268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73C272D-17FB-F84F-5856-ACB4DB8E6F11}"/>
                </a:ext>
              </a:extLst>
            </p:cNvPr>
            <p:cNvSpPr txBox="1"/>
            <p:nvPr/>
          </p:nvSpPr>
          <p:spPr>
            <a:xfrm>
              <a:off x="1433047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CE745F-5BC7-896B-7A0C-38BD193A1D52}"/>
                </a:ext>
              </a:extLst>
            </p:cNvPr>
            <p:cNvSpPr txBox="1"/>
            <p:nvPr/>
          </p:nvSpPr>
          <p:spPr>
            <a:xfrm>
              <a:off x="1267658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7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1073</Words>
  <Application>Microsoft Office PowerPoint</Application>
  <PresentationFormat>Widescreen</PresentationFormat>
  <Paragraphs>259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Candara</vt:lpstr>
      <vt:lpstr>Consolas</vt:lpstr>
      <vt:lpstr>Google Sans</vt:lpstr>
      <vt:lpstr>Myriad Pro</vt:lpstr>
      <vt:lpstr>Office Theme</vt:lpstr>
      <vt:lpstr>Dynamical systems and time series data in neuroscience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systems and time series data in neuroscience</dc:title>
  <dc:creator>Ann Kennedy</dc:creator>
  <cp:lastModifiedBy>Ann Kennedy</cp:lastModifiedBy>
  <cp:revision>50</cp:revision>
  <dcterms:created xsi:type="dcterms:W3CDTF">2022-07-05T13:39:33Z</dcterms:created>
  <dcterms:modified xsi:type="dcterms:W3CDTF">2022-07-06T05:54:36Z</dcterms:modified>
</cp:coreProperties>
</file>