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9" r:id="rId3"/>
    <p:sldId id="262" r:id="rId4"/>
    <p:sldId id="264" r:id="rId5"/>
    <p:sldId id="263" r:id="rId6"/>
    <p:sldId id="261" r:id="rId7"/>
    <p:sldId id="268" r:id="rId8"/>
    <p:sldId id="265" r:id="rId9"/>
    <p:sldId id="266" r:id="rId10"/>
    <p:sldId id="267" r:id="rId11"/>
    <p:sldId id="269" r:id="rId12"/>
    <p:sldId id="260" r:id="rId13"/>
    <p:sldId id="270" r:id="rId14"/>
    <p:sldId id="273" r:id="rId15"/>
    <p:sldId id="272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3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1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0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8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0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6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5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4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6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7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491A0-AE55-4E6F-B39F-63909BFFE4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113E-A8FA-4871-8F43-5B67F6E7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0E42-7C4E-ADA4-CE29-19F2992CF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Fitting generalized linear models to neural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07496-CBD2-4CC1-2078-ABC9D37D4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Caltech </a:t>
            </a:r>
            <a:r>
              <a:rPr lang="en-US" dirty="0" err="1"/>
              <a:t>DataSAI</a:t>
            </a:r>
            <a:endParaRPr lang="en-US" dirty="0"/>
          </a:p>
          <a:p>
            <a:r>
              <a:rPr lang="en-US" dirty="0"/>
              <a:t>Ann Kennedy</a:t>
            </a:r>
          </a:p>
          <a:p>
            <a:r>
              <a:rPr lang="en-US"/>
              <a:t>July 6, </a:t>
            </a:r>
            <a:r>
              <a:rPr lang="en-US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005173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An example “Gaussian” neuron model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444345" y="1846216"/>
            <a:ext cx="3309257" cy="2168434"/>
            <a:chOff x="1018905" y="1193075"/>
            <a:chExt cx="3309257" cy="2168434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027612" y="1193075"/>
              <a:ext cx="0" cy="216843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18905" y="3361508"/>
              <a:ext cx="330925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16635" y="4171404"/>
                <a:ext cx="2199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" panose="020B0503030403020204" pitchFamily="34" charset="0"/>
                  </a:rPr>
                  <a:t>stimulus intensity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635" y="4171404"/>
                <a:ext cx="2199961" cy="369332"/>
              </a:xfrm>
              <a:prstGeom prst="rect">
                <a:avLst/>
              </a:prstGeom>
              <a:blipFill>
                <a:blip r:embed="rId2"/>
                <a:stretch>
                  <a:fillRect l="-2493" t="-8197" r="-138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5327296" y="2354488"/>
            <a:ext cx="1116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number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of spikes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observed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(y)</a:t>
            </a:r>
          </a:p>
        </p:txBody>
      </p:sp>
      <p:sp>
        <p:nvSpPr>
          <p:cNvPr id="36" name="Oval 35"/>
          <p:cNvSpPr/>
          <p:nvPr/>
        </p:nvSpPr>
        <p:spPr>
          <a:xfrm>
            <a:off x="7990108" y="2625620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985748" y="3047992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990099" y="2947837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985743" y="3230869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994460" y="2821564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24286" y="1918699"/>
            <a:ext cx="160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Predicted spike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629987" y="3022643"/>
                <a:ext cx="11762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987" y="3022643"/>
                <a:ext cx="1176284" cy="461665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1121639" y="2954653"/>
            <a:ext cx="1212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Underlying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Spike rate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671089" y="3409396"/>
            <a:ext cx="972382" cy="946674"/>
            <a:chOff x="3671089" y="2956552"/>
            <a:chExt cx="972382" cy="946674"/>
          </a:xfrm>
        </p:grpSpPr>
        <p:sp>
          <p:nvSpPr>
            <p:cNvPr id="52" name="TextBox 51"/>
            <p:cNvSpPr txBox="1"/>
            <p:nvPr/>
          </p:nvSpPr>
          <p:spPr>
            <a:xfrm>
              <a:off x="3671089" y="3533894"/>
              <a:ext cx="972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stimulus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 flipV="1">
              <a:off x="3675018" y="2956552"/>
              <a:ext cx="191571" cy="5773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2058926" y="3409395"/>
            <a:ext cx="1320729" cy="1502356"/>
            <a:chOff x="2058926" y="2956551"/>
            <a:chExt cx="1320729" cy="1502356"/>
          </a:xfrm>
        </p:grpSpPr>
        <p:sp>
          <p:nvSpPr>
            <p:cNvPr id="56" name="TextBox 55"/>
            <p:cNvSpPr txBox="1"/>
            <p:nvPr/>
          </p:nvSpPr>
          <p:spPr>
            <a:xfrm>
              <a:off x="2058926" y="3812576"/>
              <a:ext cx="11716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unknown</a:t>
              </a:r>
              <a:endParaRPr lang="en-US" dirty="0">
                <a:solidFill>
                  <a:srgbClr val="FF0000"/>
                </a:solidFill>
              </a:endParaRP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parameter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2766299" y="2956551"/>
              <a:ext cx="613356" cy="856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/>
          <p:cNvSpPr/>
          <p:nvPr/>
        </p:nvSpPr>
        <p:spPr>
          <a:xfrm>
            <a:off x="8003159" y="3100237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097481" y="3187325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093121" y="3609697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097472" y="3509542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093116" y="3792574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101833" y="3383269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110532" y="3661942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856612" y="1950698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852252" y="2373070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8856603" y="2272915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852247" y="2555947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860964" y="2146642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869663" y="2425315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6436243" y="1846216"/>
            <a:ext cx="1808195" cy="21684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782388" y="2159206"/>
                <a:ext cx="17705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388" y="2159206"/>
                <a:ext cx="1770549" cy="461665"/>
              </a:xfrm>
              <a:prstGeom prst="rect">
                <a:avLst/>
              </a:prstGeom>
              <a:blipFill>
                <a:blip r:embed="rId4"/>
                <a:stretch>
                  <a:fillRect r="-68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046377" y="1950698"/>
                <a:ext cx="19398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377" y="1950698"/>
                <a:ext cx="1939890" cy="461665"/>
              </a:xfrm>
              <a:prstGeom prst="rect">
                <a:avLst/>
              </a:prstGeom>
              <a:blipFill>
                <a:blip r:embed="rId5"/>
                <a:stretch>
                  <a:fillRect r="-31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681852" y="1259879"/>
                <a:ext cx="10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</m:oMath>
                </a14:m>
                <a:r>
                  <a:rPr lang="en-US" dirty="0"/>
                  <a:t> = 1.5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852" y="1259879"/>
                <a:ext cx="1080232" cy="369332"/>
              </a:xfrm>
              <a:prstGeom prst="rect">
                <a:avLst/>
              </a:prstGeom>
              <a:blipFill>
                <a:blip r:embed="rId6"/>
                <a:stretch>
                  <a:fillRect t="-10000" r="-452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37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Fitting the Gaussian model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6274" y="1657442"/>
            <a:ext cx="160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Predicted spike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211975" y="2761386"/>
                <a:ext cx="11762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975" y="2761386"/>
                <a:ext cx="1176284" cy="461665"/>
              </a:xfrm>
              <a:prstGeom prst="rect">
                <a:avLst/>
              </a:prstGeom>
              <a:blipFill>
                <a:blip r:embed="rId2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703627" y="2693396"/>
            <a:ext cx="1212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Underlying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Spike rate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253077" y="3148139"/>
            <a:ext cx="972382" cy="946674"/>
            <a:chOff x="3671089" y="2956552"/>
            <a:chExt cx="972382" cy="946674"/>
          </a:xfrm>
        </p:grpSpPr>
        <p:sp>
          <p:nvSpPr>
            <p:cNvPr id="52" name="TextBox 51"/>
            <p:cNvSpPr txBox="1"/>
            <p:nvPr/>
          </p:nvSpPr>
          <p:spPr>
            <a:xfrm>
              <a:off x="3671089" y="3533894"/>
              <a:ext cx="972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stimulus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 flipV="1">
              <a:off x="3675018" y="2956552"/>
              <a:ext cx="191571" cy="5773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1640914" y="3148138"/>
            <a:ext cx="1320729" cy="1502356"/>
            <a:chOff x="2058926" y="2956551"/>
            <a:chExt cx="1320729" cy="1502356"/>
          </a:xfrm>
        </p:grpSpPr>
        <p:sp>
          <p:nvSpPr>
            <p:cNvPr id="56" name="TextBox 55"/>
            <p:cNvSpPr txBox="1"/>
            <p:nvPr/>
          </p:nvSpPr>
          <p:spPr>
            <a:xfrm>
              <a:off x="2058926" y="3812576"/>
              <a:ext cx="11716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unknown</a:t>
              </a:r>
              <a:endParaRPr lang="en-US" dirty="0">
                <a:solidFill>
                  <a:srgbClr val="FF0000"/>
                </a:solidFill>
              </a:endParaRP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parameter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2766299" y="2956551"/>
              <a:ext cx="613356" cy="856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364376" y="1897949"/>
                <a:ext cx="17705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376" y="1897949"/>
                <a:ext cx="1770549" cy="461665"/>
              </a:xfrm>
              <a:prstGeom prst="rect">
                <a:avLst/>
              </a:prstGeom>
              <a:blipFill>
                <a:blip r:embed="rId3"/>
                <a:stretch>
                  <a:fillRect r="-69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39543" y="1657442"/>
                <a:ext cx="4349781" cy="918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l-GR" sz="240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l-G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543" y="1657442"/>
                <a:ext cx="4349781" cy="9188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stCxn id="78" idx="3"/>
          </p:cNvCxnSpPr>
          <p:nvPr/>
        </p:nvCxnSpPr>
        <p:spPr>
          <a:xfrm flipV="1">
            <a:off x="4134925" y="2128781"/>
            <a:ext cx="1908824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17870" y="2761386"/>
                <a:ext cx="5274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Now, find the “most likely”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i="1" dirty="0"/>
                  <a:t> given observed y and x!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870" y="2761386"/>
                <a:ext cx="5274201" cy="369332"/>
              </a:xfrm>
              <a:prstGeom prst="rect">
                <a:avLst/>
              </a:prstGeom>
              <a:blipFill>
                <a:blip r:embed="rId5"/>
                <a:stretch>
                  <a:fillRect l="-924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90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2880" y="211437"/>
                <a:ext cx="112699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Myriad Pro" panose="020B0503030403020204" pitchFamily="34" charset="0"/>
                  </a:rPr>
                  <a:t>Maximum likelihood (ML) estimation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b="1" dirty="0">
                    <a:latin typeface="Myriad Pro" panose="020B0503030403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211437"/>
                <a:ext cx="11269980" cy="461665"/>
              </a:xfrm>
              <a:prstGeom prst="rect">
                <a:avLst/>
              </a:prstGeom>
              <a:blipFill>
                <a:blip r:embed="rId2"/>
                <a:stretch>
                  <a:fillRect l="-811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995574" y="2265180"/>
            <a:ext cx="9821560" cy="882036"/>
            <a:chOff x="995574" y="2265180"/>
            <a:chExt cx="9821560" cy="8820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995574" y="2265180"/>
                  <a:ext cx="5288435" cy="8820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  <m:e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574" y="2265180"/>
                  <a:ext cx="5288435" cy="88203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499168" y="2452282"/>
                  <a:ext cx="331796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Any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that maximizes P(</a:t>
                  </a:r>
                  <a:r>
                    <a:rPr lang="en-US" dirty="0" err="1">
                      <a:solidFill>
                        <a:srgbClr val="FF0000"/>
                      </a:solidFill>
                    </a:rPr>
                    <a:t>y|x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,</a:t>
                  </a:r>
                  <a:r>
                    <a:rPr lang="en-US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) also maximizes its log</a:t>
                  </a: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168" y="2452282"/>
                  <a:ext cx="3317966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1471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1683551" y="934631"/>
            <a:ext cx="10090437" cy="1059584"/>
            <a:chOff x="1683551" y="934631"/>
            <a:chExt cx="10090437" cy="10595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683551" y="934631"/>
                  <a:ext cx="5064976" cy="10342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</m:t>
                        </m:r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l-GR" sz="240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p>
                                      <m:sSupPr>
                                        <m:ctrlPr>
                                          <a:rPr lang="el-G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l-GR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3551" y="934631"/>
                  <a:ext cx="5064976" cy="103425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499167" y="1070885"/>
                  <a:ext cx="4274821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We want to find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that maximizes P(</a:t>
                  </a:r>
                  <a:r>
                    <a:rPr lang="en-US" dirty="0" err="1">
                      <a:solidFill>
                        <a:srgbClr val="FF0000"/>
                      </a:solidFill>
                    </a:rPr>
                    <a:t>y|x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,</a:t>
                  </a:r>
                  <a:r>
                    <a:rPr lang="en-US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) for all our observed y and x; we’ll assume the trials are independent of each other.</a:t>
                  </a: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167" y="1070885"/>
                  <a:ext cx="4274821" cy="923330"/>
                </a:xfrm>
                <a:prstGeom prst="rect">
                  <a:avLst/>
                </a:prstGeom>
                <a:blipFill>
                  <a:blip r:embed="rId6"/>
                  <a:stretch>
                    <a:fillRect l="-1141" t="-3974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2786703" y="4686883"/>
            <a:ext cx="8281891" cy="903645"/>
            <a:chOff x="2786703" y="4686883"/>
            <a:chExt cx="8281891" cy="9036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499168" y="4808296"/>
                  <a:ext cx="356942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This is our </a:t>
                  </a:r>
                  <a:r>
                    <a:rPr lang="en-US" i="1" dirty="0">
                      <a:solidFill>
                        <a:srgbClr val="FF0000"/>
                      </a:solidFill>
                    </a:rPr>
                    <a:t>maximum likelihood estimate 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of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!</a:t>
                  </a: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168" y="4808296"/>
                  <a:ext cx="3569426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1365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786703" y="4686883"/>
                  <a:ext cx="1933343" cy="9036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703" y="4686883"/>
                  <a:ext cx="1933343" cy="90364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365719" y="3334783"/>
            <a:ext cx="10702875" cy="993157"/>
            <a:chOff x="365719" y="3334783"/>
            <a:chExt cx="10702875" cy="993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65719" y="3334783"/>
                  <a:ext cx="6513307" cy="993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  <m:e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/>
                              <m:t>= 0</m:t>
                            </m:r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19" y="3334783"/>
                  <a:ext cx="6513307" cy="99315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7499168" y="3487183"/>
                  <a:ext cx="356942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The maximum of log(P(</a:t>
                  </a:r>
                  <a:r>
                    <a:rPr lang="en-US" dirty="0" err="1">
                      <a:solidFill>
                        <a:srgbClr val="FF0000"/>
                      </a:solidFill>
                    </a:rPr>
                    <a:t>y|x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) occurs where its derivative is zero.</a:t>
                  </a: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168" y="3487183"/>
                  <a:ext cx="3569426" cy="646331"/>
                </a:xfrm>
                <a:prstGeom prst="rect">
                  <a:avLst/>
                </a:prstGeom>
                <a:blipFill>
                  <a:blip r:embed="rId10"/>
                  <a:stretch>
                    <a:fillRect l="-1365" t="-4717" r="-273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3331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24594" y="1271451"/>
                <a:ext cx="8098972" cy="2320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Has an analytical-form solution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provided you use a certain class of models (“exponential family” models)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Your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converges to the actual ground-truth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if you have enough data (</a:t>
                </a:r>
                <a:r>
                  <a:rPr lang="en-US" dirty="0" err="1"/>
                  <a:t>ie</a:t>
                </a:r>
                <a:r>
                  <a:rPr lang="en-US" dirty="0"/>
                  <a:t> there’s no </a:t>
                </a:r>
                <a:r>
                  <a:rPr lang="en-US" i="1" dirty="0"/>
                  <a:t>bias</a:t>
                </a:r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Is the most efficient (minimum-error) unbiased way to estimate model parameters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594" y="1271451"/>
                <a:ext cx="8098972" cy="2320059"/>
              </a:xfrm>
              <a:prstGeom prst="rect">
                <a:avLst/>
              </a:prstGeom>
              <a:blipFill>
                <a:blip r:embed="rId2"/>
                <a:stretch>
                  <a:fillRect l="-527" t="-1579" b="-3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011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4472" t="7847" b="12380"/>
          <a:stretch/>
        </p:blipFill>
        <p:spPr>
          <a:xfrm>
            <a:off x="818604" y="2063931"/>
            <a:ext cx="5280349" cy="38143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We don’t have to assume a Gaussian model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199871" y="2275378"/>
            <a:ext cx="0" cy="2910469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7158233" y="1230556"/>
            <a:ext cx="2988527" cy="1817648"/>
          </a:xfrm>
          <a:custGeom>
            <a:avLst/>
            <a:gdLst>
              <a:gd name="connsiteX0" fmla="*/ 0 w 2988527"/>
              <a:gd name="connsiteY0" fmla="*/ 1795346 h 1817648"/>
              <a:gd name="connsiteX1" fmla="*/ 0 w 2988527"/>
              <a:gd name="connsiteY1" fmla="*/ 1795346 h 1817648"/>
              <a:gd name="connsiteX2" fmla="*/ 970156 w 2988527"/>
              <a:gd name="connsiteY2" fmla="*/ 1795346 h 1817648"/>
              <a:gd name="connsiteX3" fmla="*/ 1048215 w 2988527"/>
              <a:gd name="connsiteY3" fmla="*/ 1784195 h 1817648"/>
              <a:gd name="connsiteX4" fmla="*/ 1115122 w 2988527"/>
              <a:gd name="connsiteY4" fmla="*/ 1761892 h 1817648"/>
              <a:gd name="connsiteX5" fmla="*/ 1148576 w 2988527"/>
              <a:gd name="connsiteY5" fmla="*/ 1750741 h 1817648"/>
              <a:gd name="connsiteX6" fmla="*/ 1215483 w 2988527"/>
              <a:gd name="connsiteY6" fmla="*/ 1706136 h 1817648"/>
              <a:gd name="connsiteX7" fmla="*/ 1260088 w 2988527"/>
              <a:gd name="connsiteY7" fmla="*/ 1650380 h 1817648"/>
              <a:gd name="connsiteX8" fmla="*/ 1315844 w 2988527"/>
              <a:gd name="connsiteY8" fmla="*/ 1483112 h 1817648"/>
              <a:gd name="connsiteX9" fmla="*/ 1338146 w 2988527"/>
              <a:gd name="connsiteY9" fmla="*/ 1416204 h 1817648"/>
              <a:gd name="connsiteX10" fmla="*/ 1349298 w 2988527"/>
              <a:gd name="connsiteY10" fmla="*/ 1382751 h 1817648"/>
              <a:gd name="connsiteX11" fmla="*/ 1360449 w 2988527"/>
              <a:gd name="connsiteY11" fmla="*/ 1338146 h 1817648"/>
              <a:gd name="connsiteX12" fmla="*/ 1371600 w 2988527"/>
              <a:gd name="connsiteY12" fmla="*/ 1282390 h 1817648"/>
              <a:gd name="connsiteX13" fmla="*/ 1382751 w 2988527"/>
              <a:gd name="connsiteY13" fmla="*/ 1237785 h 1817648"/>
              <a:gd name="connsiteX14" fmla="*/ 1405054 w 2988527"/>
              <a:gd name="connsiteY14" fmla="*/ 1059365 h 1817648"/>
              <a:gd name="connsiteX15" fmla="*/ 1427356 w 2988527"/>
              <a:gd name="connsiteY15" fmla="*/ 947853 h 1817648"/>
              <a:gd name="connsiteX16" fmla="*/ 1438507 w 2988527"/>
              <a:gd name="connsiteY16" fmla="*/ 847492 h 1817648"/>
              <a:gd name="connsiteX17" fmla="*/ 1460810 w 2988527"/>
              <a:gd name="connsiteY17" fmla="*/ 758283 h 1817648"/>
              <a:gd name="connsiteX18" fmla="*/ 1471961 w 2988527"/>
              <a:gd name="connsiteY18" fmla="*/ 702526 h 1817648"/>
              <a:gd name="connsiteX19" fmla="*/ 1483112 w 2988527"/>
              <a:gd name="connsiteY19" fmla="*/ 669073 h 1817648"/>
              <a:gd name="connsiteX20" fmla="*/ 1494263 w 2988527"/>
              <a:gd name="connsiteY20" fmla="*/ 624468 h 1817648"/>
              <a:gd name="connsiteX21" fmla="*/ 1527717 w 2988527"/>
              <a:gd name="connsiteY21" fmla="*/ 479502 h 1817648"/>
              <a:gd name="connsiteX22" fmla="*/ 1538868 w 2988527"/>
              <a:gd name="connsiteY22" fmla="*/ 434897 h 1817648"/>
              <a:gd name="connsiteX23" fmla="*/ 1594624 w 2988527"/>
              <a:gd name="connsiteY23" fmla="*/ 267629 h 1817648"/>
              <a:gd name="connsiteX24" fmla="*/ 1628078 w 2988527"/>
              <a:gd name="connsiteY24" fmla="*/ 167268 h 1817648"/>
              <a:gd name="connsiteX25" fmla="*/ 1639229 w 2988527"/>
              <a:gd name="connsiteY25" fmla="*/ 133814 h 1817648"/>
              <a:gd name="connsiteX26" fmla="*/ 1661532 w 2988527"/>
              <a:gd name="connsiteY26" fmla="*/ 111512 h 1817648"/>
              <a:gd name="connsiteX27" fmla="*/ 1672683 w 2988527"/>
              <a:gd name="connsiteY27" fmla="*/ 78058 h 1817648"/>
              <a:gd name="connsiteX28" fmla="*/ 1706137 w 2988527"/>
              <a:gd name="connsiteY28" fmla="*/ 55756 h 1817648"/>
              <a:gd name="connsiteX29" fmla="*/ 1728439 w 2988527"/>
              <a:gd name="connsiteY29" fmla="*/ 33453 h 1817648"/>
              <a:gd name="connsiteX30" fmla="*/ 1795346 w 2988527"/>
              <a:gd name="connsiteY30" fmla="*/ 0 h 1817648"/>
              <a:gd name="connsiteX31" fmla="*/ 1828800 w 2988527"/>
              <a:gd name="connsiteY31" fmla="*/ 11151 h 1817648"/>
              <a:gd name="connsiteX32" fmla="*/ 1884556 w 2988527"/>
              <a:gd name="connsiteY32" fmla="*/ 111512 h 1817648"/>
              <a:gd name="connsiteX33" fmla="*/ 1918010 w 2988527"/>
              <a:gd name="connsiteY33" fmla="*/ 211873 h 1817648"/>
              <a:gd name="connsiteX34" fmla="*/ 1929161 w 2988527"/>
              <a:gd name="connsiteY34" fmla="*/ 245326 h 1817648"/>
              <a:gd name="connsiteX35" fmla="*/ 1951463 w 2988527"/>
              <a:gd name="connsiteY35" fmla="*/ 267629 h 1817648"/>
              <a:gd name="connsiteX36" fmla="*/ 1984917 w 2988527"/>
              <a:gd name="connsiteY36" fmla="*/ 334536 h 1817648"/>
              <a:gd name="connsiteX37" fmla="*/ 1996068 w 2988527"/>
              <a:gd name="connsiteY37" fmla="*/ 367990 h 1817648"/>
              <a:gd name="connsiteX38" fmla="*/ 2007220 w 2988527"/>
              <a:gd name="connsiteY38" fmla="*/ 457200 h 1817648"/>
              <a:gd name="connsiteX39" fmla="*/ 2040673 w 2988527"/>
              <a:gd name="connsiteY39" fmla="*/ 557561 h 1817648"/>
              <a:gd name="connsiteX40" fmla="*/ 2051824 w 2988527"/>
              <a:gd name="connsiteY40" fmla="*/ 602165 h 1817648"/>
              <a:gd name="connsiteX41" fmla="*/ 2074127 w 2988527"/>
              <a:gd name="connsiteY41" fmla="*/ 669073 h 1817648"/>
              <a:gd name="connsiteX42" fmla="*/ 2085278 w 2988527"/>
              <a:gd name="connsiteY42" fmla="*/ 713678 h 1817648"/>
              <a:gd name="connsiteX43" fmla="*/ 2096429 w 2988527"/>
              <a:gd name="connsiteY43" fmla="*/ 747131 h 1817648"/>
              <a:gd name="connsiteX44" fmla="*/ 2118732 w 2988527"/>
              <a:gd name="connsiteY44" fmla="*/ 869795 h 1817648"/>
              <a:gd name="connsiteX45" fmla="*/ 2152185 w 2988527"/>
              <a:gd name="connsiteY45" fmla="*/ 981307 h 1817648"/>
              <a:gd name="connsiteX46" fmla="*/ 2174488 w 2988527"/>
              <a:gd name="connsiteY46" fmla="*/ 1103970 h 1817648"/>
              <a:gd name="connsiteX47" fmla="*/ 2185639 w 2988527"/>
              <a:gd name="connsiteY47" fmla="*/ 1137424 h 1817648"/>
              <a:gd name="connsiteX48" fmla="*/ 2196790 w 2988527"/>
              <a:gd name="connsiteY48" fmla="*/ 1193180 h 1817648"/>
              <a:gd name="connsiteX49" fmla="*/ 2207941 w 2988527"/>
              <a:gd name="connsiteY49" fmla="*/ 1226634 h 1817648"/>
              <a:gd name="connsiteX50" fmla="*/ 2230244 w 2988527"/>
              <a:gd name="connsiteY50" fmla="*/ 1338146 h 1817648"/>
              <a:gd name="connsiteX51" fmla="*/ 2252546 w 2988527"/>
              <a:gd name="connsiteY51" fmla="*/ 1405053 h 1817648"/>
              <a:gd name="connsiteX52" fmla="*/ 2263698 w 2988527"/>
              <a:gd name="connsiteY52" fmla="*/ 1438507 h 1817648"/>
              <a:gd name="connsiteX53" fmla="*/ 2297151 w 2988527"/>
              <a:gd name="connsiteY53" fmla="*/ 1550019 h 1817648"/>
              <a:gd name="connsiteX54" fmla="*/ 2319454 w 2988527"/>
              <a:gd name="connsiteY54" fmla="*/ 1616926 h 1817648"/>
              <a:gd name="connsiteX55" fmla="*/ 2364059 w 2988527"/>
              <a:gd name="connsiteY55" fmla="*/ 1661531 h 1817648"/>
              <a:gd name="connsiteX56" fmla="*/ 2408663 w 2988527"/>
              <a:gd name="connsiteY56" fmla="*/ 1717287 h 1817648"/>
              <a:gd name="connsiteX57" fmla="*/ 2453268 w 2988527"/>
              <a:gd name="connsiteY57" fmla="*/ 1761892 h 1817648"/>
              <a:gd name="connsiteX58" fmla="*/ 2475571 w 2988527"/>
              <a:gd name="connsiteY58" fmla="*/ 1784195 h 1817648"/>
              <a:gd name="connsiteX59" fmla="*/ 2531327 w 2988527"/>
              <a:gd name="connsiteY59" fmla="*/ 1795346 h 1817648"/>
              <a:gd name="connsiteX60" fmla="*/ 2955073 w 2988527"/>
              <a:gd name="connsiteY60" fmla="*/ 1806497 h 1817648"/>
              <a:gd name="connsiteX61" fmla="*/ 2955073 w 2988527"/>
              <a:gd name="connsiteY61" fmla="*/ 1817648 h 1817648"/>
              <a:gd name="connsiteX62" fmla="*/ 2988527 w 2988527"/>
              <a:gd name="connsiteY62" fmla="*/ 1817648 h 1817648"/>
              <a:gd name="connsiteX63" fmla="*/ 2977376 w 2988527"/>
              <a:gd name="connsiteY63" fmla="*/ 1817648 h 181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988527" h="1817648">
                <a:moveTo>
                  <a:pt x="0" y="1795346"/>
                </a:moveTo>
                <a:lnTo>
                  <a:pt x="0" y="1795346"/>
                </a:lnTo>
                <a:cubicBezTo>
                  <a:pt x="377625" y="1800665"/>
                  <a:pt x="635258" y="1824467"/>
                  <a:pt x="970156" y="1795346"/>
                </a:cubicBezTo>
                <a:cubicBezTo>
                  <a:pt x="996341" y="1793069"/>
                  <a:pt x="1022195" y="1787912"/>
                  <a:pt x="1048215" y="1784195"/>
                </a:cubicBezTo>
                <a:lnTo>
                  <a:pt x="1115122" y="1761892"/>
                </a:lnTo>
                <a:lnTo>
                  <a:pt x="1148576" y="1750741"/>
                </a:lnTo>
                <a:cubicBezTo>
                  <a:pt x="1170878" y="1735873"/>
                  <a:pt x="1200615" y="1728438"/>
                  <a:pt x="1215483" y="1706136"/>
                </a:cubicBezTo>
                <a:cubicBezTo>
                  <a:pt x="1243617" y="1663935"/>
                  <a:pt x="1228308" y="1682160"/>
                  <a:pt x="1260088" y="1650380"/>
                </a:cubicBezTo>
                <a:lnTo>
                  <a:pt x="1315844" y="1483112"/>
                </a:lnTo>
                <a:lnTo>
                  <a:pt x="1338146" y="1416204"/>
                </a:lnTo>
                <a:cubicBezTo>
                  <a:pt x="1341863" y="1405053"/>
                  <a:pt x="1346447" y="1394154"/>
                  <a:pt x="1349298" y="1382751"/>
                </a:cubicBezTo>
                <a:cubicBezTo>
                  <a:pt x="1353015" y="1367883"/>
                  <a:pt x="1357124" y="1353107"/>
                  <a:pt x="1360449" y="1338146"/>
                </a:cubicBezTo>
                <a:cubicBezTo>
                  <a:pt x="1364560" y="1319644"/>
                  <a:pt x="1367489" y="1300892"/>
                  <a:pt x="1371600" y="1282390"/>
                </a:cubicBezTo>
                <a:cubicBezTo>
                  <a:pt x="1374925" y="1267429"/>
                  <a:pt x="1380478" y="1252941"/>
                  <a:pt x="1382751" y="1237785"/>
                </a:cubicBezTo>
                <a:cubicBezTo>
                  <a:pt x="1391642" y="1178512"/>
                  <a:pt x="1390517" y="1117512"/>
                  <a:pt x="1405054" y="1059365"/>
                </a:cubicBezTo>
                <a:cubicBezTo>
                  <a:pt x="1417718" y="1008710"/>
                  <a:pt x="1419544" y="1006444"/>
                  <a:pt x="1427356" y="947853"/>
                </a:cubicBezTo>
                <a:cubicBezTo>
                  <a:pt x="1431804" y="914489"/>
                  <a:pt x="1432657" y="880639"/>
                  <a:pt x="1438507" y="847492"/>
                </a:cubicBezTo>
                <a:cubicBezTo>
                  <a:pt x="1443834" y="817307"/>
                  <a:pt x="1454799" y="788339"/>
                  <a:pt x="1460810" y="758283"/>
                </a:cubicBezTo>
                <a:cubicBezTo>
                  <a:pt x="1464527" y="739697"/>
                  <a:pt x="1467364" y="720914"/>
                  <a:pt x="1471961" y="702526"/>
                </a:cubicBezTo>
                <a:cubicBezTo>
                  <a:pt x="1474812" y="691123"/>
                  <a:pt x="1479883" y="680375"/>
                  <a:pt x="1483112" y="669073"/>
                </a:cubicBezTo>
                <a:cubicBezTo>
                  <a:pt x="1487322" y="654337"/>
                  <a:pt x="1490938" y="639429"/>
                  <a:pt x="1494263" y="624468"/>
                </a:cubicBezTo>
                <a:cubicBezTo>
                  <a:pt x="1528589" y="470005"/>
                  <a:pt x="1473063" y="698122"/>
                  <a:pt x="1527717" y="479502"/>
                </a:cubicBezTo>
                <a:cubicBezTo>
                  <a:pt x="1531434" y="464634"/>
                  <a:pt x="1534021" y="449436"/>
                  <a:pt x="1538868" y="434897"/>
                </a:cubicBezTo>
                <a:lnTo>
                  <a:pt x="1594624" y="267629"/>
                </a:lnTo>
                <a:lnTo>
                  <a:pt x="1628078" y="167268"/>
                </a:lnTo>
                <a:cubicBezTo>
                  <a:pt x="1631795" y="156117"/>
                  <a:pt x="1630917" y="142126"/>
                  <a:pt x="1639229" y="133814"/>
                </a:cubicBezTo>
                <a:lnTo>
                  <a:pt x="1661532" y="111512"/>
                </a:lnTo>
                <a:cubicBezTo>
                  <a:pt x="1665249" y="100361"/>
                  <a:pt x="1665340" y="87237"/>
                  <a:pt x="1672683" y="78058"/>
                </a:cubicBezTo>
                <a:cubicBezTo>
                  <a:pt x="1681055" y="67593"/>
                  <a:pt x="1695672" y="64128"/>
                  <a:pt x="1706137" y="55756"/>
                </a:cubicBezTo>
                <a:cubicBezTo>
                  <a:pt x="1714347" y="49188"/>
                  <a:pt x="1720229" y="40021"/>
                  <a:pt x="1728439" y="33453"/>
                </a:cubicBezTo>
                <a:cubicBezTo>
                  <a:pt x="1759318" y="8749"/>
                  <a:pt x="1760014" y="11777"/>
                  <a:pt x="1795346" y="0"/>
                </a:cubicBezTo>
                <a:cubicBezTo>
                  <a:pt x="1806497" y="3717"/>
                  <a:pt x="1819020" y="4631"/>
                  <a:pt x="1828800" y="11151"/>
                </a:cubicBezTo>
                <a:cubicBezTo>
                  <a:pt x="1871724" y="39766"/>
                  <a:pt x="1867931" y="61635"/>
                  <a:pt x="1884556" y="111512"/>
                </a:cubicBezTo>
                <a:lnTo>
                  <a:pt x="1918010" y="211873"/>
                </a:lnTo>
                <a:cubicBezTo>
                  <a:pt x="1921727" y="223024"/>
                  <a:pt x="1920850" y="237014"/>
                  <a:pt x="1929161" y="245326"/>
                </a:cubicBezTo>
                <a:lnTo>
                  <a:pt x="1951463" y="267629"/>
                </a:lnTo>
                <a:cubicBezTo>
                  <a:pt x="1979497" y="351725"/>
                  <a:pt x="1941680" y="248060"/>
                  <a:pt x="1984917" y="334536"/>
                </a:cubicBezTo>
                <a:cubicBezTo>
                  <a:pt x="1990174" y="345050"/>
                  <a:pt x="1992351" y="356839"/>
                  <a:pt x="1996068" y="367990"/>
                </a:cubicBezTo>
                <a:cubicBezTo>
                  <a:pt x="1999785" y="397727"/>
                  <a:pt x="2000941" y="427897"/>
                  <a:pt x="2007220" y="457200"/>
                </a:cubicBezTo>
                <a:cubicBezTo>
                  <a:pt x="2023943" y="535242"/>
                  <a:pt x="2026736" y="501813"/>
                  <a:pt x="2040673" y="557561"/>
                </a:cubicBezTo>
                <a:cubicBezTo>
                  <a:pt x="2044390" y="572429"/>
                  <a:pt x="2047420" y="587486"/>
                  <a:pt x="2051824" y="602165"/>
                </a:cubicBezTo>
                <a:cubicBezTo>
                  <a:pt x="2058579" y="624683"/>
                  <a:pt x="2068425" y="646266"/>
                  <a:pt x="2074127" y="669073"/>
                </a:cubicBezTo>
                <a:cubicBezTo>
                  <a:pt x="2077844" y="683941"/>
                  <a:pt x="2081068" y="698942"/>
                  <a:pt x="2085278" y="713678"/>
                </a:cubicBezTo>
                <a:cubicBezTo>
                  <a:pt x="2088507" y="724980"/>
                  <a:pt x="2093200" y="735829"/>
                  <a:pt x="2096429" y="747131"/>
                </a:cubicBezTo>
                <a:cubicBezTo>
                  <a:pt x="2115400" y="813528"/>
                  <a:pt x="2102937" y="782922"/>
                  <a:pt x="2118732" y="869795"/>
                </a:cubicBezTo>
                <a:cubicBezTo>
                  <a:pt x="2130528" y="934676"/>
                  <a:pt x="2132792" y="903742"/>
                  <a:pt x="2152185" y="981307"/>
                </a:cubicBezTo>
                <a:cubicBezTo>
                  <a:pt x="2185239" y="1113512"/>
                  <a:pt x="2134542" y="904238"/>
                  <a:pt x="2174488" y="1103970"/>
                </a:cubicBezTo>
                <a:cubicBezTo>
                  <a:pt x="2176793" y="1115496"/>
                  <a:pt x="2182788" y="1126020"/>
                  <a:pt x="2185639" y="1137424"/>
                </a:cubicBezTo>
                <a:cubicBezTo>
                  <a:pt x="2190236" y="1155812"/>
                  <a:pt x="2192193" y="1174792"/>
                  <a:pt x="2196790" y="1193180"/>
                </a:cubicBezTo>
                <a:cubicBezTo>
                  <a:pt x="2199641" y="1204584"/>
                  <a:pt x="2205391" y="1215159"/>
                  <a:pt x="2207941" y="1226634"/>
                </a:cubicBezTo>
                <a:cubicBezTo>
                  <a:pt x="2225163" y="1304133"/>
                  <a:pt x="2211203" y="1274674"/>
                  <a:pt x="2230244" y="1338146"/>
                </a:cubicBezTo>
                <a:cubicBezTo>
                  <a:pt x="2236999" y="1360663"/>
                  <a:pt x="2245112" y="1382751"/>
                  <a:pt x="2252546" y="1405053"/>
                </a:cubicBezTo>
                <a:cubicBezTo>
                  <a:pt x="2256263" y="1416204"/>
                  <a:pt x="2260847" y="1427103"/>
                  <a:pt x="2263698" y="1438507"/>
                </a:cubicBezTo>
                <a:cubicBezTo>
                  <a:pt x="2280551" y="1505920"/>
                  <a:pt x="2270002" y="1468571"/>
                  <a:pt x="2297151" y="1550019"/>
                </a:cubicBezTo>
                <a:lnTo>
                  <a:pt x="2319454" y="1616926"/>
                </a:lnTo>
                <a:lnTo>
                  <a:pt x="2364059" y="1661531"/>
                </a:lnTo>
                <a:cubicBezTo>
                  <a:pt x="2392087" y="1745617"/>
                  <a:pt x="2351019" y="1645233"/>
                  <a:pt x="2408663" y="1717287"/>
                </a:cubicBezTo>
                <a:cubicBezTo>
                  <a:pt x="2451916" y="1771353"/>
                  <a:pt x="2380281" y="1737563"/>
                  <a:pt x="2453268" y="1761892"/>
                </a:cubicBezTo>
                <a:cubicBezTo>
                  <a:pt x="2460702" y="1769326"/>
                  <a:pt x="2465907" y="1780053"/>
                  <a:pt x="2475571" y="1784195"/>
                </a:cubicBezTo>
                <a:cubicBezTo>
                  <a:pt x="2492992" y="1791661"/>
                  <a:pt x="2512394" y="1794465"/>
                  <a:pt x="2531327" y="1795346"/>
                </a:cubicBezTo>
                <a:cubicBezTo>
                  <a:pt x="2672472" y="1801911"/>
                  <a:pt x="2813971" y="1799071"/>
                  <a:pt x="2955073" y="1806497"/>
                </a:cubicBezTo>
                <a:cubicBezTo>
                  <a:pt x="2958785" y="1806692"/>
                  <a:pt x="2955073" y="1813931"/>
                  <a:pt x="2955073" y="1817648"/>
                </a:cubicBezTo>
                <a:lnTo>
                  <a:pt x="2988527" y="1817648"/>
                </a:lnTo>
                <a:lnTo>
                  <a:pt x="2977376" y="1817648"/>
                </a:lnTo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3199871" y="837658"/>
            <a:ext cx="7208706" cy="2780602"/>
            <a:chOff x="4628077" y="1212878"/>
            <a:chExt cx="7208706" cy="2780602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628077" y="2685670"/>
              <a:ext cx="2781416" cy="497471"/>
            </a:xfrm>
            <a:prstGeom prst="line">
              <a:avLst/>
            </a:prstGeom>
            <a:ln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333570" y="3624148"/>
              <a:ext cx="1616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Firing rate (Hz)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58344" y="342967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Myriad Pro" panose="020B0503030403020204" pitchFamily="34" charset="0"/>
                </a:rPr>
                <a:t>0</a:t>
              </a:r>
              <a:endParaRPr lang="en-US" dirty="0">
                <a:latin typeface="Myriad Pro" panose="020B0503030403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14873" y="3446397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60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7125314" y="2159612"/>
              <a:ext cx="2262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P( firing rate | s = -12 )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8586439" y="1259769"/>
              <a:ext cx="3172287" cy="2163655"/>
              <a:chOff x="8586439" y="1259769"/>
              <a:chExt cx="3172287" cy="2163655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8597590" y="1259769"/>
                <a:ext cx="0" cy="21636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586439" y="3423424"/>
                <a:ext cx="317228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/>
          <p:cNvGrpSpPr/>
          <p:nvPr/>
        </p:nvGrpSpPr>
        <p:grpSpPr>
          <a:xfrm>
            <a:off x="2377440" y="3643678"/>
            <a:ext cx="8014172" cy="2832856"/>
            <a:chOff x="3013166" y="3643678"/>
            <a:chExt cx="8014172" cy="2832856"/>
          </a:xfrm>
        </p:grpSpPr>
        <p:grpSp>
          <p:nvGrpSpPr>
            <p:cNvPr id="34" name="Group 33"/>
            <p:cNvGrpSpPr/>
            <p:nvPr/>
          </p:nvGrpSpPr>
          <p:grpSpPr>
            <a:xfrm>
              <a:off x="3013166" y="3643678"/>
              <a:ext cx="8014172" cy="2832856"/>
              <a:chOff x="3822611" y="1160624"/>
              <a:chExt cx="8014172" cy="2832856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3822611" y="2407005"/>
                <a:ext cx="4210307" cy="30284"/>
              </a:xfrm>
              <a:prstGeom prst="line">
                <a:avLst/>
              </a:prstGeom>
              <a:ln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9333570" y="3624148"/>
                <a:ext cx="1616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" panose="020B0503030403020204" pitchFamily="34" charset="0"/>
                  </a:rPr>
                  <a:t>Firing rate (Hz)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458344" y="3429670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Myriad Pro" panose="020B0503030403020204" pitchFamily="34" charset="0"/>
                  </a:rPr>
                  <a:t>0</a:t>
                </a:r>
                <a:endParaRPr lang="en-US" dirty="0">
                  <a:latin typeface="Myriad Pro" panose="020B050303040302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1414873" y="3446397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" panose="020B0503030403020204" pitchFamily="34" charset="0"/>
                  </a:rPr>
                  <a:t>60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 rot="16200000">
                <a:off x="7115755" y="2107358"/>
                <a:ext cx="2262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" panose="020B0503030403020204" pitchFamily="34" charset="0"/>
                  </a:rPr>
                  <a:t>P( firing rate | s = -28 )</a:t>
                </a: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8586439" y="1259769"/>
                <a:ext cx="3172287" cy="2163655"/>
                <a:chOff x="8586439" y="1259769"/>
                <a:chExt cx="3172287" cy="2163655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8597590" y="1259769"/>
                  <a:ext cx="0" cy="216365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8586439" y="3423424"/>
                  <a:ext cx="317228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5" name="Freeform 44"/>
            <p:cNvSpPr/>
            <p:nvPr/>
          </p:nvSpPr>
          <p:spPr>
            <a:xfrm>
              <a:off x="7785463" y="3701143"/>
              <a:ext cx="3074126" cy="2194560"/>
            </a:xfrm>
            <a:custGeom>
              <a:avLst/>
              <a:gdLst>
                <a:gd name="connsiteX0" fmla="*/ 0 w 3074126"/>
                <a:gd name="connsiteY0" fmla="*/ 2194560 h 2194560"/>
                <a:gd name="connsiteX1" fmla="*/ 0 w 3074126"/>
                <a:gd name="connsiteY1" fmla="*/ 2194560 h 2194560"/>
                <a:gd name="connsiteX2" fmla="*/ 243840 w 3074126"/>
                <a:gd name="connsiteY2" fmla="*/ 2037806 h 2194560"/>
                <a:gd name="connsiteX3" fmla="*/ 252548 w 3074126"/>
                <a:gd name="connsiteY3" fmla="*/ 2002971 h 2194560"/>
                <a:gd name="connsiteX4" fmla="*/ 261257 w 3074126"/>
                <a:gd name="connsiteY4" fmla="*/ 1976846 h 2194560"/>
                <a:gd name="connsiteX5" fmla="*/ 269966 w 3074126"/>
                <a:gd name="connsiteY5" fmla="*/ 1933303 h 2194560"/>
                <a:gd name="connsiteX6" fmla="*/ 278674 w 3074126"/>
                <a:gd name="connsiteY6" fmla="*/ 1898468 h 2194560"/>
                <a:gd name="connsiteX7" fmla="*/ 296091 w 3074126"/>
                <a:gd name="connsiteY7" fmla="*/ 1663337 h 2194560"/>
                <a:gd name="connsiteX8" fmla="*/ 304800 w 3074126"/>
                <a:gd name="connsiteY8" fmla="*/ 1576251 h 2194560"/>
                <a:gd name="connsiteX9" fmla="*/ 313508 w 3074126"/>
                <a:gd name="connsiteY9" fmla="*/ 1524000 h 2194560"/>
                <a:gd name="connsiteX10" fmla="*/ 322217 w 3074126"/>
                <a:gd name="connsiteY10" fmla="*/ 1463040 h 2194560"/>
                <a:gd name="connsiteX11" fmla="*/ 330926 w 3074126"/>
                <a:gd name="connsiteY11" fmla="*/ 1428206 h 2194560"/>
                <a:gd name="connsiteX12" fmla="*/ 348343 w 3074126"/>
                <a:gd name="connsiteY12" fmla="*/ 1323703 h 2194560"/>
                <a:gd name="connsiteX13" fmla="*/ 357051 w 3074126"/>
                <a:gd name="connsiteY13" fmla="*/ 1254034 h 2194560"/>
                <a:gd name="connsiteX14" fmla="*/ 374468 w 3074126"/>
                <a:gd name="connsiteY14" fmla="*/ 1062446 h 2194560"/>
                <a:gd name="connsiteX15" fmla="*/ 383177 w 3074126"/>
                <a:gd name="connsiteY15" fmla="*/ 1027611 h 2194560"/>
                <a:gd name="connsiteX16" fmla="*/ 391886 w 3074126"/>
                <a:gd name="connsiteY16" fmla="*/ 949234 h 2194560"/>
                <a:gd name="connsiteX17" fmla="*/ 400594 w 3074126"/>
                <a:gd name="connsiteY17" fmla="*/ 722811 h 2194560"/>
                <a:gd name="connsiteX18" fmla="*/ 409303 w 3074126"/>
                <a:gd name="connsiteY18" fmla="*/ 557348 h 2194560"/>
                <a:gd name="connsiteX19" fmla="*/ 426720 w 3074126"/>
                <a:gd name="connsiteY19" fmla="*/ 409303 h 2194560"/>
                <a:gd name="connsiteX20" fmla="*/ 435428 w 3074126"/>
                <a:gd name="connsiteY20" fmla="*/ 330926 h 2194560"/>
                <a:gd name="connsiteX21" fmla="*/ 444137 w 3074126"/>
                <a:gd name="connsiteY21" fmla="*/ 235131 h 2194560"/>
                <a:gd name="connsiteX22" fmla="*/ 461554 w 3074126"/>
                <a:gd name="connsiteY22" fmla="*/ 165463 h 2194560"/>
                <a:gd name="connsiteX23" fmla="*/ 478971 w 3074126"/>
                <a:gd name="connsiteY23" fmla="*/ 87086 h 2194560"/>
                <a:gd name="connsiteX24" fmla="*/ 496388 w 3074126"/>
                <a:gd name="connsiteY24" fmla="*/ 34834 h 2194560"/>
                <a:gd name="connsiteX25" fmla="*/ 505097 w 3074126"/>
                <a:gd name="connsiteY25" fmla="*/ 8708 h 2194560"/>
                <a:gd name="connsiteX26" fmla="*/ 531223 w 3074126"/>
                <a:gd name="connsiteY26" fmla="*/ 0 h 2194560"/>
                <a:gd name="connsiteX27" fmla="*/ 566057 w 3074126"/>
                <a:gd name="connsiteY27" fmla="*/ 78377 h 2194560"/>
                <a:gd name="connsiteX28" fmla="*/ 574766 w 3074126"/>
                <a:gd name="connsiteY28" fmla="*/ 104503 h 2194560"/>
                <a:gd name="connsiteX29" fmla="*/ 583474 w 3074126"/>
                <a:gd name="connsiteY29" fmla="*/ 165463 h 2194560"/>
                <a:gd name="connsiteX30" fmla="*/ 600891 w 3074126"/>
                <a:gd name="connsiteY30" fmla="*/ 330926 h 2194560"/>
                <a:gd name="connsiteX31" fmla="*/ 618308 w 3074126"/>
                <a:gd name="connsiteY31" fmla="*/ 400594 h 2194560"/>
                <a:gd name="connsiteX32" fmla="*/ 627017 w 3074126"/>
                <a:gd name="connsiteY32" fmla="*/ 435428 h 2194560"/>
                <a:gd name="connsiteX33" fmla="*/ 644434 w 3074126"/>
                <a:gd name="connsiteY33" fmla="*/ 487680 h 2194560"/>
                <a:gd name="connsiteX34" fmla="*/ 661851 w 3074126"/>
                <a:gd name="connsiteY34" fmla="*/ 557348 h 2194560"/>
                <a:gd name="connsiteX35" fmla="*/ 679268 w 3074126"/>
                <a:gd name="connsiteY35" fmla="*/ 862148 h 2194560"/>
                <a:gd name="connsiteX36" fmla="*/ 687977 w 3074126"/>
                <a:gd name="connsiteY36" fmla="*/ 888274 h 2194560"/>
                <a:gd name="connsiteX37" fmla="*/ 696686 w 3074126"/>
                <a:gd name="connsiteY37" fmla="*/ 923108 h 2194560"/>
                <a:gd name="connsiteX38" fmla="*/ 714103 w 3074126"/>
                <a:gd name="connsiteY38" fmla="*/ 1018903 h 2194560"/>
                <a:gd name="connsiteX39" fmla="*/ 722811 w 3074126"/>
                <a:gd name="connsiteY39" fmla="*/ 1097280 h 2194560"/>
                <a:gd name="connsiteX40" fmla="*/ 731520 w 3074126"/>
                <a:gd name="connsiteY40" fmla="*/ 1463040 h 2194560"/>
                <a:gd name="connsiteX41" fmla="*/ 757646 w 3074126"/>
                <a:gd name="connsiteY41" fmla="*/ 1567543 h 2194560"/>
                <a:gd name="connsiteX42" fmla="*/ 766354 w 3074126"/>
                <a:gd name="connsiteY42" fmla="*/ 1602377 h 2194560"/>
                <a:gd name="connsiteX43" fmla="*/ 775063 w 3074126"/>
                <a:gd name="connsiteY43" fmla="*/ 1645920 h 2194560"/>
                <a:gd name="connsiteX44" fmla="*/ 792480 w 3074126"/>
                <a:gd name="connsiteY44" fmla="*/ 1715588 h 2194560"/>
                <a:gd name="connsiteX45" fmla="*/ 809897 w 3074126"/>
                <a:gd name="connsiteY45" fmla="*/ 1846217 h 2194560"/>
                <a:gd name="connsiteX46" fmla="*/ 818606 w 3074126"/>
                <a:gd name="connsiteY46" fmla="*/ 1872343 h 2194560"/>
                <a:gd name="connsiteX47" fmla="*/ 827314 w 3074126"/>
                <a:gd name="connsiteY47" fmla="*/ 1924594 h 2194560"/>
                <a:gd name="connsiteX48" fmla="*/ 836023 w 3074126"/>
                <a:gd name="connsiteY48" fmla="*/ 1985554 h 2194560"/>
                <a:gd name="connsiteX49" fmla="*/ 853440 w 3074126"/>
                <a:gd name="connsiteY49" fmla="*/ 2037806 h 2194560"/>
                <a:gd name="connsiteX50" fmla="*/ 879566 w 3074126"/>
                <a:gd name="connsiteY50" fmla="*/ 2055223 h 2194560"/>
                <a:gd name="connsiteX51" fmla="*/ 896983 w 3074126"/>
                <a:gd name="connsiteY51" fmla="*/ 2081348 h 2194560"/>
                <a:gd name="connsiteX52" fmla="*/ 949234 w 3074126"/>
                <a:gd name="connsiteY52" fmla="*/ 2098766 h 2194560"/>
                <a:gd name="connsiteX53" fmla="*/ 1053737 w 3074126"/>
                <a:gd name="connsiteY53" fmla="*/ 2116183 h 2194560"/>
                <a:gd name="connsiteX54" fmla="*/ 1175657 w 3074126"/>
                <a:gd name="connsiteY54" fmla="*/ 2133600 h 2194560"/>
                <a:gd name="connsiteX55" fmla="*/ 1245326 w 3074126"/>
                <a:gd name="connsiteY55" fmla="*/ 2151017 h 2194560"/>
                <a:gd name="connsiteX56" fmla="*/ 1323703 w 3074126"/>
                <a:gd name="connsiteY56" fmla="*/ 2159726 h 2194560"/>
                <a:gd name="connsiteX57" fmla="*/ 1463040 w 3074126"/>
                <a:gd name="connsiteY57" fmla="*/ 2177143 h 2194560"/>
                <a:gd name="connsiteX58" fmla="*/ 2995748 w 3074126"/>
                <a:gd name="connsiteY58" fmla="*/ 2177143 h 2194560"/>
                <a:gd name="connsiteX59" fmla="*/ 3074126 w 3074126"/>
                <a:gd name="connsiteY59" fmla="*/ 2177143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074126" h="2194560">
                  <a:moveTo>
                    <a:pt x="0" y="2194560"/>
                  </a:moveTo>
                  <a:lnTo>
                    <a:pt x="0" y="2194560"/>
                  </a:lnTo>
                  <a:cubicBezTo>
                    <a:pt x="81280" y="2142309"/>
                    <a:pt x="166859" y="2096206"/>
                    <a:pt x="243840" y="2037806"/>
                  </a:cubicBezTo>
                  <a:cubicBezTo>
                    <a:pt x="253376" y="2030572"/>
                    <a:pt x="249260" y="2014479"/>
                    <a:pt x="252548" y="2002971"/>
                  </a:cubicBezTo>
                  <a:cubicBezTo>
                    <a:pt x="255070" y="1994145"/>
                    <a:pt x="259031" y="1985751"/>
                    <a:pt x="261257" y="1976846"/>
                  </a:cubicBezTo>
                  <a:cubicBezTo>
                    <a:pt x="264847" y="1962486"/>
                    <a:pt x="266755" y="1947752"/>
                    <a:pt x="269966" y="1933303"/>
                  </a:cubicBezTo>
                  <a:cubicBezTo>
                    <a:pt x="272562" y="1921619"/>
                    <a:pt x="275771" y="1910080"/>
                    <a:pt x="278674" y="1898468"/>
                  </a:cubicBezTo>
                  <a:cubicBezTo>
                    <a:pt x="285856" y="1790746"/>
                    <a:pt x="286845" y="1765044"/>
                    <a:pt x="296091" y="1663337"/>
                  </a:cubicBezTo>
                  <a:cubicBezTo>
                    <a:pt x="298732" y="1634283"/>
                    <a:pt x="301182" y="1605199"/>
                    <a:pt x="304800" y="1576251"/>
                  </a:cubicBezTo>
                  <a:cubicBezTo>
                    <a:pt x="306990" y="1558730"/>
                    <a:pt x="310823" y="1541452"/>
                    <a:pt x="313508" y="1524000"/>
                  </a:cubicBezTo>
                  <a:cubicBezTo>
                    <a:pt x="316629" y="1503712"/>
                    <a:pt x="318545" y="1483235"/>
                    <a:pt x="322217" y="1463040"/>
                  </a:cubicBezTo>
                  <a:cubicBezTo>
                    <a:pt x="324358" y="1451264"/>
                    <a:pt x="328330" y="1439890"/>
                    <a:pt x="330926" y="1428206"/>
                  </a:cubicBezTo>
                  <a:cubicBezTo>
                    <a:pt x="340236" y="1386309"/>
                    <a:pt x="342287" y="1369121"/>
                    <a:pt x="348343" y="1323703"/>
                  </a:cubicBezTo>
                  <a:cubicBezTo>
                    <a:pt x="351436" y="1300505"/>
                    <a:pt x="354932" y="1277342"/>
                    <a:pt x="357051" y="1254034"/>
                  </a:cubicBezTo>
                  <a:cubicBezTo>
                    <a:pt x="364067" y="1176859"/>
                    <a:pt x="362637" y="1133432"/>
                    <a:pt x="374468" y="1062446"/>
                  </a:cubicBezTo>
                  <a:cubicBezTo>
                    <a:pt x="376436" y="1050640"/>
                    <a:pt x="380274" y="1039223"/>
                    <a:pt x="383177" y="1027611"/>
                  </a:cubicBezTo>
                  <a:cubicBezTo>
                    <a:pt x="386080" y="1001485"/>
                    <a:pt x="390386" y="975478"/>
                    <a:pt x="391886" y="949234"/>
                  </a:cubicBezTo>
                  <a:cubicBezTo>
                    <a:pt x="396195" y="873827"/>
                    <a:pt x="397240" y="798267"/>
                    <a:pt x="400594" y="722811"/>
                  </a:cubicBezTo>
                  <a:cubicBezTo>
                    <a:pt x="403046" y="667635"/>
                    <a:pt x="405858" y="612471"/>
                    <a:pt x="409303" y="557348"/>
                  </a:cubicBezTo>
                  <a:cubicBezTo>
                    <a:pt x="416523" y="441826"/>
                    <a:pt x="409592" y="477812"/>
                    <a:pt x="426720" y="409303"/>
                  </a:cubicBezTo>
                  <a:cubicBezTo>
                    <a:pt x="429623" y="383177"/>
                    <a:pt x="432812" y="357082"/>
                    <a:pt x="435428" y="330926"/>
                  </a:cubicBezTo>
                  <a:cubicBezTo>
                    <a:pt x="438618" y="299022"/>
                    <a:pt x="440160" y="266947"/>
                    <a:pt x="444137" y="235131"/>
                  </a:cubicBezTo>
                  <a:cubicBezTo>
                    <a:pt x="452161" y="170941"/>
                    <a:pt x="449707" y="212853"/>
                    <a:pt x="461554" y="165463"/>
                  </a:cubicBezTo>
                  <a:cubicBezTo>
                    <a:pt x="473980" y="115761"/>
                    <a:pt x="465566" y="131770"/>
                    <a:pt x="478971" y="87086"/>
                  </a:cubicBezTo>
                  <a:cubicBezTo>
                    <a:pt x="484246" y="69501"/>
                    <a:pt x="490582" y="52251"/>
                    <a:pt x="496388" y="34834"/>
                  </a:cubicBezTo>
                  <a:cubicBezTo>
                    <a:pt x="499291" y="26125"/>
                    <a:pt x="496388" y="11611"/>
                    <a:pt x="505097" y="8708"/>
                  </a:cubicBezTo>
                  <a:lnTo>
                    <a:pt x="531223" y="0"/>
                  </a:lnTo>
                  <a:cubicBezTo>
                    <a:pt x="558824" y="41402"/>
                    <a:pt x="545330" y="16196"/>
                    <a:pt x="566057" y="78377"/>
                  </a:cubicBezTo>
                  <a:lnTo>
                    <a:pt x="574766" y="104503"/>
                  </a:lnTo>
                  <a:cubicBezTo>
                    <a:pt x="577669" y="124823"/>
                    <a:pt x="581121" y="145072"/>
                    <a:pt x="583474" y="165463"/>
                  </a:cubicBezTo>
                  <a:cubicBezTo>
                    <a:pt x="589831" y="220557"/>
                    <a:pt x="583352" y="278313"/>
                    <a:pt x="600891" y="330926"/>
                  </a:cubicBezTo>
                  <a:cubicBezTo>
                    <a:pt x="616454" y="377612"/>
                    <a:pt x="604296" y="337538"/>
                    <a:pt x="618308" y="400594"/>
                  </a:cubicBezTo>
                  <a:cubicBezTo>
                    <a:pt x="620904" y="412278"/>
                    <a:pt x="623578" y="423964"/>
                    <a:pt x="627017" y="435428"/>
                  </a:cubicBezTo>
                  <a:cubicBezTo>
                    <a:pt x="632293" y="453013"/>
                    <a:pt x="640833" y="469677"/>
                    <a:pt x="644434" y="487680"/>
                  </a:cubicBezTo>
                  <a:cubicBezTo>
                    <a:pt x="654943" y="540224"/>
                    <a:pt x="648462" y="517181"/>
                    <a:pt x="661851" y="557348"/>
                  </a:cubicBezTo>
                  <a:cubicBezTo>
                    <a:pt x="685974" y="774443"/>
                    <a:pt x="649229" y="426577"/>
                    <a:pt x="679268" y="862148"/>
                  </a:cubicBezTo>
                  <a:cubicBezTo>
                    <a:pt x="679900" y="871306"/>
                    <a:pt x="685455" y="879447"/>
                    <a:pt x="687977" y="888274"/>
                  </a:cubicBezTo>
                  <a:cubicBezTo>
                    <a:pt x="691265" y="899782"/>
                    <a:pt x="694090" y="911424"/>
                    <a:pt x="696686" y="923108"/>
                  </a:cubicBezTo>
                  <a:cubicBezTo>
                    <a:pt x="702156" y="947723"/>
                    <a:pt x="710954" y="995286"/>
                    <a:pt x="714103" y="1018903"/>
                  </a:cubicBezTo>
                  <a:cubicBezTo>
                    <a:pt x="717577" y="1044959"/>
                    <a:pt x="719908" y="1071154"/>
                    <a:pt x="722811" y="1097280"/>
                  </a:cubicBezTo>
                  <a:cubicBezTo>
                    <a:pt x="725714" y="1219200"/>
                    <a:pt x="726443" y="1341191"/>
                    <a:pt x="731520" y="1463040"/>
                  </a:cubicBezTo>
                  <a:cubicBezTo>
                    <a:pt x="733799" y="1517740"/>
                    <a:pt x="744467" y="1514823"/>
                    <a:pt x="757646" y="1567543"/>
                  </a:cubicBezTo>
                  <a:cubicBezTo>
                    <a:pt x="760549" y="1579154"/>
                    <a:pt x="763758" y="1590693"/>
                    <a:pt x="766354" y="1602377"/>
                  </a:cubicBezTo>
                  <a:cubicBezTo>
                    <a:pt x="769565" y="1616826"/>
                    <a:pt x="771473" y="1631560"/>
                    <a:pt x="775063" y="1645920"/>
                  </a:cubicBezTo>
                  <a:cubicBezTo>
                    <a:pt x="788567" y="1699938"/>
                    <a:pt x="781784" y="1640713"/>
                    <a:pt x="792480" y="1715588"/>
                  </a:cubicBezTo>
                  <a:cubicBezTo>
                    <a:pt x="800028" y="1768427"/>
                    <a:pt x="798955" y="1796980"/>
                    <a:pt x="809897" y="1846217"/>
                  </a:cubicBezTo>
                  <a:cubicBezTo>
                    <a:pt x="811888" y="1855178"/>
                    <a:pt x="815703" y="1863634"/>
                    <a:pt x="818606" y="1872343"/>
                  </a:cubicBezTo>
                  <a:cubicBezTo>
                    <a:pt x="821509" y="1889760"/>
                    <a:pt x="824629" y="1907142"/>
                    <a:pt x="827314" y="1924594"/>
                  </a:cubicBezTo>
                  <a:cubicBezTo>
                    <a:pt x="830435" y="1944882"/>
                    <a:pt x="831407" y="1965553"/>
                    <a:pt x="836023" y="1985554"/>
                  </a:cubicBezTo>
                  <a:cubicBezTo>
                    <a:pt x="840151" y="2003443"/>
                    <a:pt x="838164" y="2027622"/>
                    <a:pt x="853440" y="2037806"/>
                  </a:cubicBezTo>
                  <a:lnTo>
                    <a:pt x="879566" y="2055223"/>
                  </a:lnTo>
                  <a:cubicBezTo>
                    <a:pt x="885372" y="2063931"/>
                    <a:pt x="888108" y="2075801"/>
                    <a:pt x="896983" y="2081348"/>
                  </a:cubicBezTo>
                  <a:cubicBezTo>
                    <a:pt x="912552" y="2091078"/>
                    <a:pt x="931817" y="2092960"/>
                    <a:pt x="949234" y="2098766"/>
                  </a:cubicBezTo>
                  <a:cubicBezTo>
                    <a:pt x="1001216" y="2116093"/>
                    <a:pt x="963608" y="2105580"/>
                    <a:pt x="1053737" y="2116183"/>
                  </a:cubicBezTo>
                  <a:cubicBezTo>
                    <a:pt x="1085106" y="2119873"/>
                    <a:pt x="1142436" y="2126481"/>
                    <a:pt x="1175657" y="2133600"/>
                  </a:cubicBezTo>
                  <a:cubicBezTo>
                    <a:pt x="1199063" y="2138616"/>
                    <a:pt x="1221535" y="2148373"/>
                    <a:pt x="1245326" y="2151017"/>
                  </a:cubicBezTo>
                  <a:lnTo>
                    <a:pt x="1323703" y="2159726"/>
                  </a:lnTo>
                  <a:cubicBezTo>
                    <a:pt x="1355488" y="2163699"/>
                    <a:pt x="1434949" y="2176991"/>
                    <a:pt x="1463040" y="2177143"/>
                  </a:cubicBezTo>
                  <a:lnTo>
                    <a:pt x="2995748" y="2177143"/>
                  </a:lnTo>
                  <a:lnTo>
                    <a:pt x="3074126" y="2177143"/>
                  </a:lnTo>
                </a:path>
              </a:pathLst>
            </a:cu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/>
          <p:cNvCxnSpPr/>
          <p:nvPr/>
        </p:nvCxnSpPr>
        <p:spPr>
          <a:xfrm flipV="1">
            <a:off x="2377440" y="2287588"/>
            <a:ext cx="0" cy="2910469"/>
          </a:xfrm>
          <a:prstGeom prst="line">
            <a:avLst/>
          </a:prstGeom>
          <a:ln w="285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667438" y="2470089"/>
            <a:ext cx="3496077" cy="2695173"/>
            <a:chOff x="7667438" y="2470089"/>
            <a:chExt cx="3496077" cy="26951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8974903" y="4180117"/>
                  <a:ext cx="218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>
                      <a:solidFill>
                        <a:srgbClr val="FF0000"/>
                      </a:solidFill>
                    </a:rPr>
                    <a:t>Different widths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i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4903" y="4180117"/>
                  <a:ext cx="2188612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228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 flipH="1" flipV="1">
              <a:off x="9060647" y="2470089"/>
              <a:ext cx="704021" cy="16616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7667438" y="4573625"/>
              <a:ext cx="2020363" cy="5916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705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9963" y="1657442"/>
            <a:ext cx="160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Predicted spike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315664" y="2761386"/>
                <a:ext cx="11762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64" y="2761386"/>
                <a:ext cx="117628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807316" y="2693396"/>
            <a:ext cx="1212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Underlying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spike rate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Another model class that works well for neural data: Poisson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15733" y="1884222"/>
                <a:ext cx="1826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𝑃𝑜𝑖𝑠𝑠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733" y="1884222"/>
                <a:ext cx="1826718" cy="461665"/>
              </a:xfrm>
              <a:prstGeom prst="rect">
                <a:avLst/>
              </a:prstGeom>
              <a:blipFill>
                <a:blip r:embed="rId3"/>
                <a:stretch>
                  <a:fillRect r="-33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6496596" y="1926379"/>
            <a:ext cx="3309257" cy="2168434"/>
            <a:chOff x="1018905" y="1193075"/>
            <a:chExt cx="3309257" cy="2168434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027612" y="1193075"/>
              <a:ext cx="0" cy="216843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018905" y="3361508"/>
              <a:ext cx="330925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968886" y="4251567"/>
                <a:ext cx="2199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" panose="020B0503030403020204" pitchFamily="34" charset="0"/>
                  </a:rPr>
                  <a:t>stimulus intensity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886" y="4251567"/>
                <a:ext cx="2199961" cy="369332"/>
              </a:xfrm>
              <a:prstGeom prst="rect">
                <a:avLst/>
              </a:prstGeom>
              <a:blipFill>
                <a:blip r:embed="rId4"/>
                <a:stretch>
                  <a:fillRect l="-2216" t="-8197" r="-16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5379547" y="2434651"/>
            <a:ext cx="1116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number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of spikes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observed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(y)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6857984" y="1912873"/>
            <a:ext cx="2342606" cy="2107915"/>
            <a:chOff x="6857984" y="1912873"/>
            <a:chExt cx="2342606" cy="2107915"/>
          </a:xfrm>
        </p:grpSpPr>
        <p:sp>
          <p:nvSpPr>
            <p:cNvPr id="24" name="Oval 23"/>
            <p:cNvSpPr/>
            <p:nvPr/>
          </p:nvSpPr>
          <p:spPr>
            <a:xfrm>
              <a:off x="7920441" y="2940916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916081" y="3363288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920432" y="3263133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916076" y="3546165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924793" y="3136860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933492" y="3415533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862349" y="3720341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857989" y="3924993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862340" y="3824838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857984" y="3890151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866701" y="3698565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875400" y="3855314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9091744" y="2317819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9087384" y="1912873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9091735" y="2631754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9087379" y="2740614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096096" y="2461938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9104795" y="3193458"/>
              <a:ext cx="95795" cy="957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95815" y="1799747"/>
            <a:ext cx="3196823" cy="4187272"/>
            <a:chOff x="6495815" y="1799747"/>
            <a:chExt cx="3196823" cy="4187272"/>
          </a:xfrm>
        </p:grpSpPr>
        <p:grpSp>
          <p:nvGrpSpPr>
            <p:cNvPr id="15" name="Group 14"/>
            <p:cNvGrpSpPr/>
            <p:nvPr/>
          </p:nvGrpSpPr>
          <p:grpSpPr>
            <a:xfrm>
              <a:off x="6495815" y="1799747"/>
              <a:ext cx="3196823" cy="2295065"/>
              <a:chOff x="6495815" y="1799747"/>
              <a:chExt cx="3196823" cy="2295065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V="1">
                <a:off x="6505303" y="2345887"/>
                <a:ext cx="3178628" cy="1748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6512925" y="2952461"/>
                <a:ext cx="3179713" cy="11339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6495815" y="1799747"/>
                <a:ext cx="3056726" cy="227656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6857984" y="4970933"/>
              <a:ext cx="2725426" cy="1016086"/>
              <a:chOff x="2215733" y="5127867"/>
              <a:chExt cx="2725426" cy="10160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2215733" y="5127867"/>
                    <a:ext cx="272542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mean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5733" y="5127867"/>
                    <a:ext cx="2725426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2518701" y="5682288"/>
                    <a:ext cx="24224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701" y="5682288"/>
                    <a:ext cx="2422458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3" name="Group 62"/>
          <p:cNvGrpSpPr/>
          <p:nvPr/>
        </p:nvGrpSpPr>
        <p:grpSpPr>
          <a:xfrm>
            <a:off x="1013092" y="4457156"/>
            <a:ext cx="5141644" cy="849335"/>
            <a:chOff x="1013092" y="3682768"/>
            <a:chExt cx="5141644" cy="849335"/>
          </a:xfrm>
        </p:grpSpPr>
        <p:sp>
          <p:nvSpPr>
            <p:cNvPr id="58" name="TextBox 57"/>
            <p:cNvSpPr txBox="1"/>
            <p:nvPr/>
          </p:nvSpPr>
          <p:spPr>
            <a:xfrm>
              <a:off x="1013092" y="3787418"/>
              <a:ext cx="1042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Encoding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model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1833766" y="3682768"/>
                  <a:ext cx="4320970" cy="849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 </m:t>
                        </m:r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766" y="3682768"/>
                  <a:ext cx="4320970" cy="84933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7942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2880" y="211437"/>
                <a:ext cx="112699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Myriad Pro" panose="020B0503030403020204" pitchFamily="34" charset="0"/>
                  </a:rPr>
                  <a:t>We can solve for the ML estimate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b="1" dirty="0">
                    <a:latin typeface="Myriad Pro" panose="020B0503030403020204" pitchFamily="34" charset="0"/>
                  </a:rPr>
                  <a:t> for the Poisson model, too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211437"/>
                <a:ext cx="11269980" cy="461665"/>
              </a:xfrm>
              <a:prstGeom prst="rect">
                <a:avLst/>
              </a:prstGeom>
              <a:blipFill>
                <a:blip r:embed="rId2"/>
                <a:stretch>
                  <a:fillRect l="-811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1013092" y="1143012"/>
            <a:ext cx="7513704" cy="986680"/>
            <a:chOff x="1013092" y="3685915"/>
            <a:chExt cx="7513704" cy="986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839982" y="3685915"/>
                  <a:ext cx="5686814" cy="9866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 </m:t>
                        </m:r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9982" y="3685915"/>
                  <a:ext cx="5686814" cy="9866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Box 57"/>
            <p:cNvSpPr txBox="1"/>
            <p:nvPr/>
          </p:nvSpPr>
          <p:spPr>
            <a:xfrm>
              <a:off x="1013092" y="3787418"/>
              <a:ext cx="1042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Encoding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model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68213" y="2155898"/>
                <a:ext cx="5948872" cy="986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213" y="2155898"/>
                <a:ext cx="5948872" cy="986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685036" y="3142578"/>
                <a:ext cx="5996706" cy="986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=    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036" y="3142578"/>
                <a:ext cx="5996706" cy="986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4511000" y="4319451"/>
            <a:ext cx="1933343" cy="1071155"/>
            <a:chOff x="4511000" y="4319451"/>
            <a:chExt cx="1933343" cy="10711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511000" y="4412520"/>
                  <a:ext cx="1933343" cy="8669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1000" y="4412520"/>
                  <a:ext cx="1933343" cy="86696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/>
            <p:cNvSpPr/>
            <p:nvPr/>
          </p:nvSpPr>
          <p:spPr>
            <a:xfrm>
              <a:off x="4763589" y="4319451"/>
              <a:ext cx="1497874" cy="10711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331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Taking a step back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059607" y="1140012"/>
            <a:ext cx="3062519" cy="646331"/>
            <a:chOff x="1013092" y="3787418"/>
            <a:chExt cx="3062519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125879" y="3879750"/>
                  <a:ext cx="194973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879" y="3879750"/>
                  <a:ext cx="1949732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1013092" y="3787418"/>
              <a:ext cx="1042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Encoding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model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09254" y="1001511"/>
                <a:ext cx="18260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Myriad Pro" panose="020B0503030403020204" pitchFamily="34" charset="0"/>
                  </a:rPr>
                  <a:t>stimulus “x”</a:t>
                </a:r>
              </a:p>
              <a:p>
                <a:r>
                  <a:rPr lang="en-US" dirty="0">
                    <a:latin typeface="Myriad Pro" panose="020B0503030403020204" pitchFamily="34" charset="0"/>
                  </a:rPr>
                  <a:t>spiking “y”</a:t>
                </a:r>
              </a:p>
              <a:p>
                <a:r>
                  <a:rPr lang="en-US" dirty="0">
                    <a:latin typeface="Myriad Pro" panose="020B0503030403020204" pitchFamily="34" charset="0"/>
                  </a:rPr>
                  <a:t>parameter(s) “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latin typeface="Myriad Pro" panose="020B0503030403020204" pitchFamily="34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254" y="1001511"/>
                <a:ext cx="1826037" cy="923330"/>
              </a:xfrm>
              <a:prstGeom prst="rect">
                <a:avLst/>
              </a:prstGeom>
              <a:blipFill>
                <a:blip r:embed="rId3"/>
                <a:stretch>
                  <a:fillRect l="-2667" t="-2632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58537" y="2699656"/>
                <a:ext cx="971005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Myriad Pro" panose="020B0503030403020204" pitchFamily="34" charset="0"/>
                  </a:rPr>
                  <a:t>For a given y:</a:t>
                </a:r>
                <a:r>
                  <a:rPr lang="en-US" dirty="0">
                    <a:latin typeface="Myriad Pro" panose="020B0503030403020204" pitchFamily="34" charset="0"/>
                  </a:rPr>
                  <a:t> 	an expected probability distribution of spike counts</a:t>
                </a:r>
              </a:p>
              <a:p>
                <a:endParaRPr lang="en-US" dirty="0">
                  <a:latin typeface="Myriad Pro" panose="020B0503030403020204" pitchFamily="34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Myriad Pro" panose="020B0503030403020204" pitchFamily="34" charset="0"/>
                  </a:rPr>
                  <a:t>For a given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Myriad Pro" panose="020B0503030403020204" pitchFamily="34" charset="0"/>
                  </a:rPr>
                  <a:t>:</a:t>
                </a:r>
                <a:r>
                  <a:rPr lang="en-US" dirty="0">
                    <a:latin typeface="Myriad Pro" panose="020B0503030403020204" pitchFamily="34" charset="0"/>
                  </a:rPr>
                  <a:t> 	the probability of seeing spiking y given our model parameters</a:t>
                </a:r>
              </a:p>
              <a:p>
                <a:endParaRPr lang="en-US" dirty="0">
                  <a:solidFill>
                    <a:srgbClr val="FF0000"/>
                  </a:solidFill>
                  <a:latin typeface="Myriad Pro" panose="020B0503030403020204" pitchFamily="34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Myriad Pro" panose="020B0503030403020204" pitchFamily="34" charset="0"/>
                  </a:rPr>
                  <a:t>For a given x:</a:t>
                </a:r>
                <a:r>
                  <a:rPr lang="en-US" dirty="0">
                    <a:latin typeface="Myriad Pro" panose="020B0503030403020204" pitchFamily="34" charset="0"/>
                  </a:rPr>
                  <a:t> 	the “stimulus likelihood function”- the stimulus for which the observed 			spikes are most probable</a:t>
                </a:r>
              </a:p>
              <a:p>
                <a:endParaRPr lang="en-US" dirty="0">
                  <a:latin typeface="Myriad Pro" panose="020B0503030403020204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537" y="2699656"/>
                <a:ext cx="9710057" cy="2031325"/>
              </a:xfrm>
              <a:prstGeom prst="rect">
                <a:avLst/>
              </a:prstGeom>
              <a:blipFill>
                <a:blip r:embed="rId4"/>
                <a:stretch>
                  <a:fillRect l="-565" t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56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Now: Generalized Linear Models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66233" y="1640025"/>
            <a:ext cx="1810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Poisson encoding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model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864025" y="2556001"/>
            <a:ext cx="3268106" cy="646331"/>
            <a:chOff x="3864025" y="2556001"/>
            <a:chExt cx="3268106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5847" y="2623991"/>
                  <a:ext cx="11762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5847" y="2623991"/>
                  <a:ext cx="1176284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3864025" y="2556001"/>
              <a:ext cx="12122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Underlying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spike rate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66857" y="3085657"/>
            <a:ext cx="3223896" cy="1153935"/>
            <a:chOff x="5555990" y="3120370"/>
            <a:chExt cx="3216625" cy="11195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5555990" y="3881600"/>
                  <a:ext cx="3216625" cy="358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What goes into our spike rate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990" y="3881600"/>
                  <a:ext cx="3216625" cy="358329"/>
                </a:xfrm>
                <a:prstGeom prst="rect">
                  <a:avLst/>
                </a:prstGeom>
                <a:blipFill>
                  <a:blip r:embed="rId3"/>
                  <a:stretch>
                    <a:fillRect l="-1701" t="-10000" r="-5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/>
            <p:nvPr/>
          </p:nvCxnSpPr>
          <p:spPr>
            <a:xfrm flipH="1" flipV="1">
              <a:off x="5555991" y="3120370"/>
              <a:ext cx="338867" cy="76123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966857" y="4392315"/>
            <a:ext cx="327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Short answer: whatever </a:t>
            </a:r>
            <a:r>
              <a:rPr lang="en-US">
                <a:solidFill>
                  <a:srgbClr val="FF0000"/>
                </a:solidFill>
              </a:rPr>
              <a:t>we want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470152" y="1528222"/>
                <a:ext cx="4320970" cy="849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152" y="1528222"/>
                <a:ext cx="4320970" cy="8493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2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Now: Generalized Linear Models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614925" y="4027509"/>
            <a:ext cx="3824021" cy="646331"/>
            <a:chOff x="4715290" y="2556001"/>
            <a:chExt cx="3824021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5847" y="2623991"/>
                  <a:ext cx="258346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5847" y="2623991"/>
                  <a:ext cx="2583464" cy="461665"/>
                </a:xfrm>
                <a:prstGeom prst="rect">
                  <a:avLst/>
                </a:prstGeom>
                <a:blipFill>
                  <a:blip r:embed="rId2"/>
                  <a:stretch>
                    <a:fillRect r="-473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4715290" y="2556001"/>
              <a:ext cx="12122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Underlying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spike rate</a:t>
              </a:r>
            </a:p>
          </p:txBody>
        </p:sp>
      </p:grpSp>
      <p:sp>
        <p:nvSpPr>
          <p:cNvPr id="13" name="Freeform 12"/>
          <p:cNvSpPr/>
          <p:nvPr/>
        </p:nvSpPr>
        <p:spPr>
          <a:xfrm>
            <a:off x="298676" y="1806994"/>
            <a:ext cx="3260953" cy="1012372"/>
          </a:xfrm>
          <a:custGeom>
            <a:avLst/>
            <a:gdLst>
              <a:gd name="connsiteX0" fmla="*/ 0 w 5119345"/>
              <a:gd name="connsiteY0" fmla="*/ 772886 h 1589315"/>
              <a:gd name="connsiteX1" fmla="*/ 304800 w 5119345"/>
              <a:gd name="connsiteY1" fmla="*/ 587829 h 1589315"/>
              <a:gd name="connsiteX2" fmla="*/ 359228 w 5119345"/>
              <a:gd name="connsiteY2" fmla="*/ 457200 h 1589315"/>
              <a:gd name="connsiteX3" fmla="*/ 391885 w 5119345"/>
              <a:gd name="connsiteY3" fmla="*/ 402772 h 1589315"/>
              <a:gd name="connsiteX4" fmla="*/ 435428 w 5119345"/>
              <a:gd name="connsiteY4" fmla="*/ 326572 h 1589315"/>
              <a:gd name="connsiteX5" fmla="*/ 457200 w 5119345"/>
              <a:gd name="connsiteY5" fmla="*/ 304800 h 1589315"/>
              <a:gd name="connsiteX6" fmla="*/ 478971 w 5119345"/>
              <a:gd name="connsiteY6" fmla="*/ 272143 h 1589315"/>
              <a:gd name="connsiteX7" fmla="*/ 500743 w 5119345"/>
              <a:gd name="connsiteY7" fmla="*/ 250372 h 1589315"/>
              <a:gd name="connsiteX8" fmla="*/ 544285 w 5119345"/>
              <a:gd name="connsiteY8" fmla="*/ 185058 h 1589315"/>
              <a:gd name="connsiteX9" fmla="*/ 566057 w 5119345"/>
              <a:gd name="connsiteY9" fmla="*/ 163286 h 1589315"/>
              <a:gd name="connsiteX10" fmla="*/ 587828 w 5119345"/>
              <a:gd name="connsiteY10" fmla="*/ 130629 h 1589315"/>
              <a:gd name="connsiteX11" fmla="*/ 653143 w 5119345"/>
              <a:gd name="connsiteY11" fmla="*/ 108858 h 1589315"/>
              <a:gd name="connsiteX12" fmla="*/ 762000 w 5119345"/>
              <a:gd name="connsiteY12" fmla="*/ 119743 h 1589315"/>
              <a:gd name="connsiteX13" fmla="*/ 783771 w 5119345"/>
              <a:gd name="connsiteY13" fmla="*/ 152400 h 1589315"/>
              <a:gd name="connsiteX14" fmla="*/ 859971 w 5119345"/>
              <a:gd name="connsiteY14" fmla="*/ 239486 h 1589315"/>
              <a:gd name="connsiteX15" fmla="*/ 914400 w 5119345"/>
              <a:gd name="connsiteY15" fmla="*/ 195943 h 1589315"/>
              <a:gd name="connsiteX16" fmla="*/ 947057 w 5119345"/>
              <a:gd name="connsiteY16" fmla="*/ 174172 h 1589315"/>
              <a:gd name="connsiteX17" fmla="*/ 1012371 w 5119345"/>
              <a:gd name="connsiteY17" fmla="*/ 185058 h 1589315"/>
              <a:gd name="connsiteX18" fmla="*/ 1045028 w 5119345"/>
              <a:gd name="connsiteY18" fmla="*/ 217715 h 1589315"/>
              <a:gd name="connsiteX19" fmla="*/ 1066800 w 5119345"/>
              <a:gd name="connsiteY19" fmla="*/ 261258 h 1589315"/>
              <a:gd name="connsiteX20" fmla="*/ 1110343 w 5119345"/>
              <a:gd name="connsiteY20" fmla="*/ 359229 h 1589315"/>
              <a:gd name="connsiteX21" fmla="*/ 1208314 w 5119345"/>
              <a:gd name="connsiteY21" fmla="*/ 468086 h 1589315"/>
              <a:gd name="connsiteX22" fmla="*/ 1230085 w 5119345"/>
              <a:gd name="connsiteY22" fmla="*/ 489858 h 1589315"/>
              <a:gd name="connsiteX23" fmla="*/ 1262743 w 5119345"/>
              <a:gd name="connsiteY23" fmla="*/ 511629 h 1589315"/>
              <a:gd name="connsiteX24" fmla="*/ 1349828 w 5119345"/>
              <a:gd name="connsiteY24" fmla="*/ 598715 h 1589315"/>
              <a:gd name="connsiteX25" fmla="*/ 1371600 w 5119345"/>
              <a:gd name="connsiteY25" fmla="*/ 620486 h 1589315"/>
              <a:gd name="connsiteX26" fmla="*/ 1393371 w 5119345"/>
              <a:gd name="connsiteY26" fmla="*/ 642258 h 1589315"/>
              <a:gd name="connsiteX27" fmla="*/ 1426028 w 5119345"/>
              <a:gd name="connsiteY27" fmla="*/ 664029 h 1589315"/>
              <a:gd name="connsiteX28" fmla="*/ 1480457 w 5119345"/>
              <a:gd name="connsiteY28" fmla="*/ 696686 h 1589315"/>
              <a:gd name="connsiteX29" fmla="*/ 1502228 w 5119345"/>
              <a:gd name="connsiteY29" fmla="*/ 664029 h 1589315"/>
              <a:gd name="connsiteX30" fmla="*/ 1513114 w 5119345"/>
              <a:gd name="connsiteY30" fmla="*/ 609600 h 1589315"/>
              <a:gd name="connsiteX31" fmla="*/ 1524000 w 5119345"/>
              <a:gd name="connsiteY31" fmla="*/ 566058 h 1589315"/>
              <a:gd name="connsiteX32" fmla="*/ 1556657 w 5119345"/>
              <a:gd name="connsiteY32" fmla="*/ 489858 h 1589315"/>
              <a:gd name="connsiteX33" fmla="*/ 1567543 w 5119345"/>
              <a:gd name="connsiteY33" fmla="*/ 446315 h 1589315"/>
              <a:gd name="connsiteX34" fmla="*/ 1589314 w 5119345"/>
              <a:gd name="connsiteY34" fmla="*/ 413658 h 1589315"/>
              <a:gd name="connsiteX35" fmla="*/ 1600200 w 5119345"/>
              <a:gd name="connsiteY35" fmla="*/ 337458 h 1589315"/>
              <a:gd name="connsiteX36" fmla="*/ 1611085 w 5119345"/>
              <a:gd name="connsiteY36" fmla="*/ 304800 h 1589315"/>
              <a:gd name="connsiteX37" fmla="*/ 1632857 w 5119345"/>
              <a:gd name="connsiteY37" fmla="*/ 228600 h 1589315"/>
              <a:gd name="connsiteX38" fmla="*/ 1654628 w 5119345"/>
              <a:gd name="connsiteY38" fmla="*/ 195943 h 1589315"/>
              <a:gd name="connsiteX39" fmla="*/ 1676400 w 5119345"/>
              <a:gd name="connsiteY39" fmla="*/ 174172 h 1589315"/>
              <a:gd name="connsiteX40" fmla="*/ 1709057 w 5119345"/>
              <a:gd name="connsiteY40" fmla="*/ 163286 h 1589315"/>
              <a:gd name="connsiteX41" fmla="*/ 1741714 w 5119345"/>
              <a:gd name="connsiteY41" fmla="*/ 174172 h 1589315"/>
              <a:gd name="connsiteX42" fmla="*/ 1796143 w 5119345"/>
              <a:gd name="connsiteY42" fmla="*/ 239486 h 1589315"/>
              <a:gd name="connsiteX43" fmla="*/ 1817914 w 5119345"/>
              <a:gd name="connsiteY43" fmla="*/ 261258 h 1589315"/>
              <a:gd name="connsiteX44" fmla="*/ 1839685 w 5119345"/>
              <a:gd name="connsiteY44" fmla="*/ 304800 h 1589315"/>
              <a:gd name="connsiteX45" fmla="*/ 1883228 w 5119345"/>
              <a:gd name="connsiteY45" fmla="*/ 326572 h 1589315"/>
              <a:gd name="connsiteX46" fmla="*/ 1915885 w 5119345"/>
              <a:gd name="connsiteY46" fmla="*/ 359229 h 1589315"/>
              <a:gd name="connsiteX47" fmla="*/ 1981200 w 5119345"/>
              <a:gd name="connsiteY47" fmla="*/ 381000 h 1589315"/>
              <a:gd name="connsiteX48" fmla="*/ 2002971 w 5119345"/>
              <a:gd name="connsiteY48" fmla="*/ 402772 h 1589315"/>
              <a:gd name="connsiteX49" fmla="*/ 2068285 w 5119345"/>
              <a:gd name="connsiteY49" fmla="*/ 424543 h 1589315"/>
              <a:gd name="connsiteX50" fmla="*/ 2188028 w 5119345"/>
              <a:gd name="connsiteY50" fmla="*/ 359229 h 1589315"/>
              <a:gd name="connsiteX51" fmla="*/ 2264228 w 5119345"/>
              <a:gd name="connsiteY51" fmla="*/ 337458 h 1589315"/>
              <a:gd name="connsiteX52" fmla="*/ 2329543 w 5119345"/>
              <a:gd name="connsiteY52" fmla="*/ 457200 h 1589315"/>
              <a:gd name="connsiteX53" fmla="*/ 2373085 w 5119345"/>
              <a:gd name="connsiteY53" fmla="*/ 533400 h 1589315"/>
              <a:gd name="connsiteX54" fmla="*/ 2449285 w 5119345"/>
              <a:gd name="connsiteY54" fmla="*/ 620486 h 1589315"/>
              <a:gd name="connsiteX55" fmla="*/ 2460171 w 5119345"/>
              <a:gd name="connsiteY55" fmla="*/ 653143 h 1589315"/>
              <a:gd name="connsiteX56" fmla="*/ 2481943 w 5119345"/>
              <a:gd name="connsiteY56" fmla="*/ 674915 h 1589315"/>
              <a:gd name="connsiteX57" fmla="*/ 2525485 w 5119345"/>
              <a:gd name="connsiteY57" fmla="*/ 740229 h 1589315"/>
              <a:gd name="connsiteX58" fmla="*/ 2579914 w 5119345"/>
              <a:gd name="connsiteY58" fmla="*/ 849086 h 1589315"/>
              <a:gd name="connsiteX59" fmla="*/ 2667000 w 5119345"/>
              <a:gd name="connsiteY59" fmla="*/ 925286 h 1589315"/>
              <a:gd name="connsiteX60" fmla="*/ 2688771 w 5119345"/>
              <a:gd name="connsiteY60" fmla="*/ 957943 h 1589315"/>
              <a:gd name="connsiteX61" fmla="*/ 2721428 w 5119345"/>
              <a:gd name="connsiteY61" fmla="*/ 903515 h 1589315"/>
              <a:gd name="connsiteX62" fmla="*/ 2743200 w 5119345"/>
              <a:gd name="connsiteY62" fmla="*/ 805543 h 1589315"/>
              <a:gd name="connsiteX63" fmla="*/ 2775857 w 5119345"/>
              <a:gd name="connsiteY63" fmla="*/ 772886 h 1589315"/>
              <a:gd name="connsiteX64" fmla="*/ 2808514 w 5119345"/>
              <a:gd name="connsiteY64" fmla="*/ 794658 h 1589315"/>
              <a:gd name="connsiteX65" fmla="*/ 2852057 w 5119345"/>
              <a:gd name="connsiteY65" fmla="*/ 903515 h 1589315"/>
              <a:gd name="connsiteX66" fmla="*/ 2873828 w 5119345"/>
              <a:gd name="connsiteY66" fmla="*/ 936172 h 1589315"/>
              <a:gd name="connsiteX67" fmla="*/ 2906485 w 5119345"/>
              <a:gd name="connsiteY67" fmla="*/ 1066800 h 1589315"/>
              <a:gd name="connsiteX68" fmla="*/ 2928257 w 5119345"/>
              <a:gd name="connsiteY68" fmla="*/ 1143000 h 1589315"/>
              <a:gd name="connsiteX69" fmla="*/ 2971800 w 5119345"/>
              <a:gd name="connsiteY69" fmla="*/ 1230086 h 1589315"/>
              <a:gd name="connsiteX70" fmla="*/ 3004457 w 5119345"/>
              <a:gd name="connsiteY70" fmla="*/ 1284515 h 1589315"/>
              <a:gd name="connsiteX71" fmla="*/ 3026228 w 5119345"/>
              <a:gd name="connsiteY71" fmla="*/ 1338943 h 1589315"/>
              <a:gd name="connsiteX72" fmla="*/ 3048000 w 5119345"/>
              <a:gd name="connsiteY72" fmla="*/ 1360715 h 1589315"/>
              <a:gd name="connsiteX73" fmla="*/ 3124200 w 5119345"/>
              <a:gd name="connsiteY73" fmla="*/ 1469572 h 1589315"/>
              <a:gd name="connsiteX74" fmla="*/ 3200400 w 5119345"/>
              <a:gd name="connsiteY74" fmla="*/ 1545772 h 1589315"/>
              <a:gd name="connsiteX75" fmla="*/ 3276600 w 5119345"/>
              <a:gd name="connsiteY75" fmla="*/ 1589315 h 1589315"/>
              <a:gd name="connsiteX76" fmla="*/ 3320143 w 5119345"/>
              <a:gd name="connsiteY76" fmla="*/ 1556658 h 1589315"/>
              <a:gd name="connsiteX77" fmla="*/ 3341914 w 5119345"/>
              <a:gd name="connsiteY77" fmla="*/ 1534886 h 1589315"/>
              <a:gd name="connsiteX78" fmla="*/ 3429000 w 5119345"/>
              <a:gd name="connsiteY78" fmla="*/ 1469572 h 1589315"/>
              <a:gd name="connsiteX79" fmla="*/ 3439885 w 5119345"/>
              <a:gd name="connsiteY79" fmla="*/ 1436915 h 1589315"/>
              <a:gd name="connsiteX80" fmla="*/ 3472543 w 5119345"/>
              <a:gd name="connsiteY80" fmla="*/ 1382486 h 1589315"/>
              <a:gd name="connsiteX81" fmla="*/ 3483428 w 5119345"/>
              <a:gd name="connsiteY81" fmla="*/ 1251858 h 1589315"/>
              <a:gd name="connsiteX82" fmla="*/ 3505200 w 5119345"/>
              <a:gd name="connsiteY82" fmla="*/ 1186543 h 1589315"/>
              <a:gd name="connsiteX83" fmla="*/ 3516085 w 5119345"/>
              <a:gd name="connsiteY83" fmla="*/ 1153886 h 1589315"/>
              <a:gd name="connsiteX84" fmla="*/ 3537857 w 5119345"/>
              <a:gd name="connsiteY84" fmla="*/ 1077686 h 1589315"/>
              <a:gd name="connsiteX85" fmla="*/ 3570514 w 5119345"/>
              <a:gd name="connsiteY85" fmla="*/ 990600 h 1589315"/>
              <a:gd name="connsiteX86" fmla="*/ 3592285 w 5119345"/>
              <a:gd name="connsiteY86" fmla="*/ 892629 h 1589315"/>
              <a:gd name="connsiteX87" fmla="*/ 3624943 w 5119345"/>
              <a:gd name="connsiteY87" fmla="*/ 859972 h 1589315"/>
              <a:gd name="connsiteX88" fmla="*/ 3668485 w 5119345"/>
              <a:gd name="connsiteY88" fmla="*/ 827315 h 1589315"/>
              <a:gd name="connsiteX89" fmla="*/ 3733800 w 5119345"/>
              <a:gd name="connsiteY89" fmla="*/ 805543 h 1589315"/>
              <a:gd name="connsiteX90" fmla="*/ 3766457 w 5119345"/>
              <a:gd name="connsiteY90" fmla="*/ 816429 h 1589315"/>
              <a:gd name="connsiteX91" fmla="*/ 3799114 w 5119345"/>
              <a:gd name="connsiteY91" fmla="*/ 696686 h 1589315"/>
              <a:gd name="connsiteX92" fmla="*/ 3810000 w 5119345"/>
              <a:gd name="connsiteY92" fmla="*/ 522515 h 1589315"/>
              <a:gd name="connsiteX93" fmla="*/ 3842657 w 5119345"/>
              <a:gd name="connsiteY93" fmla="*/ 381000 h 1589315"/>
              <a:gd name="connsiteX94" fmla="*/ 3853543 w 5119345"/>
              <a:gd name="connsiteY94" fmla="*/ 348343 h 1589315"/>
              <a:gd name="connsiteX95" fmla="*/ 3875314 w 5119345"/>
              <a:gd name="connsiteY95" fmla="*/ 315686 h 1589315"/>
              <a:gd name="connsiteX96" fmla="*/ 3897085 w 5119345"/>
              <a:gd name="connsiteY96" fmla="*/ 250372 h 1589315"/>
              <a:gd name="connsiteX97" fmla="*/ 3918857 w 5119345"/>
              <a:gd name="connsiteY97" fmla="*/ 185058 h 1589315"/>
              <a:gd name="connsiteX98" fmla="*/ 3951514 w 5119345"/>
              <a:gd name="connsiteY98" fmla="*/ 108858 h 1589315"/>
              <a:gd name="connsiteX99" fmla="*/ 4038600 w 5119345"/>
              <a:gd name="connsiteY99" fmla="*/ 10886 h 1589315"/>
              <a:gd name="connsiteX100" fmla="*/ 4071257 w 5119345"/>
              <a:gd name="connsiteY100" fmla="*/ 0 h 1589315"/>
              <a:gd name="connsiteX101" fmla="*/ 4136571 w 5119345"/>
              <a:gd name="connsiteY101" fmla="*/ 108858 h 1589315"/>
              <a:gd name="connsiteX102" fmla="*/ 4169228 w 5119345"/>
              <a:gd name="connsiteY102" fmla="*/ 152400 h 1589315"/>
              <a:gd name="connsiteX103" fmla="*/ 4201885 w 5119345"/>
              <a:gd name="connsiteY103" fmla="*/ 206829 h 1589315"/>
              <a:gd name="connsiteX104" fmla="*/ 4223657 w 5119345"/>
              <a:gd name="connsiteY104" fmla="*/ 228600 h 1589315"/>
              <a:gd name="connsiteX105" fmla="*/ 4256314 w 5119345"/>
              <a:gd name="connsiteY105" fmla="*/ 272143 h 1589315"/>
              <a:gd name="connsiteX106" fmla="*/ 4299857 w 5119345"/>
              <a:gd name="connsiteY106" fmla="*/ 326572 h 1589315"/>
              <a:gd name="connsiteX107" fmla="*/ 4332514 w 5119345"/>
              <a:gd name="connsiteY107" fmla="*/ 293915 h 1589315"/>
              <a:gd name="connsiteX108" fmla="*/ 4354285 w 5119345"/>
              <a:gd name="connsiteY108" fmla="*/ 261258 h 1589315"/>
              <a:gd name="connsiteX109" fmla="*/ 4419600 w 5119345"/>
              <a:gd name="connsiteY109" fmla="*/ 217715 h 1589315"/>
              <a:gd name="connsiteX110" fmla="*/ 4484914 w 5119345"/>
              <a:gd name="connsiteY110" fmla="*/ 228600 h 1589315"/>
              <a:gd name="connsiteX111" fmla="*/ 4517571 w 5119345"/>
              <a:gd name="connsiteY111" fmla="*/ 283029 h 1589315"/>
              <a:gd name="connsiteX112" fmla="*/ 4539343 w 5119345"/>
              <a:gd name="connsiteY112" fmla="*/ 337458 h 1589315"/>
              <a:gd name="connsiteX113" fmla="*/ 4550228 w 5119345"/>
              <a:gd name="connsiteY113" fmla="*/ 402772 h 1589315"/>
              <a:gd name="connsiteX114" fmla="*/ 4561114 w 5119345"/>
              <a:gd name="connsiteY114" fmla="*/ 435429 h 1589315"/>
              <a:gd name="connsiteX115" fmla="*/ 4582885 w 5119345"/>
              <a:gd name="connsiteY115" fmla="*/ 522515 h 1589315"/>
              <a:gd name="connsiteX116" fmla="*/ 4626428 w 5119345"/>
              <a:gd name="connsiteY116" fmla="*/ 609600 h 1589315"/>
              <a:gd name="connsiteX117" fmla="*/ 4669971 w 5119345"/>
              <a:gd name="connsiteY117" fmla="*/ 685800 h 1589315"/>
              <a:gd name="connsiteX118" fmla="*/ 4691743 w 5119345"/>
              <a:gd name="connsiteY118" fmla="*/ 707572 h 1589315"/>
              <a:gd name="connsiteX119" fmla="*/ 4757057 w 5119345"/>
              <a:gd name="connsiteY119" fmla="*/ 653143 h 1589315"/>
              <a:gd name="connsiteX120" fmla="*/ 4822371 w 5119345"/>
              <a:gd name="connsiteY120" fmla="*/ 566058 h 1589315"/>
              <a:gd name="connsiteX121" fmla="*/ 4844143 w 5119345"/>
              <a:gd name="connsiteY121" fmla="*/ 533400 h 1589315"/>
              <a:gd name="connsiteX122" fmla="*/ 4909457 w 5119345"/>
              <a:gd name="connsiteY122" fmla="*/ 478972 h 1589315"/>
              <a:gd name="connsiteX123" fmla="*/ 5061857 w 5119345"/>
              <a:gd name="connsiteY123" fmla="*/ 489858 h 1589315"/>
              <a:gd name="connsiteX124" fmla="*/ 5116285 w 5119345"/>
              <a:gd name="connsiteY124" fmla="*/ 533400 h 1589315"/>
              <a:gd name="connsiteX125" fmla="*/ 5116285 w 5119345"/>
              <a:gd name="connsiteY125" fmla="*/ 511629 h 158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119345" h="1589315">
                <a:moveTo>
                  <a:pt x="0" y="772886"/>
                </a:moveTo>
                <a:cubicBezTo>
                  <a:pt x="101600" y="711200"/>
                  <a:pt x="206394" y="654491"/>
                  <a:pt x="304800" y="587829"/>
                </a:cubicBezTo>
                <a:cubicBezTo>
                  <a:pt x="349700" y="557413"/>
                  <a:pt x="342475" y="500758"/>
                  <a:pt x="359228" y="457200"/>
                </a:cubicBezTo>
                <a:cubicBezTo>
                  <a:pt x="366823" y="437452"/>
                  <a:pt x="381610" y="421267"/>
                  <a:pt x="391885" y="402772"/>
                </a:cubicBezTo>
                <a:cubicBezTo>
                  <a:pt x="412200" y="366205"/>
                  <a:pt x="410547" y="357673"/>
                  <a:pt x="435428" y="326572"/>
                </a:cubicBezTo>
                <a:cubicBezTo>
                  <a:pt x="441839" y="318558"/>
                  <a:pt x="450789" y="312814"/>
                  <a:pt x="457200" y="304800"/>
                </a:cubicBezTo>
                <a:cubicBezTo>
                  <a:pt x="465373" y="294584"/>
                  <a:pt x="470798" y="282359"/>
                  <a:pt x="478971" y="272143"/>
                </a:cubicBezTo>
                <a:cubicBezTo>
                  <a:pt x="485382" y="264129"/>
                  <a:pt x="494585" y="258583"/>
                  <a:pt x="500743" y="250372"/>
                </a:cubicBezTo>
                <a:cubicBezTo>
                  <a:pt x="516442" y="229439"/>
                  <a:pt x="525783" y="203560"/>
                  <a:pt x="544285" y="185058"/>
                </a:cubicBezTo>
                <a:cubicBezTo>
                  <a:pt x="551542" y="177801"/>
                  <a:pt x="559646" y="171300"/>
                  <a:pt x="566057" y="163286"/>
                </a:cubicBezTo>
                <a:cubicBezTo>
                  <a:pt x="574230" y="153070"/>
                  <a:pt x="576734" y="137563"/>
                  <a:pt x="587828" y="130629"/>
                </a:cubicBezTo>
                <a:cubicBezTo>
                  <a:pt x="607289" y="118466"/>
                  <a:pt x="653143" y="108858"/>
                  <a:pt x="653143" y="108858"/>
                </a:cubicBezTo>
                <a:cubicBezTo>
                  <a:pt x="689429" y="112486"/>
                  <a:pt x="727405" y="108211"/>
                  <a:pt x="762000" y="119743"/>
                </a:cubicBezTo>
                <a:cubicBezTo>
                  <a:pt x="774412" y="123880"/>
                  <a:pt x="775156" y="142554"/>
                  <a:pt x="783771" y="152400"/>
                </a:cubicBezTo>
                <a:cubicBezTo>
                  <a:pt x="872922" y="254288"/>
                  <a:pt x="810980" y="165998"/>
                  <a:pt x="859971" y="239486"/>
                </a:cubicBezTo>
                <a:cubicBezTo>
                  <a:pt x="960484" y="172478"/>
                  <a:pt x="836844" y="257988"/>
                  <a:pt x="914400" y="195943"/>
                </a:cubicBezTo>
                <a:cubicBezTo>
                  <a:pt x="924616" y="187770"/>
                  <a:pt x="936171" y="181429"/>
                  <a:pt x="947057" y="174172"/>
                </a:cubicBezTo>
                <a:cubicBezTo>
                  <a:pt x="968828" y="177801"/>
                  <a:pt x="992202" y="176094"/>
                  <a:pt x="1012371" y="185058"/>
                </a:cubicBezTo>
                <a:cubicBezTo>
                  <a:pt x="1026439" y="191310"/>
                  <a:pt x="1036080" y="205188"/>
                  <a:pt x="1045028" y="217715"/>
                </a:cubicBezTo>
                <a:cubicBezTo>
                  <a:pt x="1054460" y="230920"/>
                  <a:pt x="1060209" y="246429"/>
                  <a:pt x="1066800" y="261258"/>
                </a:cubicBezTo>
                <a:cubicBezTo>
                  <a:pt x="1082684" y="296997"/>
                  <a:pt x="1089726" y="326242"/>
                  <a:pt x="1110343" y="359229"/>
                </a:cubicBezTo>
                <a:cubicBezTo>
                  <a:pt x="1138750" y="404681"/>
                  <a:pt x="1168733" y="428505"/>
                  <a:pt x="1208314" y="468086"/>
                </a:cubicBezTo>
                <a:cubicBezTo>
                  <a:pt x="1215571" y="475343"/>
                  <a:pt x="1221545" y="484165"/>
                  <a:pt x="1230085" y="489858"/>
                </a:cubicBezTo>
                <a:cubicBezTo>
                  <a:pt x="1240971" y="497115"/>
                  <a:pt x="1252964" y="502937"/>
                  <a:pt x="1262743" y="511629"/>
                </a:cubicBezTo>
                <a:cubicBezTo>
                  <a:pt x="1262797" y="511677"/>
                  <a:pt x="1330459" y="579346"/>
                  <a:pt x="1349828" y="598715"/>
                </a:cubicBezTo>
                <a:lnTo>
                  <a:pt x="1371600" y="620486"/>
                </a:lnTo>
                <a:cubicBezTo>
                  <a:pt x="1378857" y="627743"/>
                  <a:pt x="1384831" y="636565"/>
                  <a:pt x="1393371" y="642258"/>
                </a:cubicBezTo>
                <a:cubicBezTo>
                  <a:pt x="1404257" y="649515"/>
                  <a:pt x="1415812" y="655856"/>
                  <a:pt x="1426028" y="664029"/>
                </a:cubicBezTo>
                <a:cubicBezTo>
                  <a:pt x="1468722" y="698183"/>
                  <a:pt x="1423744" y="677781"/>
                  <a:pt x="1480457" y="696686"/>
                </a:cubicBezTo>
                <a:cubicBezTo>
                  <a:pt x="1487714" y="685800"/>
                  <a:pt x="1497634" y="676279"/>
                  <a:pt x="1502228" y="664029"/>
                </a:cubicBezTo>
                <a:cubicBezTo>
                  <a:pt x="1508725" y="646705"/>
                  <a:pt x="1509100" y="627662"/>
                  <a:pt x="1513114" y="609600"/>
                </a:cubicBezTo>
                <a:cubicBezTo>
                  <a:pt x="1516360" y="594996"/>
                  <a:pt x="1519890" y="580443"/>
                  <a:pt x="1524000" y="566058"/>
                </a:cubicBezTo>
                <a:cubicBezTo>
                  <a:pt x="1534680" y="528677"/>
                  <a:pt x="1537299" y="528572"/>
                  <a:pt x="1556657" y="489858"/>
                </a:cubicBezTo>
                <a:cubicBezTo>
                  <a:pt x="1560286" y="475344"/>
                  <a:pt x="1561650" y="460066"/>
                  <a:pt x="1567543" y="446315"/>
                </a:cubicBezTo>
                <a:cubicBezTo>
                  <a:pt x="1572697" y="434290"/>
                  <a:pt x="1585555" y="426189"/>
                  <a:pt x="1589314" y="413658"/>
                </a:cubicBezTo>
                <a:cubicBezTo>
                  <a:pt x="1596687" y="389082"/>
                  <a:pt x="1595168" y="362618"/>
                  <a:pt x="1600200" y="337458"/>
                </a:cubicBezTo>
                <a:cubicBezTo>
                  <a:pt x="1602450" y="326206"/>
                  <a:pt x="1607933" y="315833"/>
                  <a:pt x="1611085" y="304800"/>
                </a:cubicBezTo>
                <a:cubicBezTo>
                  <a:pt x="1615735" y="288525"/>
                  <a:pt x="1624158" y="245999"/>
                  <a:pt x="1632857" y="228600"/>
                </a:cubicBezTo>
                <a:cubicBezTo>
                  <a:pt x="1638708" y="216898"/>
                  <a:pt x="1646455" y="206159"/>
                  <a:pt x="1654628" y="195943"/>
                </a:cubicBezTo>
                <a:cubicBezTo>
                  <a:pt x="1661039" y="187929"/>
                  <a:pt x="1667599" y="179452"/>
                  <a:pt x="1676400" y="174172"/>
                </a:cubicBezTo>
                <a:cubicBezTo>
                  <a:pt x="1686239" y="168268"/>
                  <a:pt x="1698171" y="166915"/>
                  <a:pt x="1709057" y="163286"/>
                </a:cubicBezTo>
                <a:cubicBezTo>
                  <a:pt x="1719943" y="166915"/>
                  <a:pt x="1732167" y="167807"/>
                  <a:pt x="1741714" y="174172"/>
                </a:cubicBezTo>
                <a:cubicBezTo>
                  <a:pt x="1774958" y="196335"/>
                  <a:pt x="1773195" y="210801"/>
                  <a:pt x="1796143" y="239486"/>
                </a:cubicBezTo>
                <a:cubicBezTo>
                  <a:pt x="1802554" y="247500"/>
                  <a:pt x="1812221" y="252718"/>
                  <a:pt x="1817914" y="261258"/>
                </a:cubicBezTo>
                <a:cubicBezTo>
                  <a:pt x="1826915" y="274760"/>
                  <a:pt x="1828211" y="293326"/>
                  <a:pt x="1839685" y="304800"/>
                </a:cubicBezTo>
                <a:cubicBezTo>
                  <a:pt x="1851160" y="316275"/>
                  <a:pt x="1870023" y="317140"/>
                  <a:pt x="1883228" y="326572"/>
                </a:cubicBezTo>
                <a:cubicBezTo>
                  <a:pt x="1895755" y="335520"/>
                  <a:pt x="1902428" y="351753"/>
                  <a:pt x="1915885" y="359229"/>
                </a:cubicBezTo>
                <a:cubicBezTo>
                  <a:pt x="1935946" y="370374"/>
                  <a:pt x="1981200" y="381000"/>
                  <a:pt x="1981200" y="381000"/>
                </a:cubicBezTo>
                <a:cubicBezTo>
                  <a:pt x="1988457" y="388257"/>
                  <a:pt x="1993791" y="398182"/>
                  <a:pt x="2002971" y="402772"/>
                </a:cubicBezTo>
                <a:cubicBezTo>
                  <a:pt x="2023497" y="413035"/>
                  <a:pt x="2068285" y="424543"/>
                  <a:pt x="2068285" y="424543"/>
                </a:cubicBezTo>
                <a:cubicBezTo>
                  <a:pt x="2104051" y="400700"/>
                  <a:pt x="2148518" y="369107"/>
                  <a:pt x="2188028" y="359229"/>
                </a:cubicBezTo>
                <a:cubicBezTo>
                  <a:pt x="2242703" y="345560"/>
                  <a:pt x="2217378" y="353074"/>
                  <a:pt x="2264228" y="337458"/>
                </a:cubicBezTo>
                <a:cubicBezTo>
                  <a:pt x="2304002" y="397117"/>
                  <a:pt x="2280151" y="358417"/>
                  <a:pt x="2329543" y="457200"/>
                </a:cubicBezTo>
                <a:cubicBezTo>
                  <a:pt x="2341262" y="480637"/>
                  <a:pt x="2355134" y="512885"/>
                  <a:pt x="2373085" y="533400"/>
                </a:cubicBezTo>
                <a:cubicBezTo>
                  <a:pt x="2406191" y="571236"/>
                  <a:pt x="2428871" y="579658"/>
                  <a:pt x="2449285" y="620486"/>
                </a:cubicBezTo>
                <a:cubicBezTo>
                  <a:pt x="2454417" y="630749"/>
                  <a:pt x="2454267" y="643304"/>
                  <a:pt x="2460171" y="653143"/>
                </a:cubicBezTo>
                <a:cubicBezTo>
                  <a:pt x="2465452" y="661944"/>
                  <a:pt x="2475785" y="666704"/>
                  <a:pt x="2481943" y="674915"/>
                </a:cubicBezTo>
                <a:cubicBezTo>
                  <a:pt x="2497642" y="695848"/>
                  <a:pt x="2515767" y="715935"/>
                  <a:pt x="2525485" y="740229"/>
                </a:cubicBezTo>
                <a:cubicBezTo>
                  <a:pt x="2542739" y="783364"/>
                  <a:pt x="2550603" y="811401"/>
                  <a:pt x="2579914" y="849086"/>
                </a:cubicBezTo>
                <a:cubicBezTo>
                  <a:pt x="2606222" y="882910"/>
                  <a:pt x="2633609" y="900243"/>
                  <a:pt x="2667000" y="925286"/>
                </a:cubicBezTo>
                <a:cubicBezTo>
                  <a:pt x="2674257" y="936172"/>
                  <a:pt x="2676079" y="954770"/>
                  <a:pt x="2688771" y="957943"/>
                </a:cubicBezTo>
                <a:cubicBezTo>
                  <a:pt x="2706802" y="962451"/>
                  <a:pt x="2720552" y="907457"/>
                  <a:pt x="2721428" y="903515"/>
                </a:cubicBezTo>
                <a:cubicBezTo>
                  <a:pt x="2723404" y="894623"/>
                  <a:pt x="2730947" y="823923"/>
                  <a:pt x="2743200" y="805543"/>
                </a:cubicBezTo>
                <a:cubicBezTo>
                  <a:pt x="2751739" y="792734"/>
                  <a:pt x="2764971" y="783772"/>
                  <a:pt x="2775857" y="772886"/>
                </a:cubicBezTo>
                <a:cubicBezTo>
                  <a:pt x="2786743" y="780143"/>
                  <a:pt x="2800138" y="784607"/>
                  <a:pt x="2808514" y="794658"/>
                </a:cubicBezTo>
                <a:cubicBezTo>
                  <a:pt x="2850235" y="844723"/>
                  <a:pt x="2811454" y="842610"/>
                  <a:pt x="2852057" y="903515"/>
                </a:cubicBezTo>
                <a:lnTo>
                  <a:pt x="2873828" y="936172"/>
                </a:lnTo>
                <a:lnTo>
                  <a:pt x="2906485" y="1066800"/>
                </a:lnTo>
                <a:cubicBezTo>
                  <a:pt x="2911104" y="1085277"/>
                  <a:pt x="2919581" y="1123912"/>
                  <a:pt x="2928257" y="1143000"/>
                </a:cubicBezTo>
                <a:cubicBezTo>
                  <a:pt x="2941687" y="1172546"/>
                  <a:pt x="2961537" y="1199296"/>
                  <a:pt x="2971800" y="1230086"/>
                </a:cubicBezTo>
                <a:cubicBezTo>
                  <a:pt x="2985930" y="1272480"/>
                  <a:pt x="2974571" y="1254629"/>
                  <a:pt x="3004457" y="1284515"/>
                </a:cubicBezTo>
                <a:cubicBezTo>
                  <a:pt x="3011714" y="1302658"/>
                  <a:pt x="3016533" y="1321977"/>
                  <a:pt x="3026228" y="1338943"/>
                </a:cubicBezTo>
                <a:cubicBezTo>
                  <a:pt x="3031320" y="1347854"/>
                  <a:pt x="3041842" y="1352504"/>
                  <a:pt x="3048000" y="1360715"/>
                </a:cubicBezTo>
                <a:cubicBezTo>
                  <a:pt x="3070153" y="1390252"/>
                  <a:pt x="3097653" y="1440370"/>
                  <a:pt x="3124200" y="1469572"/>
                </a:cubicBezTo>
                <a:cubicBezTo>
                  <a:pt x="3148363" y="1496151"/>
                  <a:pt x="3175000" y="1520372"/>
                  <a:pt x="3200400" y="1545772"/>
                </a:cubicBezTo>
                <a:cubicBezTo>
                  <a:pt x="3243636" y="1589008"/>
                  <a:pt x="3218122" y="1574695"/>
                  <a:pt x="3276600" y="1589315"/>
                </a:cubicBezTo>
                <a:cubicBezTo>
                  <a:pt x="3291114" y="1578429"/>
                  <a:pt x="3306205" y="1568273"/>
                  <a:pt x="3320143" y="1556658"/>
                </a:cubicBezTo>
                <a:cubicBezTo>
                  <a:pt x="3328027" y="1550088"/>
                  <a:pt x="3333704" y="1541044"/>
                  <a:pt x="3341914" y="1534886"/>
                </a:cubicBezTo>
                <a:cubicBezTo>
                  <a:pt x="3440394" y="1461025"/>
                  <a:pt x="3379066" y="1519504"/>
                  <a:pt x="3429000" y="1469572"/>
                </a:cubicBezTo>
                <a:cubicBezTo>
                  <a:pt x="3432628" y="1458686"/>
                  <a:pt x="3433982" y="1446754"/>
                  <a:pt x="3439885" y="1436915"/>
                </a:cubicBezTo>
                <a:cubicBezTo>
                  <a:pt x="3484715" y="1362197"/>
                  <a:pt x="3441703" y="1475002"/>
                  <a:pt x="3472543" y="1382486"/>
                </a:cubicBezTo>
                <a:cubicBezTo>
                  <a:pt x="3476171" y="1338943"/>
                  <a:pt x="3476245" y="1294957"/>
                  <a:pt x="3483428" y="1251858"/>
                </a:cubicBezTo>
                <a:cubicBezTo>
                  <a:pt x="3487201" y="1229221"/>
                  <a:pt x="3497943" y="1208315"/>
                  <a:pt x="3505200" y="1186543"/>
                </a:cubicBezTo>
                <a:lnTo>
                  <a:pt x="3516085" y="1153886"/>
                </a:lnTo>
                <a:cubicBezTo>
                  <a:pt x="3542193" y="1075561"/>
                  <a:pt x="3510510" y="1173400"/>
                  <a:pt x="3537857" y="1077686"/>
                </a:cubicBezTo>
                <a:cubicBezTo>
                  <a:pt x="3546388" y="1047827"/>
                  <a:pt x="3559015" y="1019349"/>
                  <a:pt x="3570514" y="990600"/>
                </a:cubicBezTo>
                <a:cubicBezTo>
                  <a:pt x="3571830" y="982703"/>
                  <a:pt x="3580376" y="910492"/>
                  <a:pt x="3592285" y="892629"/>
                </a:cubicBezTo>
                <a:cubicBezTo>
                  <a:pt x="3600825" y="879820"/>
                  <a:pt x="3613254" y="869991"/>
                  <a:pt x="3624943" y="859972"/>
                </a:cubicBezTo>
                <a:cubicBezTo>
                  <a:pt x="3638718" y="848165"/>
                  <a:pt x="3652258" y="835429"/>
                  <a:pt x="3668485" y="827315"/>
                </a:cubicBezTo>
                <a:cubicBezTo>
                  <a:pt x="3689012" y="817052"/>
                  <a:pt x="3733800" y="805543"/>
                  <a:pt x="3733800" y="805543"/>
                </a:cubicBezTo>
                <a:cubicBezTo>
                  <a:pt x="3744686" y="809172"/>
                  <a:pt x="3756618" y="822333"/>
                  <a:pt x="3766457" y="816429"/>
                </a:cubicBezTo>
                <a:cubicBezTo>
                  <a:pt x="3792429" y="800845"/>
                  <a:pt x="3797432" y="708457"/>
                  <a:pt x="3799114" y="696686"/>
                </a:cubicBezTo>
                <a:cubicBezTo>
                  <a:pt x="3802743" y="638629"/>
                  <a:pt x="3804961" y="580467"/>
                  <a:pt x="3810000" y="522515"/>
                </a:cubicBezTo>
                <a:cubicBezTo>
                  <a:pt x="3816650" y="446037"/>
                  <a:pt x="3819462" y="450584"/>
                  <a:pt x="3842657" y="381000"/>
                </a:cubicBezTo>
                <a:cubicBezTo>
                  <a:pt x="3846286" y="370114"/>
                  <a:pt x="3847178" y="357890"/>
                  <a:pt x="3853543" y="348343"/>
                </a:cubicBezTo>
                <a:cubicBezTo>
                  <a:pt x="3860800" y="337457"/>
                  <a:pt x="3870001" y="327641"/>
                  <a:pt x="3875314" y="315686"/>
                </a:cubicBezTo>
                <a:cubicBezTo>
                  <a:pt x="3884634" y="294715"/>
                  <a:pt x="3889828" y="272143"/>
                  <a:pt x="3897085" y="250372"/>
                </a:cubicBezTo>
                <a:lnTo>
                  <a:pt x="3918857" y="185058"/>
                </a:lnTo>
                <a:cubicBezTo>
                  <a:pt x="3930119" y="151273"/>
                  <a:pt x="3931336" y="142488"/>
                  <a:pt x="3951514" y="108858"/>
                </a:cubicBezTo>
                <a:cubicBezTo>
                  <a:pt x="3981803" y="58376"/>
                  <a:pt x="3990292" y="38491"/>
                  <a:pt x="4038600" y="10886"/>
                </a:cubicBezTo>
                <a:cubicBezTo>
                  <a:pt x="4048563" y="5193"/>
                  <a:pt x="4060371" y="3629"/>
                  <a:pt x="4071257" y="0"/>
                </a:cubicBezTo>
                <a:cubicBezTo>
                  <a:pt x="4186179" y="57462"/>
                  <a:pt x="4028596" y="-35106"/>
                  <a:pt x="4136571" y="108858"/>
                </a:cubicBezTo>
                <a:cubicBezTo>
                  <a:pt x="4147457" y="123372"/>
                  <a:pt x="4159164" y="137304"/>
                  <a:pt x="4169228" y="152400"/>
                </a:cubicBezTo>
                <a:cubicBezTo>
                  <a:pt x="4180964" y="170005"/>
                  <a:pt x="4189587" y="189612"/>
                  <a:pt x="4201885" y="206829"/>
                </a:cubicBezTo>
                <a:cubicBezTo>
                  <a:pt x="4207850" y="215180"/>
                  <a:pt x="4217087" y="220716"/>
                  <a:pt x="4223657" y="228600"/>
                </a:cubicBezTo>
                <a:cubicBezTo>
                  <a:pt x="4235272" y="242538"/>
                  <a:pt x="4245769" y="257379"/>
                  <a:pt x="4256314" y="272143"/>
                </a:cubicBezTo>
                <a:cubicBezTo>
                  <a:pt x="4290644" y="320206"/>
                  <a:pt x="4263447" y="290162"/>
                  <a:pt x="4299857" y="326572"/>
                </a:cubicBezTo>
                <a:cubicBezTo>
                  <a:pt x="4310743" y="315686"/>
                  <a:pt x="4322659" y="305742"/>
                  <a:pt x="4332514" y="293915"/>
                </a:cubicBezTo>
                <a:cubicBezTo>
                  <a:pt x="4340889" y="283864"/>
                  <a:pt x="4344439" y="269873"/>
                  <a:pt x="4354285" y="261258"/>
                </a:cubicBezTo>
                <a:cubicBezTo>
                  <a:pt x="4373977" y="244027"/>
                  <a:pt x="4419600" y="217715"/>
                  <a:pt x="4419600" y="217715"/>
                </a:cubicBezTo>
                <a:cubicBezTo>
                  <a:pt x="4441371" y="221343"/>
                  <a:pt x="4464248" y="220850"/>
                  <a:pt x="4484914" y="228600"/>
                </a:cubicBezTo>
                <a:cubicBezTo>
                  <a:pt x="4508486" y="237439"/>
                  <a:pt x="4510497" y="264166"/>
                  <a:pt x="4517571" y="283029"/>
                </a:cubicBezTo>
                <a:cubicBezTo>
                  <a:pt x="4524432" y="301325"/>
                  <a:pt x="4532086" y="319315"/>
                  <a:pt x="4539343" y="337458"/>
                </a:cubicBezTo>
                <a:cubicBezTo>
                  <a:pt x="4542971" y="359229"/>
                  <a:pt x="4545440" y="381226"/>
                  <a:pt x="4550228" y="402772"/>
                </a:cubicBezTo>
                <a:cubicBezTo>
                  <a:pt x="4552717" y="413973"/>
                  <a:pt x="4558331" y="424297"/>
                  <a:pt x="4561114" y="435429"/>
                </a:cubicBezTo>
                <a:cubicBezTo>
                  <a:pt x="4569552" y="469179"/>
                  <a:pt x="4569063" y="492107"/>
                  <a:pt x="4582885" y="522515"/>
                </a:cubicBezTo>
                <a:cubicBezTo>
                  <a:pt x="4596315" y="552061"/>
                  <a:pt x="4611914" y="580572"/>
                  <a:pt x="4626428" y="609600"/>
                </a:cubicBezTo>
                <a:cubicBezTo>
                  <a:pt x="4641326" y="639395"/>
                  <a:pt x="4649458" y="660158"/>
                  <a:pt x="4669971" y="685800"/>
                </a:cubicBezTo>
                <a:cubicBezTo>
                  <a:pt x="4676382" y="693814"/>
                  <a:pt x="4684486" y="700315"/>
                  <a:pt x="4691743" y="707572"/>
                </a:cubicBezTo>
                <a:cubicBezTo>
                  <a:pt x="4722962" y="686758"/>
                  <a:pt x="4731913" y="683875"/>
                  <a:pt x="4757057" y="653143"/>
                </a:cubicBezTo>
                <a:cubicBezTo>
                  <a:pt x="4780034" y="625060"/>
                  <a:pt x="4802243" y="596249"/>
                  <a:pt x="4822371" y="566058"/>
                </a:cubicBezTo>
                <a:cubicBezTo>
                  <a:pt x="4829628" y="555172"/>
                  <a:pt x="4835767" y="543451"/>
                  <a:pt x="4844143" y="533400"/>
                </a:cubicBezTo>
                <a:cubicBezTo>
                  <a:pt x="4870336" y="501969"/>
                  <a:pt x="4877346" y="500379"/>
                  <a:pt x="4909457" y="478972"/>
                </a:cubicBezTo>
                <a:cubicBezTo>
                  <a:pt x="4960257" y="482601"/>
                  <a:pt x="5012448" y="477506"/>
                  <a:pt x="5061857" y="489858"/>
                </a:cubicBezTo>
                <a:cubicBezTo>
                  <a:pt x="5091559" y="497283"/>
                  <a:pt x="5069843" y="548881"/>
                  <a:pt x="5116285" y="533400"/>
                </a:cubicBezTo>
                <a:cubicBezTo>
                  <a:pt x="5123170" y="531105"/>
                  <a:pt x="5116285" y="518886"/>
                  <a:pt x="5116285" y="511629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02591" y="3046021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 panose="020B0503030403020204" pitchFamily="34" charset="0"/>
              </a:rPr>
              <a:t>time </a:t>
            </a:r>
            <a:r>
              <a:rPr lang="en-US" dirty="0">
                <a:latin typeface="Myriad Pro" panose="020B0503030403020204" pitchFamily="34" charset="0"/>
                <a:sym typeface="Wingdings" panose="05000000000000000000" pitchFamily="2" charset="2"/>
              </a:rPr>
              <a:t></a:t>
            </a:r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2910" y="1241329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yriad Pro" panose="020B0503030403020204" pitchFamily="34" charset="0"/>
              </a:rPr>
              <a:t>Stimulus feature </a:t>
            </a:r>
            <a:r>
              <a:rPr lang="en-US" b="1" dirty="0">
                <a:latin typeface="Myriad Pro" panose="020B0503030403020204" pitchFamily="34" charset="0"/>
              </a:rPr>
              <a:t>(x)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401755" y="1241329"/>
            <a:ext cx="4604658" cy="2328368"/>
            <a:chOff x="6509657" y="1622365"/>
            <a:chExt cx="4604658" cy="2328368"/>
          </a:xfrm>
        </p:grpSpPr>
        <p:grpSp>
          <p:nvGrpSpPr>
            <p:cNvPr id="23" name="Group 22"/>
            <p:cNvGrpSpPr/>
            <p:nvPr/>
          </p:nvGrpSpPr>
          <p:grpSpPr>
            <a:xfrm>
              <a:off x="6509657" y="2329544"/>
              <a:ext cx="4604658" cy="729343"/>
              <a:chOff x="5889171" y="3113314"/>
              <a:chExt cx="4604658" cy="729343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5889171" y="3842657"/>
                <a:ext cx="46046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6477000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6792686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6879771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8338457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8501743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9361714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9916885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532383" y="3581401"/>
              <a:ext cx="899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time </a:t>
              </a:r>
              <a:r>
                <a:rPr lang="en-US" dirty="0">
                  <a:latin typeface="Myriad Pro" panose="020B0503030403020204" pitchFamily="34" charset="0"/>
                  <a:sym typeface="Wingdings" panose="05000000000000000000" pitchFamily="2" charset="2"/>
                </a:rPr>
                <a:t></a:t>
              </a:r>
              <a:endParaRPr lang="en-US" dirty="0">
                <a:latin typeface="Myriad Pro" panose="020B0503030403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905744" y="1622365"/>
              <a:ext cx="2076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Recorded spikes </a:t>
              </a:r>
              <a:r>
                <a:rPr lang="en-US" b="1" dirty="0">
                  <a:latin typeface="Myriad Pro" panose="020B0503030403020204" pitchFamily="34" charset="0"/>
                </a:rPr>
                <a:t>(y)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400272" y="2351013"/>
            <a:ext cx="4320970" cy="2429993"/>
            <a:chOff x="3400272" y="2351013"/>
            <a:chExt cx="4320970" cy="2429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400272" y="3155085"/>
                  <a:ext cx="4320970" cy="846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 </m:t>
                        </m:r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0272" y="3155085"/>
                  <a:ext cx="4320970" cy="84664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4416181" y="2351013"/>
              <a:ext cx="2289153" cy="841833"/>
              <a:chOff x="4416181" y="2732049"/>
              <a:chExt cx="2289153" cy="841833"/>
            </a:xfrm>
          </p:grpSpPr>
          <p:sp>
            <p:nvSpPr>
              <p:cNvPr id="36" name="Right Arrow 35"/>
              <p:cNvSpPr/>
              <p:nvPr/>
            </p:nvSpPr>
            <p:spPr>
              <a:xfrm>
                <a:off x="5018314" y="2732049"/>
                <a:ext cx="1197429" cy="326838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yriad Pro" panose="020B0503030403020204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416181" y="3112217"/>
                <a:ext cx="22891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Myriad Pro" panose="020B0503030403020204" pitchFamily="34" charset="0"/>
                  </a:rPr>
                  <a:t>Encoding model</a:t>
                </a:r>
              </a:p>
            </p:txBody>
          </p:sp>
        </p:grpSp>
        <p:sp>
          <p:nvSpPr>
            <p:cNvPr id="3" name="Rounded Rectangle 2"/>
            <p:cNvSpPr/>
            <p:nvPr/>
          </p:nvSpPr>
          <p:spPr>
            <a:xfrm>
              <a:off x="3614925" y="2686560"/>
              <a:ext cx="3786830" cy="2094446"/>
            </a:xfrm>
            <a:prstGeom prst="roundRect">
              <a:avLst>
                <a:gd name="adj" fmla="val 10708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716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Neural encoding</a:t>
            </a:r>
          </a:p>
        </p:txBody>
      </p:sp>
      <p:sp>
        <p:nvSpPr>
          <p:cNvPr id="3" name="Freeform 2"/>
          <p:cNvSpPr/>
          <p:nvPr/>
        </p:nvSpPr>
        <p:spPr>
          <a:xfrm>
            <a:off x="1208314" y="2188030"/>
            <a:ext cx="3260953" cy="1012372"/>
          </a:xfrm>
          <a:custGeom>
            <a:avLst/>
            <a:gdLst>
              <a:gd name="connsiteX0" fmla="*/ 0 w 5119345"/>
              <a:gd name="connsiteY0" fmla="*/ 772886 h 1589315"/>
              <a:gd name="connsiteX1" fmla="*/ 304800 w 5119345"/>
              <a:gd name="connsiteY1" fmla="*/ 587829 h 1589315"/>
              <a:gd name="connsiteX2" fmla="*/ 359228 w 5119345"/>
              <a:gd name="connsiteY2" fmla="*/ 457200 h 1589315"/>
              <a:gd name="connsiteX3" fmla="*/ 391885 w 5119345"/>
              <a:gd name="connsiteY3" fmla="*/ 402772 h 1589315"/>
              <a:gd name="connsiteX4" fmla="*/ 435428 w 5119345"/>
              <a:gd name="connsiteY4" fmla="*/ 326572 h 1589315"/>
              <a:gd name="connsiteX5" fmla="*/ 457200 w 5119345"/>
              <a:gd name="connsiteY5" fmla="*/ 304800 h 1589315"/>
              <a:gd name="connsiteX6" fmla="*/ 478971 w 5119345"/>
              <a:gd name="connsiteY6" fmla="*/ 272143 h 1589315"/>
              <a:gd name="connsiteX7" fmla="*/ 500743 w 5119345"/>
              <a:gd name="connsiteY7" fmla="*/ 250372 h 1589315"/>
              <a:gd name="connsiteX8" fmla="*/ 544285 w 5119345"/>
              <a:gd name="connsiteY8" fmla="*/ 185058 h 1589315"/>
              <a:gd name="connsiteX9" fmla="*/ 566057 w 5119345"/>
              <a:gd name="connsiteY9" fmla="*/ 163286 h 1589315"/>
              <a:gd name="connsiteX10" fmla="*/ 587828 w 5119345"/>
              <a:gd name="connsiteY10" fmla="*/ 130629 h 1589315"/>
              <a:gd name="connsiteX11" fmla="*/ 653143 w 5119345"/>
              <a:gd name="connsiteY11" fmla="*/ 108858 h 1589315"/>
              <a:gd name="connsiteX12" fmla="*/ 762000 w 5119345"/>
              <a:gd name="connsiteY12" fmla="*/ 119743 h 1589315"/>
              <a:gd name="connsiteX13" fmla="*/ 783771 w 5119345"/>
              <a:gd name="connsiteY13" fmla="*/ 152400 h 1589315"/>
              <a:gd name="connsiteX14" fmla="*/ 859971 w 5119345"/>
              <a:gd name="connsiteY14" fmla="*/ 239486 h 1589315"/>
              <a:gd name="connsiteX15" fmla="*/ 914400 w 5119345"/>
              <a:gd name="connsiteY15" fmla="*/ 195943 h 1589315"/>
              <a:gd name="connsiteX16" fmla="*/ 947057 w 5119345"/>
              <a:gd name="connsiteY16" fmla="*/ 174172 h 1589315"/>
              <a:gd name="connsiteX17" fmla="*/ 1012371 w 5119345"/>
              <a:gd name="connsiteY17" fmla="*/ 185058 h 1589315"/>
              <a:gd name="connsiteX18" fmla="*/ 1045028 w 5119345"/>
              <a:gd name="connsiteY18" fmla="*/ 217715 h 1589315"/>
              <a:gd name="connsiteX19" fmla="*/ 1066800 w 5119345"/>
              <a:gd name="connsiteY19" fmla="*/ 261258 h 1589315"/>
              <a:gd name="connsiteX20" fmla="*/ 1110343 w 5119345"/>
              <a:gd name="connsiteY20" fmla="*/ 359229 h 1589315"/>
              <a:gd name="connsiteX21" fmla="*/ 1208314 w 5119345"/>
              <a:gd name="connsiteY21" fmla="*/ 468086 h 1589315"/>
              <a:gd name="connsiteX22" fmla="*/ 1230085 w 5119345"/>
              <a:gd name="connsiteY22" fmla="*/ 489858 h 1589315"/>
              <a:gd name="connsiteX23" fmla="*/ 1262743 w 5119345"/>
              <a:gd name="connsiteY23" fmla="*/ 511629 h 1589315"/>
              <a:gd name="connsiteX24" fmla="*/ 1349828 w 5119345"/>
              <a:gd name="connsiteY24" fmla="*/ 598715 h 1589315"/>
              <a:gd name="connsiteX25" fmla="*/ 1371600 w 5119345"/>
              <a:gd name="connsiteY25" fmla="*/ 620486 h 1589315"/>
              <a:gd name="connsiteX26" fmla="*/ 1393371 w 5119345"/>
              <a:gd name="connsiteY26" fmla="*/ 642258 h 1589315"/>
              <a:gd name="connsiteX27" fmla="*/ 1426028 w 5119345"/>
              <a:gd name="connsiteY27" fmla="*/ 664029 h 1589315"/>
              <a:gd name="connsiteX28" fmla="*/ 1480457 w 5119345"/>
              <a:gd name="connsiteY28" fmla="*/ 696686 h 1589315"/>
              <a:gd name="connsiteX29" fmla="*/ 1502228 w 5119345"/>
              <a:gd name="connsiteY29" fmla="*/ 664029 h 1589315"/>
              <a:gd name="connsiteX30" fmla="*/ 1513114 w 5119345"/>
              <a:gd name="connsiteY30" fmla="*/ 609600 h 1589315"/>
              <a:gd name="connsiteX31" fmla="*/ 1524000 w 5119345"/>
              <a:gd name="connsiteY31" fmla="*/ 566058 h 1589315"/>
              <a:gd name="connsiteX32" fmla="*/ 1556657 w 5119345"/>
              <a:gd name="connsiteY32" fmla="*/ 489858 h 1589315"/>
              <a:gd name="connsiteX33" fmla="*/ 1567543 w 5119345"/>
              <a:gd name="connsiteY33" fmla="*/ 446315 h 1589315"/>
              <a:gd name="connsiteX34" fmla="*/ 1589314 w 5119345"/>
              <a:gd name="connsiteY34" fmla="*/ 413658 h 1589315"/>
              <a:gd name="connsiteX35" fmla="*/ 1600200 w 5119345"/>
              <a:gd name="connsiteY35" fmla="*/ 337458 h 1589315"/>
              <a:gd name="connsiteX36" fmla="*/ 1611085 w 5119345"/>
              <a:gd name="connsiteY36" fmla="*/ 304800 h 1589315"/>
              <a:gd name="connsiteX37" fmla="*/ 1632857 w 5119345"/>
              <a:gd name="connsiteY37" fmla="*/ 228600 h 1589315"/>
              <a:gd name="connsiteX38" fmla="*/ 1654628 w 5119345"/>
              <a:gd name="connsiteY38" fmla="*/ 195943 h 1589315"/>
              <a:gd name="connsiteX39" fmla="*/ 1676400 w 5119345"/>
              <a:gd name="connsiteY39" fmla="*/ 174172 h 1589315"/>
              <a:gd name="connsiteX40" fmla="*/ 1709057 w 5119345"/>
              <a:gd name="connsiteY40" fmla="*/ 163286 h 1589315"/>
              <a:gd name="connsiteX41" fmla="*/ 1741714 w 5119345"/>
              <a:gd name="connsiteY41" fmla="*/ 174172 h 1589315"/>
              <a:gd name="connsiteX42" fmla="*/ 1796143 w 5119345"/>
              <a:gd name="connsiteY42" fmla="*/ 239486 h 1589315"/>
              <a:gd name="connsiteX43" fmla="*/ 1817914 w 5119345"/>
              <a:gd name="connsiteY43" fmla="*/ 261258 h 1589315"/>
              <a:gd name="connsiteX44" fmla="*/ 1839685 w 5119345"/>
              <a:gd name="connsiteY44" fmla="*/ 304800 h 1589315"/>
              <a:gd name="connsiteX45" fmla="*/ 1883228 w 5119345"/>
              <a:gd name="connsiteY45" fmla="*/ 326572 h 1589315"/>
              <a:gd name="connsiteX46" fmla="*/ 1915885 w 5119345"/>
              <a:gd name="connsiteY46" fmla="*/ 359229 h 1589315"/>
              <a:gd name="connsiteX47" fmla="*/ 1981200 w 5119345"/>
              <a:gd name="connsiteY47" fmla="*/ 381000 h 1589315"/>
              <a:gd name="connsiteX48" fmla="*/ 2002971 w 5119345"/>
              <a:gd name="connsiteY48" fmla="*/ 402772 h 1589315"/>
              <a:gd name="connsiteX49" fmla="*/ 2068285 w 5119345"/>
              <a:gd name="connsiteY49" fmla="*/ 424543 h 1589315"/>
              <a:gd name="connsiteX50" fmla="*/ 2188028 w 5119345"/>
              <a:gd name="connsiteY50" fmla="*/ 359229 h 1589315"/>
              <a:gd name="connsiteX51" fmla="*/ 2264228 w 5119345"/>
              <a:gd name="connsiteY51" fmla="*/ 337458 h 1589315"/>
              <a:gd name="connsiteX52" fmla="*/ 2329543 w 5119345"/>
              <a:gd name="connsiteY52" fmla="*/ 457200 h 1589315"/>
              <a:gd name="connsiteX53" fmla="*/ 2373085 w 5119345"/>
              <a:gd name="connsiteY53" fmla="*/ 533400 h 1589315"/>
              <a:gd name="connsiteX54" fmla="*/ 2449285 w 5119345"/>
              <a:gd name="connsiteY54" fmla="*/ 620486 h 1589315"/>
              <a:gd name="connsiteX55" fmla="*/ 2460171 w 5119345"/>
              <a:gd name="connsiteY55" fmla="*/ 653143 h 1589315"/>
              <a:gd name="connsiteX56" fmla="*/ 2481943 w 5119345"/>
              <a:gd name="connsiteY56" fmla="*/ 674915 h 1589315"/>
              <a:gd name="connsiteX57" fmla="*/ 2525485 w 5119345"/>
              <a:gd name="connsiteY57" fmla="*/ 740229 h 1589315"/>
              <a:gd name="connsiteX58" fmla="*/ 2579914 w 5119345"/>
              <a:gd name="connsiteY58" fmla="*/ 849086 h 1589315"/>
              <a:gd name="connsiteX59" fmla="*/ 2667000 w 5119345"/>
              <a:gd name="connsiteY59" fmla="*/ 925286 h 1589315"/>
              <a:gd name="connsiteX60" fmla="*/ 2688771 w 5119345"/>
              <a:gd name="connsiteY60" fmla="*/ 957943 h 1589315"/>
              <a:gd name="connsiteX61" fmla="*/ 2721428 w 5119345"/>
              <a:gd name="connsiteY61" fmla="*/ 903515 h 1589315"/>
              <a:gd name="connsiteX62" fmla="*/ 2743200 w 5119345"/>
              <a:gd name="connsiteY62" fmla="*/ 805543 h 1589315"/>
              <a:gd name="connsiteX63" fmla="*/ 2775857 w 5119345"/>
              <a:gd name="connsiteY63" fmla="*/ 772886 h 1589315"/>
              <a:gd name="connsiteX64" fmla="*/ 2808514 w 5119345"/>
              <a:gd name="connsiteY64" fmla="*/ 794658 h 1589315"/>
              <a:gd name="connsiteX65" fmla="*/ 2852057 w 5119345"/>
              <a:gd name="connsiteY65" fmla="*/ 903515 h 1589315"/>
              <a:gd name="connsiteX66" fmla="*/ 2873828 w 5119345"/>
              <a:gd name="connsiteY66" fmla="*/ 936172 h 1589315"/>
              <a:gd name="connsiteX67" fmla="*/ 2906485 w 5119345"/>
              <a:gd name="connsiteY67" fmla="*/ 1066800 h 1589315"/>
              <a:gd name="connsiteX68" fmla="*/ 2928257 w 5119345"/>
              <a:gd name="connsiteY68" fmla="*/ 1143000 h 1589315"/>
              <a:gd name="connsiteX69" fmla="*/ 2971800 w 5119345"/>
              <a:gd name="connsiteY69" fmla="*/ 1230086 h 1589315"/>
              <a:gd name="connsiteX70" fmla="*/ 3004457 w 5119345"/>
              <a:gd name="connsiteY70" fmla="*/ 1284515 h 1589315"/>
              <a:gd name="connsiteX71" fmla="*/ 3026228 w 5119345"/>
              <a:gd name="connsiteY71" fmla="*/ 1338943 h 1589315"/>
              <a:gd name="connsiteX72" fmla="*/ 3048000 w 5119345"/>
              <a:gd name="connsiteY72" fmla="*/ 1360715 h 1589315"/>
              <a:gd name="connsiteX73" fmla="*/ 3124200 w 5119345"/>
              <a:gd name="connsiteY73" fmla="*/ 1469572 h 1589315"/>
              <a:gd name="connsiteX74" fmla="*/ 3200400 w 5119345"/>
              <a:gd name="connsiteY74" fmla="*/ 1545772 h 1589315"/>
              <a:gd name="connsiteX75" fmla="*/ 3276600 w 5119345"/>
              <a:gd name="connsiteY75" fmla="*/ 1589315 h 1589315"/>
              <a:gd name="connsiteX76" fmla="*/ 3320143 w 5119345"/>
              <a:gd name="connsiteY76" fmla="*/ 1556658 h 1589315"/>
              <a:gd name="connsiteX77" fmla="*/ 3341914 w 5119345"/>
              <a:gd name="connsiteY77" fmla="*/ 1534886 h 1589315"/>
              <a:gd name="connsiteX78" fmla="*/ 3429000 w 5119345"/>
              <a:gd name="connsiteY78" fmla="*/ 1469572 h 1589315"/>
              <a:gd name="connsiteX79" fmla="*/ 3439885 w 5119345"/>
              <a:gd name="connsiteY79" fmla="*/ 1436915 h 1589315"/>
              <a:gd name="connsiteX80" fmla="*/ 3472543 w 5119345"/>
              <a:gd name="connsiteY80" fmla="*/ 1382486 h 1589315"/>
              <a:gd name="connsiteX81" fmla="*/ 3483428 w 5119345"/>
              <a:gd name="connsiteY81" fmla="*/ 1251858 h 1589315"/>
              <a:gd name="connsiteX82" fmla="*/ 3505200 w 5119345"/>
              <a:gd name="connsiteY82" fmla="*/ 1186543 h 1589315"/>
              <a:gd name="connsiteX83" fmla="*/ 3516085 w 5119345"/>
              <a:gd name="connsiteY83" fmla="*/ 1153886 h 1589315"/>
              <a:gd name="connsiteX84" fmla="*/ 3537857 w 5119345"/>
              <a:gd name="connsiteY84" fmla="*/ 1077686 h 1589315"/>
              <a:gd name="connsiteX85" fmla="*/ 3570514 w 5119345"/>
              <a:gd name="connsiteY85" fmla="*/ 990600 h 1589315"/>
              <a:gd name="connsiteX86" fmla="*/ 3592285 w 5119345"/>
              <a:gd name="connsiteY86" fmla="*/ 892629 h 1589315"/>
              <a:gd name="connsiteX87" fmla="*/ 3624943 w 5119345"/>
              <a:gd name="connsiteY87" fmla="*/ 859972 h 1589315"/>
              <a:gd name="connsiteX88" fmla="*/ 3668485 w 5119345"/>
              <a:gd name="connsiteY88" fmla="*/ 827315 h 1589315"/>
              <a:gd name="connsiteX89" fmla="*/ 3733800 w 5119345"/>
              <a:gd name="connsiteY89" fmla="*/ 805543 h 1589315"/>
              <a:gd name="connsiteX90" fmla="*/ 3766457 w 5119345"/>
              <a:gd name="connsiteY90" fmla="*/ 816429 h 1589315"/>
              <a:gd name="connsiteX91" fmla="*/ 3799114 w 5119345"/>
              <a:gd name="connsiteY91" fmla="*/ 696686 h 1589315"/>
              <a:gd name="connsiteX92" fmla="*/ 3810000 w 5119345"/>
              <a:gd name="connsiteY92" fmla="*/ 522515 h 1589315"/>
              <a:gd name="connsiteX93" fmla="*/ 3842657 w 5119345"/>
              <a:gd name="connsiteY93" fmla="*/ 381000 h 1589315"/>
              <a:gd name="connsiteX94" fmla="*/ 3853543 w 5119345"/>
              <a:gd name="connsiteY94" fmla="*/ 348343 h 1589315"/>
              <a:gd name="connsiteX95" fmla="*/ 3875314 w 5119345"/>
              <a:gd name="connsiteY95" fmla="*/ 315686 h 1589315"/>
              <a:gd name="connsiteX96" fmla="*/ 3897085 w 5119345"/>
              <a:gd name="connsiteY96" fmla="*/ 250372 h 1589315"/>
              <a:gd name="connsiteX97" fmla="*/ 3918857 w 5119345"/>
              <a:gd name="connsiteY97" fmla="*/ 185058 h 1589315"/>
              <a:gd name="connsiteX98" fmla="*/ 3951514 w 5119345"/>
              <a:gd name="connsiteY98" fmla="*/ 108858 h 1589315"/>
              <a:gd name="connsiteX99" fmla="*/ 4038600 w 5119345"/>
              <a:gd name="connsiteY99" fmla="*/ 10886 h 1589315"/>
              <a:gd name="connsiteX100" fmla="*/ 4071257 w 5119345"/>
              <a:gd name="connsiteY100" fmla="*/ 0 h 1589315"/>
              <a:gd name="connsiteX101" fmla="*/ 4136571 w 5119345"/>
              <a:gd name="connsiteY101" fmla="*/ 108858 h 1589315"/>
              <a:gd name="connsiteX102" fmla="*/ 4169228 w 5119345"/>
              <a:gd name="connsiteY102" fmla="*/ 152400 h 1589315"/>
              <a:gd name="connsiteX103" fmla="*/ 4201885 w 5119345"/>
              <a:gd name="connsiteY103" fmla="*/ 206829 h 1589315"/>
              <a:gd name="connsiteX104" fmla="*/ 4223657 w 5119345"/>
              <a:gd name="connsiteY104" fmla="*/ 228600 h 1589315"/>
              <a:gd name="connsiteX105" fmla="*/ 4256314 w 5119345"/>
              <a:gd name="connsiteY105" fmla="*/ 272143 h 1589315"/>
              <a:gd name="connsiteX106" fmla="*/ 4299857 w 5119345"/>
              <a:gd name="connsiteY106" fmla="*/ 326572 h 1589315"/>
              <a:gd name="connsiteX107" fmla="*/ 4332514 w 5119345"/>
              <a:gd name="connsiteY107" fmla="*/ 293915 h 1589315"/>
              <a:gd name="connsiteX108" fmla="*/ 4354285 w 5119345"/>
              <a:gd name="connsiteY108" fmla="*/ 261258 h 1589315"/>
              <a:gd name="connsiteX109" fmla="*/ 4419600 w 5119345"/>
              <a:gd name="connsiteY109" fmla="*/ 217715 h 1589315"/>
              <a:gd name="connsiteX110" fmla="*/ 4484914 w 5119345"/>
              <a:gd name="connsiteY110" fmla="*/ 228600 h 1589315"/>
              <a:gd name="connsiteX111" fmla="*/ 4517571 w 5119345"/>
              <a:gd name="connsiteY111" fmla="*/ 283029 h 1589315"/>
              <a:gd name="connsiteX112" fmla="*/ 4539343 w 5119345"/>
              <a:gd name="connsiteY112" fmla="*/ 337458 h 1589315"/>
              <a:gd name="connsiteX113" fmla="*/ 4550228 w 5119345"/>
              <a:gd name="connsiteY113" fmla="*/ 402772 h 1589315"/>
              <a:gd name="connsiteX114" fmla="*/ 4561114 w 5119345"/>
              <a:gd name="connsiteY114" fmla="*/ 435429 h 1589315"/>
              <a:gd name="connsiteX115" fmla="*/ 4582885 w 5119345"/>
              <a:gd name="connsiteY115" fmla="*/ 522515 h 1589315"/>
              <a:gd name="connsiteX116" fmla="*/ 4626428 w 5119345"/>
              <a:gd name="connsiteY116" fmla="*/ 609600 h 1589315"/>
              <a:gd name="connsiteX117" fmla="*/ 4669971 w 5119345"/>
              <a:gd name="connsiteY117" fmla="*/ 685800 h 1589315"/>
              <a:gd name="connsiteX118" fmla="*/ 4691743 w 5119345"/>
              <a:gd name="connsiteY118" fmla="*/ 707572 h 1589315"/>
              <a:gd name="connsiteX119" fmla="*/ 4757057 w 5119345"/>
              <a:gd name="connsiteY119" fmla="*/ 653143 h 1589315"/>
              <a:gd name="connsiteX120" fmla="*/ 4822371 w 5119345"/>
              <a:gd name="connsiteY120" fmla="*/ 566058 h 1589315"/>
              <a:gd name="connsiteX121" fmla="*/ 4844143 w 5119345"/>
              <a:gd name="connsiteY121" fmla="*/ 533400 h 1589315"/>
              <a:gd name="connsiteX122" fmla="*/ 4909457 w 5119345"/>
              <a:gd name="connsiteY122" fmla="*/ 478972 h 1589315"/>
              <a:gd name="connsiteX123" fmla="*/ 5061857 w 5119345"/>
              <a:gd name="connsiteY123" fmla="*/ 489858 h 1589315"/>
              <a:gd name="connsiteX124" fmla="*/ 5116285 w 5119345"/>
              <a:gd name="connsiteY124" fmla="*/ 533400 h 1589315"/>
              <a:gd name="connsiteX125" fmla="*/ 5116285 w 5119345"/>
              <a:gd name="connsiteY125" fmla="*/ 511629 h 158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119345" h="1589315">
                <a:moveTo>
                  <a:pt x="0" y="772886"/>
                </a:moveTo>
                <a:cubicBezTo>
                  <a:pt x="101600" y="711200"/>
                  <a:pt x="206394" y="654491"/>
                  <a:pt x="304800" y="587829"/>
                </a:cubicBezTo>
                <a:cubicBezTo>
                  <a:pt x="349700" y="557413"/>
                  <a:pt x="342475" y="500758"/>
                  <a:pt x="359228" y="457200"/>
                </a:cubicBezTo>
                <a:cubicBezTo>
                  <a:pt x="366823" y="437452"/>
                  <a:pt x="381610" y="421267"/>
                  <a:pt x="391885" y="402772"/>
                </a:cubicBezTo>
                <a:cubicBezTo>
                  <a:pt x="412200" y="366205"/>
                  <a:pt x="410547" y="357673"/>
                  <a:pt x="435428" y="326572"/>
                </a:cubicBezTo>
                <a:cubicBezTo>
                  <a:pt x="441839" y="318558"/>
                  <a:pt x="450789" y="312814"/>
                  <a:pt x="457200" y="304800"/>
                </a:cubicBezTo>
                <a:cubicBezTo>
                  <a:pt x="465373" y="294584"/>
                  <a:pt x="470798" y="282359"/>
                  <a:pt x="478971" y="272143"/>
                </a:cubicBezTo>
                <a:cubicBezTo>
                  <a:pt x="485382" y="264129"/>
                  <a:pt x="494585" y="258583"/>
                  <a:pt x="500743" y="250372"/>
                </a:cubicBezTo>
                <a:cubicBezTo>
                  <a:pt x="516442" y="229439"/>
                  <a:pt x="525783" y="203560"/>
                  <a:pt x="544285" y="185058"/>
                </a:cubicBezTo>
                <a:cubicBezTo>
                  <a:pt x="551542" y="177801"/>
                  <a:pt x="559646" y="171300"/>
                  <a:pt x="566057" y="163286"/>
                </a:cubicBezTo>
                <a:cubicBezTo>
                  <a:pt x="574230" y="153070"/>
                  <a:pt x="576734" y="137563"/>
                  <a:pt x="587828" y="130629"/>
                </a:cubicBezTo>
                <a:cubicBezTo>
                  <a:pt x="607289" y="118466"/>
                  <a:pt x="653143" y="108858"/>
                  <a:pt x="653143" y="108858"/>
                </a:cubicBezTo>
                <a:cubicBezTo>
                  <a:pt x="689429" y="112486"/>
                  <a:pt x="727405" y="108211"/>
                  <a:pt x="762000" y="119743"/>
                </a:cubicBezTo>
                <a:cubicBezTo>
                  <a:pt x="774412" y="123880"/>
                  <a:pt x="775156" y="142554"/>
                  <a:pt x="783771" y="152400"/>
                </a:cubicBezTo>
                <a:cubicBezTo>
                  <a:pt x="872922" y="254288"/>
                  <a:pt x="810980" y="165998"/>
                  <a:pt x="859971" y="239486"/>
                </a:cubicBezTo>
                <a:cubicBezTo>
                  <a:pt x="960484" y="172478"/>
                  <a:pt x="836844" y="257988"/>
                  <a:pt x="914400" y="195943"/>
                </a:cubicBezTo>
                <a:cubicBezTo>
                  <a:pt x="924616" y="187770"/>
                  <a:pt x="936171" y="181429"/>
                  <a:pt x="947057" y="174172"/>
                </a:cubicBezTo>
                <a:cubicBezTo>
                  <a:pt x="968828" y="177801"/>
                  <a:pt x="992202" y="176094"/>
                  <a:pt x="1012371" y="185058"/>
                </a:cubicBezTo>
                <a:cubicBezTo>
                  <a:pt x="1026439" y="191310"/>
                  <a:pt x="1036080" y="205188"/>
                  <a:pt x="1045028" y="217715"/>
                </a:cubicBezTo>
                <a:cubicBezTo>
                  <a:pt x="1054460" y="230920"/>
                  <a:pt x="1060209" y="246429"/>
                  <a:pt x="1066800" y="261258"/>
                </a:cubicBezTo>
                <a:cubicBezTo>
                  <a:pt x="1082684" y="296997"/>
                  <a:pt x="1089726" y="326242"/>
                  <a:pt x="1110343" y="359229"/>
                </a:cubicBezTo>
                <a:cubicBezTo>
                  <a:pt x="1138750" y="404681"/>
                  <a:pt x="1168733" y="428505"/>
                  <a:pt x="1208314" y="468086"/>
                </a:cubicBezTo>
                <a:cubicBezTo>
                  <a:pt x="1215571" y="475343"/>
                  <a:pt x="1221545" y="484165"/>
                  <a:pt x="1230085" y="489858"/>
                </a:cubicBezTo>
                <a:cubicBezTo>
                  <a:pt x="1240971" y="497115"/>
                  <a:pt x="1252964" y="502937"/>
                  <a:pt x="1262743" y="511629"/>
                </a:cubicBezTo>
                <a:cubicBezTo>
                  <a:pt x="1262797" y="511677"/>
                  <a:pt x="1330459" y="579346"/>
                  <a:pt x="1349828" y="598715"/>
                </a:cubicBezTo>
                <a:lnTo>
                  <a:pt x="1371600" y="620486"/>
                </a:lnTo>
                <a:cubicBezTo>
                  <a:pt x="1378857" y="627743"/>
                  <a:pt x="1384831" y="636565"/>
                  <a:pt x="1393371" y="642258"/>
                </a:cubicBezTo>
                <a:cubicBezTo>
                  <a:pt x="1404257" y="649515"/>
                  <a:pt x="1415812" y="655856"/>
                  <a:pt x="1426028" y="664029"/>
                </a:cubicBezTo>
                <a:cubicBezTo>
                  <a:pt x="1468722" y="698183"/>
                  <a:pt x="1423744" y="677781"/>
                  <a:pt x="1480457" y="696686"/>
                </a:cubicBezTo>
                <a:cubicBezTo>
                  <a:pt x="1487714" y="685800"/>
                  <a:pt x="1497634" y="676279"/>
                  <a:pt x="1502228" y="664029"/>
                </a:cubicBezTo>
                <a:cubicBezTo>
                  <a:pt x="1508725" y="646705"/>
                  <a:pt x="1509100" y="627662"/>
                  <a:pt x="1513114" y="609600"/>
                </a:cubicBezTo>
                <a:cubicBezTo>
                  <a:pt x="1516360" y="594996"/>
                  <a:pt x="1519890" y="580443"/>
                  <a:pt x="1524000" y="566058"/>
                </a:cubicBezTo>
                <a:cubicBezTo>
                  <a:pt x="1534680" y="528677"/>
                  <a:pt x="1537299" y="528572"/>
                  <a:pt x="1556657" y="489858"/>
                </a:cubicBezTo>
                <a:cubicBezTo>
                  <a:pt x="1560286" y="475344"/>
                  <a:pt x="1561650" y="460066"/>
                  <a:pt x="1567543" y="446315"/>
                </a:cubicBezTo>
                <a:cubicBezTo>
                  <a:pt x="1572697" y="434290"/>
                  <a:pt x="1585555" y="426189"/>
                  <a:pt x="1589314" y="413658"/>
                </a:cubicBezTo>
                <a:cubicBezTo>
                  <a:pt x="1596687" y="389082"/>
                  <a:pt x="1595168" y="362618"/>
                  <a:pt x="1600200" y="337458"/>
                </a:cubicBezTo>
                <a:cubicBezTo>
                  <a:pt x="1602450" y="326206"/>
                  <a:pt x="1607933" y="315833"/>
                  <a:pt x="1611085" y="304800"/>
                </a:cubicBezTo>
                <a:cubicBezTo>
                  <a:pt x="1615735" y="288525"/>
                  <a:pt x="1624158" y="245999"/>
                  <a:pt x="1632857" y="228600"/>
                </a:cubicBezTo>
                <a:cubicBezTo>
                  <a:pt x="1638708" y="216898"/>
                  <a:pt x="1646455" y="206159"/>
                  <a:pt x="1654628" y="195943"/>
                </a:cubicBezTo>
                <a:cubicBezTo>
                  <a:pt x="1661039" y="187929"/>
                  <a:pt x="1667599" y="179452"/>
                  <a:pt x="1676400" y="174172"/>
                </a:cubicBezTo>
                <a:cubicBezTo>
                  <a:pt x="1686239" y="168268"/>
                  <a:pt x="1698171" y="166915"/>
                  <a:pt x="1709057" y="163286"/>
                </a:cubicBezTo>
                <a:cubicBezTo>
                  <a:pt x="1719943" y="166915"/>
                  <a:pt x="1732167" y="167807"/>
                  <a:pt x="1741714" y="174172"/>
                </a:cubicBezTo>
                <a:cubicBezTo>
                  <a:pt x="1774958" y="196335"/>
                  <a:pt x="1773195" y="210801"/>
                  <a:pt x="1796143" y="239486"/>
                </a:cubicBezTo>
                <a:cubicBezTo>
                  <a:pt x="1802554" y="247500"/>
                  <a:pt x="1812221" y="252718"/>
                  <a:pt x="1817914" y="261258"/>
                </a:cubicBezTo>
                <a:cubicBezTo>
                  <a:pt x="1826915" y="274760"/>
                  <a:pt x="1828211" y="293326"/>
                  <a:pt x="1839685" y="304800"/>
                </a:cubicBezTo>
                <a:cubicBezTo>
                  <a:pt x="1851160" y="316275"/>
                  <a:pt x="1870023" y="317140"/>
                  <a:pt x="1883228" y="326572"/>
                </a:cubicBezTo>
                <a:cubicBezTo>
                  <a:pt x="1895755" y="335520"/>
                  <a:pt x="1902428" y="351753"/>
                  <a:pt x="1915885" y="359229"/>
                </a:cubicBezTo>
                <a:cubicBezTo>
                  <a:pt x="1935946" y="370374"/>
                  <a:pt x="1981200" y="381000"/>
                  <a:pt x="1981200" y="381000"/>
                </a:cubicBezTo>
                <a:cubicBezTo>
                  <a:pt x="1988457" y="388257"/>
                  <a:pt x="1993791" y="398182"/>
                  <a:pt x="2002971" y="402772"/>
                </a:cubicBezTo>
                <a:cubicBezTo>
                  <a:pt x="2023497" y="413035"/>
                  <a:pt x="2068285" y="424543"/>
                  <a:pt x="2068285" y="424543"/>
                </a:cubicBezTo>
                <a:cubicBezTo>
                  <a:pt x="2104051" y="400700"/>
                  <a:pt x="2148518" y="369107"/>
                  <a:pt x="2188028" y="359229"/>
                </a:cubicBezTo>
                <a:cubicBezTo>
                  <a:pt x="2242703" y="345560"/>
                  <a:pt x="2217378" y="353074"/>
                  <a:pt x="2264228" y="337458"/>
                </a:cubicBezTo>
                <a:cubicBezTo>
                  <a:pt x="2304002" y="397117"/>
                  <a:pt x="2280151" y="358417"/>
                  <a:pt x="2329543" y="457200"/>
                </a:cubicBezTo>
                <a:cubicBezTo>
                  <a:pt x="2341262" y="480637"/>
                  <a:pt x="2355134" y="512885"/>
                  <a:pt x="2373085" y="533400"/>
                </a:cubicBezTo>
                <a:cubicBezTo>
                  <a:pt x="2406191" y="571236"/>
                  <a:pt x="2428871" y="579658"/>
                  <a:pt x="2449285" y="620486"/>
                </a:cubicBezTo>
                <a:cubicBezTo>
                  <a:pt x="2454417" y="630749"/>
                  <a:pt x="2454267" y="643304"/>
                  <a:pt x="2460171" y="653143"/>
                </a:cubicBezTo>
                <a:cubicBezTo>
                  <a:pt x="2465452" y="661944"/>
                  <a:pt x="2475785" y="666704"/>
                  <a:pt x="2481943" y="674915"/>
                </a:cubicBezTo>
                <a:cubicBezTo>
                  <a:pt x="2497642" y="695848"/>
                  <a:pt x="2515767" y="715935"/>
                  <a:pt x="2525485" y="740229"/>
                </a:cubicBezTo>
                <a:cubicBezTo>
                  <a:pt x="2542739" y="783364"/>
                  <a:pt x="2550603" y="811401"/>
                  <a:pt x="2579914" y="849086"/>
                </a:cubicBezTo>
                <a:cubicBezTo>
                  <a:pt x="2606222" y="882910"/>
                  <a:pt x="2633609" y="900243"/>
                  <a:pt x="2667000" y="925286"/>
                </a:cubicBezTo>
                <a:cubicBezTo>
                  <a:pt x="2674257" y="936172"/>
                  <a:pt x="2676079" y="954770"/>
                  <a:pt x="2688771" y="957943"/>
                </a:cubicBezTo>
                <a:cubicBezTo>
                  <a:pt x="2706802" y="962451"/>
                  <a:pt x="2720552" y="907457"/>
                  <a:pt x="2721428" y="903515"/>
                </a:cubicBezTo>
                <a:cubicBezTo>
                  <a:pt x="2723404" y="894623"/>
                  <a:pt x="2730947" y="823923"/>
                  <a:pt x="2743200" y="805543"/>
                </a:cubicBezTo>
                <a:cubicBezTo>
                  <a:pt x="2751739" y="792734"/>
                  <a:pt x="2764971" y="783772"/>
                  <a:pt x="2775857" y="772886"/>
                </a:cubicBezTo>
                <a:cubicBezTo>
                  <a:pt x="2786743" y="780143"/>
                  <a:pt x="2800138" y="784607"/>
                  <a:pt x="2808514" y="794658"/>
                </a:cubicBezTo>
                <a:cubicBezTo>
                  <a:pt x="2850235" y="844723"/>
                  <a:pt x="2811454" y="842610"/>
                  <a:pt x="2852057" y="903515"/>
                </a:cubicBezTo>
                <a:lnTo>
                  <a:pt x="2873828" y="936172"/>
                </a:lnTo>
                <a:lnTo>
                  <a:pt x="2906485" y="1066800"/>
                </a:lnTo>
                <a:cubicBezTo>
                  <a:pt x="2911104" y="1085277"/>
                  <a:pt x="2919581" y="1123912"/>
                  <a:pt x="2928257" y="1143000"/>
                </a:cubicBezTo>
                <a:cubicBezTo>
                  <a:pt x="2941687" y="1172546"/>
                  <a:pt x="2961537" y="1199296"/>
                  <a:pt x="2971800" y="1230086"/>
                </a:cubicBezTo>
                <a:cubicBezTo>
                  <a:pt x="2985930" y="1272480"/>
                  <a:pt x="2974571" y="1254629"/>
                  <a:pt x="3004457" y="1284515"/>
                </a:cubicBezTo>
                <a:cubicBezTo>
                  <a:pt x="3011714" y="1302658"/>
                  <a:pt x="3016533" y="1321977"/>
                  <a:pt x="3026228" y="1338943"/>
                </a:cubicBezTo>
                <a:cubicBezTo>
                  <a:pt x="3031320" y="1347854"/>
                  <a:pt x="3041842" y="1352504"/>
                  <a:pt x="3048000" y="1360715"/>
                </a:cubicBezTo>
                <a:cubicBezTo>
                  <a:pt x="3070153" y="1390252"/>
                  <a:pt x="3097653" y="1440370"/>
                  <a:pt x="3124200" y="1469572"/>
                </a:cubicBezTo>
                <a:cubicBezTo>
                  <a:pt x="3148363" y="1496151"/>
                  <a:pt x="3175000" y="1520372"/>
                  <a:pt x="3200400" y="1545772"/>
                </a:cubicBezTo>
                <a:cubicBezTo>
                  <a:pt x="3243636" y="1589008"/>
                  <a:pt x="3218122" y="1574695"/>
                  <a:pt x="3276600" y="1589315"/>
                </a:cubicBezTo>
                <a:cubicBezTo>
                  <a:pt x="3291114" y="1578429"/>
                  <a:pt x="3306205" y="1568273"/>
                  <a:pt x="3320143" y="1556658"/>
                </a:cubicBezTo>
                <a:cubicBezTo>
                  <a:pt x="3328027" y="1550088"/>
                  <a:pt x="3333704" y="1541044"/>
                  <a:pt x="3341914" y="1534886"/>
                </a:cubicBezTo>
                <a:cubicBezTo>
                  <a:pt x="3440394" y="1461025"/>
                  <a:pt x="3379066" y="1519504"/>
                  <a:pt x="3429000" y="1469572"/>
                </a:cubicBezTo>
                <a:cubicBezTo>
                  <a:pt x="3432628" y="1458686"/>
                  <a:pt x="3433982" y="1446754"/>
                  <a:pt x="3439885" y="1436915"/>
                </a:cubicBezTo>
                <a:cubicBezTo>
                  <a:pt x="3484715" y="1362197"/>
                  <a:pt x="3441703" y="1475002"/>
                  <a:pt x="3472543" y="1382486"/>
                </a:cubicBezTo>
                <a:cubicBezTo>
                  <a:pt x="3476171" y="1338943"/>
                  <a:pt x="3476245" y="1294957"/>
                  <a:pt x="3483428" y="1251858"/>
                </a:cubicBezTo>
                <a:cubicBezTo>
                  <a:pt x="3487201" y="1229221"/>
                  <a:pt x="3497943" y="1208315"/>
                  <a:pt x="3505200" y="1186543"/>
                </a:cubicBezTo>
                <a:lnTo>
                  <a:pt x="3516085" y="1153886"/>
                </a:lnTo>
                <a:cubicBezTo>
                  <a:pt x="3542193" y="1075561"/>
                  <a:pt x="3510510" y="1173400"/>
                  <a:pt x="3537857" y="1077686"/>
                </a:cubicBezTo>
                <a:cubicBezTo>
                  <a:pt x="3546388" y="1047827"/>
                  <a:pt x="3559015" y="1019349"/>
                  <a:pt x="3570514" y="990600"/>
                </a:cubicBezTo>
                <a:cubicBezTo>
                  <a:pt x="3571830" y="982703"/>
                  <a:pt x="3580376" y="910492"/>
                  <a:pt x="3592285" y="892629"/>
                </a:cubicBezTo>
                <a:cubicBezTo>
                  <a:pt x="3600825" y="879820"/>
                  <a:pt x="3613254" y="869991"/>
                  <a:pt x="3624943" y="859972"/>
                </a:cubicBezTo>
                <a:cubicBezTo>
                  <a:pt x="3638718" y="848165"/>
                  <a:pt x="3652258" y="835429"/>
                  <a:pt x="3668485" y="827315"/>
                </a:cubicBezTo>
                <a:cubicBezTo>
                  <a:pt x="3689012" y="817052"/>
                  <a:pt x="3733800" y="805543"/>
                  <a:pt x="3733800" y="805543"/>
                </a:cubicBezTo>
                <a:cubicBezTo>
                  <a:pt x="3744686" y="809172"/>
                  <a:pt x="3756618" y="822333"/>
                  <a:pt x="3766457" y="816429"/>
                </a:cubicBezTo>
                <a:cubicBezTo>
                  <a:pt x="3792429" y="800845"/>
                  <a:pt x="3797432" y="708457"/>
                  <a:pt x="3799114" y="696686"/>
                </a:cubicBezTo>
                <a:cubicBezTo>
                  <a:pt x="3802743" y="638629"/>
                  <a:pt x="3804961" y="580467"/>
                  <a:pt x="3810000" y="522515"/>
                </a:cubicBezTo>
                <a:cubicBezTo>
                  <a:pt x="3816650" y="446037"/>
                  <a:pt x="3819462" y="450584"/>
                  <a:pt x="3842657" y="381000"/>
                </a:cubicBezTo>
                <a:cubicBezTo>
                  <a:pt x="3846286" y="370114"/>
                  <a:pt x="3847178" y="357890"/>
                  <a:pt x="3853543" y="348343"/>
                </a:cubicBezTo>
                <a:cubicBezTo>
                  <a:pt x="3860800" y="337457"/>
                  <a:pt x="3870001" y="327641"/>
                  <a:pt x="3875314" y="315686"/>
                </a:cubicBezTo>
                <a:cubicBezTo>
                  <a:pt x="3884634" y="294715"/>
                  <a:pt x="3889828" y="272143"/>
                  <a:pt x="3897085" y="250372"/>
                </a:cubicBezTo>
                <a:lnTo>
                  <a:pt x="3918857" y="185058"/>
                </a:lnTo>
                <a:cubicBezTo>
                  <a:pt x="3930119" y="151273"/>
                  <a:pt x="3931336" y="142488"/>
                  <a:pt x="3951514" y="108858"/>
                </a:cubicBezTo>
                <a:cubicBezTo>
                  <a:pt x="3981803" y="58376"/>
                  <a:pt x="3990292" y="38491"/>
                  <a:pt x="4038600" y="10886"/>
                </a:cubicBezTo>
                <a:cubicBezTo>
                  <a:pt x="4048563" y="5193"/>
                  <a:pt x="4060371" y="3629"/>
                  <a:pt x="4071257" y="0"/>
                </a:cubicBezTo>
                <a:cubicBezTo>
                  <a:pt x="4186179" y="57462"/>
                  <a:pt x="4028596" y="-35106"/>
                  <a:pt x="4136571" y="108858"/>
                </a:cubicBezTo>
                <a:cubicBezTo>
                  <a:pt x="4147457" y="123372"/>
                  <a:pt x="4159164" y="137304"/>
                  <a:pt x="4169228" y="152400"/>
                </a:cubicBezTo>
                <a:cubicBezTo>
                  <a:pt x="4180964" y="170005"/>
                  <a:pt x="4189587" y="189612"/>
                  <a:pt x="4201885" y="206829"/>
                </a:cubicBezTo>
                <a:cubicBezTo>
                  <a:pt x="4207850" y="215180"/>
                  <a:pt x="4217087" y="220716"/>
                  <a:pt x="4223657" y="228600"/>
                </a:cubicBezTo>
                <a:cubicBezTo>
                  <a:pt x="4235272" y="242538"/>
                  <a:pt x="4245769" y="257379"/>
                  <a:pt x="4256314" y="272143"/>
                </a:cubicBezTo>
                <a:cubicBezTo>
                  <a:pt x="4290644" y="320206"/>
                  <a:pt x="4263447" y="290162"/>
                  <a:pt x="4299857" y="326572"/>
                </a:cubicBezTo>
                <a:cubicBezTo>
                  <a:pt x="4310743" y="315686"/>
                  <a:pt x="4322659" y="305742"/>
                  <a:pt x="4332514" y="293915"/>
                </a:cubicBezTo>
                <a:cubicBezTo>
                  <a:pt x="4340889" y="283864"/>
                  <a:pt x="4344439" y="269873"/>
                  <a:pt x="4354285" y="261258"/>
                </a:cubicBezTo>
                <a:cubicBezTo>
                  <a:pt x="4373977" y="244027"/>
                  <a:pt x="4419600" y="217715"/>
                  <a:pt x="4419600" y="217715"/>
                </a:cubicBezTo>
                <a:cubicBezTo>
                  <a:pt x="4441371" y="221343"/>
                  <a:pt x="4464248" y="220850"/>
                  <a:pt x="4484914" y="228600"/>
                </a:cubicBezTo>
                <a:cubicBezTo>
                  <a:pt x="4508486" y="237439"/>
                  <a:pt x="4510497" y="264166"/>
                  <a:pt x="4517571" y="283029"/>
                </a:cubicBezTo>
                <a:cubicBezTo>
                  <a:pt x="4524432" y="301325"/>
                  <a:pt x="4532086" y="319315"/>
                  <a:pt x="4539343" y="337458"/>
                </a:cubicBezTo>
                <a:cubicBezTo>
                  <a:pt x="4542971" y="359229"/>
                  <a:pt x="4545440" y="381226"/>
                  <a:pt x="4550228" y="402772"/>
                </a:cubicBezTo>
                <a:cubicBezTo>
                  <a:pt x="4552717" y="413973"/>
                  <a:pt x="4558331" y="424297"/>
                  <a:pt x="4561114" y="435429"/>
                </a:cubicBezTo>
                <a:cubicBezTo>
                  <a:pt x="4569552" y="469179"/>
                  <a:pt x="4569063" y="492107"/>
                  <a:pt x="4582885" y="522515"/>
                </a:cubicBezTo>
                <a:cubicBezTo>
                  <a:pt x="4596315" y="552061"/>
                  <a:pt x="4611914" y="580572"/>
                  <a:pt x="4626428" y="609600"/>
                </a:cubicBezTo>
                <a:cubicBezTo>
                  <a:pt x="4641326" y="639395"/>
                  <a:pt x="4649458" y="660158"/>
                  <a:pt x="4669971" y="685800"/>
                </a:cubicBezTo>
                <a:cubicBezTo>
                  <a:pt x="4676382" y="693814"/>
                  <a:pt x="4684486" y="700315"/>
                  <a:pt x="4691743" y="707572"/>
                </a:cubicBezTo>
                <a:cubicBezTo>
                  <a:pt x="4722962" y="686758"/>
                  <a:pt x="4731913" y="683875"/>
                  <a:pt x="4757057" y="653143"/>
                </a:cubicBezTo>
                <a:cubicBezTo>
                  <a:pt x="4780034" y="625060"/>
                  <a:pt x="4802243" y="596249"/>
                  <a:pt x="4822371" y="566058"/>
                </a:cubicBezTo>
                <a:cubicBezTo>
                  <a:pt x="4829628" y="555172"/>
                  <a:pt x="4835767" y="543451"/>
                  <a:pt x="4844143" y="533400"/>
                </a:cubicBezTo>
                <a:cubicBezTo>
                  <a:pt x="4870336" y="501969"/>
                  <a:pt x="4877346" y="500379"/>
                  <a:pt x="4909457" y="478972"/>
                </a:cubicBezTo>
                <a:cubicBezTo>
                  <a:pt x="4960257" y="482601"/>
                  <a:pt x="5012448" y="477506"/>
                  <a:pt x="5061857" y="489858"/>
                </a:cubicBezTo>
                <a:cubicBezTo>
                  <a:pt x="5091559" y="497283"/>
                  <a:pt x="5069843" y="548881"/>
                  <a:pt x="5116285" y="533400"/>
                </a:cubicBezTo>
                <a:cubicBezTo>
                  <a:pt x="5123170" y="531105"/>
                  <a:pt x="5116285" y="518886"/>
                  <a:pt x="5116285" y="511629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12229" y="3427057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 panose="020B0503030403020204" pitchFamily="34" charset="0"/>
              </a:rPr>
              <a:t>time </a:t>
            </a:r>
            <a:r>
              <a:rPr lang="en-US" dirty="0">
                <a:latin typeface="Myriad Pro" panose="020B0503030403020204" pitchFamily="34" charset="0"/>
                <a:sym typeface="Wingdings" panose="05000000000000000000" pitchFamily="2" charset="2"/>
              </a:rPr>
              <a:t></a:t>
            </a:r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2548" y="1622365"/>
            <a:ext cx="181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yriad Pro" panose="020B0503030403020204" pitchFamily="34" charset="0"/>
              </a:rPr>
              <a:t>Stimulus feature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018314" y="1622365"/>
            <a:ext cx="6096001" cy="2328368"/>
            <a:chOff x="5018314" y="1622365"/>
            <a:chExt cx="6096001" cy="2328368"/>
          </a:xfrm>
        </p:grpSpPr>
        <p:grpSp>
          <p:nvGrpSpPr>
            <p:cNvPr id="17" name="Group 16"/>
            <p:cNvGrpSpPr/>
            <p:nvPr/>
          </p:nvGrpSpPr>
          <p:grpSpPr>
            <a:xfrm>
              <a:off x="6509657" y="2329544"/>
              <a:ext cx="4604658" cy="729343"/>
              <a:chOff x="5889171" y="3113314"/>
              <a:chExt cx="4604658" cy="729343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5889171" y="3842657"/>
                <a:ext cx="46046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6477000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6792686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6879771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8338457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8501743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9361714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9916885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8532383" y="3581401"/>
              <a:ext cx="899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time </a:t>
              </a:r>
              <a:r>
                <a:rPr lang="en-US" dirty="0">
                  <a:latin typeface="Myriad Pro" panose="020B0503030403020204" pitchFamily="34" charset="0"/>
                  <a:sym typeface="Wingdings" panose="05000000000000000000" pitchFamily="2" charset="2"/>
                </a:rPr>
                <a:t></a:t>
              </a:r>
              <a:endParaRPr lang="en-US" dirty="0">
                <a:latin typeface="Myriad Pro" panose="020B0503030403020204" pitchFamily="34" charset="0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5018314" y="2492829"/>
              <a:ext cx="1197429" cy="56605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yriad Pro" panose="020B0503030403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05745" y="1622365"/>
              <a:ext cx="1812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Recorded spikes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09678" y="4191397"/>
            <a:ext cx="2877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Myriad Pro" panose="020B0503030403020204" pitchFamily="34" charset="0"/>
              </a:rPr>
              <a:t>Brightness of a screen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Myriad Pro" panose="020B0503030403020204" pitchFamily="34" charset="0"/>
              </a:rPr>
              <a:t>Concentration of an odor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Myriad Pro" panose="020B0503030403020204" pitchFamily="34" charset="0"/>
              </a:rPr>
              <a:t>Proximity of a predator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Myriad Pro" panose="020B0503030403020204" pitchFamily="34" charset="0"/>
              </a:rPr>
              <a:t>Movement of a limb</a:t>
            </a:r>
          </a:p>
        </p:txBody>
      </p:sp>
    </p:spTree>
    <p:extLst>
      <p:ext uri="{BB962C8B-B14F-4D97-AF65-F5344CB8AC3E}">
        <p14:creationId xmlns:p14="http://schemas.microsoft.com/office/powerpoint/2010/main" val="133391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Now: Generalized Linear Models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52549" y="983775"/>
            <a:ext cx="11200311" cy="2094446"/>
            <a:chOff x="252549" y="983775"/>
            <a:chExt cx="11200311" cy="209444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3105" y="1209781"/>
              <a:ext cx="6479755" cy="1397175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252549" y="983775"/>
              <a:ext cx="4517075" cy="2094446"/>
              <a:chOff x="273895" y="3931886"/>
              <a:chExt cx="4517075" cy="2094446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73895" y="3931886"/>
                <a:ext cx="4517075" cy="2094446"/>
                <a:chOff x="3400272" y="2686560"/>
                <a:chExt cx="4517075" cy="20944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/>
                    <p:cNvSpPr txBox="1"/>
                    <p:nvPr/>
                  </p:nvSpPr>
                  <p:spPr>
                    <a:xfrm>
                      <a:off x="3400272" y="3155085"/>
                      <a:ext cx="4320970" cy="8466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  </m:t>
                            </m:r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p>
                            </m:sSup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5" name="TextBox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00272" y="3155085"/>
                      <a:ext cx="4320970" cy="84664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" name="TextBox 8"/>
                <p:cNvSpPr txBox="1"/>
                <p:nvPr/>
              </p:nvSpPr>
              <p:spPr>
                <a:xfrm>
                  <a:off x="4028897" y="2731181"/>
                  <a:ext cx="347447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>
                      <a:latin typeface="Myriad Pro" panose="020B0503030403020204" pitchFamily="34" charset="0"/>
                    </a:rPr>
                    <a:t>Stimulus encoding model</a:t>
                  </a:r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3614924" y="2686560"/>
                  <a:ext cx="4302423" cy="2094446"/>
                </a:xfrm>
                <a:prstGeom prst="roundRect">
                  <a:avLst>
                    <a:gd name="adj" fmla="val 10708"/>
                  </a:avLst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710509" y="5248110"/>
                    <a:ext cx="297940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0509" y="5248110"/>
                    <a:ext cx="2979405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204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b="51710"/>
          <a:stretch/>
        </p:blipFill>
        <p:spPr>
          <a:xfrm>
            <a:off x="5507746" y="3012406"/>
            <a:ext cx="5410472" cy="13631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t="64178"/>
          <a:stretch/>
        </p:blipFill>
        <p:spPr>
          <a:xfrm>
            <a:off x="5320511" y="4781006"/>
            <a:ext cx="5410472" cy="101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2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1629999"/>
            <a:ext cx="8553450" cy="2657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Adding spike-history effects</a:t>
            </a:r>
          </a:p>
        </p:txBody>
      </p:sp>
    </p:spTree>
    <p:extLst>
      <p:ext uri="{BB962C8B-B14F-4D97-AF65-F5344CB8AC3E}">
        <p14:creationId xmlns:p14="http://schemas.microsoft.com/office/powerpoint/2010/main" val="4054652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307" y="1006071"/>
            <a:ext cx="7080341" cy="50364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Adding spike-history effects</a:t>
            </a:r>
          </a:p>
        </p:txBody>
      </p:sp>
    </p:spTree>
    <p:extLst>
      <p:ext uri="{BB962C8B-B14F-4D97-AF65-F5344CB8AC3E}">
        <p14:creationId xmlns:p14="http://schemas.microsoft.com/office/powerpoint/2010/main" val="1979464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1185862"/>
            <a:ext cx="5838825" cy="448627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8854069" y="1739591"/>
            <a:ext cx="111512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8854069" y="1891991"/>
            <a:ext cx="111512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088460" y="5672137"/>
            <a:ext cx="14867" cy="7063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248669"/>
            <a:ext cx="7088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Evaluating your model</a:t>
            </a:r>
          </a:p>
        </p:txBody>
      </p:sp>
    </p:spTree>
    <p:extLst>
      <p:ext uri="{BB962C8B-B14F-4D97-AF65-F5344CB8AC3E}">
        <p14:creationId xmlns:p14="http://schemas.microsoft.com/office/powerpoint/2010/main" val="113471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Neural encoding</a:t>
            </a:r>
          </a:p>
        </p:txBody>
      </p:sp>
      <p:sp>
        <p:nvSpPr>
          <p:cNvPr id="3" name="Freeform 2"/>
          <p:cNvSpPr/>
          <p:nvPr/>
        </p:nvSpPr>
        <p:spPr>
          <a:xfrm>
            <a:off x="298676" y="2188030"/>
            <a:ext cx="3260953" cy="1012372"/>
          </a:xfrm>
          <a:custGeom>
            <a:avLst/>
            <a:gdLst>
              <a:gd name="connsiteX0" fmla="*/ 0 w 5119345"/>
              <a:gd name="connsiteY0" fmla="*/ 772886 h 1589315"/>
              <a:gd name="connsiteX1" fmla="*/ 304800 w 5119345"/>
              <a:gd name="connsiteY1" fmla="*/ 587829 h 1589315"/>
              <a:gd name="connsiteX2" fmla="*/ 359228 w 5119345"/>
              <a:gd name="connsiteY2" fmla="*/ 457200 h 1589315"/>
              <a:gd name="connsiteX3" fmla="*/ 391885 w 5119345"/>
              <a:gd name="connsiteY3" fmla="*/ 402772 h 1589315"/>
              <a:gd name="connsiteX4" fmla="*/ 435428 w 5119345"/>
              <a:gd name="connsiteY4" fmla="*/ 326572 h 1589315"/>
              <a:gd name="connsiteX5" fmla="*/ 457200 w 5119345"/>
              <a:gd name="connsiteY5" fmla="*/ 304800 h 1589315"/>
              <a:gd name="connsiteX6" fmla="*/ 478971 w 5119345"/>
              <a:gd name="connsiteY6" fmla="*/ 272143 h 1589315"/>
              <a:gd name="connsiteX7" fmla="*/ 500743 w 5119345"/>
              <a:gd name="connsiteY7" fmla="*/ 250372 h 1589315"/>
              <a:gd name="connsiteX8" fmla="*/ 544285 w 5119345"/>
              <a:gd name="connsiteY8" fmla="*/ 185058 h 1589315"/>
              <a:gd name="connsiteX9" fmla="*/ 566057 w 5119345"/>
              <a:gd name="connsiteY9" fmla="*/ 163286 h 1589315"/>
              <a:gd name="connsiteX10" fmla="*/ 587828 w 5119345"/>
              <a:gd name="connsiteY10" fmla="*/ 130629 h 1589315"/>
              <a:gd name="connsiteX11" fmla="*/ 653143 w 5119345"/>
              <a:gd name="connsiteY11" fmla="*/ 108858 h 1589315"/>
              <a:gd name="connsiteX12" fmla="*/ 762000 w 5119345"/>
              <a:gd name="connsiteY12" fmla="*/ 119743 h 1589315"/>
              <a:gd name="connsiteX13" fmla="*/ 783771 w 5119345"/>
              <a:gd name="connsiteY13" fmla="*/ 152400 h 1589315"/>
              <a:gd name="connsiteX14" fmla="*/ 859971 w 5119345"/>
              <a:gd name="connsiteY14" fmla="*/ 239486 h 1589315"/>
              <a:gd name="connsiteX15" fmla="*/ 914400 w 5119345"/>
              <a:gd name="connsiteY15" fmla="*/ 195943 h 1589315"/>
              <a:gd name="connsiteX16" fmla="*/ 947057 w 5119345"/>
              <a:gd name="connsiteY16" fmla="*/ 174172 h 1589315"/>
              <a:gd name="connsiteX17" fmla="*/ 1012371 w 5119345"/>
              <a:gd name="connsiteY17" fmla="*/ 185058 h 1589315"/>
              <a:gd name="connsiteX18" fmla="*/ 1045028 w 5119345"/>
              <a:gd name="connsiteY18" fmla="*/ 217715 h 1589315"/>
              <a:gd name="connsiteX19" fmla="*/ 1066800 w 5119345"/>
              <a:gd name="connsiteY19" fmla="*/ 261258 h 1589315"/>
              <a:gd name="connsiteX20" fmla="*/ 1110343 w 5119345"/>
              <a:gd name="connsiteY20" fmla="*/ 359229 h 1589315"/>
              <a:gd name="connsiteX21" fmla="*/ 1208314 w 5119345"/>
              <a:gd name="connsiteY21" fmla="*/ 468086 h 1589315"/>
              <a:gd name="connsiteX22" fmla="*/ 1230085 w 5119345"/>
              <a:gd name="connsiteY22" fmla="*/ 489858 h 1589315"/>
              <a:gd name="connsiteX23" fmla="*/ 1262743 w 5119345"/>
              <a:gd name="connsiteY23" fmla="*/ 511629 h 1589315"/>
              <a:gd name="connsiteX24" fmla="*/ 1349828 w 5119345"/>
              <a:gd name="connsiteY24" fmla="*/ 598715 h 1589315"/>
              <a:gd name="connsiteX25" fmla="*/ 1371600 w 5119345"/>
              <a:gd name="connsiteY25" fmla="*/ 620486 h 1589315"/>
              <a:gd name="connsiteX26" fmla="*/ 1393371 w 5119345"/>
              <a:gd name="connsiteY26" fmla="*/ 642258 h 1589315"/>
              <a:gd name="connsiteX27" fmla="*/ 1426028 w 5119345"/>
              <a:gd name="connsiteY27" fmla="*/ 664029 h 1589315"/>
              <a:gd name="connsiteX28" fmla="*/ 1480457 w 5119345"/>
              <a:gd name="connsiteY28" fmla="*/ 696686 h 1589315"/>
              <a:gd name="connsiteX29" fmla="*/ 1502228 w 5119345"/>
              <a:gd name="connsiteY29" fmla="*/ 664029 h 1589315"/>
              <a:gd name="connsiteX30" fmla="*/ 1513114 w 5119345"/>
              <a:gd name="connsiteY30" fmla="*/ 609600 h 1589315"/>
              <a:gd name="connsiteX31" fmla="*/ 1524000 w 5119345"/>
              <a:gd name="connsiteY31" fmla="*/ 566058 h 1589315"/>
              <a:gd name="connsiteX32" fmla="*/ 1556657 w 5119345"/>
              <a:gd name="connsiteY32" fmla="*/ 489858 h 1589315"/>
              <a:gd name="connsiteX33" fmla="*/ 1567543 w 5119345"/>
              <a:gd name="connsiteY33" fmla="*/ 446315 h 1589315"/>
              <a:gd name="connsiteX34" fmla="*/ 1589314 w 5119345"/>
              <a:gd name="connsiteY34" fmla="*/ 413658 h 1589315"/>
              <a:gd name="connsiteX35" fmla="*/ 1600200 w 5119345"/>
              <a:gd name="connsiteY35" fmla="*/ 337458 h 1589315"/>
              <a:gd name="connsiteX36" fmla="*/ 1611085 w 5119345"/>
              <a:gd name="connsiteY36" fmla="*/ 304800 h 1589315"/>
              <a:gd name="connsiteX37" fmla="*/ 1632857 w 5119345"/>
              <a:gd name="connsiteY37" fmla="*/ 228600 h 1589315"/>
              <a:gd name="connsiteX38" fmla="*/ 1654628 w 5119345"/>
              <a:gd name="connsiteY38" fmla="*/ 195943 h 1589315"/>
              <a:gd name="connsiteX39" fmla="*/ 1676400 w 5119345"/>
              <a:gd name="connsiteY39" fmla="*/ 174172 h 1589315"/>
              <a:gd name="connsiteX40" fmla="*/ 1709057 w 5119345"/>
              <a:gd name="connsiteY40" fmla="*/ 163286 h 1589315"/>
              <a:gd name="connsiteX41" fmla="*/ 1741714 w 5119345"/>
              <a:gd name="connsiteY41" fmla="*/ 174172 h 1589315"/>
              <a:gd name="connsiteX42" fmla="*/ 1796143 w 5119345"/>
              <a:gd name="connsiteY42" fmla="*/ 239486 h 1589315"/>
              <a:gd name="connsiteX43" fmla="*/ 1817914 w 5119345"/>
              <a:gd name="connsiteY43" fmla="*/ 261258 h 1589315"/>
              <a:gd name="connsiteX44" fmla="*/ 1839685 w 5119345"/>
              <a:gd name="connsiteY44" fmla="*/ 304800 h 1589315"/>
              <a:gd name="connsiteX45" fmla="*/ 1883228 w 5119345"/>
              <a:gd name="connsiteY45" fmla="*/ 326572 h 1589315"/>
              <a:gd name="connsiteX46" fmla="*/ 1915885 w 5119345"/>
              <a:gd name="connsiteY46" fmla="*/ 359229 h 1589315"/>
              <a:gd name="connsiteX47" fmla="*/ 1981200 w 5119345"/>
              <a:gd name="connsiteY47" fmla="*/ 381000 h 1589315"/>
              <a:gd name="connsiteX48" fmla="*/ 2002971 w 5119345"/>
              <a:gd name="connsiteY48" fmla="*/ 402772 h 1589315"/>
              <a:gd name="connsiteX49" fmla="*/ 2068285 w 5119345"/>
              <a:gd name="connsiteY49" fmla="*/ 424543 h 1589315"/>
              <a:gd name="connsiteX50" fmla="*/ 2188028 w 5119345"/>
              <a:gd name="connsiteY50" fmla="*/ 359229 h 1589315"/>
              <a:gd name="connsiteX51" fmla="*/ 2264228 w 5119345"/>
              <a:gd name="connsiteY51" fmla="*/ 337458 h 1589315"/>
              <a:gd name="connsiteX52" fmla="*/ 2329543 w 5119345"/>
              <a:gd name="connsiteY52" fmla="*/ 457200 h 1589315"/>
              <a:gd name="connsiteX53" fmla="*/ 2373085 w 5119345"/>
              <a:gd name="connsiteY53" fmla="*/ 533400 h 1589315"/>
              <a:gd name="connsiteX54" fmla="*/ 2449285 w 5119345"/>
              <a:gd name="connsiteY54" fmla="*/ 620486 h 1589315"/>
              <a:gd name="connsiteX55" fmla="*/ 2460171 w 5119345"/>
              <a:gd name="connsiteY55" fmla="*/ 653143 h 1589315"/>
              <a:gd name="connsiteX56" fmla="*/ 2481943 w 5119345"/>
              <a:gd name="connsiteY56" fmla="*/ 674915 h 1589315"/>
              <a:gd name="connsiteX57" fmla="*/ 2525485 w 5119345"/>
              <a:gd name="connsiteY57" fmla="*/ 740229 h 1589315"/>
              <a:gd name="connsiteX58" fmla="*/ 2579914 w 5119345"/>
              <a:gd name="connsiteY58" fmla="*/ 849086 h 1589315"/>
              <a:gd name="connsiteX59" fmla="*/ 2667000 w 5119345"/>
              <a:gd name="connsiteY59" fmla="*/ 925286 h 1589315"/>
              <a:gd name="connsiteX60" fmla="*/ 2688771 w 5119345"/>
              <a:gd name="connsiteY60" fmla="*/ 957943 h 1589315"/>
              <a:gd name="connsiteX61" fmla="*/ 2721428 w 5119345"/>
              <a:gd name="connsiteY61" fmla="*/ 903515 h 1589315"/>
              <a:gd name="connsiteX62" fmla="*/ 2743200 w 5119345"/>
              <a:gd name="connsiteY62" fmla="*/ 805543 h 1589315"/>
              <a:gd name="connsiteX63" fmla="*/ 2775857 w 5119345"/>
              <a:gd name="connsiteY63" fmla="*/ 772886 h 1589315"/>
              <a:gd name="connsiteX64" fmla="*/ 2808514 w 5119345"/>
              <a:gd name="connsiteY64" fmla="*/ 794658 h 1589315"/>
              <a:gd name="connsiteX65" fmla="*/ 2852057 w 5119345"/>
              <a:gd name="connsiteY65" fmla="*/ 903515 h 1589315"/>
              <a:gd name="connsiteX66" fmla="*/ 2873828 w 5119345"/>
              <a:gd name="connsiteY66" fmla="*/ 936172 h 1589315"/>
              <a:gd name="connsiteX67" fmla="*/ 2906485 w 5119345"/>
              <a:gd name="connsiteY67" fmla="*/ 1066800 h 1589315"/>
              <a:gd name="connsiteX68" fmla="*/ 2928257 w 5119345"/>
              <a:gd name="connsiteY68" fmla="*/ 1143000 h 1589315"/>
              <a:gd name="connsiteX69" fmla="*/ 2971800 w 5119345"/>
              <a:gd name="connsiteY69" fmla="*/ 1230086 h 1589315"/>
              <a:gd name="connsiteX70" fmla="*/ 3004457 w 5119345"/>
              <a:gd name="connsiteY70" fmla="*/ 1284515 h 1589315"/>
              <a:gd name="connsiteX71" fmla="*/ 3026228 w 5119345"/>
              <a:gd name="connsiteY71" fmla="*/ 1338943 h 1589315"/>
              <a:gd name="connsiteX72" fmla="*/ 3048000 w 5119345"/>
              <a:gd name="connsiteY72" fmla="*/ 1360715 h 1589315"/>
              <a:gd name="connsiteX73" fmla="*/ 3124200 w 5119345"/>
              <a:gd name="connsiteY73" fmla="*/ 1469572 h 1589315"/>
              <a:gd name="connsiteX74" fmla="*/ 3200400 w 5119345"/>
              <a:gd name="connsiteY74" fmla="*/ 1545772 h 1589315"/>
              <a:gd name="connsiteX75" fmla="*/ 3276600 w 5119345"/>
              <a:gd name="connsiteY75" fmla="*/ 1589315 h 1589315"/>
              <a:gd name="connsiteX76" fmla="*/ 3320143 w 5119345"/>
              <a:gd name="connsiteY76" fmla="*/ 1556658 h 1589315"/>
              <a:gd name="connsiteX77" fmla="*/ 3341914 w 5119345"/>
              <a:gd name="connsiteY77" fmla="*/ 1534886 h 1589315"/>
              <a:gd name="connsiteX78" fmla="*/ 3429000 w 5119345"/>
              <a:gd name="connsiteY78" fmla="*/ 1469572 h 1589315"/>
              <a:gd name="connsiteX79" fmla="*/ 3439885 w 5119345"/>
              <a:gd name="connsiteY79" fmla="*/ 1436915 h 1589315"/>
              <a:gd name="connsiteX80" fmla="*/ 3472543 w 5119345"/>
              <a:gd name="connsiteY80" fmla="*/ 1382486 h 1589315"/>
              <a:gd name="connsiteX81" fmla="*/ 3483428 w 5119345"/>
              <a:gd name="connsiteY81" fmla="*/ 1251858 h 1589315"/>
              <a:gd name="connsiteX82" fmla="*/ 3505200 w 5119345"/>
              <a:gd name="connsiteY82" fmla="*/ 1186543 h 1589315"/>
              <a:gd name="connsiteX83" fmla="*/ 3516085 w 5119345"/>
              <a:gd name="connsiteY83" fmla="*/ 1153886 h 1589315"/>
              <a:gd name="connsiteX84" fmla="*/ 3537857 w 5119345"/>
              <a:gd name="connsiteY84" fmla="*/ 1077686 h 1589315"/>
              <a:gd name="connsiteX85" fmla="*/ 3570514 w 5119345"/>
              <a:gd name="connsiteY85" fmla="*/ 990600 h 1589315"/>
              <a:gd name="connsiteX86" fmla="*/ 3592285 w 5119345"/>
              <a:gd name="connsiteY86" fmla="*/ 892629 h 1589315"/>
              <a:gd name="connsiteX87" fmla="*/ 3624943 w 5119345"/>
              <a:gd name="connsiteY87" fmla="*/ 859972 h 1589315"/>
              <a:gd name="connsiteX88" fmla="*/ 3668485 w 5119345"/>
              <a:gd name="connsiteY88" fmla="*/ 827315 h 1589315"/>
              <a:gd name="connsiteX89" fmla="*/ 3733800 w 5119345"/>
              <a:gd name="connsiteY89" fmla="*/ 805543 h 1589315"/>
              <a:gd name="connsiteX90" fmla="*/ 3766457 w 5119345"/>
              <a:gd name="connsiteY90" fmla="*/ 816429 h 1589315"/>
              <a:gd name="connsiteX91" fmla="*/ 3799114 w 5119345"/>
              <a:gd name="connsiteY91" fmla="*/ 696686 h 1589315"/>
              <a:gd name="connsiteX92" fmla="*/ 3810000 w 5119345"/>
              <a:gd name="connsiteY92" fmla="*/ 522515 h 1589315"/>
              <a:gd name="connsiteX93" fmla="*/ 3842657 w 5119345"/>
              <a:gd name="connsiteY93" fmla="*/ 381000 h 1589315"/>
              <a:gd name="connsiteX94" fmla="*/ 3853543 w 5119345"/>
              <a:gd name="connsiteY94" fmla="*/ 348343 h 1589315"/>
              <a:gd name="connsiteX95" fmla="*/ 3875314 w 5119345"/>
              <a:gd name="connsiteY95" fmla="*/ 315686 h 1589315"/>
              <a:gd name="connsiteX96" fmla="*/ 3897085 w 5119345"/>
              <a:gd name="connsiteY96" fmla="*/ 250372 h 1589315"/>
              <a:gd name="connsiteX97" fmla="*/ 3918857 w 5119345"/>
              <a:gd name="connsiteY97" fmla="*/ 185058 h 1589315"/>
              <a:gd name="connsiteX98" fmla="*/ 3951514 w 5119345"/>
              <a:gd name="connsiteY98" fmla="*/ 108858 h 1589315"/>
              <a:gd name="connsiteX99" fmla="*/ 4038600 w 5119345"/>
              <a:gd name="connsiteY99" fmla="*/ 10886 h 1589315"/>
              <a:gd name="connsiteX100" fmla="*/ 4071257 w 5119345"/>
              <a:gd name="connsiteY100" fmla="*/ 0 h 1589315"/>
              <a:gd name="connsiteX101" fmla="*/ 4136571 w 5119345"/>
              <a:gd name="connsiteY101" fmla="*/ 108858 h 1589315"/>
              <a:gd name="connsiteX102" fmla="*/ 4169228 w 5119345"/>
              <a:gd name="connsiteY102" fmla="*/ 152400 h 1589315"/>
              <a:gd name="connsiteX103" fmla="*/ 4201885 w 5119345"/>
              <a:gd name="connsiteY103" fmla="*/ 206829 h 1589315"/>
              <a:gd name="connsiteX104" fmla="*/ 4223657 w 5119345"/>
              <a:gd name="connsiteY104" fmla="*/ 228600 h 1589315"/>
              <a:gd name="connsiteX105" fmla="*/ 4256314 w 5119345"/>
              <a:gd name="connsiteY105" fmla="*/ 272143 h 1589315"/>
              <a:gd name="connsiteX106" fmla="*/ 4299857 w 5119345"/>
              <a:gd name="connsiteY106" fmla="*/ 326572 h 1589315"/>
              <a:gd name="connsiteX107" fmla="*/ 4332514 w 5119345"/>
              <a:gd name="connsiteY107" fmla="*/ 293915 h 1589315"/>
              <a:gd name="connsiteX108" fmla="*/ 4354285 w 5119345"/>
              <a:gd name="connsiteY108" fmla="*/ 261258 h 1589315"/>
              <a:gd name="connsiteX109" fmla="*/ 4419600 w 5119345"/>
              <a:gd name="connsiteY109" fmla="*/ 217715 h 1589315"/>
              <a:gd name="connsiteX110" fmla="*/ 4484914 w 5119345"/>
              <a:gd name="connsiteY110" fmla="*/ 228600 h 1589315"/>
              <a:gd name="connsiteX111" fmla="*/ 4517571 w 5119345"/>
              <a:gd name="connsiteY111" fmla="*/ 283029 h 1589315"/>
              <a:gd name="connsiteX112" fmla="*/ 4539343 w 5119345"/>
              <a:gd name="connsiteY112" fmla="*/ 337458 h 1589315"/>
              <a:gd name="connsiteX113" fmla="*/ 4550228 w 5119345"/>
              <a:gd name="connsiteY113" fmla="*/ 402772 h 1589315"/>
              <a:gd name="connsiteX114" fmla="*/ 4561114 w 5119345"/>
              <a:gd name="connsiteY114" fmla="*/ 435429 h 1589315"/>
              <a:gd name="connsiteX115" fmla="*/ 4582885 w 5119345"/>
              <a:gd name="connsiteY115" fmla="*/ 522515 h 1589315"/>
              <a:gd name="connsiteX116" fmla="*/ 4626428 w 5119345"/>
              <a:gd name="connsiteY116" fmla="*/ 609600 h 1589315"/>
              <a:gd name="connsiteX117" fmla="*/ 4669971 w 5119345"/>
              <a:gd name="connsiteY117" fmla="*/ 685800 h 1589315"/>
              <a:gd name="connsiteX118" fmla="*/ 4691743 w 5119345"/>
              <a:gd name="connsiteY118" fmla="*/ 707572 h 1589315"/>
              <a:gd name="connsiteX119" fmla="*/ 4757057 w 5119345"/>
              <a:gd name="connsiteY119" fmla="*/ 653143 h 1589315"/>
              <a:gd name="connsiteX120" fmla="*/ 4822371 w 5119345"/>
              <a:gd name="connsiteY120" fmla="*/ 566058 h 1589315"/>
              <a:gd name="connsiteX121" fmla="*/ 4844143 w 5119345"/>
              <a:gd name="connsiteY121" fmla="*/ 533400 h 1589315"/>
              <a:gd name="connsiteX122" fmla="*/ 4909457 w 5119345"/>
              <a:gd name="connsiteY122" fmla="*/ 478972 h 1589315"/>
              <a:gd name="connsiteX123" fmla="*/ 5061857 w 5119345"/>
              <a:gd name="connsiteY123" fmla="*/ 489858 h 1589315"/>
              <a:gd name="connsiteX124" fmla="*/ 5116285 w 5119345"/>
              <a:gd name="connsiteY124" fmla="*/ 533400 h 1589315"/>
              <a:gd name="connsiteX125" fmla="*/ 5116285 w 5119345"/>
              <a:gd name="connsiteY125" fmla="*/ 511629 h 158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119345" h="1589315">
                <a:moveTo>
                  <a:pt x="0" y="772886"/>
                </a:moveTo>
                <a:cubicBezTo>
                  <a:pt x="101600" y="711200"/>
                  <a:pt x="206394" y="654491"/>
                  <a:pt x="304800" y="587829"/>
                </a:cubicBezTo>
                <a:cubicBezTo>
                  <a:pt x="349700" y="557413"/>
                  <a:pt x="342475" y="500758"/>
                  <a:pt x="359228" y="457200"/>
                </a:cubicBezTo>
                <a:cubicBezTo>
                  <a:pt x="366823" y="437452"/>
                  <a:pt x="381610" y="421267"/>
                  <a:pt x="391885" y="402772"/>
                </a:cubicBezTo>
                <a:cubicBezTo>
                  <a:pt x="412200" y="366205"/>
                  <a:pt x="410547" y="357673"/>
                  <a:pt x="435428" y="326572"/>
                </a:cubicBezTo>
                <a:cubicBezTo>
                  <a:pt x="441839" y="318558"/>
                  <a:pt x="450789" y="312814"/>
                  <a:pt x="457200" y="304800"/>
                </a:cubicBezTo>
                <a:cubicBezTo>
                  <a:pt x="465373" y="294584"/>
                  <a:pt x="470798" y="282359"/>
                  <a:pt x="478971" y="272143"/>
                </a:cubicBezTo>
                <a:cubicBezTo>
                  <a:pt x="485382" y="264129"/>
                  <a:pt x="494585" y="258583"/>
                  <a:pt x="500743" y="250372"/>
                </a:cubicBezTo>
                <a:cubicBezTo>
                  <a:pt x="516442" y="229439"/>
                  <a:pt x="525783" y="203560"/>
                  <a:pt x="544285" y="185058"/>
                </a:cubicBezTo>
                <a:cubicBezTo>
                  <a:pt x="551542" y="177801"/>
                  <a:pt x="559646" y="171300"/>
                  <a:pt x="566057" y="163286"/>
                </a:cubicBezTo>
                <a:cubicBezTo>
                  <a:pt x="574230" y="153070"/>
                  <a:pt x="576734" y="137563"/>
                  <a:pt x="587828" y="130629"/>
                </a:cubicBezTo>
                <a:cubicBezTo>
                  <a:pt x="607289" y="118466"/>
                  <a:pt x="653143" y="108858"/>
                  <a:pt x="653143" y="108858"/>
                </a:cubicBezTo>
                <a:cubicBezTo>
                  <a:pt x="689429" y="112486"/>
                  <a:pt x="727405" y="108211"/>
                  <a:pt x="762000" y="119743"/>
                </a:cubicBezTo>
                <a:cubicBezTo>
                  <a:pt x="774412" y="123880"/>
                  <a:pt x="775156" y="142554"/>
                  <a:pt x="783771" y="152400"/>
                </a:cubicBezTo>
                <a:cubicBezTo>
                  <a:pt x="872922" y="254288"/>
                  <a:pt x="810980" y="165998"/>
                  <a:pt x="859971" y="239486"/>
                </a:cubicBezTo>
                <a:cubicBezTo>
                  <a:pt x="960484" y="172478"/>
                  <a:pt x="836844" y="257988"/>
                  <a:pt x="914400" y="195943"/>
                </a:cubicBezTo>
                <a:cubicBezTo>
                  <a:pt x="924616" y="187770"/>
                  <a:pt x="936171" y="181429"/>
                  <a:pt x="947057" y="174172"/>
                </a:cubicBezTo>
                <a:cubicBezTo>
                  <a:pt x="968828" y="177801"/>
                  <a:pt x="992202" y="176094"/>
                  <a:pt x="1012371" y="185058"/>
                </a:cubicBezTo>
                <a:cubicBezTo>
                  <a:pt x="1026439" y="191310"/>
                  <a:pt x="1036080" y="205188"/>
                  <a:pt x="1045028" y="217715"/>
                </a:cubicBezTo>
                <a:cubicBezTo>
                  <a:pt x="1054460" y="230920"/>
                  <a:pt x="1060209" y="246429"/>
                  <a:pt x="1066800" y="261258"/>
                </a:cubicBezTo>
                <a:cubicBezTo>
                  <a:pt x="1082684" y="296997"/>
                  <a:pt x="1089726" y="326242"/>
                  <a:pt x="1110343" y="359229"/>
                </a:cubicBezTo>
                <a:cubicBezTo>
                  <a:pt x="1138750" y="404681"/>
                  <a:pt x="1168733" y="428505"/>
                  <a:pt x="1208314" y="468086"/>
                </a:cubicBezTo>
                <a:cubicBezTo>
                  <a:pt x="1215571" y="475343"/>
                  <a:pt x="1221545" y="484165"/>
                  <a:pt x="1230085" y="489858"/>
                </a:cubicBezTo>
                <a:cubicBezTo>
                  <a:pt x="1240971" y="497115"/>
                  <a:pt x="1252964" y="502937"/>
                  <a:pt x="1262743" y="511629"/>
                </a:cubicBezTo>
                <a:cubicBezTo>
                  <a:pt x="1262797" y="511677"/>
                  <a:pt x="1330459" y="579346"/>
                  <a:pt x="1349828" y="598715"/>
                </a:cubicBezTo>
                <a:lnTo>
                  <a:pt x="1371600" y="620486"/>
                </a:lnTo>
                <a:cubicBezTo>
                  <a:pt x="1378857" y="627743"/>
                  <a:pt x="1384831" y="636565"/>
                  <a:pt x="1393371" y="642258"/>
                </a:cubicBezTo>
                <a:cubicBezTo>
                  <a:pt x="1404257" y="649515"/>
                  <a:pt x="1415812" y="655856"/>
                  <a:pt x="1426028" y="664029"/>
                </a:cubicBezTo>
                <a:cubicBezTo>
                  <a:pt x="1468722" y="698183"/>
                  <a:pt x="1423744" y="677781"/>
                  <a:pt x="1480457" y="696686"/>
                </a:cubicBezTo>
                <a:cubicBezTo>
                  <a:pt x="1487714" y="685800"/>
                  <a:pt x="1497634" y="676279"/>
                  <a:pt x="1502228" y="664029"/>
                </a:cubicBezTo>
                <a:cubicBezTo>
                  <a:pt x="1508725" y="646705"/>
                  <a:pt x="1509100" y="627662"/>
                  <a:pt x="1513114" y="609600"/>
                </a:cubicBezTo>
                <a:cubicBezTo>
                  <a:pt x="1516360" y="594996"/>
                  <a:pt x="1519890" y="580443"/>
                  <a:pt x="1524000" y="566058"/>
                </a:cubicBezTo>
                <a:cubicBezTo>
                  <a:pt x="1534680" y="528677"/>
                  <a:pt x="1537299" y="528572"/>
                  <a:pt x="1556657" y="489858"/>
                </a:cubicBezTo>
                <a:cubicBezTo>
                  <a:pt x="1560286" y="475344"/>
                  <a:pt x="1561650" y="460066"/>
                  <a:pt x="1567543" y="446315"/>
                </a:cubicBezTo>
                <a:cubicBezTo>
                  <a:pt x="1572697" y="434290"/>
                  <a:pt x="1585555" y="426189"/>
                  <a:pt x="1589314" y="413658"/>
                </a:cubicBezTo>
                <a:cubicBezTo>
                  <a:pt x="1596687" y="389082"/>
                  <a:pt x="1595168" y="362618"/>
                  <a:pt x="1600200" y="337458"/>
                </a:cubicBezTo>
                <a:cubicBezTo>
                  <a:pt x="1602450" y="326206"/>
                  <a:pt x="1607933" y="315833"/>
                  <a:pt x="1611085" y="304800"/>
                </a:cubicBezTo>
                <a:cubicBezTo>
                  <a:pt x="1615735" y="288525"/>
                  <a:pt x="1624158" y="245999"/>
                  <a:pt x="1632857" y="228600"/>
                </a:cubicBezTo>
                <a:cubicBezTo>
                  <a:pt x="1638708" y="216898"/>
                  <a:pt x="1646455" y="206159"/>
                  <a:pt x="1654628" y="195943"/>
                </a:cubicBezTo>
                <a:cubicBezTo>
                  <a:pt x="1661039" y="187929"/>
                  <a:pt x="1667599" y="179452"/>
                  <a:pt x="1676400" y="174172"/>
                </a:cubicBezTo>
                <a:cubicBezTo>
                  <a:pt x="1686239" y="168268"/>
                  <a:pt x="1698171" y="166915"/>
                  <a:pt x="1709057" y="163286"/>
                </a:cubicBezTo>
                <a:cubicBezTo>
                  <a:pt x="1719943" y="166915"/>
                  <a:pt x="1732167" y="167807"/>
                  <a:pt x="1741714" y="174172"/>
                </a:cubicBezTo>
                <a:cubicBezTo>
                  <a:pt x="1774958" y="196335"/>
                  <a:pt x="1773195" y="210801"/>
                  <a:pt x="1796143" y="239486"/>
                </a:cubicBezTo>
                <a:cubicBezTo>
                  <a:pt x="1802554" y="247500"/>
                  <a:pt x="1812221" y="252718"/>
                  <a:pt x="1817914" y="261258"/>
                </a:cubicBezTo>
                <a:cubicBezTo>
                  <a:pt x="1826915" y="274760"/>
                  <a:pt x="1828211" y="293326"/>
                  <a:pt x="1839685" y="304800"/>
                </a:cubicBezTo>
                <a:cubicBezTo>
                  <a:pt x="1851160" y="316275"/>
                  <a:pt x="1870023" y="317140"/>
                  <a:pt x="1883228" y="326572"/>
                </a:cubicBezTo>
                <a:cubicBezTo>
                  <a:pt x="1895755" y="335520"/>
                  <a:pt x="1902428" y="351753"/>
                  <a:pt x="1915885" y="359229"/>
                </a:cubicBezTo>
                <a:cubicBezTo>
                  <a:pt x="1935946" y="370374"/>
                  <a:pt x="1981200" y="381000"/>
                  <a:pt x="1981200" y="381000"/>
                </a:cubicBezTo>
                <a:cubicBezTo>
                  <a:pt x="1988457" y="388257"/>
                  <a:pt x="1993791" y="398182"/>
                  <a:pt x="2002971" y="402772"/>
                </a:cubicBezTo>
                <a:cubicBezTo>
                  <a:pt x="2023497" y="413035"/>
                  <a:pt x="2068285" y="424543"/>
                  <a:pt x="2068285" y="424543"/>
                </a:cubicBezTo>
                <a:cubicBezTo>
                  <a:pt x="2104051" y="400700"/>
                  <a:pt x="2148518" y="369107"/>
                  <a:pt x="2188028" y="359229"/>
                </a:cubicBezTo>
                <a:cubicBezTo>
                  <a:pt x="2242703" y="345560"/>
                  <a:pt x="2217378" y="353074"/>
                  <a:pt x="2264228" y="337458"/>
                </a:cubicBezTo>
                <a:cubicBezTo>
                  <a:pt x="2304002" y="397117"/>
                  <a:pt x="2280151" y="358417"/>
                  <a:pt x="2329543" y="457200"/>
                </a:cubicBezTo>
                <a:cubicBezTo>
                  <a:pt x="2341262" y="480637"/>
                  <a:pt x="2355134" y="512885"/>
                  <a:pt x="2373085" y="533400"/>
                </a:cubicBezTo>
                <a:cubicBezTo>
                  <a:pt x="2406191" y="571236"/>
                  <a:pt x="2428871" y="579658"/>
                  <a:pt x="2449285" y="620486"/>
                </a:cubicBezTo>
                <a:cubicBezTo>
                  <a:pt x="2454417" y="630749"/>
                  <a:pt x="2454267" y="643304"/>
                  <a:pt x="2460171" y="653143"/>
                </a:cubicBezTo>
                <a:cubicBezTo>
                  <a:pt x="2465452" y="661944"/>
                  <a:pt x="2475785" y="666704"/>
                  <a:pt x="2481943" y="674915"/>
                </a:cubicBezTo>
                <a:cubicBezTo>
                  <a:pt x="2497642" y="695848"/>
                  <a:pt x="2515767" y="715935"/>
                  <a:pt x="2525485" y="740229"/>
                </a:cubicBezTo>
                <a:cubicBezTo>
                  <a:pt x="2542739" y="783364"/>
                  <a:pt x="2550603" y="811401"/>
                  <a:pt x="2579914" y="849086"/>
                </a:cubicBezTo>
                <a:cubicBezTo>
                  <a:pt x="2606222" y="882910"/>
                  <a:pt x="2633609" y="900243"/>
                  <a:pt x="2667000" y="925286"/>
                </a:cubicBezTo>
                <a:cubicBezTo>
                  <a:pt x="2674257" y="936172"/>
                  <a:pt x="2676079" y="954770"/>
                  <a:pt x="2688771" y="957943"/>
                </a:cubicBezTo>
                <a:cubicBezTo>
                  <a:pt x="2706802" y="962451"/>
                  <a:pt x="2720552" y="907457"/>
                  <a:pt x="2721428" y="903515"/>
                </a:cubicBezTo>
                <a:cubicBezTo>
                  <a:pt x="2723404" y="894623"/>
                  <a:pt x="2730947" y="823923"/>
                  <a:pt x="2743200" y="805543"/>
                </a:cubicBezTo>
                <a:cubicBezTo>
                  <a:pt x="2751739" y="792734"/>
                  <a:pt x="2764971" y="783772"/>
                  <a:pt x="2775857" y="772886"/>
                </a:cubicBezTo>
                <a:cubicBezTo>
                  <a:pt x="2786743" y="780143"/>
                  <a:pt x="2800138" y="784607"/>
                  <a:pt x="2808514" y="794658"/>
                </a:cubicBezTo>
                <a:cubicBezTo>
                  <a:pt x="2850235" y="844723"/>
                  <a:pt x="2811454" y="842610"/>
                  <a:pt x="2852057" y="903515"/>
                </a:cubicBezTo>
                <a:lnTo>
                  <a:pt x="2873828" y="936172"/>
                </a:lnTo>
                <a:lnTo>
                  <a:pt x="2906485" y="1066800"/>
                </a:lnTo>
                <a:cubicBezTo>
                  <a:pt x="2911104" y="1085277"/>
                  <a:pt x="2919581" y="1123912"/>
                  <a:pt x="2928257" y="1143000"/>
                </a:cubicBezTo>
                <a:cubicBezTo>
                  <a:pt x="2941687" y="1172546"/>
                  <a:pt x="2961537" y="1199296"/>
                  <a:pt x="2971800" y="1230086"/>
                </a:cubicBezTo>
                <a:cubicBezTo>
                  <a:pt x="2985930" y="1272480"/>
                  <a:pt x="2974571" y="1254629"/>
                  <a:pt x="3004457" y="1284515"/>
                </a:cubicBezTo>
                <a:cubicBezTo>
                  <a:pt x="3011714" y="1302658"/>
                  <a:pt x="3016533" y="1321977"/>
                  <a:pt x="3026228" y="1338943"/>
                </a:cubicBezTo>
                <a:cubicBezTo>
                  <a:pt x="3031320" y="1347854"/>
                  <a:pt x="3041842" y="1352504"/>
                  <a:pt x="3048000" y="1360715"/>
                </a:cubicBezTo>
                <a:cubicBezTo>
                  <a:pt x="3070153" y="1390252"/>
                  <a:pt x="3097653" y="1440370"/>
                  <a:pt x="3124200" y="1469572"/>
                </a:cubicBezTo>
                <a:cubicBezTo>
                  <a:pt x="3148363" y="1496151"/>
                  <a:pt x="3175000" y="1520372"/>
                  <a:pt x="3200400" y="1545772"/>
                </a:cubicBezTo>
                <a:cubicBezTo>
                  <a:pt x="3243636" y="1589008"/>
                  <a:pt x="3218122" y="1574695"/>
                  <a:pt x="3276600" y="1589315"/>
                </a:cubicBezTo>
                <a:cubicBezTo>
                  <a:pt x="3291114" y="1578429"/>
                  <a:pt x="3306205" y="1568273"/>
                  <a:pt x="3320143" y="1556658"/>
                </a:cubicBezTo>
                <a:cubicBezTo>
                  <a:pt x="3328027" y="1550088"/>
                  <a:pt x="3333704" y="1541044"/>
                  <a:pt x="3341914" y="1534886"/>
                </a:cubicBezTo>
                <a:cubicBezTo>
                  <a:pt x="3440394" y="1461025"/>
                  <a:pt x="3379066" y="1519504"/>
                  <a:pt x="3429000" y="1469572"/>
                </a:cubicBezTo>
                <a:cubicBezTo>
                  <a:pt x="3432628" y="1458686"/>
                  <a:pt x="3433982" y="1446754"/>
                  <a:pt x="3439885" y="1436915"/>
                </a:cubicBezTo>
                <a:cubicBezTo>
                  <a:pt x="3484715" y="1362197"/>
                  <a:pt x="3441703" y="1475002"/>
                  <a:pt x="3472543" y="1382486"/>
                </a:cubicBezTo>
                <a:cubicBezTo>
                  <a:pt x="3476171" y="1338943"/>
                  <a:pt x="3476245" y="1294957"/>
                  <a:pt x="3483428" y="1251858"/>
                </a:cubicBezTo>
                <a:cubicBezTo>
                  <a:pt x="3487201" y="1229221"/>
                  <a:pt x="3497943" y="1208315"/>
                  <a:pt x="3505200" y="1186543"/>
                </a:cubicBezTo>
                <a:lnTo>
                  <a:pt x="3516085" y="1153886"/>
                </a:lnTo>
                <a:cubicBezTo>
                  <a:pt x="3542193" y="1075561"/>
                  <a:pt x="3510510" y="1173400"/>
                  <a:pt x="3537857" y="1077686"/>
                </a:cubicBezTo>
                <a:cubicBezTo>
                  <a:pt x="3546388" y="1047827"/>
                  <a:pt x="3559015" y="1019349"/>
                  <a:pt x="3570514" y="990600"/>
                </a:cubicBezTo>
                <a:cubicBezTo>
                  <a:pt x="3571830" y="982703"/>
                  <a:pt x="3580376" y="910492"/>
                  <a:pt x="3592285" y="892629"/>
                </a:cubicBezTo>
                <a:cubicBezTo>
                  <a:pt x="3600825" y="879820"/>
                  <a:pt x="3613254" y="869991"/>
                  <a:pt x="3624943" y="859972"/>
                </a:cubicBezTo>
                <a:cubicBezTo>
                  <a:pt x="3638718" y="848165"/>
                  <a:pt x="3652258" y="835429"/>
                  <a:pt x="3668485" y="827315"/>
                </a:cubicBezTo>
                <a:cubicBezTo>
                  <a:pt x="3689012" y="817052"/>
                  <a:pt x="3733800" y="805543"/>
                  <a:pt x="3733800" y="805543"/>
                </a:cubicBezTo>
                <a:cubicBezTo>
                  <a:pt x="3744686" y="809172"/>
                  <a:pt x="3756618" y="822333"/>
                  <a:pt x="3766457" y="816429"/>
                </a:cubicBezTo>
                <a:cubicBezTo>
                  <a:pt x="3792429" y="800845"/>
                  <a:pt x="3797432" y="708457"/>
                  <a:pt x="3799114" y="696686"/>
                </a:cubicBezTo>
                <a:cubicBezTo>
                  <a:pt x="3802743" y="638629"/>
                  <a:pt x="3804961" y="580467"/>
                  <a:pt x="3810000" y="522515"/>
                </a:cubicBezTo>
                <a:cubicBezTo>
                  <a:pt x="3816650" y="446037"/>
                  <a:pt x="3819462" y="450584"/>
                  <a:pt x="3842657" y="381000"/>
                </a:cubicBezTo>
                <a:cubicBezTo>
                  <a:pt x="3846286" y="370114"/>
                  <a:pt x="3847178" y="357890"/>
                  <a:pt x="3853543" y="348343"/>
                </a:cubicBezTo>
                <a:cubicBezTo>
                  <a:pt x="3860800" y="337457"/>
                  <a:pt x="3870001" y="327641"/>
                  <a:pt x="3875314" y="315686"/>
                </a:cubicBezTo>
                <a:cubicBezTo>
                  <a:pt x="3884634" y="294715"/>
                  <a:pt x="3889828" y="272143"/>
                  <a:pt x="3897085" y="250372"/>
                </a:cubicBezTo>
                <a:lnTo>
                  <a:pt x="3918857" y="185058"/>
                </a:lnTo>
                <a:cubicBezTo>
                  <a:pt x="3930119" y="151273"/>
                  <a:pt x="3931336" y="142488"/>
                  <a:pt x="3951514" y="108858"/>
                </a:cubicBezTo>
                <a:cubicBezTo>
                  <a:pt x="3981803" y="58376"/>
                  <a:pt x="3990292" y="38491"/>
                  <a:pt x="4038600" y="10886"/>
                </a:cubicBezTo>
                <a:cubicBezTo>
                  <a:pt x="4048563" y="5193"/>
                  <a:pt x="4060371" y="3629"/>
                  <a:pt x="4071257" y="0"/>
                </a:cubicBezTo>
                <a:cubicBezTo>
                  <a:pt x="4186179" y="57462"/>
                  <a:pt x="4028596" y="-35106"/>
                  <a:pt x="4136571" y="108858"/>
                </a:cubicBezTo>
                <a:cubicBezTo>
                  <a:pt x="4147457" y="123372"/>
                  <a:pt x="4159164" y="137304"/>
                  <a:pt x="4169228" y="152400"/>
                </a:cubicBezTo>
                <a:cubicBezTo>
                  <a:pt x="4180964" y="170005"/>
                  <a:pt x="4189587" y="189612"/>
                  <a:pt x="4201885" y="206829"/>
                </a:cubicBezTo>
                <a:cubicBezTo>
                  <a:pt x="4207850" y="215180"/>
                  <a:pt x="4217087" y="220716"/>
                  <a:pt x="4223657" y="228600"/>
                </a:cubicBezTo>
                <a:cubicBezTo>
                  <a:pt x="4235272" y="242538"/>
                  <a:pt x="4245769" y="257379"/>
                  <a:pt x="4256314" y="272143"/>
                </a:cubicBezTo>
                <a:cubicBezTo>
                  <a:pt x="4290644" y="320206"/>
                  <a:pt x="4263447" y="290162"/>
                  <a:pt x="4299857" y="326572"/>
                </a:cubicBezTo>
                <a:cubicBezTo>
                  <a:pt x="4310743" y="315686"/>
                  <a:pt x="4322659" y="305742"/>
                  <a:pt x="4332514" y="293915"/>
                </a:cubicBezTo>
                <a:cubicBezTo>
                  <a:pt x="4340889" y="283864"/>
                  <a:pt x="4344439" y="269873"/>
                  <a:pt x="4354285" y="261258"/>
                </a:cubicBezTo>
                <a:cubicBezTo>
                  <a:pt x="4373977" y="244027"/>
                  <a:pt x="4419600" y="217715"/>
                  <a:pt x="4419600" y="217715"/>
                </a:cubicBezTo>
                <a:cubicBezTo>
                  <a:pt x="4441371" y="221343"/>
                  <a:pt x="4464248" y="220850"/>
                  <a:pt x="4484914" y="228600"/>
                </a:cubicBezTo>
                <a:cubicBezTo>
                  <a:pt x="4508486" y="237439"/>
                  <a:pt x="4510497" y="264166"/>
                  <a:pt x="4517571" y="283029"/>
                </a:cubicBezTo>
                <a:cubicBezTo>
                  <a:pt x="4524432" y="301325"/>
                  <a:pt x="4532086" y="319315"/>
                  <a:pt x="4539343" y="337458"/>
                </a:cubicBezTo>
                <a:cubicBezTo>
                  <a:pt x="4542971" y="359229"/>
                  <a:pt x="4545440" y="381226"/>
                  <a:pt x="4550228" y="402772"/>
                </a:cubicBezTo>
                <a:cubicBezTo>
                  <a:pt x="4552717" y="413973"/>
                  <a:pt x="4558331" y="424297"/>
                  <a:pt x="4561114" y="435429"/>
                </a:cubicBezTo>
                <a:cubicBezTo>
                  <a:pt x="4569552" y="469179"/>
                  <a:pt x="4569063" y="492107"/>
                  <a:pt x="4582885" y="522515"/>
                </a:cubicBezTo>
                <a:cubicBezTo>
                  <a:pt x="4596315" y="552061"/>
                  <a:pt x="4611914" y="580572"/>
                  <a:pt x="4626428" y="609600"/>
                </a:cubicBezTo>
                <a:cubicBezTo>
                  <a:pt x="4641326" y="639395"/>
                  <a:pt x="4649458" y="660158"/>
                  <a:pt x="4669971" y="685800"/>
                </a:cubicBezTo>
                <a:cubicBezTo>
                  <a:pt x="4676382" y="693814"/>
                  <a:pt x="4684486" y="700315"/>
                  <a:pt x="4691743" y="707572"/>
                </a:cubicBezTo>
                <a:cubicBezTo>
                  <a:pt x="4722962" y="686758"/>
                  <a:pt x="4731913" y="683875"/>
                  <a:pt x="4757057" y="653143"/>
                </a:cubicBezTo>
                <a:cubicBezTo>
                  <a:pt x="4780034" y="625060"/>
                  <a:pt x="4802243" y="596249"/>
                  <a:pt x="4822371" y="566058"/>
                </a:cubicBezTo>
                <a:cubicBezTo>
                  <a:pt x="4829628" y="555172"/>
                  <a:pt x="4835767" y="543451"/>
                  <a:pt x="4844143" y="533400"/>
                </a:cubicBezTo>
                <a:cubicBezTo>
                  <a:pt x="4870336" y="501969"/>
                  <a:pt x="4877346" y="500379"/>
                  <a:pt x="4909457" y="478972"/>
                </a:cubicBezTo>
                <a:cubicBezTo>
                  <a:pt x="4960257" y="482601"/>
                  <a:pt x="5012448" y="477506"/>
                  <a:pt x="5061857" y="489858"/>
                </a:cubicBezTo>
                <a:cubicBezTo>
                  <a:pt x="5091559" y="497283"/>
                  <a:pt x="5069843" y="548881"/>
                  <a:pt x="5116285" y="533400"/>
                </a:cubicBezTo>
                <a:cubicBezTo>
                  <a:pt x="5123170" y="531105"/>
                  <a:pt x="5116285" y="518886"/>
                  <a:pt x="5116285" y="511629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02591" y="3427057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 panose="020B0503030403020204" pitchFamily="34" charset="0"/>
              </a:rPr>
              <a:t>time </a:t>
            </a:r>
            <a:r>
              <a:rPr lang="en-US" dirty="0">
                <a:latin typeface="Myriad Pro" panose="020B0503030403020204" pitchFamily="34" charset="0"/>
                <a:sym typeface="Wingdings" panose="05000000000000000000" pitchFamily="2" charset="2"/>
              </a:rPr>
              <a:t></a:t>
            </a:r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2910" y="1622365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yriad Pro" panose="020B0503030403020204" pitchFamily="34" charset="0"/>
              </a:rPr>
              <a:t>Stimulus feature </a:t>
            </a:r>
            <a:r>
              <a:rPr lang="en-US" b="1" dirty="0">
                <a:latin typeface="Myriad Pro" panose="020B0503030403020204" pitchFamily="34" charset="0"/>
              </a:rPr>
              <a:t>(x)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401755" y="1622365"/>
            <a:ext cx="4604658" cy="2328368"/>
            <a:chOff x="6509657" y="1622365"/>
            <a:chExt cx="4604658" cy="2328368"/>
          </a:xfrm>
        </p:grpSpPr>
        <p:grpSp>
          <p:nvGrpSpPr>
            <p:cNvPr id="17" name="Group 16"/>
            <p:cNvGrpSpPr/>
            <p:nvPr/>
          </p:nvGrpSpPr>
          <p:grpSpPr>
            <a:xfrm>
              <a:off x="6509657" y="2329544"/>
              <a:ext cx="4604658" cy="729343"/>
              <a:chOff x="5889171" y="3113314"/>
              <a:chExt cx="4604658" cy="729343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5889171" y="3842657"/>
                <a:ext cx="46046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6477000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6792686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6879771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8338457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8501743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9361714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9916885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8532383" y="3581401"/>
              <a:ext cx="899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time </a:t>
              </a:r>
              <a:r>
                <a:rPr lang="en-US" dirty="0">
                  <a:latin typeface="Myriad Pro" panose="020B0503030403020204" pitchFamily="34" charset="0"/>
                  <a:sym typeface="Wingdings" panose="05000000000000000000" pitchFamily="2" charset="2"/>
                </a:rPr>
                <a:t></a:t>
              </a:r>
              <a:endParaRPr lang="en-US" dirty="0">
                <a:latin typeface="Myriad Pro" panose="020B0503030403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05744" y="1622365"/>
              <a:ext cx="2076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Recorded spikes </a:t>
              </a:r>
              <a:r>
                <a:rPr lang="en-US" b="1" dirty="0">
                  <a:latin typeface="Myriad Pro" panose="020B0503030403020204" pitchFamily="34" charset="0"/>
                </a:rPr>
                <a:t>(y)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416181" y="2732049"/>
            <a:ext cx="2289153" cy="1211165"/>
            <a:chOff x="4416181" y="2732049"/>
            <a:chExt cx="2289153" cy="1211165"/>
          </a:xfrm>
        </p:grpSpPr>
        <p:sp>
          <p:nvSpPr>
            <p:cNvPr id="19" name="Right Arrow 18"/>
            <p:cNvSpPr/>
            <p:nvPr/>
          </p:nvSpPr>
          <p:spPr>
            <a:xfrm>
              <a:off x="5018314" y="2732049"/>
              <a:ext cx="1197429" cy="32683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yriad Pro" panose="020B0503030403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16181" y="3112217"/>
              <a:ext cx="22891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Myriad Pro" panose="020B0503030403020204" pitchFamily="34" charset="0"/>
                </a:rPr>
                <a:t>Encoding model</a:t>
              </a:r>
            </a:p>
            <a:p>
              <a:pPr algn="ctr"/>
              <a:r>
                <a:rPr lang="en-US" sz="2400" b="1" dirty="0">
                  <a:latin typeface="Myriad Pro" panose="020B0503030403020204" pitchFamily="34" charset="0"/>
                </a:rPr>
                <a:t>P ( y | x )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952393" y="4705814"/>
            <a:ext cx="7623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Myriad Pro" panose="020B0503030403020204" pitchFamily="34" charset="0"/>
              </a:rPr>
              <a:t>Given that the animal saw stimulus “x”, what pattern of spiking “y” do we expect to observe in its brain?</a:t>
            </a:r>
          </a:p>
        </p:txBody>
      </p:sp>
    </p:spTree>
    <p:extLst>
      <p:ext uri="{BB962C8B-B14F-4D97-AF65-F5344CB8AC3E}">
        <p14:creationId xmlns:p14="http://schemas.microsoft.com/office/powerpoint/2010/main" val="361121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96" y="1253283"/>
            <a:ext cx="8058150" cy="4781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Tuning curves as one example of an encoding model</a:t>
            </a:r>
          </a:p>
        </p:txBody>
      </p:sp>
    </p:spTree>
    <p:extLst>
      <p:ext uri="{BB962C8B-B14F-4D97-AF65-F5344CB8AC3E}">
        <p14:creationId xmlns:p14="http://schemas.microsoft.com/office/powerpoint/2010/main" val="356319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4472" t="7847" b="12380"/>
          <a:stretch/>
        </p:blipFill>
        <p:spPr>
          <a:xfrm>
            <a:off x="1454330" y="2063931"/>
            <a:ext cx="5280349" cy="38143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Tuning curves as one example of an encoding model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835597" y="2275378"/>
            <a:ext cx="0" cy="2910469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7793959" y="1230556"/>
            <a:ext cx="2988527" cy="1817648"/>
          </a:xfrm>
          <a:custGeom>
            <a:avLst/>
            <a:gdLst>
              <a:gd name="connsiteX0" fmla="*/ 0 w 2988527"/>
              <a:gd name="connsiteY0" fmla="*/ 1795346 h 1817648"/>
              <a:gd name="connsiteX1" fmla="*/ 0 w 2988527"/>
              <a:gd name="connsiteY1" fmla="*/ 1795346 h 1817648"/>
              <a:gd name="connsiteX2" fmla="*/ 970156 w 2988527"/>
              <a:gd name="connsiteY2" fmla="*/ 1795346 h 1817648"/>
              <a:gd name="connsiteX3" fmla="*/ 1048215 w 2988527"/>
              <a:gd name="connsiteY3" fmla="*/ 1784195 h 1817648"/>
              <a:gd name="connsiteX4" fmla="*/ 1115122 w 2988527"/>
              <a:gd name="connsiteY4" fmla="*/ 1761892 h 1817648"/>
              <a:gd name="connsiteX5" fmla="*/ 1148576 w 2988527"/>
              <a:gd name="connsiteY5" fmla="*/ 1750741 h 1817648"/>
              <a:gd name="connsiteX6" fmla="*/ 1215483 w 2988527"/>
              <a:gd name="connsiteY6" fmla="*/ 1706136 h 1817648"/>
              <a:gd name="connsiteX7" fmla="*/ 1260088 w 2988527"/>
              <a:gd name="connsiteY7" fmla="*/ 1650380 h 1817648"/>
              <a:gd name="connsiteX8" fmla="*/ 1315844 w 2988527"/>
              <a:gd name="connsiteY8" fmla="*/ 1483112 h 1817648"/>
              <a:gd name="connsiteX9" fmla="*/ 1338146 w 2988527"/>
              <a:gd name="connsiteY9" fmla="*/ 1416204 h 1817648"/>
              <a:gd name="connsiteX10" fmla="*/ 1349298 w 2988527"/>
              <a:gd name="connsiteY10" fmla="*/ 1382751 h 1817648"/>
              <a:gd name="connsiteX11" fmla="*/ 1360449 w 2988527"/>
              <a:gd name="connsiteY11" fmla="*/ 1338146 h 1817648"/>
              <a:gd name="connsiteX12" fmla="*/ 1371600 w 2988527"/>
              <a:gd name="connsiteY12" fmla="*/ 1282390 h 1817648"/>
              <a:gd name="connsiteX13" fmla="*/ 1382751 w 2988527"/>
              <a:gd name="connsiteY13" fmla="*/ 1237785 h 1817648"/>
              <a:gd name="connsiteX14" fmla="*/ 1405054 w 2988527"/>
              <a:gd name="connsiteY14" fmla="*/ 1059365 h 1817648"/>
              <a:gd name="connsiteX15" fmla="*/ 1427356 w 2988527"/>
              <a:gd name="connsiteY15" fmla="*/ 947853 h 1817648"/>
              <a:gd name="connsiteX16" fmla="*/ 1438507 w 2988527"/>
              <a:gd name="connsiteY16" fmla="*/ 847492 h 1817648"/>
              <a:gd name="connsiteX17" fmla="*/ 1460810 w 2988527"/>
              <a:gd name="connsiteY17" fmla="*/ 758283 h 1817648"/>
              <a:gd name="connsiteX18" fmla="*/ 1471961 w 2988527"/>
              <a:gd name="connsiteY18" fmla="*/ 702526 h 1817648"/>
              <a:gd name="connsiteX19" fmla="*/ 1483112 w 2988527"/>
              <a:gd name="connsiteY19" fmla="*/ 669073 h 1817648"/>
              <a:gd name="connsiteX20" fmla="*/ 1494263 w 2988527"/>
              <a:gd name="connsiteY20" fmla="*/ 624468 h 1817648"/>
              <a:gd name="connsiteX21" fmla="*/ 1527717 w 2988527"/>
              <a:gd name="connsiteY21" fmla="*/ 479502 h 1817648"/>
              <a:gd name="connsiteX22" fmla="*/ 1538868 w 2988527"/>
              <a:gd name="connsiteY22" fmla="*/ 434897 h 1817648"/>
              <a:gd name="connsiteX23" fmla="*/ 1594624 w 2988527"/>
              <a:gd name="connsiteY23" fmla="*/ 267629 h 1817648"/>
              <a:gd name="connsiteX24" fmla="*/ 1628078 w 2988527"/>
              <a:gd name="connsiteY24" fmla="*/ 167268 h 1817648"/>
              <a:gd name="connsiteX25" fmla="*/ 1639229 w 2988527"/>
              <a:gd name="connsiteY25" fmla="*/ 133814 h 1817648"/>
              <a:gd name="connsiteX26" fmla="*/ 1661532 w 2988527"/>
              <a:gd name="connsiteY26" fmla="*/ 111512 h 1817648"/>
              <a:gd name="connsiteX27" fmla="*/ 1672683 w 2988527"/>
              <a:gd name="connsiteY27" fmla="*/ 78058 h 1817648"/>
              <a:gd name="connsiteX28" fmla="*/ 1706137 w 2988527"/>
              <a:gd name="connsiteY28" fmla="*/ 55756 h 1817648"/>
              <a:gd name="connsiteX29" fmla="*/ 1728439 w 2988527"/>
              <a:gd name="connsiteY29" fmla="*/ 33453 h 1817648"/>
              <a:gd name="connsiteX30" fmla="*/ 1795346 w 2988527"/>
              <a:gd name="connsiteY30" fmla="*/ 0 h 1817648"/>
              <a:gd name="connsiteX31" fmla="*/ 1828800 w 2988527"/>
              <a:gd name="connsiteY31" fmla="*/ 11151 h 1817648"/>
              <a:gd name="connsiteX32" fmla="*/ 1884556 w 2988527"/>
              <a:gd name="connsiteY32" fmla="*/ 111512 h 1817648"/>
              <a:gd name="connsiteX33" fmla="*/ 1918010 w 2988527"/>
              <a:gd name="connsiteY33" fmla="*/ 211873 h 1817648"/>
              <a:gd name="connsiteX34" fmla="*/ 1929161 w 2988527"/>
              <a:gd name="connsiteY34" fmla="*/ 245326 h 1817648"/>
              <a:gd name="connsiteX35" fmla="*/ 1951463 w 2988527"/>
              <a:gd name="connsiteY35" fmla="*/ 267629 h 1817648"/>
              <a:gd name="connsiteX36" fmla="*/ 1984917 w 2988527"/>
              <a:gd name="connsiteY36" fmla="*/ 334536 h 1817648"/>
              <a:gd name="connsiteX37" fmla="*/ 1996068 w 2988527"/>
              <a:gd name="connsiteY37" fmla="*/ 367990 h 1817648"/>
              <a:gd name="connsiteX38" fmla="*/ 2007220 w 2988527"/>
              <a:gd name="connsiteY38" fmla="*/ 457200 h 1817648"/>
              <a:gd name="connsiteX39" fmla="*/ 2040673 w 2988527"/>
              <a:gd name="connsiteY39" fmla="*/ 557561 h 1817648"/>
              <a:gd name="connsiteX40" fmla="*/ 2051824 w 2988527"/>
              <a:gd name="connsiteY40" fmla="*/ 602165 h 1817648"/>
              <a:gd name="connsiteX41" fmla="*/ 2074127 w 2988527"/>
              <a:gd name="connsiteY41" fmla="*/ 669073 h 1817648"/>
              <a:gd name="connsiteX42" fmla="*/ 2085278 w 2988527"/>
              <a:gd name="connsiteY42" fmla="*/ 713678 h 1817648"/>
              <a:gd name="connsiteX43" fmla="*/ 2096429 w 2988527"/>
              <a:gd name="connsiteY43" fmla="*/ 747131 h 1817648"/>
              <a:gd name="connsiteX44" fmla="*/ 2118732 w 2988527"/>
              <a:gd name="connsiteY44" fmla="*/ 869795 h 1817648"/>
              <a:gd name="connsiteX45" fmla="*/ 2152185 w 2988527"/>
              <a:gd name="connsiteY45" fmla="*/ 981307 h 1817648"/>
              <a:gd name="connsiteX46" fmla="*/ 2174488 w 2988527"/>
              <a:gd name="connsiteY46" fmla="*/ 1103970 h 1817648"/>
              <a:gd name="connsiteX47" fmla="*/ 2185639 w 2988527"/>
              <a:gd name="connsiteY47" fmla="*/ 1137424 h 1817648"/>
              <a:gd name="connsiteX48" fmla="*/ 2196790 w 2988527"/>
              <a:gd name="connsiteY48" fmla="*/ 1193180 h 1817648"/>
              <a:gd name="connsiteX49" fmla="*/ 2207941 w 2988527"/>
              <a:gd name="connsiteY49" fmla="*/ 1226634 h 1817648"/>
              <a:gd name="connsiteX50" fmla="*/ 2230244 w 2988527"/>
              <a:gd name="connsiteY50" fmla="*/ 1338146 h 1817648"/>
              <a:gd name="connsiteX51" fmla="*/ 2252546 w 2988527"/>
              <a:gd name="connsiteY51" fmla="*/ 1405053 h 1817648"/>
              <a:gd name="connsiteX52" fmla="*/ 2263698 w 2988527"/>
              <a:gd name="connsiteY52" fmla="*/ 1438507 h 1817648"/>
              <a:gd name="connsiteX53" fmla="*/ 2297151 w 2988527"/>
              <a:gd name="connsiteY53" fmla="*/ 1550019 h 1817648"/>
              <a:gd name="connsiteX54" fmla="*/ 2319454 w 2988527"/>
              <a:gd name="connsiteY54" fmla="*/ 1616926 h 1817648"/>
              <a:gd name="connsiteX55" fmla="*/ 2364059 w 2988527"/>
              <a:gd name="connsiteY55" fmla="*/ 1661531 h 1817648"/>
              <a:gd name="connsiteX56" fmla="*/ 2408663 w 2988527"/>
              <a:gd name="connsiteY56" fmla="*/ 1717287 h 1817648"/>
              <a:gd name="connsiteX57" fmla="*/ 2453268 w 2988527"/>
              <a:gd name="connsiteY57" fmla="*/ 1761892 h 1817648"/>
              <a:gd name="connsiteX58" fmla="*/ 2475571 w 2988527"/>
              <a:gd name="connsiteY58" fmla="*/ 1784195 h 1817648"/>
              <a:gd name="connsiteX59" fmla="*/ 2531327 w 2988527"/>
              <a:gd name="connsiteY59" fmla="*/ 1795346 h 1817648"/>
              <a:gd name="connsiteX60" fmla="*/ 2955073 w 2988527"/>
              <a:gd name="connsiteY60" fmla="*/ 1806497 h 1817648"/>
              <a:gd name="connsiteX61" fmla="*/ 2955073 w 2988527"/>
              <a:gd name="connsiteY61" fmla="*/ 1817648 h 1817648"/>
              <a:gd name="connsiteX62" fmla="*/ 2988527 w 2988527"/>
              <a:gd name="connsiteY62" fmla="*/ 1817648 h 1817648"/>
              <a:gd name="connsiteX63" fmla="*/ 2977376 w 2988527"/>
              <a:gd name="connsiteY63" fmla="*/ 1817648 h 181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988527" h="1817648">
                <a:moveTo>
                  <a:pt x="0" y="1795346"/>
                </a:moveTo>
                <a:lnTo>
                  <a:pt x="0" y="1795346"/>
                </a:lnTo>
                <a:cubicBezTo>
                  <a:pt x="377625" y="1800665"/>
                  <a:pt x="635258" y="1824467"/>
                  <a:pt x="970156" y="1795346"/>
                </a:cubicBezTo>
                <a:cubicBezTo>
                  <a:pt x="996341" y="1793069"/>
                  <a:pt x="1022195" y="1787912"/>
                  <a:pt x="1048215" y="1784195"/>
                </a:cubicBezTo>
                <a:lnTo>
                  <a:pt x="1115122" y="1761892"/>
                </a:lnTo>
                <a:lnTo>
                  <a:pt x="1148576" y="1750741"/>
                </a:lnTo>
                <a:cubicBezTo>
                  <a:pt x="1170878" y="1735873"/>
                  <a:pt x="1200615" y="1728438"/>
                  <a:pt x="1215483" y="1706136"/>
                </a:cubicBezTo>
                <a:cubicBezTo>
                  <a:pt x="1243617" y="1663935"/>
                  <a:pt x="1228308" y="1682160"/>
                  <a:pt x="1260088" y="1650380"/>
                </a:cubicBezTo>
                <a:lnTo>
                  <a:pt x="1315844" y="1483112"/>
                </a:lnTo>
                <a:lnTo>
                  <a:pt x="1338146" y="1416204"/>
                </a:lnTo>
                <a:cubicBezTo>
                  <a:pt x="1341863" y="1405053"/>
                  <a:pt x="1346447" y="1394154"/>
                  <a:pt x="1349298" y="1382751"/>
                </a:cubicBezTo>
                <a:cubicBezTo>
                  <a:pt x="1353015" y="1367883"/>
                  <a:pt x="1357124" y="1353107"/>
                  <a:pt x="1360449" y="1338146"/>
                </a:cubicBezTo>
                <a:cubicBezTo>
                  <a:pt x="1364560" y="1319644"/>
                  <a:pt x="1367489" y="1300892"/>
                  <a:pt x="1371600" y="1282390"/>
                </a:cubicBezTo>
                <a:cubicBezTo>
                  <a:pt x="1374925" y="1267429"/>
                  <a:pt x="1380478" y="1252941"/>
                  <a:pt x="1382751" y="1237785"/>
                </a:cubicBezTo>
                <a:cubicBezTo>
                  <a:pt x="1391642" y="1178512"/>
                  <a:pt x="1390517" y="1117512"/>
                  <a:pt x="1405054" y="1059365"/>
                </a:cubicBezTo>
                <a:cubicBezTo>
                  <a:pt x="1417718" y="1008710"/>
                  <a:pt x="1419544" y="1006444"/>
                  <a:pt x="1427356" y="947853"/>
                </a:cubicBezTo>
                <a:cubicBezTo>
                  <a:pt x="1431804" y="914489"/>
                  <a:pt x="1432657" y="880639"/>
                  <a:pt x="1438507" y="847492"/>
                </a:cubicBezTo>
                <a:cubicBezTo>
                  <a:pt x="1443834" y="817307"/>
                  <a:pt x="1454799" y="788339"/>
                  <a:pt x="1460810" y="758283"/>
                </a:cubicBezTo>
                <a:cubicBezTo>
                  <a:pt x="1464527" y="739697"/>
                  <a:pt x="1467364" y="720914"/>
                  <a:pt x="1471961" y="702526"/>
                </a:cubicBezTo>
                <a:cubicBezTo>
                  <a:pt x="1474812" y="691123"/>
                  <a:pt x="1479883" y="680375"/>
                  <a:pt x="1483112" y="669073"/>
                </a:cubicBezTo>
                <a:cubicBezTo>
                  <a:pt x="1487322" y="654337"/>
                  <a:pt x="1490938" y="639429"/>
                  <a:pt x="1494263" y="624468"/>
                </a:cubicBezTo>
                <a:cubicBezTo>
                  <a:pt x="1528589" y="470005"/>
                  <a:pt x="1473063" y="698122"/>
                  <a:pt x="1527717" y="479502"/>
                </a:cubicBezTo>
                <a:cubicBezTo>
                  <a:pt x="1531434" y="464634"/>
                  <a:pt x="1534021" y="449436"/>
                  <a:pt x="1538868" y="434897"/>
                </a:cubicBezTo>
                <a:lnTo>
                  <a:pt x="1594624" y="267629"/>
                </a:lnTo>
                <a:lnTo>
                  <a:pt x="1628078" y="167268"/>
                </a:lnTo>
                <a:cubicBezTo>
                  <a:pt x="1631795" y="156117"/>
                  <a:pt x="1630917" y="142126"/>
                  <a:pt x="1639229" y="133814"/>
                </a:cubicBezTo>
                <a:lnTo>
                  <a:pt x="1661532" y="111512"/>
                </a:lnTo>
                <a:cubicBezTo>
                  <a:pt x="1665249" y="100361"/>
                  <a:pt x="1665340" y="87237"/>
                  <a:pt x="1672683" y="78058"/>
                </a:cubicBezTo>
                <a:cubicBezTo>
                  <a:pt x="1681055" y="67593"/>
                  <a:pt x="1695672" y="64128"/>
                  <a:pt x="1706137" y="55756"/>
                </a:cubicBezTo>
                <a:cubicBezTo>
                  <a:pt x="1714347" y="49188"/>
                  <a:pt x="1720229" y="40021"/>
                  <a:pt x="1728439" y="33453"/>
                </a:cubicBezTo>
                <a:cubicBezTo>
                  <a:pt x="1759318" y="8749"/>
                  <a:pt x="1760014" y="11777"/>
                  <a:pt x="1795346" y="0"/>
                </a:cubicBezTo>
                <a:cubicBezTo>
                  <a:pt x="1806497" y="3717"/>
                  <a:pt x="1819020" y="4631"/>
                  <a:pt x="1828800" y="11151"/>
                </a:cubicBezTo>
                <a:cubicBezTo>
                  <a:pt x="1871724" y="39766"/>
                  <a:pt x="1867931" y="61635"/>
                  <a:pt x="1884556" y="111512"/>
                </a:cubicBezTo>
                <a:lnTo>
                  <a:pt x="1918010" y="211873"/>
                </a:lnTo>
                <a:cubicBezTo>
                  <a:pt x="1921727" y="223024"/>
                  <a:pt x="1920850" y="237014"/>
                  <a:pt x="1929161" y="245326"/>
                </a:cubicBezTo>
                <a:lnTo>
                  <a:pt x="1951463" y="267629"/>
                </a:lnTo>
                <a:cubicBezTo>
                  <a:pt x="1979497" y="351725"/>
                  <a:pt x="1941680" y="248060"/>
                  <a:pt x="1984917" y="334536"/>
                </a:cubicBezTo>
                <a:cubicBezTo>
                  <a:pt x="1990174" y="345050"/>
                  <a:pt x="1992351" y="356839"/>
                  <a:pt x="1996068" y="367990"/>
                </a:cubicBezTo>
                <a:cubicBezTo>
                  <a:pt x="1999785" y="397727"/>
                  <a:pt x="2000941" y="427897"/>
                  <a:pt x="2007220" y="457200"/>
                </a:cubicBezTo>
                <a:cubicBezTo>
                  <a:pt x="2023943" y="535242"/>
                  <a:pt x="2026736" y="501813"/>
                  <a:pt x="2040673" y="557561"/>
                </a:cubicBezTo>
                <a:cubicBezTo>
                  <a:pt x="2044390" y="572429"/>
                  <a:pt x="2047420" y="587486"/>
                  <a:pt x="2051824" y="602165"/>
                </a:cubicBezTo>
                <a:cubicBezTo>
                  <a:pt x="2058579" y="624683"/>
                  <a:pt x="2068425" y="646266"/>
                  <a:pt x="2074127" y="669073"/>
                </a:cubicBezTo>
                <a:cubicBezTo>
                  <a:pt x="2077844" y="683941"/>
                  <a:pt x="2081068" y="698942"/>
                  <a:pt x="2085278" y="713678"/>
                </a:cubicBezTo>
                <a:cubicBezTo>
                  <a:pt x="2088507" y="724980"/>
                  <a:pt x="2093200" y="735829"/>
                  <a:pt x="2096429" y="747131"/>
                </a:cubicBezTo>
                <a:cubicBezTo>
                  <a:pt x="2115400" y="813528"/>
                  <a:pt x="2102937" y="782922"/>
                  <a:pt x="2118732" y="869795"/>
                </a:cubicBezTo>
                <a:cubicBezTo>
                  <a:pt x="2130528" y="934676"/>
                  <a:pt x="2132792" y="903742"/>
                  <a:pt x="2152185" y="981307"/>
                </a:cubicBezTo>
                <a:cubicBezTo>
                  <a:pt x="2185239" y="1113512"/>
                  <a:pt x="2134542" y="904238"/>
                  <a:pt x="2174488" y="1103970"/>
                </a:cubicBezTo>
                <a:cubicBezTo>
                  <a:pt x="2176793" y="1115496"/>
                  <a:pt x="2182788" y="1126020"/>
                  <a:pt x="2185639" y="1137424"/>
                </a:cubicBezTo>
                <a:cubicBezTo>
                  <a:pt x="2190236" y="1155812"/>
                  <a:pt x="2192193" y="1174792"/>
                  <a:pt x="2196790" y="1193180"/>
                </a:cubicBezTo>
                <a:cubicBezTo>
                  <a:pt x="2199641" y="1204584"/>
                  <a:pt x="2205391" y="1215159"/>
                  <a:pt x="2207941" y="1226634"/>
                </a:cubicBezTo>
                <a:cubicBezTo>
                  <a:pt x="2225163" y="1304133"/>
                  <a:pt x="2211203" y="1274674"/>
                  <a:pt x="2230244" y="1338146"/>
                </a:cubicBezTo>
                <a:cubicBezTo>
                  <a:pt x="2236999" y="1360663"/>
                  <a:pt x="2245112" y="1382751"/>
                  <a:pt x="2252546" y="1405053"/>
                </a:cubicBezTo>
                <a:cubicBezTo>
                  <a:pt x="2256263" y="1416204"/>
                  <a:pt x="2260847" y="1427103"/>
                  <a:pt x="2263698" y="1438507"/>
                </a:cubicBezTo>
                <a:cubicBezTo>
                  <a:pt x="2280551" y="1505920"/>
                  <a:pt x="2270002" y="1468571"/>
                  <a:pt x="2297151" y="1550019"/>
                </a:cubicBezTo>
                <a:lnTo>
                  <a:pt x="2319454" y="1616926"/>
                </a:lnTo>
                <a:lnTo>
                  <a:pt x="2364059" y="1661531"/>
                </a:lnTo>
                <a:cubicBezTo>
                  <a:pt x="2392087" y="1745617"/>
                  <a:pt x="2351019" y="1645233"/>
                  <a:pt x="2408663" y="1717287"/>
                </a:cubicBezTo>
                <a:cubicBezTo>
                  <a:pt x="2451916" y="1771353"/>
                  <a:pt x="2380281" y="1737563"/>
                  <a:pt x="2453268" y="1761892"/>
                </a:cubicBezTo>
                <a:cubicBezTo>
                  <a:pt x="2460702" y="1769326"/>
                  <a:pt x="2465907" y="1780053"/>
                  <a:pt x="2475571" y="1784195"/>
                </a:cubicBezTo>
                <a:cubicBezTo>
                  <a:pt x="2492992" y="1791661"/>
                  <a:pt x="2512394" y="1794465"/>
                  <a:pt x="2531327" y="1795346"/>
                </a:cubicBezTo>
                <a:cubicBezTo>
                  <a:pt x="2672472" y="1801911"/>
                  <a:pt x="2813971" y="1799071"/>
                  <a:pt x="2955073" y="1806497"/>
                </a:cubicBezTo>
                <a:cubicBezTo>
                  <a:pt x="2958785" y="1806692"/>
                  <a:pt x="2955073" y="1813931"/>
                  <a:pt x="2955073" y="1817648"/>
                </a:cubicBezTo>
                <a:lnTo>
                  <a:pt x="2988527" y="1817648"/>
                </a:lnTo>
                <a:lnTo>
                  <a:pt x="2977376" y="1817648"/>
                </a:lnTo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3835597" y="837658"/>
            <a:ext cx="7208706" cy="2780602"/>
            <a:chOff x="4628077" y="1212878"/>
            <a:chExt cx="7208706" cy="2780602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628077" y="2685670"/>
              <a:ext cx="2781416" cy="497471"/>
            </a:xfrm>
            <a:prstGeom prst="line">
              <a:avLst/>
            </a:prstGeom>
            <a:ln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333570" y="3624148"/>
              <a:ext cx="1616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Firing rate (Hz)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58344" y="342967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Myriad Pro" panose="020B0503030403020204" pitchFamily="34" charset="0"/>
                </a:rPr>
                <a:t>0</a:t>
              </a:r>
              <a:endParaRPr lang="en-US" dirty="0">
                <a:latin typeface="Myriad Pro" panose="020B0503030403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14873" y="3446397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60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7125314" y="2159612"/>
              <a:ext cx="2262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P( firing rate | s = -12 )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8586439" y="1259769"/>
              <a:ext cx="3172287" cy="2163655"/>
              <a:chOff x="8586439" y="1259769"/>
              <a:chExt cx="3172287" cy="2163655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8597590" y="1259769"/>
                <a:ext cx="0" cy="21636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586439" y="3423424"/>
                <a:ext cx="317228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9105239" y="446575"/>
            <a:ext cx="925831" cy="2601629"/>
            <a:chOff x="9897719" y="821795"/>
            <a:chExt cx="925831" cy="2601629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0359482" y="1259769"/>
              <a:ext cx="0" cy="2163655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9897719" y="821795"/>
                  <a:ext cx="9258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7719" y="821795"/>
                  <a:ext cx="925831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9604040" y="945529"/>
            <a:ext cx="1402225" cy="512638"/>
            <a:chOff x="10396520" y="1320749"/>
            <a:chExt cx="1402225" cy="512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0587003" y="1320749"/>
                  <a:ext cx="12117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003" y="1320749"/>
                  <a:ext cx="121174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Oval 25"/>
            <p:cNvSpPr/>
            <p:nvPr/>
          </p:nvSpPr>
          <p:spPr>
            <a:xfrm>
              <a:off x="10396520" y="1648721"/>
              <a:ext cx="184666" cy="1846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830121" y="2506244"/>
            <a:ext cx="1083502" cy="607487"/>
            <a:chOff x="10134386" y="1225900"/>
            <a:chExt cx="1083502" cy="6074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0134386" y="1225900"/>
                  <a:ext cx="10835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386" y="1225900"/>
                  <a:ext cx="108350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/>
            <p:cNvSpPr/>
            <p:nvPr/>
          </p:nvSpPr>
          <p:spPr>
            <a:xfrm>
              <a:off x="10396520" y="1648721"/>
              <a:ext cx="184666" cy="1846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013166" y="3643678"/>
            <a:ext cx="8014172" cy="2832856"/>
            <a:chOff x="3013166" y="3643678"/>
            <a:chExt cx="8014172" cy="2832856"/>
          </a:xfrm>
        </p:grpSpPr>
        <p:grpSp>
          <p:nvGrpSpPr>
            <p:cNvPr id="34" name="Group 33"/>
            <p:cNvGrpSpPr/>
            <p:nvPr/>
          </p:nvGrpSpPr>
          <p:grpSpPr>
            <a:xfrm>
              <a:off x="3013166" y="3643678"/>
              <a:ext cx="8014172" cy="2832856"/>
              <a:chOff x="3822611" y="1160624"/>
              <a:chExt cx="8014172" cy="2832856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3822611" y="2407005"/>
                <a:ext cx="4210307" cy="30284"/>
              </a:xfrm>
              <a:prstGeom prst="line">
                <a:avLst/>
              </a:prstGeom>
              <a:ln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9333570" y="3624148"/>
                <a:ext cx="1616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" panose="020B0503030403020204" pitchFamily="34" charset="0"/>
                  </a:rPr>
                  <a:t>Firing rate (Hz)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458344" y="3429670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Myriad Pro" panose="020B0503030403020204" pitchFamily="34" charset="0"/>
                  </a:rPr>
                  <a:t>0</a:t>
                </a:r>
                <a:endParaRPr lang="en-US" dirty="0">
                  <a:latin typeface="Myriad Pro" panose="020B050303040302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1414873" y="3446397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" panose="020B0503030403020204" pitchFamily="34" charset="0"/>
                  </a:rPr>
                  <a:t>60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 rot="16200000">
                <a:off x="7115755" y="2107358"/>
                <a:ext cx="2262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" panose="020B0503030403020204" pitchFamily="34" charset="0"/>
                  </a:rPr>
                  <a:t>P( firing rate | s = -28 )</a:t>
                </a: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8586439" y="1259769"/>
                <a:ext cx="3172287" cy="2163655"/>
                <a:chOff x="8586439" y="1259769"/>
                <a:chExt cx="3172287" cy="2163655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8597590" y="1259769"/>
                  <a:ext cx="0" cy="216365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8586439" y="3423424"/>
                  <a:ext cx="317228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5" name="Freeform 44"/>
            <p:cNvSpPr/>
            <p:nvPr/>
          </p:nvSpPr>
          <p:spPr>
            <a:xfrm>
              <a:off x="7785463" y="3701143"/>
              <a:ext cx="3074126" cy="2194560"/>
            </a:xfrm>
            <a:custGeom>
              <a:avLst/>
              <a:gdLst>
                <a:gd name="connsiteX0" fmla="*/ 0 w 3074126"/>
                <a:gd name="connsiteY0" fmla="*/ 2194560 h 2194560"/>
                <a:gd name="connsiteX1" fmla="*/ 0 w 3074126"/>
                <a:gd name="connsiteY1" fmla="*/ 2194560 h 2194560"/>
                <a:gd name="connsiteX2" fmla="*/ 243840 w 3074126"/>
                <a:gd name="connsiteY2" fmla="*/ 2037806 h 2194560"/>
                <a:gd name="connsiteX3" fmla="*/ 252548 w 3074126"/>
                <a:gd name="connsiteY3" fmla="*/ 2002971 h 2194560"/>
                <a:gd name="connsiteX4" fmla="*/ 261257 w 3074126"/>
                <a:gd name="connsiteY4" fmla="*/ 1976846 h 2194560"/>
                <a:gd name="connsiteX5" fmla="*/ 269966 w 3074126"/>
                <a:gd name="connsiteY5" fmla="*/ 1933303 h 2194560"/>
                <a:gd name="connsiteX6" fmla="*/ 278674 w 3074126"/>
                <a:gd name="connsiteY6" fmla="*/ 1898468 h 2194560"/>
                <a:gd name="connsiteX7" fmla="*/ 296091 w 3074126"/>
                <a:gd name="connsiteY7" fmla="*/ 1663337 h 2194560"/>
                <a:gd name="connsiteX8" fmla="*/ 304800 w 3074126"/>
                <a:gd name="connsiteY8" fmla="*/ 1576251 h 2194560"/>
                <a:gd name="connsiteX9" fmla="*/ 313508 w 3074126"/>
                <a:gd name="connsiteY9" fmla="*/ 1524000 h 2194560"/>
                <a:gd name="connsiteX10" fmla="*/ 322217 w 3074126"/>
                <a:gd name="connsiteY10" fmla="*/ 1463040 h 2194560"/>
                <a:gd name="connsiteX11" fmla="*/ 330926 w 3074126"/>
                <a:gd name="connsiteY11" fmla="*/ 1428206 h 2194560"/>
                <a:gd name="connsiteX12" fmla="*/ 348343 w 3074126"/>
                <a:gd name="connsiteY12" fmla="*/ 1323703 h 2194560"/>
                <a:gd name="connsiteX13" fmla="*/ 357051 w 3074126"/>
                <a:gd name="connsiteY13" fmla="*/ 1254034 h 2194560"/>
                <a:gd name="connsiteX14" fmla="*/ 374468 w 3074126"/>
                <a:gd name="connsiteY14" fmla="*/ 1062446 h 2194560"/>
                <a:gd name="connsiteX15" fmla="*/ 383177 w 3074126"/>
                <a:gd name="connsiteY15" fmla="*/ 1027611 h 2194560"/>
                <a:gd name="connsiteX16" fmla="*/ 391886 w 3074126"/>
                <a:gd name="connsiteY16" fmla="*/ 949234 h 2194560"/>
                <a:gd name="connsiteX17" fmla="*/ 400594 w 3074126"/>
                <a:gd name="connsiteY17" fmla="*/ 722811 h 2194560"/>
                <a:gd name="connsiteX18" fmla="*/ 409303 w 3074126"/>
                <a:gd name="connsiteY18" fmla="*/ 557348 h 2194560"/>
                <a:gd name="connsiteX19" fmla="*/ 426720 w 3074126"/>
                <a:gd name="connsiteY19" fmla="*/ 409303 h 2194560"/>
                <a:gd name="connsiteX20" fmla="*/ 435428 w 3074126"/>
                <a:gd name="connsiteY20" fmla="*/ 330926 h 2194560"/>
                <a:gd name="connsiteX21" fmla="*/ 444137 w 3074126"/>
                <a:gd name="connsiteY21" fmla="*/ 235131 h 2194560"/>
                <a:gd name="connsiteX22" fmla="*/ 461554 w 3074126"/>
                <a:gd name="connsiteY22" fmla="*/ 165463 h 2194560"/>
                <a:gd name="connsiteX23" fmla="*/ 478971 w 3074126"/>
                <a:gd name="connsiteY23" fmla="*/ 87086 h 2194560"/>
                <a:gd name="connsiteX24" fmla="*/ 496388 w 3074126"/>
                <a:gd name="connsiteY24" fmla="*/ 34834 h 2194560"/>
                <a:gd name="connsiteX25" fmla="*/ 505097 w 3074126"/>
                <a:gd name="connsiteY25" fmla="*/ 8708 h 2194560"/>
                <a:gd name="connsiteX26" fmla="*/ 531223 w 3074126"/>
                <a:gd name="connsiteY26" fmla="*/ 0 h 2194560"/>
                <a:gd name="connsiteX27" fmla="*/ 566057 w 3074126"/>
                <a:gd name="connsiteY27" fmla="*/ 78377 h 2194560"/>
                <a:gd name="connsiteX28" fmla="*/ 574766 w 3074126"/>
                <a:gd name="connsiteY28" fmla="*/ 104503 h 2194560"/>
                <a:gd name="connsiteX29" fmla="*/ 583474 w 3074126"/>
                <a:gd name="connsiteY29" fmla="*/ 165463 h 2194560"/>
                <a:gd name="connsiteX30" fmla="*/ 600891 w 3074126"/>
                <a:gd name="connsiteY30" fmla="*/ 330926 h 2194560"/>
                <a:gd name="connsiteX31" fmla="*/ 618308 w 3074126"/>
                <a:gd name="connsiteY31" fmla="*/ 400594 h 2194560"/>
                <a:gd name="connsiteX32" fmla="*/ 627017 w 3074126"/>
                <a:gd name="connsiteY32" fmla="*/ 435428 h 2194560"/>
                <a:gd name="connsiteX33" fmla="*/ 644434 w 3074126"/>
                <a:gd name="connsiteY33" fmla="*/ 487680 h 2194560"/>
                <a:gd name="connsiteX34" fmla="*/ 661851 w 3074126"/>
                <a:gd name="connsiteY34" fmla="*/ 557348 h 2194560"/>
                <a:gd name="connsiteX35" fmla="*/ 679268 w 3074126"/>
                <a:gd name="connsiteY35" fmla="*/ 862148 h 2194560"/>
                <a:gd name="connsiteX36" fmla="*/ 687977 w 3074126"/>
                <a:gd name="connsiteY36" fmla="*/ 888274 h 2194560"/>
                <a:gd name="connsiteX37" fmla="*/ 696686 w 3074126"/>
                <a:gd name="connsiteY37" fmla="*/ 923108 h 2194560"/>
                <a:gd name="connsiteX38" fmla="*/ 714103 w 3074126"/>
                <a:gd name="connsiteY38" fmla="*/ 1018903 h 2194560"/>
                <a:gd name="connsiteX39" fmla="*/ 722811 w 3074126"/>
                <a:gd name="connsiteY39" fmla="*/ 1097280 h 2194560"/>
                <a:gd name="connsiteX40" fmla="*/ 731520 w 3074126"/>
                <a:gd name="connsiteY40" fmla="*/ 1463040 h 2194560"/>
                <a:gd name="connsiteX41" fmla="*/ 757646 w 3074126"/>
                <a:gd name="connsiteY41" fmla="*/ 1567543 h 2194560"/>
                <a:gd name="connsiteX42" fmla="*/ 766354 w 3074126"/>
                <a:gd name="connsiteY42" fmla="*/ 1602377 h 2194560"/>
                <a:gd name="connsiteX43" fmla="*/ 775063 w 3074126"/>
                <a:gd name="connsiteY43" fmla="*/ 1645920 h 2194560"/>
                <a:gd name="connsiteX44" fmla="*/ 792480 w 3074126"/>
                <a:gd name="connsiteY44" fmla="*/ 1715588 h 2194560"/>
                <a:gd name="connsiteX45" fmla="*/ 809897 w 3074126"/>
                <a:gd name="connsiteY45" fmla="*/ 1846217 h 2194560"/>
                <a:gd name="connsiteX46" fmla="*/ 818606 w 3074126"/>
                <a:gd name="connsiteY46" fmla="*/ 1872343 h 2194560"/>
                <a:gd name="connsiteX47" fmla="*/ 827314 w 3074126"/>
                <a:gd name="connsiteY47" fmla="*/ 1924594 h 2194560"/>
                <a:gd name="connsiteX48" fmla="*/ 836023 w 3074126"/>
                <a:gd name="connsiteY48" fmla="*/ 1985554 h 2194560"/>
                <a:gd name="connsiteX49" fmla="*/ 853440 w 3074126"/>
                <a:gd name="connsiteY49" fmla="*/ 2037806 h 2194560"/>
                <a:gd name="connsiteX50" fmla="*/ 879566 w 3074126"/>
                <a:gd name="connsiteY50" fmla="*/ 2055223 h 2194560"/>
                <a:gd name="connsiteX51" fmla="*/ 896983 w 3074126"/>
                <a:gd name="connsiteY51" fmla="*/ 2081348 h 2194560"/>
                <a:gd name="connsiteX52" fmla="*/ 949234 w 3074126"/>
                <a:gd name="connsiteY52" fmla="*/ 2098766 h 2194560"/>
                <a:gd name="connsiteX53" fmla="*/ 1053737 w 3074126"/>
                <a:gd name="connsiteY53" fmla="*/ 2116183 h 2194560"/>
                <a:gd name="connsiteX54" fmla="*/ 1175657 w 3074126"/>
                <a:gd name="connsiteY54" fmla="*/ 2133600 h 2194560"/>
                <a:gd name="connsiteX55" fmla="*/ 1245326 w 3074126"/>
                <a:gd name="connsiteY55" fmla="*/ 2151017 h 2194560"/>
                <a:gd name="connsiteX56" fmla="*/ 1323703 w 3074126"/>
                <a:gd name="connsiteY56" fmla="*/ 2159726 h 2194560"/>
                <a:gd name="connsiteX57" fmla="*/ 1463040 w 3074126"/>
                <a:gd name="connsiteY57" fmla="*/ 2177143 h 2194560"/>
                <a:gd name="connsiteX58" fmla="*/ 2995748 w 3074126"/>
                <a:gd name="connsiteY58" fmla="*/ 2177143 h 2194560"/>
                <a:gd name="connsiteX59" fmla="*/ 3074126 w 3074126"/>
                <a:gd name="connsiteY59" fmla="*/ 2177143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074126" h="2194560">
                  <a:moveTo>
                    <a:pt x="0" y="2194560"/>
                  </a:moveTo>
                  <a:lnTo>
                    <a:pt x="0" y="2194560"/>
                  </a:lnTo>
                  <a:cubicBezTo>
                    <a:pt x="81280" y="2142309"/>
                    <a:pt x="166859" y="2096206"/>
                    <a:pt x="243840" y="2037806"/>
                  </a:cubicBezTo>
                  <a:cubicBezTo>
                    <a:pt x="253376" y="2030572"/>
                    <a:pt x="249260" y="2014479"/>
                    <a:pt x="252548" y="2002971"/>
                  </a:cubicBezTo>
                  <a:cubicBezTo>
                    <a:pt x="255070" y="1994145"/>
                    <a:pt x="259031" y="1985751"/>
                    <a:pt x="261257" y="1976846"/>
                  </a:cubicBezTo>
                  <a:cubicBezTo>
                    <a:pt x="264847" y="1962486"/>
                    <a:pt x="266755" y="1947752"/>
                    <a:pt x="269966" y="1933303"/>
                  </a:cubicBezTo>
                  <a:cubicBezTo>
                    <a:pt x="272562" y="1921619"/>
                    <a:pt x="275771" y="1910080"/>
                    <a:pt x="278674" y="1898468"/>
                  </a:cubicBezTo>
                  <a:cubicBezTo>
                    <a:pt x="285856" y="1790746"/>
                    <a:pt x="286845" y="1765044"/>
                    <a:pt x="296091" y="1663337"/>
                  </a:cubicBezTo>
                  <a:cubicBezTo>
                    <a:pt x="298732" y="1634283"/>
                    <a:pt x="301182" y="1605199"/>
                    <a:pt x="304800" y="1576251"/>
                  </a:cubicBezTo>
                  <a:cubicBezTo>
                    <a:pt x="306990" y="1558730"/>
                    <a:pt x="310823" y="1541452"/>
                    <a:pt x="313508" y="1524000"/>
                  </a:cubicBezTo>
                  <a:cubicBezTo>
                    <a:pt x="316629" y="1503712"/>
                    <a:pt x="318545" y="1483235"/>
                    <a:pt x="322217" y="1463040"/>
                  </a:cubicBezTo>
                  <a:cubicBezTo>
                    <a:pt x="324358" y="1451264"/>
                    <a:pt x="328330" y="1439890"/>
                    <a:pt x="330926" y="1428206"/>
                  </a:cubicBezTo>
                  <a:cubicBezTo>
                    <a:pt x="340236" y="1386309"/>
                    <a:pt x="342287" y="1369121"/>
                    <a:pt x="348343" y="1323703"/>
                  </a:cubicBezTo>
                  <a:cubicBezTo>
                    <a:pt x="351436" y="1300505"/>
                    <a:pt x="354932" y="1277342"/>
                    <a:pt x="357051" y="1254034"/>
                  </a:cubicBezTo>
                  <a:cubicBezTo>
                    <a:pt x="364067" y="1176859"/>
                    <a:pt x="362637" y="1133432"/>
                    <a:pt x="374468" y="1062446"/>
                  </a:cubicBezTo>
                  <a:cubicBezTo>
                    <a:pt x="376436" y="1050640"/>
                    <a:pt x="380274" y="1039223"/>
                    <a:pt x="383177" y="1027611"/>
                  </a:cubicBezTo>
                  <a:cubicBezTo>
                    <a:pt x="386080" y="1001485"/>
                    <a:pt x="390386" y="975478"/>
                    <a:pt x="391886" y="949234"/>
                  </a:cubicBezTo>
                  <a:cubicBezTo>
                    <a:pt x="396195" y="873827"/>
                    <a:pt x="397240" y="798267"/>
                    <a:pt x="400594" y="722811"/>
                  </a:cubicBezTo>
                  <a:cubicBezTo>
                    <a:pt x="403046" y="667635"/>
                    <a:pt x="405858" y="612471"/>
                    <a:pt x="409303" y="557348"/>
                  </a:cubicBezTo>
                  <a:cubicBezTo>
                    <a:pt x="416523" y="441826"/>
                    <a:pt x="409592" y="477812"/>
                    <a:pt x="426720" y="409303"/>
                  </a:cubicBezTo>
                  <a:cubicBezTo>
                    <a:pt x="429623" y="383177"/>
                    <a:pt x="432812" y="357082"/>
                    <a:pt x="435428" y="330926"/>
                  </a:cubicBezTo>
                  <a:cubicBezTo>
                    <a:pt x="438618" y="299022"/>
                    <a:pt x="440160" y="266947"/>
                    <a:pt x="444137" y="235131"/>
                  </a:cubicBezTo>
                  <a:cubicBezTo>
                    <a:pt x="452161" y="170941"/>
                    <a:pt x="449707" y="212853"/>
                    <a:pt x="461554" y="165463"/>
                  </a:cubicBezTo>
                  <a:cubicBezTo>
                    <a:pt x="473980" y="115761"/>
                    <a:pt x="465566" y="131770"/>
                    <a:pt x="478971" y="87086"/>
                  </a:cubicBezTo>
                  <a:cubicBezTo>
                    <a:pt x="484246" y="69501"/>
                    <a:pt x="490582" y="52251"/>
                    <a:pt x="496388" y="34834"/>
                  </a:cubicBezTo>
                  <a:cubicBezTo>
                    <a:pt x="499291" y="26125"/>
                    <a:pt x="496388" y="11611"/>
                    <a:pt x="505097" y="8708"/>
                  </a:cubicBezTo>
                  <a:lnTo>
                    <a:pt x="531223" y="0"/>
                  </a:lnTo>
                  <a:cubicBezTo>
                    <a:pt x="558824" y="41402"/>
                    <a:pt x="545330" y="16196"/>
                    <a:pt x="566057" y="78377"/>
                  </a:cubicBezTo>
                  <a:lnTo>
                    <a:pt x="574766" y="104503"/>
                  </a:lnTo>
                  <a:cubicBezTo>
                    <a:pt x="577669" y="124823"/>
                    <a:pt x="581121" y="145072"/>
                    <a:pt x="583474" y="165463"/>
                  </a:cubicBezTo>
                  <a:cubicBezTo>
                    <a:pt x="589831" y="220557"/>
                    <a:pt x="583352" y="278313"/>
                    <a:pt x="600891" y="330926"/>
                  </a:cubicBezTo>
                  <a:cubicBezTo>
                    <a:pt x="616454" y="377612"/>
                    <a:pt x="604296" y="337538"/>
                    <a:pt x="618308" y="400594"/>
                  </a:cubicBezTo>
                  <a:cubicBezTo>
                    <a:pt x="620904" y="412278"/>
                    <a:pt x="623578" y="423964"/>
                    <a:pt x="627017" y="435428"/>
                  </a:cubicBezTo>
                  <a:cubicBezTo>
                    <a:pt x="632293" y="453013"/>
                    <a:pt x="640833" y="469677"/>
                    <a:pt x="644434" y="487680"/>
                  </a:cubicBezTo>
                  <a:cubicBezTo>
                    <a:pt x="654943" y="540224"/>
                    <a:pt x="648462" y="517181"/>
                    <a:pt x="661851" y="557348"/>
                  </a:cubicBezTo>
                  <a:cubicBezTo>
                    <a:pt x="685974" y="774443"/>
                    <a:pt x="649229" y="426577"/>
                    <a:pt x="679268" y="862148"/>
                  </a:cubicBezTo>
                  <a:cubicBezTo>
                    <a:pt x="679900" y="871306"/>
                    <a:pt x="685455" y="879447"/>
                    <a:pt x="687977" y="888274"/>
                  </a:cubicBezTo>
                  <a:cubicBezTo>
                    <a:pt x="691265" y="899782"/>
                    <a:pt x="694090" y="911424"/>
                    <a:pt x="696686" y="923108"/>
                  </a:cubicBezTo>
                  <a:cubicBezTo>
                    <a:pt x="702156" y="947723"/>
                    <a:pt x="710954" y="995286"/>
                    <a:pt x="714103" y="1018903"/>
                  </a:cubicBezTo>
                  <a:cubicBezTo>
                    <a:pt x="717577" y="1044959"/>
                    <a:pt x="719908" y="1071154"/>
                    <a:pt x="722811" y="1097280"/>
                  </a:cubicBezTo>
                  <a:cubicBezTo>
                    <a:pt x="725714" y="1219200"/>
                    <a:pt x="726443" y="1341191"/>
                    <a:pt x="731520" y="1463040"/>
                  </a:cubicBezTo>
                  <a:cubicBezTo>
                    <a:pt x="733799" y="1517740"/>
                    <a:pt x="744467" y="1514823"/>
                    <a:pt x="757646" y="1567543"/>
                  </a:cubicBezTo>
                  <a:cubicBezTo>
                    <a:pt x="760549" y="1579154"/>
                    <a:pt x="763758" y="1590693"/>
                    <a:pt x="766354" y="1602377"/>
                  </a:cubicBezTo>
                  <a:cubicBezTo>
                    <a:pt x="769565" y="1616826"/>
                    <a:pt x="771473" y="1631560"/>
                    <a:pt x="775063" y="1645920"/>
                  </a:cubicBezTo>
                  <a:cubicBezTo>
                    <a:pt x="788567" y="1699938"/>
                    <a:pt x="781784" y="1640713"/>
                    <a:pt x="792480" y="1715588"/>
                  </a:cubicBezTo>
                  <a:cubicBezTo>
                    <a:pt x="800028" y="1768427"/>
                    <a:pt x="798955" y="1796980"/>
                    <a:pt x="809897" y="1846217"/>
                  </a:cubicBezTo>
                  <a:cubicBezTo>
                    <a:pt x="811888" y="1855178"/>
                    <a:pt x="815703" y="1863634"/>
                    <a:pt x="818606" y="1872343"/>
                  </a:cubicBezTo>
                  <a:cubicBezTo>
                    <a:pt x="821509" y="1889760"/>
                    <a:pt x="824629" y="1907142"/>
                    <a:pt x="827314" y="1924594"/>
                  </a:cubicBezTo>
                  <a:cubicBezTo>
                    <a:pt x="830435" y="1944882"/>
                    <a:pt x="831407" y="1965553"/>
                    <a:pt x="836023" y="1985554"/>
                  </a:cubicBezTo>
                  <a:cubicBezTo>
                    <a:pt x="840151" y="2003443"/>
                    <a:pt x="838164" y="2027622"/>
                    <a:pt x="853440" y="2037806"/>
                  </a:cubicBezTo>
                  <a:lnTo>
                    <a:pt x="879566" y="2055223"/>
                  </a:lnTo>
                  <a:cubicBezTo>
                    <a:pt x="885372" y="2063931"/>
                    <a:pt x="888108" y="2075801"/>
                    <a:pt x="896983" y="2081348"/>
                  </a:cubicBezTo>
                  <a:cubicBezTo>
                    <a:pt x="912552" y="2091078"/>
                    <a:pt x="931817" y="2092960"/>
                    <a:pt x="949234" y="2098766"/>
                  </a:cubicBezTo>
                  <a:cubicBezTo>
                    <a:pt x="1001216" y="2116093"/>
                    <a:pt x="963608" y="2105580"/>
                    <a:pt x="1053737" y="2116183"/>
                  </a:cubicBezTo>
                  <a:cubicBezTo>
                    <a:pt x="1085106" y="2119873"/>
                    <a:pt x="1142436" y="2126481"/>
                    <a:pt x="1175657" y="2133600"/>
                  </a:cubicBezTo>
                  <a:cubicBezTo>
                    <a:pt x="1199063" y="2138616"/>
                    <a:pt x="1221535" y="2148373"/>
                    <a:pt x="1245326" y="2151017"/>
                  </a:cubicBezTo>
                  <a:lnTo>
                    <a:pt x="1323703" y="2159726"/>
                  </a:lnTo>
                  <a:cubicBezTo>
                    <a:pt x="1355488" y="2163699"/>
                    <a:pt x="1434949" y="2176991"/>
                    <a:pt x="1463040" y="2177143"/>
                  </a:cubicBezTo>
                  <a:lnTo>
                    <a:pt x="2995748" y="2177143"/>
                  </a:lnTo>
                  <a:lnTo>
                    <a:pt x="3074126" y="2177143"/>
                  </a:lnTo>
                </a:path>
              </a:pathLst>
            </a:cu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/>
          <p:cNvCxnSpPr/>
          <p:nvPr/>
        </p:nvCxnSpPr>
        <p:spPr>
          <a:xfrm flipV="1">
            <a:off x="3013166" y="2287588"/>
            <a:ext cx="0" cy="2910469"/>
          </a:xfrm>
          <a:prstGeom prst="line">
            <a:avLst/>
          </a:prstGeom>
          <a:ln w="285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8141754" y="3762363"/>
            <a:ext cx="1320762" cy="369332"/>
            <a:chOff x="10396520" y="1624642"/>
            <a:chExt cx="132076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0633780" y="1624642"/>
                  <a:ext cx="10835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3780" y="1624642"/>
                  <a:ext cx="108350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/>
            <p:cNvSpPr/>
            <p:nvPr/>
          </p:nvSpPr>
          <p:spPr>
            <a:xfrm>
              <a:off x="10396520" y="1648721"/>
              <a:ext cx="184666" cy="1846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610629" y="5465948"/>
            <a:ext cx="1402225" cy="512638"/>
            <a:chOff x="10396520" y="1320749"/>
            <a:chExt cx="1402225" cy="512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10587003" y="1320749"/>
                  <a:ext cx="12117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003" y="1320749"/>
                  <a:ext cx="121174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Oval 56"/>
            <p:cNvSpPr/>
            <p:nvPr/>
          </p:nvSpPr>
          <p:spPr>
            <a:xfrm>
              <a:off x="10396520" y="1648721"/>
              <a:ext cx="184666" cy="1846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476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An example “Gaussian” neuron model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3805644" y="1746044"/>
            <a:ext cx="1212255" cy="1146081"/>
            <a:chOff x="2629987" y="2338227"/>
            <a:chExt cx="1212255" cy="11460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629987" y="3022643"/>
                  <a:ext cx="11762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9987" y="3022643"/>
                  <a:ext cx="1176284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/>
            <p:cNvSpPr txBox="1"/>
            <p:nvPr/>
          </p:nvSpPr>
          <p:spPr>
            <a:xfrm>
              <a:off x="2630052" y="2338227"/>
              <a:ext cx="12121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Underlying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spike rate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846746" y="2817213"/>
            <a:ext cx="972382" cy="946674"/>
            <a:chOff x="3671089" y="2956552"/>
            <a:chExt cx="972382" cy="946674"/>
          </a:xfrm>
        </p:grpSpPr>
        <p:sp>
          <p:nvSpPr>
            <p:cNvPr id="52" name="TextBox 51"/>
            <p:cNvSpPr txBox="1"/>
            <p:nvPr/>
          </p:nvSpPr>
          <p:spPr>
            <a:xfrm>
              <a:off x="3671089" y="3533894"/>
              <a:ext cx="972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stimulus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 flipV="1">
              <a:off x="3675018" y="2956552"/>
              <a:ext cx="191571" cy="5773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3234583" y="2817212"/>
            <a:ext cx="1320729" cy="1502356"/>
            <a:chOff x="2058926" y="2956551"/>
            <a:chExt cx="1320729" cy="1502356"/>
          </a:xfrm>
        </p:grpSpPr>
        <p:sp>
          <p:nvSpPr>
            <p:cNvPr id="56" name="TextBox 55"/>
            <p:cNvSpPr txBox="1"/>
            <p:nvPr/>
          </p:nvSpPr>
          <p:spPr>
            <a:xfrm>
              <a:off x="2058926" y="3812576"/>
              <a:ext cx="11716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unknown</a:t>
              </a:r>
              <a:endParaRPr lang="en-US" dirty="0">
                <a:solidFill>
                  <a:srgbClr val="FF0000"/>
                </a:solidFill>
              </a:endParaRP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parameter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2766299" y="2956551"/>
              <a:ext cx="613356" cy="856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6366695" y="1768502"/>
            <a:ext cx="1794896" cy="1107996"/>
            <a:chOff x="2758041" y="1356114"/>
            <a:chExt cx="1794896" cy="1107996"/>
          </a:xfrm>
        </p:grpSpPr>
        <p:sp>
          <p:nvSpPr>
            <p:cNvPr id="49" name="TextBox 48"/>
            <p:cNvSpPr txBox="1"/>
            <p:nvPr/>
          </p:nvSpPr>
          <p:spPr>
            <a:xfrm>
              <a:off x="2758041" y="1356114"/>
              <a:ext cx="16096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Predicted spike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distribution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2782388" y="2002445"/>
                  <a:ext cx="17705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2388" y="2002445"/>
                  <a:ext cx="1770549" cy="461665"/>
                </a:xfrm>
                <a:prstGeom prst="rect">
                  <a:avLst/>
                </a:prstGeom>
                <a:blipFill>
                  <a:blip r:embed="rId3"/>
                  <a:stretch>
                    <a:fillRect r="-687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989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An example “Gaussian” neuron model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444345" y="1846216"/>
            <a:ext cx="3309257" cy="2168434"/>
            <a:chOff x="1018905" y="1193075"/>
            <a:chExt cx="3309257" cy="2168434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027612" y="1193075"/>
              <a:ext cx="0" cy="216843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18905" y="3361508"/>
              <a:ext cx="330925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16635" y="4171404"/>
                <a:ext cx="2199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" panose="020B0503030403020204" pitchFamily="34" charset="0"/>
                  </a:rPr>
                  <a:t>stimulus intensity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635" y="4171404"/>
                <a:ext cx="2199961" cy="369332"/>
              </a:xfrm>
              <a:prstGeom prst="rect">
                <a:avLst/>
              </a:prstGeom>
              <a:blipFill>
                <a:blip r:embed="rId2"/>
                <a:stretch>
                  <a:fillRect l="-2493" t="-8197" r="-138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5327296" y="2354488"/>
            <a:ext cx="1116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number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of spikes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observed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(y)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4286" y="1918699"/>
            <a:ext cx="160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Predicted spike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629987" y="3022643"/>
                <a:ext cx="11762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987" y="3022643"/>
                <a:ext cx="1176284" cy="461665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1121639" y="2954653"/>
            <a:ext cx="1212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Underlying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Spike rate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671089" y="3409396"/>
            <a:ext cx="972382" cy="946674"/>
            <a:chOff x="3671089" y="2956552"/>
            <a:chExt cx="972382" cy="946674"/>
          </a:xfrm>
        </p:grpSpPr>
        <p:sp>
          <p:nvSpPr>
            <p:cNvPr id="52" name="TextBox 51"/>
            <p:cNvSpPr txBox="1"/>
            <p:nvPr/>
          </p:nvSpPr>
          <p:spPr>
            <a:xfrm>
              <a:off x="3671089" y="3533894"/>
              <a:ext cx="972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stimulus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 flipV="1">
              <a:off x="3675018" y="2956552"/>
              <a:ext cx="191571" cy="5773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2058926" y="3409395"/>
            <a:ext cx="1320729" cy="1502356"/>
            <a:chOff x="2058926" y="2956551"/>
            <a:chExt cx="1320729" cy="1502356"/>
          </a:xfrm>
        </p:grpSpPr>
        <p:sp>
          <p:nvSpPr>
            <p:cNvPr id="56" name="TextBox 55"/>
            <p:cNvSpPr txBox="1"/>
            <p:nvPr/>
          </p:nvSpPr>
          <p:spPr>
            <a:xfrm>
              <a:off x="2058926" y="3812576"/>
              <a:ext cx="11716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unknown</a:t>
              </a:r>
              <a:endParaRPr lang="en-US" dirty="0">
                <a:solidFill>
                  <a:srgbClr val="FF0000"/>
                </a:solidFill>
              </a:endParaRP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parameter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2766299" y="2956551"/>
              <a:ext cx="613356" cy="856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7093116" y="1950698"/>
            <a:ext cx="4937071" cy="1937671"/>
            <a:chOff x="7093116" y="1950698"/>
            <a:chExt cx="4937071" cy="1937671"/>
          </a:xfrm>
        </p:grpSpPr>
        <p:sp>
          <p:nvSpPr>
            <p:cNvPr id="46" name="TextBox 45"/>
            <p:cNvSpPr txBox="1"/>
            <p:nvPr/>
          </p:nvSpPr>
          <p:spPr>
            <a:xfrm>
              <a:off x="9753602" y="2038941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>
                  <a:latin typeface="Myriad Pro" panose="020B0503030403020204" pitchFamily="34" charset="0"/>
                </a:rPr>
                <a:t>(each point is one trial)</a:t>
              </a: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7093116" y="1950698"/>
              <a:ext cx="1872342" cy="1937671"/>
              <a:chOff x="7093116" y="1950698"/>
              <a:chExt cx="1872342" cy="1937671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7990108" y="2625620"/>
                <a:ext cx="95795" cy="957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985748" y="3047992"/>
                <a:ext cx="95795" cy="957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990099" y="2947837"/>
                <a:ext cx="95795" cy="957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985743" y="3230869"/>
                <a:ext cx="95795" cy="957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994460" y="2821564"/>
                <a:ext cx="95795" cy="957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8003159" y="3100237"/>
                <a:ext cx="95795" cy="957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7097481" y="3187325"/>
                <a:ext cx="95795" cy="957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7093121" y="3609697"/>
                <a:ext cx="95795" cy="957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7097472" y="3509542"/>
                <a:ext cx="95795" cy="957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7093116" y="3792574"/>
                <a:ext cx="95795" cy="957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7101833" y="3383269"/>
                <a:ext cx="95795" cy="957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7110532" y="3661942"/>
                <a:ext cx="95795" cy="957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8856612" y="1950698"/>
                <a:ext cx="95795" cy="957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8852252" y="2373070"/>
                <a:ext cx="95795" cy="957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8856603" y="2272915"/>
                <a:ext cx="95795" cy="957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8852247" y="2555947"/>
                <a:ext cx="95795" cy="957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8860964" y="2146642"/>
                <a:ext cx="95795" cy="957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8869663" y="2425315"/>
                <a:ext cx="95795" cy="957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782388" y="2002445"/>
                <a:ext cx="17705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388" y="2002445"/>
                <a:ext cx="1770549" cy="461665"/>
              </a:xfrm>
              <a:prstGeom prst="rect">
                <a:avLst/>
              </a:prstGeom>
              <a:blipFill>
                <a:blip r:embed="rId4"/>
                <a:stretch>
                  <a:fillRect r="-68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oup 84"/>
          <p:cNvGrpSpPr/>
          <p:nvPr/>
        </p:nvGrpSpPr>
        <p:grpSpPr>
          <a:xfrm>
            <a:off x="6436243" y="1127549"/>
            <a:ext cx="3317359" cy="2887100"/>
            <a:chOff x="6436243" y="1127549"/>
            <a:chExt cx="3317359" cy="2887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7471954" y="1127549"/>
                  <a:ext cx="193989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1954" y="1127549"/>
                  <a:ext cx="1939890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314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/>
            <p:cNvCxnSpPr/>
            <p:nvPr/>
          </p:nvCxnSpPr>
          <p:spPr>
            <a:xfrm flipV="1">
              <a:off x="6436243" y="1669817"/>
              <a:ext cx="3317359" cy="23448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H="1" flipV="1">
              <a:off x="8965459" y="1550046"/>
              <a:ext cx="211189" cy="5469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874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An example “Gaussian” neuron model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444345" y="1846216"/>
            <a:ext cx="3309257" cy="2168434"/>
            <a:chOff x="1018905" y="1193075"/>
            <a:chExt cx="3309257" cy="2168434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027612" y="1193075"/>
              <a:ext cx="0" cy="216843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18905" y="3361508"/>
              <a:ext cx="330925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16635" y="4171404"/>
                <a:ext cx="2199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" panose="020B0503030403020204" pitchFamily="34" charset="0"/>
                  </a:rPr>
                  <a:t>stimulus intensity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635" y="4171404"/>
                <a:ext cx="2199961" cy="369332"/>
              </a:xfrm>
              <a:prstGeom prst="rect">
                <a:avLst/>
              </a:prstGeom>
              <a:blipFill>
                <a:blip r:embed="rId2"/>
                <a:stretch>
                  <a:fillRect l="-2493" t="-8197" r="-138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5327296" y="2354488"/>
            <a:ext cx="1116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number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of spikes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observed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(y)</a:t>
            </a:r>
          </a:p>
        </p:txBody>
      </p:sp>
      <p:sp>
        <p:nvSpPr>
          <p:cNvPr id="36" name="Oval 35"/>
          <p:cNvSpPr/>
          <p:nvPr/>
        </p:nvSpPr>
        <p:spPr>
          <a:xfrm>
            <a:off x="7990108" y="2625620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985748" y="3047992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990099" y="2947837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985743" y="3230869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994460" y="2821564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257211" y="2812799"/>
                <a:ext cx="19398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211" y="2812799"/>
                <a:ext cx="1939890" cy="461665"/>
              </a:xfrm>
              <a:prstGeom prst="rect">
                <a:avLst/>
              </a:prstGeom>
              <a:blipFill>
                <a:blip r:embed="rId3"/>
                <a:stretch>
                  <a:fillRect r="-31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724286" y="1918699"/>
            <a:ext cx="160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Predicted spike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629987" y="3022643"/>
                <a:ext cx="11762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987" y="3022643"/>
                <a:ext cx="1176284" cy="461665"/>
              </a:xfrm>
              <a:prstGeom prst="rect">
                <a:avLst/>
              </a:prstGeom>
              <a:blipFill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1121639" y="2954653"/>
            <a:ext cx="1212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Underlying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Spike rate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671089" y="3409396"/>
            <a:ext cx="972382" cy="946674"/>
            <a:chOff x="3671089" y="2956552"/>
            <a:chExt cx="972382" cy="946674"/>
          </a:xfrm>
        </p:grpSpPr>
        <p:sp>
          <p:nvSpPr>
            <p:cNvPr id="52" name="TextBox 51"/>
            <p:cNvSpPr txBox="1"/>
            <p:nvPr/>
          </p:nvSpPr>
          <p:spPr>
            <a:xfrm>
              <a:off x="3671089" y="3533894"/>
              <a:ext cx="972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stimulus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 flipV="1">
              <a:off x="3675018" y="2956552"/>
              <a:ext cx="191571" cy="5773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2058926" y="3409395"/>
            <a:ext cx="1320729" cy="1502356"/>
            <a:chOff x="2058926" y="2956551"/>
            <a:chExt cx="1320729" cy="1502356"/>
          </a:xfrm>
        </p:grpSpPr>
        <p:sp>
          <p:nvSpPr>
            <p:cNvPr id="56" name="TextBox 55"/>
            <p:cNvSpPr txBox="1"/>
            <p:nvPr/>
          </p:nvSpPr>
          <p:spPr>
            <a:xfrm>
              <a:off x="2058926" y="3812576"/>
              <a:ext cx="11716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unknown</a:t>
              </a:r>
              <a:endParaRPr lang="en-US" dirty="0">
                <a:solidFill>
                  <a:srgbClr val="FF0000"/>
                </a:solidFill>
              </a:endParaRP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parameter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2766299" y="2956551"/>
              <a:ext cx="613356" cy="856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/>
          <p:cNvSpPr/>
          <p:nvPr/>
        </p:nvSpPr>
        <p:spPr>
          <a:xfrm>
            <a:off x="8003159" y="3100237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097481" y="3187325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093121" y="3609697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097472" y="3509542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093116" y="3792574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101833" y="3383269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110532" y="3661942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856612" y="1950698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852252" y="2373070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8856603" y="2272915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852247" y="2555947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860964" y="2146642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869663" y="2425315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6436243" y="2651742"/>
            <a:ext cx="3317359" cy="13629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782388" y="2159206"/>
                <a:ext cx="17705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388" y="2159206"/>
                <a:ext cx="1770549" cy="461665"/>
              </a:xfrm>
              <a:prstGeom prst="rect">
                <a:avLst/>
              </a:prstGeom>
              <a:blipFill>
                <a:blip r:embed="rId5"/>
                <a:stretch>
                  <a:fillRect r="-68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81852" y="1259879"/>
                <a:ext cx="10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</m:oMath>
                </a14:m>
                <a:r>
                  <a:rPr lang="en-US" dirty="0"/>
                  <a:t> = 0.5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852" y="1259879"/>
                <a:ext cx="1080232" cy="369332"/>
              </a:xfrm>
              <a:prstGeom prst="rect">
                <a:avLst/>
              </a:prstGeom>
              <a:blipFill>
                <a:blip r:embed="rId6"/>
                <a:stretch>
                  <a:fillRect t="-10000" r="-452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688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yriad Pro" panose="020B0503030403020204" pitchFamily="34" charset="0"/>
              </a:rPr>
              <a:t>An example “Gaussian” neuron model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444345" y="1846216"/>
            <a:ext cx="3309257" cy="2168434"/>
            <a:chOff x="1018905" y="1193075"/>
            <a:chExt cx="3309257" cy="2168434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027612" y="1193075"/>
              <a:ext cx="0" cy="216843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18905" y="3361508"/>
              <a:ext cx="330925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16635" y="4171404"/>
                <a:ext cx="2199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" panose="020B0503030403020204" pitchFamily="34" charset="0"/>
                  </a:rPr>
                  <a:t>stimulus intensity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635" y="4171404"/>
                <a:ext cx="2199961" cy="369332"/>
              </a:xfrm>
              <a:prstGeom prst="rect">
                <a:avLst/>
              </a:prstGeom>
              <a:blipFill>
                <a:blip r:embed="rId2"/>
                <a:stretch>
                  <a:fillRect l="-2493" t="-8197" r="-138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5327296" y="2354488"/>
            <a:ext cx="1116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number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of spikes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observed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(y)</a:t>
            </a:r>
          </a:p>
        </p:txBody>
      </p:sp>
      <p:sp>
        <p:nvSpPr>
          <p:cNvPr id="36" name="Oval 35"/>
          <p:cNvSpPr/>
          <p:nvPr/>
        </p:nvSpPr>
        <p:spPr>
          <a:xfrm>
            <a:off x="7990108" y="2625620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985748" y="3047992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990099" y="2947837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985743" y="3230869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994460" y="2821564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257211" y="1915809"/>
                <a:ext cx="19398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211" y="1915809"/>
                <a:ext cx="1939890" cy="461665"/>
              </a:xfrm>
              <a:prstGeom prst="rect">
                <a:avLst/>
              </a:prstGeom>
              <a:blipFill>
                <a:blip r:embed="rId3"/>
                <a:stretch>
                  <a:fillRect r="-31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724286" y="1918699"/>
            <a:ext cx="160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Predicted spike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629987" y="3022643"/>
                <a:ext cx="11762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987" y="3022643"/>
                <a:ext cx="1176284" cy="461665"/>
              </a:xfrm>
              <a:prstGeom prst="rect">
                <a:avLst/>
              </a:prstGeom>
              <a:blipFill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1121639" y="2954653"/>
            <a:ext cx="1212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Underlying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Spike rate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671089" y="3409396"/>
            <a:ext cx="972382" cy="946674"/>
            <a:chOff x="3671089" y="2956552"/>
            <a:chExt cx="972382" cy="946674"/>
          </a:xfrm>
        </p:grpSpPr>
        <p:sp>
          <p:nvSpPr>
            <p:cNvPr id="52" name="TextBox 51"/>
            <p:cNvSpPr txBox="1"/>
            <p:nvPr/>
          </p:nvSpPr>
          <p:spPr>
            <a:xfrm>
              <a:off x="3671089" y="3533894"/>
              <a:ext cx="972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stimulus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 flipV="1">
              <a:off x="3675018" y="2956552"/>
              <a:ext cx="191571" cy="5773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2058926" y="3409395"/>
            <a:ext cx="1320729" cy="1502356"/>
            <a:chOff x="2058926" y="2956551"/>
            <a:chExt cx="1320729" cy="1502356"/>
          </a:xfrm>
        </p:grpSpPr>
        <p:sp>
          <p:nvSpPr>
            <p:cNvPr id="56" name="TextBox 55"/>
            <p:cNvSpPr txBox="1"/>
            <p:nvPr/>
          </p:nvSpPr>
          <p:spPr>
            <a:xfrm>
              <a:off x="2058926" y="3812576"/>
              <a:ext cx="11716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unknown</a:t>
              </a:r>
              <a:endParaRPr lang="en-US" dirty="0">
                <a:solidFill>
                  <a:srgbClr val="FF0000"/>
                </a:solidFill>
              </a:endParaRP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parameter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2766299" y="2956551"/>
              <a:ext cx="613356" cy="856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/>
          <p:cNvSpPr/>
          <p:nvPr/>
        </p:nvSpPr>
        <p:spPr>
          <a:xfrm>
            <a:off x="8003159" y="3100237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097481" y="3187325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093121" y="3609697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097472" y="3509542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093116" y="3792574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101833" y="3383269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110532" y="3661942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856612" y="1950698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852252" y="2373070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8856603" y="2272915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852247" y="2555947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860964" y="2146642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869663" y="2425315"/>
            <a:ext cx="95795" cy="95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6436243" y="1846216"/>
            <a:ext cx="3204146" cy="21684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782388" y="2159206"/>
                <a:ext cx="17705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388" y="2159206"/>
                <a:ext cx="1770549" cy="461665"/>
              </a:xfrm>
              <a:prstGeom prst="rect">
                <a:avLst/>
              </a:prstGeom>
              <a:blipFill>
                <a:blip r:embed="rId5"/>
                <a:stretch>
                  <a:fillRect r="-68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681852" y="1259879"/>
                <a:ext cx="90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</m:oMath>
                </a14:m>
                <a:r>
                  <a:rPr lang="en-US" dirty="0"/>
                  <a:t> = 1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852" y="1259879"/>
                <a:ext cx="905504" cy="369332"/>
              </a:xfrm>
              <a:prstGeom prst="rect">
                <a:avLst/>
              </a:prstGeom>
              <a:blipFill>
                <a:blip r:embed="rId6"/>
                <a:stretch>
                  <a:fillRect t="-10000" r="-469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42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934</Words>
  <Application>Microsoft Office PowerPoint</Application>
  <PresentationFormat>Widescreen</PresentationFormat>
  <Paragraphs>213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Myriad Pro</vt:lpstr>
      <vt:lpstr>Office Theme</vt:lpstr>
      <vt:lpstr>Fitting generalized linear models to neural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Kennedy, Ann</dc:creator>
  <cp:lastModifiedBy>Ann Kennedy</cp:lastModifiedBy>
  <cp:revision>27</cp:revision>
  <dcterms:created xsi:type="dcterms:W3CDTF">2019-02-01T17:50:52Z</dcterms:created>
  <dcterms:modified xsi:type="dcterms:W3CDTF">2022-07-06T05:54:28Z</dcterms:modified>
</cp:coreProperties>
</file>