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60" r:id="rId4"/>
    <p:sldId id="261" r:id="rId5"/>
    <p:sldId id="257" r:id="rId6"/>
    <p:sldId id="262" r:id="rId7"/>
    <p:sldId id="268" r:id="rId8"/>
    <p:sldId id="267" r:id="rId9"/>
    <p:sldId id="269" r:id="rId10"/>
    <p:sldId id="264" r:id="rId11"/>
    <p:sldId id="258" r:id="rId12"/>
    <p:sldId id="270" r:id="rId13"/>
    <p:sldId id="272" r:id="rId14"/>
    <p:sldId id="282" r:id="rId15"/>
    <p:sldId id="266" r:id="rId16"/>
    <p:sldId id="271" r:id="rId17"/>
    <p:sldId id="283" r:id="rId18"/>
    <p:sldId id="273" r:id="rId19"/>
    <p:sldId id="276" r:id="rId20"/>
    <p:sldId id="275" r:id="rId21"/>
    <p:sldId id="277" r:id="rId22"/>
    <p:sldId id="274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C777"/>
    <a:srgbClr val="54A644"/>
    <a:srgbClr val="3E7A32"/>
    <a:srgbClr val="89BBE2"/>
    <a:srgbClr val="FDB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3" d="100"/>
          <a:sy n="53" d="100"/>
        </p:scale>
        <p:origin x="114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D7653-7996-4B76-A1EE-58508DB196A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73397-00CE-405E-91DB-2FEF12AC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50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language</a:t>
            </a:r>
            <a:r>
              <a:rPr lang="en-US" baseline="0" dirty="0"/>
              <a:t> of stimulus encoding models is formed around thinking about continuous signals, like sensory inputs or muscle contractions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CCC7D-D5B9-4873-8AD0-0076A6B30C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0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F84C-F947-0CEC-D1E4-DE57F6804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77BEA-AD2B-3F9D-2228-E6392A029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901B8-B9D4-FC4E-7778-A0117E32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63BF7-FB9D-014D-CA2A-B3ED14FD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093CB-807A-0C72-B7EB-3F08A4A5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0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4C72-8017-605F-7E84-E056014B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B3D67-8A7D-01B1-9187-F0DD21D40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E6448-A373-CC63-B0C0-48044A29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2AF06-EFDE-AEC1-6B91-A72BC5CC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E8A02-AB31-0B72-D1A0-2AB352A3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7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87C08-95B2-CDAC-7255-9C5D1C1BA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9B7A0-5852-AAA2-4166-7F53D79C2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1F2F3-4AEC-3AAF-ACB0-F67CB473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743C6-EE43-AB5E-9BA6-6CEDF83E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EA812-2A4F-834F-4B8C-AD9D1D39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60B0-9C06-3168-4DCE-04EDC898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06127-2A6F-1BE1-D43E-263062FA5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5C43E-4701-5AE9-02A0-9854DDCE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BB0DC-9E7E-15B9-F31D-6CBC7EAE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54733-3073-491D-2145-6136C88C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4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E574-0CD7-7021-6A53-85BA9602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E3ADE-E1DF-BECB-D543-DF1DAE57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3A524-EF32-D8E6-FBF6-55AEA66F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8BF71-766C-E2E6-568E-3E539FE2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A000F-50A2-87ED-1F14-5FCA7C03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D6CE-61CF-5081-22F3-F6E588F9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12A13-FDB7-B4AC-61AD-1D823F051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62092-8D28-7CFC-C78A-777BE9CB6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B3ED3-FFF2-1CFC-0080-3671D6F0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8EE38-D42B-389D-E51F-B5A8E57A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D14C8-D255-03B1-4854-D6CFFEDB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6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F850-BFF8-1B7D-6D22-C1769130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DC249-12C6-14F2-99D2-5A6DE8212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9954-B503-2BA0-63CB-3FED50271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38887-C853-F3FC-D3E1-CAE97C914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385B1-6B02-576D-D867-E51E39DD8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8A0AA-A10D-4ECB-3A3A-E1F27B42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E3BE1-1ACE-AB36-37E6-531F1BCE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AB455-B21F-EF91-21E1-06E0255C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8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9B2C-D173-61DF-3CC4-7583AEF4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05B16-DA64-8850-344C-83F87776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FA2D4-9B11-F685-A8A2-87BDDBAB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6DDFD-ED86-EA21-FA4F-7DD4C60A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4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E0ED4-67C4-1C83-2A4C-B86BAE962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D94F0-BDA4-961C-84E2-EB963CF6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2F697-330E-7192-D01D-A4A1B2B8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5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77435-FBDA-DB1F-7648-E8009138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482A3-B2B9-5B42-80C0-871DC788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77BC1-4A14-46E8-7B57-991D81D45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B806A-9774-7742-0A50-5EBC3E58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A7DD4-0D88-8F55-A201-526EFE2E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1F28A-0AF7-1B3C-FE3F-DBCDE79E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3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1369-B7C8-F7AA-171C-847BDC24A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9DC647-595A-B87C-EE7A-FA0F1A504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FC1E7-4B6A-139E-2DC2-74575D8E2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6F3B8-EF81-7DA9-2423-5AAA90E6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B5FBA-3B15-CA54-464C-6C85A603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C45EA-A2A1-1DBE-B1BE-6C9437A3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9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E42BD-4BBC-08D4-3DAA-B4EFA124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76335-F015-9811-30B3-13ADA3054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C0985-6549-2F62-4A32-2AD51051E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71FE3-D177-89AD-515C-802F6236D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B598D-7F4C-199E-6B27-4208FFE05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0E42-7C4E-ADA4-CE29-19F2992CF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Dynamical systems and time series data in neuroscience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07496-CBD2-4CC1-2078-ABC9D37D4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Caltech </a:t>
            </a:r>
            <a:r>
              <a:rPr lang="en-US" dirty="0" err="1"/>
              <a:t>DataSAI</a:t>
            </a:r>
            <a:endParaRPr lang="en-US" dirty="0"/>
          </a:p>
          <a:p>
            <a:r>
              <a:rPr lang="en-US" dirty="0"/>
              <a:t>Ann Kennedy</a:t>
            </a:r>
          </a:p>
          <a:p>
            <a:r>
              <a:rPr lang="en-US" dirty="0"/>
              <a:t>July 6, 2022</a:t>
            </a:r>
          </a:p>
        </p:txBody>
      </p:sp>
    </p:spTree>
    <p:extLst>
      <p:ext uri="{BB962C8B-B14F-4D97-AF65-F5344CB8AC3E}">
        <p14:creationId xmlns:p14="http://schemas.microsoft.com/office/powerpoint/2010/main" val="3005173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961FCC5E-9B30-86AC-1250-894FF20809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29" b="40145"/>
          <a:stretch/>
        </p:blipFill>
        <p:spPr bwMode="auto">
          <a:xfrm>
            <a:off x="922682" y="2855112"/>
            <a:ext cx="5247909" cy="87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EB978A3-4BCE-0FFA-7CAE-4D64CD84C362}"/>
              </a:ext>
            </a:extLst>
          </p:cNvPr>
          <p:cNvGrpSpPr/>
          <p:nvPr/>
        </p:nvGrpSpPr>
        <p:grpSpPr>
          <a:xfrm>
            <a:off x="1604149" y="2325757"/>
            <a:ext cx="3874327" cy="1898374"/>
            <a:chOff x="1216523" y="2325757"/>
            <a:chExt cx="3874327" cy="189837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CF433DC-8904-307D-0245-14B1E43B5309}"/>
                </a:ext>
              </a:extLst>
            </p:cNvPr>
            <p:cNvGrpSpPr/>
            <p:nvPr/>
          </p:nvGrpSpPr>
          <p:grpSpPr>
            <a:xfrm>
              <a:off x="1216523" y="2325757"/>
              <a:ext cx="3863679" cy="529355"/>
              <a:chOff x="3980621" y="2236304"/>
              <a:chExt cx="4207566" cy="57647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0609F02-7901-FD50-06CF-5949DE74297F}"/>
                  </a:ext>
                </a:extLst>
              </p:cNvPr>
              <p:cNvSpPr/>
              <p:nvPr/>
            </p:nvSpPr>
            <p:spPr>
              <a:xfrm>
                <a:off x="3980621" y="2524539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5095F61-EA6D-4894-244D-B67FBE59E0E0}"/>
                  </a:ext>
                </a:extLst>
              </p:cNvPr>
              <p:cNvSpPr/>
              <p:nvPr/>
            </p:nvSpPr>
            <p:spPr>
              <a:xfrm>
                <a:off x="4722742" y="223630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7A13329-C2E3-6D8B-236D-31400DC71708}"/>
                  </a:ext>
                </a:extLst>
              </p:cNvPr>
              <p:cNvSpPr/>
              <p:nvPr/>
            </p:nvSpPr>
            <p:spPr>
              <a:xfrm>
                <a:off x="5320745" y="2524538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CD653EC-AC08-402F-96A7-9DD358437A8F}"/>
                  </a:ext>
                </a:extLst>
              </p:cNvPr>
              <p:cNvSpPr/>
              <p:nvPr/>
            </p:nvSpPr>
            <p:spPr>
              <a:xfrm>
                <a:off x="6178825" y="2365510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D6041B0-03EF-CCA0-FCD6-4F86F8B53780}"/>
                  </a:ext>
                </a:extLst>
              </p:cNvPr>
              <p:cNvSpPr/>
              <p:nvPr/>
            </p:nvSpPr>
            <p:spPr>
              <a:xfrm>
                <a:off x="6892787" y="2509626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BFD46D7-4C43-A17B-5438-DD3A6C13C862}"/>
                  </a:ext>
                </a:extLst>
              </p:cNvPr>
              <p:cNvSpPr/>
              <p:nvPr/>
            </p:nvSpPr>
            <p:spPr>
              <a:xfrm>
                <a:off x="7899952" y="244502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1D88C3B-2CFF-8A76-F49F-D0B7B1A6E3AA}"/>
                </a:ext>
              </a:extLst>
            </p:cNvPr>
            <p:cNvGrpSpPr/>
            <p:nvPr/>
          </p:nvGrpSpPr>
          <p:grpSpPr>
            <a:xfrm flipH="1">
              <a:off x="1227171" y="3694776"/>
              <a:ext cx="3863679" cy="529355"/>
              <a:chOff x="3980621" y="2236304"/>
              <a:chExt cx="4207566" cy="57647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B6A84A9-C6B8-F111-D641-16DB8E2F9F88}"/>
                  </a:ext>
                </a:extLst>
              </p:cNvPr>
              <p:cNvSpPr/>
              <p:nvPr/>
            </p:nvSpPr>
            <p:spPr>
              <a:xfrm>
                <a:off x="3980621" y="2524539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B0BB96D-44A5-7742-E8E0-BF3FD95D41E6}"/>
                  </a:ext>
                </a:extLst>
              </p:cNvPr>
              <p:cNvSpPr/>
              <p:nvPr/>
            </p:nvSpPr>
            <p:spPr>
              <a:xfrm>
                <a:off x="4722742" y="223630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5E3BD9C-2286-50F0-7900-304AED5682EB}"/>
                  </a:ext>
                </a:extLst>
              </p:cNvPr>
              <p:cNvSpPr/>
              <p:nvPr/>
            </p:nvSpPr>
            <p:spPr>
              <a:xfrm>
                <a:off x="5320745" y="2524538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35AD7E-862A-C5F1-B416-8F76AB6134DA}"/>
                  </a:ext>
                </a:extLst>
              </p:cNvPr>
              <p:cNvSpPr/>
              <p:nvPr/>
            </p:nvSpPr>
            <p:spPr>
              <a:xfrm>
                <a:off x="6178825" y="2365510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A87E637-669D-0F98-5460-065BC0EACF42}"/>
                  </a:ext>
                </a:extLst>
              </p:cNvPr>
              <p:cNvSpPr/>
              <p:nvPr/>
            </p:nvSpPr>
            <p:spPr>
              <a:xfrm>
                <a:off x="6892787" y="2509626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69B3EB1-A5AF-0F4D-6E2E-E3D110139627}"/>
                  </a:ext>
                </a:extLst>
              </p:cNvPr>
              <p:cNvSpPr/>
              <p:nvPr/>
            </p:nvSpPr>
            <p:spPr>
              <a:xfrm>
                <a:off x="7899952" y="244502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B4BA8A8-6D61-48A1-4C2C-3B54F98C7F5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Voltage-gated ion channels let neurons generate action potentials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C4B7CA-9035-C937-1069-0A3A3C8B15B3}"/>
              </a:ext>
            </a:extLst>
          </p:cNvPr>
          <p:cNvSpPr txBox="1"/>
          <p:nvPr/>
        </p:nvSpPr>
        <p:spPr>
          <a:xfrm>
            <a:off x="211973" y="28758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lipid bilayer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BB2EFDA-6E43-58C7-FA8F-DF30AC642299}"/>
              </a:ext>
            </a:extLst>
          </p:cNvPr>
          <p:cNvGrpSpPr/>
          <p:nvPr/>
        </p:nvGrpSpPr>
        <p:grpSpPr>
          <a:xfrm>
            <a:off x="4001960" y="3458364"/>
            <a:ext cx="478455" cy="421520"/>
            <a:chOff x="4043588" y="3548134"/>
            <a:chExt cx="328499" cy="289408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103B591B-85F3-ED40-07B3-6B35F0FCA283}"/>
                </a:ext>
              </a:extLst>
            </p:cNvPr>
            <p:cNvSpPr/>
            <p:nvPr/>
          </p:nvSpPr>
          <p:spPr>
            <a:xfrm rot="10156419">
              <a:off x="4043588" y="3548134"/>
              <a:ext cx="251389" cy="191661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101600">
                    <a:srgbClr val="FFFF00">
                      <a:alpha val="60000"/>
                    </a:srgbClr>
                  </a:glow>
                </a:effectLst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98AF5DF-10BE-3D9A-FB39-17E0348EBB3F}"/>
                </a:ext>
              </a:extLst>
            </p:cNvPr>
            <p:cNvSpPr/>
            <p:nvPr/>
          </p:nvSpPr>
          <p:spPr>
            <a:xfrm>
              <a:off x="4180793" y="3646247"/>
              <a:ext cx="191294" cy="19129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effectLst>
                    <a:glow rad="101600">
                      <a:srgbClr val="FFFF00">
                        <a:alpha val="60000"/>
                      </a:srgbClr>
                    </a:glow>
                  </a:effectLst>
                </a:rPr>
                <a:t>+</a:t>
              </a:r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1FBCBDBB-5815-66B4-765A-FDF3A2502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8512" y="2845878"/>
            <a:ext cx="747030" cy="848898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8775CB19-1BE4-167F-941D-EBF1EE6FC76E}"/>
              </a:ext>
            </a:extLst>
          </p:cNvPr>
          <p:cNvSpPr txBox="1"/>
          <p:nvPr/>
        </p:nvSpPr>
        <p:spPr>
          <a:xfrm>
            <a:off x="3891714" y="1930408"/>
            <a:ext cx="114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ion channel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8B8C40-78FD-7A53-D27F-EE5E4F65A836}"/>
              </a:ext>
            </a:extLst>
          </p:cNvPr>
          <p:cNvSpPr txBox="1"/>
          <p:nvPr/>
        </p:nvSpPr>
        <p:spPr>
          <a:xfrm>
            <a:off x="3887368" y="1668986"/>
            <a:ext cx="157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voltage-gated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BE97A99-5046-F797-224D-E6F875EF2F11}"/>
              </a:ext>
            </a:extLst>
          </p:cNvPr>
          <p:cNvGrpSpPr/>
          <p:nvPr/>
        </p:nvGrpSpPr>
        <p:grpSpPr>
          <a:xfrm>
            <a:off x="3601062" y="2743088"/>
            <a:ext cx="264677" cy="1839052"/>
            <a:chOff x="3609688" y="2743088"/>
            <a:chExt cx="264677" cy="1839052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5EFEC40-6F97-F6B1-BDB2-CBF9F9F4FAD1}"/>
                </a:ext>
              </a:extLst>
            </p:cNvPr>
            <p:cNvSpPr/>
            <p:nvPr/>
          </p:nvSpPr>
          <p:spPr>
            <a:xfrm>
              <a:off x="3609688" y="4317462"/>
              <a:ext cx="264677" cy="264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+</a:t>
              </a:r>
            </a:p>
          </p:txBody>
        </p:sp>
        <p:sp>
          <p:nvSpPr>
            <p:cNvPr id="108" name="Arrow: Up-Down 107">
              <a:extLst>
                <a:ext uri="{FF2B5EF4-FFF2-40B4-BE49-F238E27FC236}">
                  <a16:creationId xmlns:a16="http://schemas.microsoft.com/office/drawing/2014/main" id="{AF00A105-0ACF-04A4-6C9D-77A2E8347690}"/>
                </a:ext>
              </a:extLst>
            </p:cNvPr>
            <p:cNvSpPr/>
            <p:nvPr/>
          </p:nvSpPr>
          <p:spPr>
            <a:xfrm>
              <a:off x="3676931" y="2743088"/>
              <a:ext cx="141244" cy="1501358"/>
            </a:xfrm>
            <a:prstGeom prst="upDownArrow">
              <a:avLst/>
            </a:prstGeom>
            <a:solidFill>
              <a:srgbClr val="84C777"/>
            </a:solidFill>
            <a:ln>
              <a:solidFill>
                <a:srgbClr val="3E7A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B5B4E75-E97F-80A3-DADE-55041409FA75}"/>
              </a:ext>
            </a:extLst>
          </p:cNvPr>
          <p:cNvGrpSpPr/>
          <p:nvPr/>
        </p:nvGrpSpPr>
        <p:grpSpPr>
          <a:xfrm>
            <a:off x="7627683" y="1351679"/>
            <a:ext cx="4055102" cy="3799562"/>
            <a:chOff x="7627683" y="1351679"/>
            <a:chExt cx="4055102" cy="3799562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C5FDB9C-25CE-639A-F120-449690B66ECD}"/>
                </a:ext>
              </a:extLst>
            </p:cNvPr>
            <p:cNvGrpSpPr/>
            <p:nvPr/>
          </p:nvGrpSpPr>
          <p:grpSpPr>
            <a:xfrm>
              <a:off x="7627683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C1CACB7B-F3A7-49F0-DA45-4EFF2F953B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4AD46EA-C7A9-8287-DE21-19E84C83D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EC565E1E-D61B-B45D-E2D1-3190BE17F7D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37957F75-1C3E-4581-5AC4-FDEF0D18CFE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CACA066-DC15-37BC-6EDB-C00FAEAAC77F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92B9F1C-50F0-968D-A5EA-E09BFC47A27D}"/>
                </a:ext>
              </a:extLst>
            </p:cNvPr>
            <p:cNvGrpSpPr/>
            <p:nvPr/>
          </p:nvGrpSpPr>
          <p:grpSpPr>
            <a:xfrm>
              <a:off x="7995431" y="1351679"/>
              <a:ext cx="1910769" cy="3799562"/>
              <a:chOff x="7206199" y="1351679"/>
              <a:chExt cx="1910769" cy="3799562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83E7158-55BF-851C-2A80-5D64C8ED89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9103" y="4130300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DE44471-BC51-2B40-EF8B-F5756AE1DF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9969" y="1757326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1E91B860-8A30-72C8-A3A6-6ED4EC0DCC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2408935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371DF7B-F5BA-E139-7527-DFF7313C3E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4130300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C12DED9-4468-C89C-EE77-650B83B91DAA}"/>
                  </a:ext>
                </a:extLst>
              </p:cNvPr>
              <p:cNvSpPr txBox="1"/>
              <p:nvPr/>
            </p:nvSpPr>
            <p:spPr>
              <a:xfrm>
                <a:off x="7721903" y="135167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outside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4CE7174-69EB-FB35-3073-0061D12F10A0}"/>
                  </a:ext>
                </a:extLst>
              </p:cNvPr>
              <p:cNvSpPr txBox="1"/>
              <p:nvPr/>
            </p:nvSpPr>
            <p:spPr>
              <a:xfrm>
                <a:off x="7721903" y="478190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inside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81AE8BC-3611-74DA-884D-6355D32CC4D8}"/>
                </a:ext>
              </a:extLst>
            </p:cNvPr>
            <p:cNvGrpSpPr/>
            <p:nvPr/>
          </p:nvGrpSpPr>
          <p:grpSpPr>
            <a:xfrm>
              <a:off x="9720551" y="2405372"/>
              <a:ext cx="1535797" cy="1179653"/>
              <a:chOff x="8931319" y="2408935"/>
              <a:chExt cx="1535797" cy="1704112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C0132619-F7F1-5B40-0CA8-AE2F4FBC623C}"/>
                  </a:ext>
                </a:extLst>
              </p:cNvPr>
              <p:cNvGrpSpPr/>
              <p:nvPr/>
            </p:nvGrpSpPr>
            <p:grpSpPr>
              <a:xfrm>
                <a:off x="8931319" y="2408935"/>
                <a:ext cx="363716" cy="1704112"/>
                <a:chOff x="8931319" y="2402885"/>
                <a:chExt cx="363716" cy="1693023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FF271E16-5076-DB02-17D1-993385CB98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288246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B96FFA85-1924-F7E0-2515-9241169159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1319" y="303735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E1C46978-54F0-8834-B738-C22BE82892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3189400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304B5361-F5B8-50D1-44BC-C8E47CAEE4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8901" y="3350373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6698CB3A-E255-690C-F83D-44729E668C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8901" y="3502422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05DFCB00-9D0E-D97E-D035-0576FD41F0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402885"/>
                  <a:ext cx="0" cy="379003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8DD02713-C276-B525-B930-7CA8494039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767410"/>
                  <a:ext cx="182398" cy="115048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9B13BC8A-788A-858A-4AEE-A92604A00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098228" y="3722111"/>
                  <a:ext cx="0" cy="373797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7D10AC79-8E57-D04C-505C-986E062509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56244" y="3657314"/>
                  <a:ext cx="141983" cy="7397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A54B6393-265B-B128-4A84-6E82381AED51}"/>
                  </a:ext>
                </a:extLst>
              </p:cNvPr>
              <p:cNvSpPr txBox="1"/>
              <p:nvPr/>
            </p:nvSpPr>
            <p:spPr>
              <a:xfrm>
                <a:off x="9345651" y="2611551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resistor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984FF03E-94A9-AF16-AB7A-009A717B8A8F}"/>
                </a:ext>
              </a:extLst>
            </p:cNvPr>
            <p:cNvGrpSpPr/>
            <p:nvPr/>
          </p:nvGrpSpPr>
          <p:grpSpPr>
            <a:xfrm>
              <a:off x="9536722" y="3588086"/>
              <a:ext cx="2146063" cy="558964"/>
              <a:chOff x="8735899" y="3588588"/>
              <a:chExt cx="2146063" cy="558964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8A05DAB4-123E-5832-CC6A-D0A3874FB6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4565ECD-A3F5-5FE8-E006-E3A0F643B3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B019BA67-A78E-25C1-CD5F-72CD2A4071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023D5C2-1778-FDA2-5526-0275D3A2304F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1430A4A3-5F69-8A58-437D-C8C8DBCB6202}"/>
              </a:ext>
            </a:extLst>
          </p:cNvPr>
          <p:cNvSpPr txBox="1"/>
          <p:nvPr/>
        </p:nvSpPr>
        <p:spPr>
          <a:xfrm>
            <a:off x="6599500" y="28758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EB5C047-E106-7BBA-B051-E5D1E6A690BF}"/>
              </a:ext>
            </a:extLst>
          </p:cNvPr>
          <p:cNvGrpSpPr/>
          <p:nvPr/>
        </p:nvGrpSpPr>
        <p:grpSpPr>
          <a:xfrm>
            <a:off x="9571699" y="2325757"/>
            <a:ext cx="1745326" cy="929959"/>
            <a:chOff x="8801413" y="2325757"/>
            <a:chExt cx="1745326" cy="929959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8F51F4B-CD2D-751A-32D1-48D27CB9D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1413" y="2649757"/>
              <a:ext cx="609752" cy="6059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45EA45-AE66-0EAA-42CC-232F3F3F518E}"/>
                </a:ext>
              </a:extLst>
            </p:cNvPr>
            <p:cNvSpPr txBox="1"/>
            <p:nvPr/>
          </p:nvSpPr>
          <p:spPr>
            <a:xfrm>
              <a:off x="9345651" y="2325757"/>
              <a:ext cx="1201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variable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543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24480E-8D30-715F-F2A7-CE8641D18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981" y="590222"/>
            <a:ext cx="8270038" cy="503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953C18-21A8-C959-59AE-FA9E6BB3173B}"/>
              </a:ext>
            </a:extLst>
          </p:cNvPr>
          <p:cNvSpPr txBox="1"/>
          <p:nvPr/>
        </p:nvSpPr>
        <p:spPr>
          <a:xfrm>
            <a:off x="7601166" y="6519446"/>
            <a:ext cx="4590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Hodgkin and Huxley (1952) J Physiol.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52101D-CA0E-81F4-616F-E67F0A3FC5CC}"/>
              </a:ext>
            </a:extLst>
          </p:cNvPr>
          <p:cNvGrpSpPr/>
          <p:nvPr/>
        </p:nvGrpSpPr>
        <p:grpSpPr>
          <a:xfrm>
            <a:off x="5093898" y="987039"/>
            <a:ext cx="3833604" cy="923330"/>
            <a:chOff x="5093898" y="1017440"/>
            <a:chExt cx="3833604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657122-534A-AF3F-3B3F-F90A68440FCE}"/>
                </a:ext>
              </a:extLst>
            </p:cNvPr>
            <p:cNvSpPr txBox="1"/>
            <p:nvPr/>
          </p:nvSpPr>
          <p:spPr>
            <a:xfrm>
              <a:off x="5093898" y="139747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sodium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ACD608-EE7B-952D-C327-97119E0C06E9}"/>
                </a:ext>
              </a:extLst>
            </p:cNvPr>
            <p:cNvSpPr txBox="1"/>
            <p:nvPr/>
          </p:nvSpPr>
          <p:spPr>
            <a:xfrm>
              <a:off x="6373342" y="1397479"/>
              <a:ext cx="122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</a:rPr>
                <a:t>potassium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19F10C-C378-120F-0B9E-7649887AAE66}"/>
                </a:ext>
              </a:extLst>
            </p:cNvPr>
            <p:cNvSpPr txBox="1"/>
            <p:nvPr/>
          </p:nvSpPr>
          <p:spPr>
            <a:xfrm>
              <a:off x="7601166" y="1017440"/>
              <a:ext cx="13263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“leak”</a:t>
              </a:r>
            </a:p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(everything else)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426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D5F2B-39B9-F3B2-4328-9E1349A3242D}"/>
              </a:ext>
            </a:extLst>
          </p:cNvPr>
          <p:cNvSpPr txBox="1"/>
          <p:nvPr/>
        </p:nvSpPr>
        <p:spPr>
          <a:xfrm>
            <a:off x="81867" y="1381569"/>
            <a:ext cx="233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V = I 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F2683-996B-78D3-74DC-352E2A481F1E}"/>
              </a:ext>
            </a:extLst>
          </p:cNvPr>
          <p:cNvSpPr txBox="1"/>
          <p:nvPr/>
        </p:nvSpPr>
        <p:spPr>
          <a:xfrm>
            <a:off x="81867" y="922836"/>
            <a:ext cx="233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Ohm’s law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8F85F-05AF-1A83-20D6-702D74C8FDD8}"/>
              </a:ext>
            </a:extLst>
          </p:cNvPr>
          <p:cNvSpPr txBox="1"/>
          <p:nvPr/>
        </p:nvSpPr>
        <p:spPr>
          <a:xfrm>
            <a:off x="2735395" y="1389524"/>
            <a:ext cx="2751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DA55F-8DE6-334A-54D8-AB68CE1931D7}"/>
              </a:ext>
            </a:extLst>
          </p:cNvPr>
          <p:cNvSpPr txBox="1"/>
          <p:nvPr/>
        </p:nvSpPr>
        <p:spPr>
          <a:xfrm>
            <a:off x="2951053" y="922836"/>
            <a:ext cx="275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capacitor dynamics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82E129-1E0C-81A9-D835-52D617F5151E}"/>
              </a:ext>
            </a:extLst>
          </p:cNvPr>
          <p:cNvSpPr txBox="1"/>
          <p:nvPr/>
        </p:nvSpPr>
        <p:spPr>
          <a:xfrm>
            <a:off x="18338" y="2126415"/>
            <a:ext cx="233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 = </a:t>
            </a:r>
            <a:r>
              <a:rPr lang="en-US" sz="3200" b="1" dirty="0">
                <a:solidFill>
                  <a:srgbClr val="89BBE2"/>
                </a:solidFill>
              </a:rPr>
              <a:t>(1/R)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84C777"/>
                </a:solidFill>
              </a:rPr>
              <a:t>V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8EFE14-37DA-32FA-73F7-D621DF2BD5CC}"/>
              </a:ext>
            </a:extLst>
          </p:cNvPr>
          <p:cNvSpPr txBox="1"/>
          <p:nvPr/>
        </p:nvSpPr>
        <p:spPr>
          <a:xfrm>
            <a:off x="47132" y="2900821"/>
            <a:ext cx="2788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 = </a:t>
            </a:r>
            <a:r>
              <a:rPr lang="en-US" sz="3200" b="1" dirty="0">
                <a:solidFill>
                  <a:srgbClr val="89BBE2"/>
                </a:solidFill>
              </a:rPr>
              <a:t>g </a:t>
            </a:r>
            <a:r>
              <a:rPr lang="en-US" sz="3200" b="1" dirty="0">
                <a:solidFill>
                  <a:srgbClr val="84C777"/>
                </a:solidFill>
              </a:rPr>
              <a:t>(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A8F502-16DD-3B5E-5A00-ED4931A30174}"/>
              </a:ext>
            </a:extLst>
          </p:cNvPr>
          <p:cNvSpPr txBox="1"/>
          <p:nvPr/>
        </p:nvSpPr>
        <p:spPr>
          <a:xfrm>
            <a:off x="300139" y="6359299"/>
            <a:ext cx="364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g = conductance = 1/resistance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CB27A4-9468-196B-6883-C35F8615E231}"/>
              </a:ext>
            </a:extLst>
          </p:cNvPr>
          <p:cNvGrpSpPr/>
          <p:nvPr/>
        </p:nvGrpSpPr>
        <p:grpSpPr>
          <a:xfrm>
            <a:off x="8055031" y="247647"/>
            <a:ext cx="4055102" cy="3757535"/>
            <a:chOff x="7627683" y="1351679"/>
            <a:chExt cx="4055102" cy="3757535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76872F90-6059-1C28-A2FF-2397AFC1ACC4}"/>
                </a:ext>
              </a:extLst>
            </p:cNvPr>
            <p:cNvGrpSpPr/>
            <p:nvPr/>
          </p:nvGrpSpPr>
          <p:grpSpPr>
            <a:xfrm>
              <a:off x="7627683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DEB882B1-7B57-8279-0B00-D3EEA251E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2D6C7196-AFA2-40E7-342B-1D99790BE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002C3243-B9B2-4A7C-7705-22341077D6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31FBCCA9-3D1D-A28C-71BB-01173A7105A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60A456D-D238-B145-63C4-A8ECA6FC77B4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258CEAF1-712B-F9C6-C1EE-7937542D698C}"/>
                </a:ext>
              </a:extLst>
            </p:cNvPr>
            <p:cNvGrpSpPr/>
            <p:nvPr/>
          </p:nvGrpSpPr>
          <p:grpSpPr>
            <a:xfrm>
              <a:off x="7995431" y="1351679"/>
              <a:ext cx="1910769" cy="3757535"/>
              <a:chOff x="7206199" y="1351679"/>
              <a:chExt cx="1910769" cy="3757535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2256B529-E8CF-ADAB-1828-ECF72EF41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9103" y="4130300"/>
                <a:ext cx="0" cy="5624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410670F-65CD-3EF8-DBE1-139446857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9969" y="1757326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04AFD6C0-2D50-C540-A755-33DCFF4DBA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2408935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511C9077-10D7-B6FD-6490-FFEBDC0BAC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4130300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B0A2EB8-910F-B629-BCD6-8FB92E7EAB36}"/>
                  </a:ext>
                </a:extLst>
              </p:cNvPr>
              <p:cNvSpPr txBox="1"/>
              <p:nvPr/>
            </p:nvSpPr>
            <p:spPr>
              <a:xfrm>
                <a:off x="7721903" y="135167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outside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92EBB68-1F24-A365-19C1-95079480BB3B}"/>
                  </a:ext>
                </a:extLst>
              </p:cNvPr>
              <p:cNvSpPr txBox="1"/>
              <p:nvPr/>
            </p:nvSpPr>
            <p:spPr>
              <a:xfrm>
                <a:off x="7721903" y="4739882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inside</a:t>
                </a: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B6B99BF7-4A4E-BB91-7781-5B63E71D8F84}"/>
                </a:ext>
              </a:extLst>
            </p:cNvPr>
            <p:cNvGrpSpPr/>
            <p:nvPr/>
          </p:nvGrpSpPr>
          <p:grpSpPr>
            <a:xfrm>
              <a:off x="9720551" y="2405372"/>
              <a:ext cx="1535797" cy="1179653"/>
              <a:chOff x="8931319" y="2408935"/>
              <a:chExt cx="1535797" cy="1704112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7EFDEFAD-F76F-0CEE-53C0-462A06C6148B}"/>
                  </a:ext>
                </a:extLst>
              </p:cNvPr>
              <p:cNvGrpSpPr/>
              <p:nvPr/>
            </p:nvGrpSpPr>
            <p:grpSpPr>
              <a:xfrm>
                <a:off x="8931319" y="2408935"/>
                <a:ext cx="363716" cy="1704112"/>
                <a:chOff x="8931319" y="2402885"/>
                <a:chExt cx="363716" cy="1693023"/>
              </a:xfrm>
            </p:grpSpPr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71E7BBCA-D571-7A4D-5B9F-73E6D4D46A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288246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019C32B3-2A90-D9D4-C04F-B6E493D00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1319" y="303735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18B4B221-6720-17CB-4E54-00FE9DAC27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3189400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0CFAD094-995F-60C8-9FE5-06996ED387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8901" y="3350373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C9F939CD-5F24-19A0-9C87-4C38A584DA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8901" y="3502422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777E8D75-2286-DDB7-D59D-A4F935FDB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402885"/>
                  <a:ext cx="0" cy="379003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7D44762C-5C12-5814-C207-8B6C5BD9AE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767410"/>
                  <a:ext cx="182398" cy="115048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F41EF629-CF03-CFB6-7B77-DBC3F47CFA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098228" y="3722111"/>
                  <a:ext cx="0" cy="373797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B4EF554E-063D-34DE-5813-85297B921A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56244" y="3657314"/>
                  <a:ext cx="141983" cy="7397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23D94EAC-6E40-B8E8-81AC-133A6BF644FB}"/>
                  </a:ext>
                </a:extLst>
              </p:cNvPr>
              <p:cNvSpPr txBox="1"/>
              <p:nvPr/>
            </p:nvSpPr>
            <p:spPr>
              <a:xfrm>
                <a:off x="9345651" y="2611551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resistor</a:t>
                </a: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5304A5E-FCF0-616C-72CC-561C35931A52}"/>
                </a:ext>
              </a:extLst>
            </p:cNvPr>
            <p:cNvGrpSpPr/>
            <p:nvPr/>
          </p:nvGrpSpPr>
          <p:grpSpPr>
            <a:xfrm>
              <a:off x="9536722" y="3588086"/>
              <a:ext cx="2146063" cy="558964"/>
              <a:chOff x="8735899" y="3588588"/>
              <a:chExt cx="2146063" cy="558964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826EF8D4-6CF5-C58C-C1A2-EAFCC71705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E5CD5C77-571E-CD8D-3328-E58BD10FB6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93D31E59-808B-AAA5-1E60-144181ECBE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F26BB75F-EC1E-53FF-89C1-B119B4205E49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179A36C-7F94-F8F8-47F1-B588EFF61C12}"/>
              </a:ext>
            </a:extLst>
          </p:cNvPr>
          <p:cNvSpPr txBox="1"/>
          <p:nvPr/>
        </p:nvSpPr>
        <p:spPr>
          <a:xfrm>
            <a:off x="3053774" y="1990614"/>
            <a:ext cx="5472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Na</a:t>
            </a:r>
            <a:r>
              <a:rPr lang="en-US" sz="3200" b="1" dirty="0"/>
              <a:t> + I</a:t>
            </a:r>
            <a:r>
              <a:rPr lang="en-US" sz="3200" b="1" baseline="-25000" dirty="0"/>
              <a:t>K</a:t>
            </a:r>
            <a:r>
              <a:rPr lang="en-US" sz="3200" b="1" dirty="0"/>
              <a:t> + I</a:t>
            </a:r>
            <a:r>
              <a:rPr lang="en-US" sz="3200" b="1" baseline="-25000" dirty="0"/>
              <a:t>L</a:t>
            </a:r>
            <a:r>
              <a:rPr lang="en-US" sz="3200" b="1" dirty="0"/>
              <a:t> 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</a:t>
            </a:r>
            <a:endParaRPr lang="en-US" sz="3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892C9D-833F-4F79-6D6E-720AAF05CC24}"/>
              </a:ext>
            </a:extLst>
          </p:cNvPr>
          <p:cNvSpPr txBox="1"/>
          <p:nvPr/>
        </p:nvSpPr>
        <p:spPr>
          <a:xfrm>
            <a:off x="822195" y="4424436"/>
            <a:ext cx="10593732" cy="584775"/>
          </a:xfrm>
          <a:custGeom>
            <a:avLst/>
            <a:gdLst>
              <a:gd name="connsiteX0" fmla="*/ 0 w 10593732"/>
              <a:gd name="connsiteY0" fmla="*/ 0 h 584775"/>
              <a:gd name="connsiteX1" fmla="*/ 344296 w 10593732"/>
              <a:gd name="connsiteY1" fmla="*/ 0 h 584775"/>
              <a:gd name="connsiteX2" fmla="*/ 688593 w 10593732"/>
              <a:gd name="connsiteY2" fmla="*/ 0 h 584775"/>
              <a:gd name="connsiteX3" fmla="*/ 1456638 w 10593732"/>
              <a:gd name="connsiteY3" fmla="*/ 0 h 584775"/>
              <a:gd name="connsiteX4" fmla="*/ 2012809 w 10593732"/>
              <a:gd name="connsiteY4" fmla="*/ 0 h 584775"/>
              <a:gd name="connsiteX5" fmla="*/ 2674917 w 10593732"/>
              <a:gd name="connsiteY5" fmla="*/ 0 h 584775"/>
              <a:gd name="connsiteX6" fmla="*/ 3442963 w 10593732"/>
              <a:gd name="connsiteY6" fmla="*/ 0 h 584775"/>
              <a:gd name="connsiteX7" fmla="*/ 3999134 w 10593732"/>
              <a:gd name="connsiteY7" fmla="*/ 0 h 584775"/>
              <a:gd name="connsiteX8" fmla="*/ 4449367 w 10593732"/>
              <a:gd name="connsiteY8" fmla="*/ 0 h 584775"/>
              <a:gd name="connsiteX9" fmla="*/ 5217413 w 10593732"/>
              <a:gd name="connsiteY9" fmla="*/ 0 h 584775"/>
              <a:gd name="connsiteX10" fmla="*/ 5561709 w 10593732"/>
              <a:gd name="connsiteY10" fmla="*/ 0 h 584775"/>
              <a:gd name="connsiteX11" fmla="*/ 6117880 w 10593732"/>
              <a:gd name="connsiteY11" fmla="*/ 0 h 584775"/>
              <a:gd name="connsiteX12" fmla="*/ 6568114 w 10593732"/>
              <a:gd name="connsiteY12" fmla="*/ 0 h 584775"/>
              <a:gd name="connsiteX13" fmla="*/ 7018347 w 10593732"/>
              <a:gd name="connsiteY13" fmla="*/ 0 h 584775"/>
              <a:gd name="connsiteX14" fmla="*/ 7362644 w 10593732"/>
              <a:gd name="connsiteY14" fmla="*/ 0 h 584775"/>
              <a:gd name="connsiteX15" fmla="*/ 7706940 w 10593732"/>
              <a:gd name="connsiteY15" fmla="*/ 0 h 584775"/>
              <a:gd name="connsiteX16" fmla="*/ 8263111 w 10593732"/>
              <a:gd name="connsiteY16" fmla="*/ 0 h 584775"/>
              <a:gd name="connsiteX17" fmla="*/ 9137094 w 10593732"/>
              <a:gd name="connsiteY17" fmla="*/ 0 h 584775"/>
              <a:gd name="connsiteX18" fmla="*/ 9799202 w 10593732"/>
              <a:gd name="connsiteY18" fmla="*/ 0 h 584775"/>
              <a:gd name="connsiteX19" fmla="*/ 10593732 w 10593732"/>
              <a:gd name="connsiteY19" fmla="*/ 0 h 584775"/>
              <a:gd name="connsiteX20" fmla="*/ 10593732 w 10593732"/>
              <a:gd name="connsiteY20" fmla="*/ 584775 h 584775"/>
              <a:gd name="connsiteX21" fmla="*/ 10249436 w 10593732"/>
              <a:gd name="connsiteY21" fmla="*/ 584775 h 584775"/>
              <a:gd name="connsiteX22" fmla="*/ 9799202 w 10593732"/>
              <a:gd name="connsiteY22" fmla="*/ 584775 h 584775"/>
              <a:gd name="connsiteX23" fmla="*/ 9137094 w 10593732"/>
              <a:gd name="connsiteY23" fmla="*/ 584775 h 584775"/>
              <a:gd name="connsiteX24" fmla="*/ 8474986 w 10593732"/>
              <a:gd name="connsiteY24" fmla="*/ 584775 h 584775"/>
              <a:gd name="connsiteX25" fmla="*/ 7706940 w 10593732"/>
              <a:gd name="connsiteY25" fmla="*/ 584775 h 584775"/>
              <a:gd name="connsiteX26" fmla="*/ 7362644 w 10593732"/>
              <a:gd name="connsiteY26" fmla="*/ 584775 h 584775"/>
              <a:gd name="connsiteX27" fmla="*/ 6700535 w 10593732"/>
              <a:gd name="connsiteY27" fmla="*/ 584775 h 584775"/>
              <a:gd name="connsiteX28" fmla="*/ 5826553 w 10593732"/>
              <a:gd name="connsiteY28" fmla="*/ 584775 h 584775"/>
              <a:gd name="connsiteX29" fmla="*/ 5164444 w 10593732"/>
              <a:gd name="connsiteY29" fmla="*/ 584775 h 584775"/>
              <a:gd name="connsiteX30" fmla="*/ 4820148 w 10593732"/>
              <a:gd name="connsiteY30" fmla="*/ 584775 h 584775"/>
              <a:gd name="connsiteX31" fmla="*/ 4475852 w 10593732"/>
              <a:gd name="connsiteY31" fmla="*/ 584775 h 584775"/>
              <a:gd name="connsiteX32" fmla="*/ 3919681 w 10593732"/>
              <a:gd name="connsiteY32" fmla="*/ 584775 h 584775"/>
              <a:gd name="connsiteX33" fmla="*/ 3469447 w 10593732"/>
              <a:gd name="connsiteY33" fmla="*/ 584775 h 584775"/>
              <a:gd name="connsiteX34" fmla="*/ 3125151 w 10593732"/>
              <a:gd name="connsiteY34" fmla="*/ 584775 h 584775"/>
              <a:gd name="connsiteX35" fmla="*/ 2568980 w 10593732"/>
              <a:gd name="connsiteY35" fmla="*/ 584775 h 584775"/>
              <a:gd name="connsiteX36" fmla="*/ 1800934 w 10593732"/>
              <a:gd name="connsiteY36" fmla="*/ 584775 h 584775"/>
              <a:gd name="connsiteX37" fmla="*/ 1244764 w 10593732"/>
              <a:gd name="connsiteY37" fmla="*/ 584775 h 584775"/>
              <a:gd name="connsiteX38" fmla="*/ 794530 w 10593732"/>
              <a:gd name="connsiteY38" fmla="*/ 584775 h 584775"/>
              <a:gd name="connsiteX39" fmla="*/ 0 w 10593732"/>
              <a:gd name="connsiteY39" fmla="*/ 584775 h 584775"/>
              <a:gd name="connsiteX40" fmla="*/ 0 w 10593732"/>
              <a:gd name="connsiteY4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593732" h="584775" extrusionOk="0">
                <a:moveTo>
                  <a:pt x="0" y="0"/>
                </a:moveTo>
                <a:cubicBezTo>
                  <a:pt x="163435" y="13795"/>
                  <a:pt x="229368" y="-11024"/>
                  <a:pt x="344296" y="0"/>
                </a:cubicBezTo>
                <a:cubicBezTo>
                  <a:pt x="459224" y="11024"/>
                  <a:pt x="612359" y="-13639"/>
                  <a:pt x="688593" y="0"/>
                </a:cubicBezTo>
                <a:cubicBezTo>
                  <a:pt x="764827" y="13639"/>
                  <a:pt x="1118082" y="-26232"/>
                  <a:pt x="1456638" y="0"/>
                </a:cubicBezTo>
                <a:cubicBezTo>
                  <a:pt x="1795195" y="26232"/>
                  <a:pt x="1745309" y="20776"/>
                  <a:pt x="2012809" y="0"/>
                </a:cubicBezTo>
                <a:cubicBezTo>
                  <a:pt x="2280309" y="-20776"/>
                  <a:pt x="2416171" y="-16074"/>
                  <a:pt x="2674917" y="0"/>
                </a:cubicBezTo>
                <a:cubicBezTo>
                  <a:pt x="2933663" y="16074"/>
                  <a:pt x="3278289" y="21854"/>
                  <a:pt x="3442963" y="0"/>
                </a:cubicBezTo>
                <a:cubicBezTo>
                  <a:pt x="3607637" y="-21854"/>
                  <a:pt x="3786157" y="-15568"/>
                  <a:pt x="3999134" y="0"/>
                </a:cubicBezTo>
                <a:cubicBezTo>
                  <a:pt x="4212111" y="15568"/>
                  <a:pt x="4325219" y="-4071"/>
                  <a:pt x="4449367" y="0"/>
                </a:cubicBezTo>
                <a:cubicBezTo>
                  <a:pt x="4573515" y="4071"/>
                  <a:pt x="4965258" y="24493"/>
                  <a:pt x="5217413" y="0"/>
                </a:cubicBezTo>
                <a:cubicBezTo>
                  <a:pt x="5469568" y="-24493"/>
                  <a:pt x="5474686" y="11334"/>
                  <a:pt x="5561709" y="0"/>
                </a:cubicBezTo>
                <a:cubicBezTo>
                  <a:pt x="5648732" y="-11334"/>
                  <a:pt x="5977485" y="11332"/>
                  <a:pt x="6117880" y="0"/>
                </a:cubicBezTo>
                <a:cubicBezTo>
                  <a:pt x="6258275" y="-11332"/>
                  <a:pt x="6403537" y="-7900"/>
                  <a:pt x="6568114" y="0"/>
                </a:cubicBezTo>
                <a:cubicBezTo>
                  <a:pt x="6732691" y="7900"/>
                  <a:pt x="6837725" y="-15477"/>
                  <a:pt x="7018347" y="0"/>
                </a:cubicBezTo>
                <a:cubicBezTo>
                  <a:pt x="7198969" y="15477"/>
                  <a:pt x="7200628" y="5938"/>
                  <a:pt x="7362644" y="0"/>
                </a:cubicBezTo>
                <a:cubicBezTo>
                  <a:pt x="7524660" y="-5938"/>
                  <a:pt x="7618785" y="5385"/>
                  <a:pt x="7706940" y="0"/>
                </a:cubicBezTo>
                <a:cubicBezTo>
                  <a:pt x="7795095" y="-5385"/>
                  <a:pt x="8110543" y="-15068"/>
                  <a:pt x="8263111" y="0"/>
                </a:cubicBezTo>
                <a:cubicBezTo>
                  <a:pt x="8415679" y="15068"/>
                  <a:pt x="8853835" y="241"/>
                  <a:pt x="9137094" y="0"/>
                </a:cubicBezTo>
                <a:cubicBezTo>
                  <a:pt x="9420353" y="-241"/>
                  <a:pt x="9497510" y="20068"/>
                  <a:pt x="9799202" y="0"/>
                </a:cubicBezTo>
                <a:cubicBezTo>
                  <a:pt x="10100894" y="-20068"/>
                  <a:pt x="10416124" y="-1818"/>
                  <a:pt x="10593732" y="0"/>
                </a:cubicBezTo>
                <a:cubicBezTo>
                  <a:pt x="10593373" y="143258"/>
                  <a:pt x="10580483" y="462347"/>
                  <a:pt x="10593732" y="584775"/>
                </a:cubicBezTo>
                <a:cubicBezTo>
                  <a:pt x="10484254" y="592685"/>
                  <a:pt x="10413483" y="584636"/>
                  <a:pt x="10249436" y="584775"/>
                </a:cubicBezTo>
                <a:cubicBezTo>
                  <a:pt x="10085389" y="584914"/>
                  <a:pt x="9967853" y="587617"/>
                  <a:pt x="9799202" y="584775"/>
                </a:cubicBezTo>
                <a:cubicBezTo>
                  <a:pt x="9630551" y="581933"/>
                  <a:pt x="9288102" y="565884"/>
                  <a:pt x="9137094" y="584775"/>
                </a:cubicBezTo>
                <a:cubicBezTo>
                  <a:pt x="8986086" y="603666"/>
                  <a:pt x="8652742" y="571007"/>
                  <a:pt x="8474986" y="584775"/>
                </a:cubicBezTo>
                <a:cubicBezTo>
                  <a:pt x="8297230" y="598543"/>
                  <a:pt x="8083336" y="552952"/>
                  <a:pt x="7706940" y="584775"/>
                </a:cubicBezTo>
                <a:cubicBezTo>
                  <a:pt x="7330544" y="616598"/>
                  <a:pt x="7436627" y="593498"/>
                  <a:pt x="7362644" y="584775"/>
                </a:cubicBezTo>
                <a:cubicBezTo>
                  <a:pt x="7288661" y="576052"/>
                  <a:pt x="6926495" y="594175"/>
                  <a:pt x="6700535" y="584775"/>
                </a:cubicBezTo>
                <a:cubicBezTo>
                  <a:pt x="6474575" y="575375"/>
                  <a:pt x="6048540" y="598113"/>
                  <a:pt x="5826553" y="584775"/>
                </a:cubicBezTo>
                <a:cubicBezTo>
                  <a:pt x="5604566" y="571437"/>
                  <a:pt x="5435663" y="611647"/>
                  <a:pt x="5164444" y="584775"/>
                </a:cubicBezTo>
                <a:cubicBezTo>
                  <a:pt x="4893225" y="557903"/>
                  <a:pt x="4986784" y="573483"/>
                  <a:pt x="4820148" y="584775"/>
                </a:cubicBezTo>
                <a:cubicBezTo>
                  <a:pt x="4653512" y="596067"/>
                  <a:pt x="4580679" y="582843"/>
                  <a:pt x="4475852" y="584775"/>
                </a:cubicBezTo>
                <a:cubicBezTo>
                  <a:pt x="4371025" y="586707"/>
                  <a:pt x="4180953" y="583676"/>
                  <a:pt x="3919681" y="584775"/>
                </a:cubicBezTo>
                <a:cubicBezTo>
                  <a:pt x="3658409" y="585874"/>
                  <a:pt x="3634280" y="587671"/>
                  <a:pt x="3469447" y="584775"/>
                </a:cubicBezTo>
                <a:cubicBezTo>
                  <a:pt x="3304614" y="581879"/>
                  <a:pt x="3278089" y="574354"/>
                  <a:pt x="3125151" y="584775"/>
                </a:cubicBezTo>
                <a:cubicBezTo>
                  <a:pt x="2972213" y="595196"/>
                  <a:pt x="2697383" y="561907"/>
                  <a:pt x="2568980" y="584775"/>
                </a:cubicBezTo>
                <a:cubicBezTo>
                  <a:pt x="2440577" y="607643"/>
                  <a:pt x="2114604" y="602511"/>
                  <a:pt x="1800934" y="584775"/>
                </a:cubicBezTo>
                <a:cubicBezTo>
                  <a:pt x="1487264" y="567039"/>
                  <a:pt x="1499719" y="599693"/>
                  <a:pt x="1244764" y="584775"/>
                </a:cubicBezTo>
                <a:cubicBezTo>
                  <a:pt x="989809" y="569858"/>
                  <a:pt x="907322" y="600094"/>
                  <a:pt x="794530" y="584775"/>
                </a:cubicBezTo>
                <a:cubicBezTo>
                  <a:pt x="681738" y="569456"/>
                  <a:pt x="287701" y="617235"/>
                  <a:pt x="0" y="584775"/>
                </a:cubicBezTo>
                <a:cubicBezTo>
                  <a:pt x="-21135" y="321863"/>
                  <a:pt x="-1182" y="148674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2208259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 err="1">
                <a:solidFill>
                  <a:srgbClr val="89BBE2"/>
                </a:solidFill>
              </a:rPr>
              <a:t>g</a:t>
            </a:r>
            <a:r>
              <a:rPr lang="en-US" sz="3200" b="1" baseline="-25000" dirty="0" err="1">
                <a:solidFill>
                  <a:srgbClr val="89BBE2"/>
                </a:solidFill>
              </a:rPr>
              <a:t>Na</a:t>
            </a:r>
            <a:r>
              <a:rPr lang="en-US" sz="3200" b="1" dirty="0">
                <a:solidFill>
                  <a:schemeClr val="accent6"/>
                </a:solidFill>
              </a:rPr>
              <a:t>(V)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84C777"/>
                </a:solidFill>
              </a:rPr>
              <a:t>(V – 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Na</a:t>
            </a:r>
            <a:r>
              <a:rPr lang="en-US" sz="3200" b="1" dirty="0">
                <a:solidFill>
                  <a:srgbClr val="84C777"/>
                </a:solidFill>
              </a:rPr>
              <a:t>)</a:t>
            </a:r>
            <a:r>
              <a:rPr lang="en-US" sz="3200" b="1" dirty="0"/>
              <a:t> + </a:t>
            </a:r>
            <a:r>
              <a:rPr lang="en-US" sz="3200" b="1" dirty="0" err="1">
                <a:solidFill>
                  <a:srgbClr val="89BBE2"/>
                </a:solidFill>
              </a:rPr>
              <a:t>g</a:t>
            </a:r>
            <a:r>
              <a:rPr lang="en-US" sz="3200" b="1" baseline="-25000" dirty="0" err="1">
                <a:solidFill>
                  <a:srgbClr val="89BBE2"/>
                </a:solidFill>
              </a:rPr>
              <a:t>K</a:t>
            </a:r>
            <a:r>
              <a:rPr lang="en-US" sz="3200" b="1" dirty="0">
                <a:solidFill>
                  <a:schemeClr val="accent6"/>
                </a:solidFill>
              </a:rPr>
              <a:t>(V)</a:t>
            </a:r>
            <a:r>
              <a:rPr lang="en-US" sz="3200" b="1" dirty="0">
                <a:solidFill>
                  <a:srgbClr val="84C777"/>
                </a:solidFill>
              </a:rPr>
              <a:t> (V – E</a:t>
            </a:r>
            <a:r>
              <a:rPr lang="en-US" sz="3200" b="1" baseline="-25000" dirty="0">
                <a:solidFill>
                  <a:srgbClr val="84C777"/>
                </a:solidFill>
              </a:rPr>
              <a:t>K</a:t>
            </a:r>
            <a:r>
              <a:rPr lang="en-US" sz="3200" b="1" dirty="0">
                <a:solidFill>
                  <a:srgbClr val="84C777"/>
                </a:solidFill>
              </a:rPr>
              <a:t>) </a:t>
            </a:r>
            <a:r>
              <a:rPr lang="en-US" sz="3200" b="1" dirty="0"/>
              <a:t>+ </a:t>
            </a:r>
            <a:r>
              <a:rPr lang="en-US" sz="3200" b="1" dirty="0" err="1">
                <a:solidFill>
                  <a:srgbClr val="89BBE2"/>
                </a:solidFill>
              </a:rPr>
              <a:t>g</a:t>
            </a:r>
            <a:r>
              <a:rPr lang="en-US" sz="3200" b="1" baseline="-25000" dirty="0" err="1">
                <a:solidFill>
                  <a:srgbClr val="89BBE2"/>
                </a:solidFill>
              </a:rPr>
              <a:t>L</a:t>
            </a:r>
            <a:r>
              <a:rPr lang="en-US" sz="3200" b="1" dirty="0">
                <a:solidFill>
                  <a:srgbClr val="84C777"/>
                </a:solidFill>
              </a:rPr>
              <a:t> (V – E</a:t>
            </a:r>
            <a:r>
              <a:rPr lang="en-US" sz="3200" b="1" baseline="-25000" dirty="0">
                <a:solidFill>
                  <a:srgbClr val="84C777"/>
                </a:solidFill>
              </a:rPr>
              <a:t>L</a:t>
            </a:r>
            <a:r>
              <a:rPr lang="en-US" sz="3200" b="1" dirty="0">
                <a:solidFill>
                  <a:srgbClr val="84C777"/>
                </a:solidFill>
              </a:rPr>
              <a:t>) </a:t>
            </a:r>
            <a:r>
              <a:rPr lang="en-US" sz="3200" b="1" dirty="0"/>
              <a:t>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external</a:t>
            </a:r>
            <a:endParaRPr lang="en-US" sz="3200" b="1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8791400-EC38-F473-E6CE-5E91C32DCA87}"/>
              </a:ext>
            </a:extLst>
          </p:cNvPr>
          <p:cNvGrpSpPr/>
          <p:nvPr/>
        </p:nvGrpSpPr>
        <p:grpSpPr>
          <a:xfrm>
            <a:off x="9999047" y="1221725"/>
            <a:ext cx="1745326" cy="929959"/>
            <a:chOff x="8801413" y="2325757"/>
            <a:chExt cx="1745326" cy="929959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E662AF8-F034-492B-375D-99361537F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1413" y="2649757"/>
              <a:ext cx="609752" cy="6059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F71CB33-6048-1BF4-9793-B7320107AC5D}"/>
                </a:ext>
              </a:extLst>
            </p:cNvPr>
            <p:cNvSpPr txBox="1"/>
            <p:nvPr/>
          </p:nvSpPr>
          <p:spPr>
            <a:xfrm>
              <a:off x="9345651" y="2325757"/>
              <a:ext cx="1201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variable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AFC8671-E23F-2B98-86E8-BA343C3E5EA1}"/>
              </a:ext>
            </a:extLst>
          </p:cNvPr>
          <p:cNvGrpSpPr/>
          <p:nvPr/>
        </p:nvGrpSpPr>
        <p:grpSpPr>
          <a:xfrm>
            <a:off x="2480112" y="5009211"/>
            <a:ext cx="4448700" cy="953194"/>
            <a:chOff x="2454234" y="5041448"/>
            <a:chExt cx="4448700" cy="95319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B600B24-B281-1984-3F43-CA3758A86074}"/>
                </a:ext>
              </a:extLst>
            </p:cNvPr>
            <p:cNvGrpSpPr/>
            <p:nvPr/>
          </p:nvGrpSpPr>
          <p:grpSpPr>
            <a:xfrm>
              <a:off x="2454234" y="5041448"/>
              <a:ext cx="1772729" cy="953194"/>
              <a:chOff x="2464749" y="4946761"/>
              <a:chExt cx="1772729" cy="953194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F867D6-37EF-4447-DFE5-46FDA8062537}"/>
                  </a:ext>
                </a:extLst>
              </p:cNvPr>
              <p:cNvSpPr txBox="1"/>
              <p:nvPr/>
            </p:nvSpPr>
            <p:spPr>
              <a:xfrm>
                <a:off x="2464749" y="5253624"/>
                <a:ext cx="17727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function of voltage and time</a:t>
                </a:r>
              </a:p>
            </p:txBody>
          </p:sp>
          <p:sp>
            <p:nvSpPr>
              <p:cNvPr id="68" name="Left Brace 67">
                <a:extLst>
                  <a:ext uri="{FF2B5EF4-FFF2-40B4-BE49-F238E27FC236}">
                    <a16:creationId xmlns:a16="http://schemas.microsoft.com/office/drawing/2014/main" id="{0347DAC6-1548-DBA2-A9C4-27A5577B5E15}"/>
                  </a:ext>
                </a:extLst>
              </p:cNvPr>
              <p:cNvSpPr/>
              <p:nvPr/>
            </p:nvSpPr>
            <p:spPr>
              <a:xfrm rot="16200000">
                <a:off x="3253251" y="4577995"/>
                <a:ext cx="321541" cy="1059073"/>
              </a:xfrm>
              <a:prstGeom prst="leftBrace">
                <a:avLst>
                  <a:gd name="adj1" fmla="val 43210"/>
                  <a:gd name="adj2" fmla="val 50000"/>
                </a:avLst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E8A9BB6-34D9-4C83-6A48-E255E7157563}"/>
                </a:ext>
              </a:extLst>
            </p:cNvPr>
            <p:cNvGrpSpPr/>
            <p:nvPr/>
          </p:nvGrpSpPr>
          <p:grpSpPr>
            <a:xfrm>
              <a:off x="5130205" y="5041448"/>
              <a:ext cx="1772729" cy="953194"/>
              <a:chOff x="2464749" y="4946761"/>
              <a:chExt cx="1772729" cy="953194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39C6192-024D-9C3A-B224-0542FA94269B}"/>
                  </a:ext>
                </a:extLst>
              </p:cNvPr>
              <p:cNvSpPr txBox="1"/>
              <p:nvPr/>
            </p:nvSpPr>
            <p:spPr>
              <a:xfrm>
                <a:off x="2464749" y="5253624"/>
                <a:ext cx="17727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function of voltage and time</a:t>
                </a:r>
              </a:p>
            </p:txBody>
          </p:sp>
          <p:sp>
            <p:nvSpPr>
              <p:cNvPr id="66" name="Left Brace 65">
                <a:extLst>
                  <a:ext uri="{FF2B5EF4-FFF2-40B4-BE49-F238E27FC236}">
                    <a16:creationId xmlns:a16="http://schemas.microsoft.com/office/drawing/2014/main" id="{813E8658-3578-CB57-7F1B-641877FB4DC9}"/>
                  </a:ext>
                </a:extLst>
              </p:cNvPr>
              <p:cNvSpPr/>
              <p:nvPr/>
            </p:nvSpPr>
            <p:spPr>
              <a:xfrm rot="16200000">
                <a:off x="3253251" y="4577995"/>
                <a:ext cx="321541" cy="1059073"/>
              </a:xfrm>
              <a:prstGeom prst="leftBrace">
                <a:avLst>
                  <a:gd name="adj1" fmla="val 43210"/>
                  <a:gd name="adj2" fmla="val 50000"/>
                </a:avLst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C971C635-F87A-71CF-6F5D-2886BB442570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Membrane potential dynamics in the Hodgkin-Huxley model</a:t>
            </a:r>
          </a:p>
        </p:txBody>
      </p:sp>
    </p:spTree>
    <p:extLst>
      <p:ext uri="{BB962C8B-B14F-4D97-AF65-F5344CB8AC3E}">
        <p14:creationId xmlns:p14="http://schemas.microsoft.com/office/powerpoint/2010/main" val="15935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AB4E8E88-720E-5A6E-46E5-EA7AB03B2E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01" b="-2"/>
          <a:stretch/>
        </p:blipFill>
        <p:spPr>
          <a:xfrm>
            <a:off x="2133600" y="4632384"/>
            <a:ext cx="7620000" cy="193739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430DFC4-F0E5-CEA9-969F-40AA7BA680E8}"/>
              </a:ext>
            </a:extLst>
          </p:cNvPr>
          <p:cNvSpPr/>
          <p:nvPr/>
        </p:nvSpPr>
        <p:spPr>
          <a:xfrm>
            <a:off x="3045125" y="2940052"/>
            <a:ext cx="6012611" cy="457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8FE93AD-52A4-5131-66B6-BBDBBDDDB0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" b="62712"/>
          <a:stretch/>
        </p:blipFill>
        <p:spPr>
          <a:xfrm>
            <a:off x="2133600" y="1253981"/>
            <a:ext cx="7620000" cy="17317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7B94829-4098-FBEB-9B39-4790286A0756}"/>
              </a:ext>
            </a:extLst>
          </p:cNvPr>
          <p:cNvGrpSpPr/>
          <p:nvPr/>
        </p:nvGrpSpPr>
        <p:grpSpPr>
          <a:xfrm>
            <a:off x="5943600" y="798191"/>
            <a:ext cx="2240431" cy="1136507"/>
            <a:chOff x="5555402" y="951876"/>
            <a:chExt cx="2664592" cy="10711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A5B589-6054-80A1-8037-9D7A51E5FE58}"/>
                </a:ext>
              </a:extLst>
            </p:cNvPr>
            <p:cNvSpPr txBox="1"/>
            <p:nvPr/>
          </p:nvSpPr>
          <p:spPr>
            <a:xfrm>
              <a:off x="6715730" y="951876"/>
              <a:ext cx="1504264" cy="641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action potentials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3F6750B-4CB4-C4E0-57E6-73B7211C00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5402" y="1383965"/>
              <a:ext cx="1278336" cy="6390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29B7991-66FF-D6F5-201E-2176141F81A3}"/>
              </a:ext>
            </a:extLst>
          </p:cNvPr>
          <p:cNvGrpSpPr/>
          <p:nvPr/>
        </p:nvGrpSpPr>
        <p:grpSpPr>
          <a:xfrm>
            <a:off x="2133600" y="2940052"/>
            <a:ext cx="9846424" cy="1692333"/>
            <a:chOff x="2133600" y="2940052"/>
            <a:chExt cx="9846424" cy="169233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672E17-FBCA-334A-C4F1-F3FCBA293DB4}"/>
                </a:ext>
              </a:extLst>
            </p:cNvPr>
            <p:cNvGrpSpPr/>
            <p:nvPr/>
          </p:nvGrpSpPr>
          <p:grpSpPr>
            <a:xfrm>
              <a:off x="2133600" y="2940053"/>
              <a:ext cx="7459663" cy="1692332"/>
              <a:chOff x="2133600" y="2940053"/>
              <a:chExt cx="7459663" cy="1692332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31D68E67-1D20-79D6-A415-4DE8CED89A40}"/>
                  </a:ext>
                </a:extLst>
              </p:cNvPr>
              <p:cNvCxnSpPr>
                <a:cxnSpLocks/>
                <a:stCxn id="73" idx="1"/>
              </p:cNvCxnSpPr>
              <p:nvPr/>
            </p:nvCxnSpPr>
            <p:spPr>
              <a:xfrm flipH="1">
                <a:off x="9135892" y="3540217"/>
                <a:ext cx="457371" cy="9701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A8F1B689-B63D-772E-CEE9-FF33E3CEE4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488" r="7963" b="33899"/>
              <a:stretch/>
            </p:blipFill>
            <p:spPr>
              <a:xfrm>
                <a:off x="2133600" y="2940053"/>
                <a:ext cx="7013275" cy="1692332"/>
              </a:xfrm>
              <a:prstGeom prst="rect">
                <a:avLst/>
              </a:prstGeom>
            </p:spPr>
          </p:pic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11F65AA-38B0-E4F1-AB0E-E840A11D7849}"/>
                </a:ext>
              </a:extLst>
            </p:cNvPr>
            <p:cNvSpPr txBox="1"/>
            <p:nvPr/>
          </p:nvSpPr>
          <p:spPr>
            <a:xfrm>
              <a:off x="9593263" y="2940052"/>
              <a:ext cx="23867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Hidden parameters describing ion channel opening/closing kinetics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D8CCD3-6F1E-CFC6-AB47-09CFF8CB2EDE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Membrane potential dynamics in the Hodgkin-Huxley model</a:t>
            </a:r>
          </a:p>
        </p:txBody>
      </p:sp>
    </p:spTree>
    <p:extLst>
      <p:ext uri="{BB962C8B-B14F-4D97-AF65-F5344CB8AC3E}">
        <p14:creationId xmlns:p14="http://schemas.microsoft.com/office/powerpoint/2010/main" val="361991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8BC80A-3ADB-2794-DBE0-36F038308F63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my neuron doing and why?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BEBDB-9A4C-E670-584F-CDAEECEA226B}"/>
              </a:ext>
            </a:extLst>
          </p:cNvPr>
          <p:cNvSpPr txBox="1"/>
          <p:nvPr/>
        </p:nvSpPr>
        <p:spPr>
          <a:xfrm>
            <a:off x="478945" y="1467852"/>
            <a:ext cx="48487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won’t get into this today (unless you insist), but there are some excellent methods in dynamical systems for visualizing these models and understanding their behavior.</a:t>
            </a:r>
          </a:p>
          <a:p>
            <a:endParaRPr lang="en-US" dirty="0"/>
          </a:p>
          <a:p>
            <a:r>
              <a:rPr lang="en-US" dirty="0"/>
              <a:t>If you’re interested, check out the bonus notebook “</a:t>
            </a:r>
            <a:r>
              <a:rPr lang="en-US" dirty="0" err="1"/>
              <a:t>neural_model_simulation</a:t>
            </a:r>
            <a:r>
              <a:rPr lang="en-US" dirty="0"/>
              <a:t>” on the Morris-</a:t>
            </a:r>
            <a:r>
              <a:rPr lang="en-US" dirty="0" err="1"/>
              <a:t>Lecar</a:t>
            </a:r>
            <a:r>
              <a:rPr lang="en-US" dirty="0"/>
              <a:t> model!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F28D71-1E1C-AC16-3D71-839EB439D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348"/>
          <a:stretch/>
        </p:blipFill>
        <p:spPr>
          <a:xfrm>
            <a:off x="6533147" y="332508"/>
            <a:ext cx="5058736" cy="1871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AABA2F-88A9-B008-0DA0-68C1463F02A0}"/>
              </a:ext>
            </a:extLst>
          </p:cNvPr>
          <p:cNvSpPr txBox="1"/>
          <p:nvPr/>
        </p:nvSpPr>
        <p:spPr>
          <a:xfrm>
            <a:off x="5450995" y="867130"/>
            <a:ext cx="1223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membrane potential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6FDB4-2EBE-4DF1-1F1B-75794AB6223F}"/>
              </a:ext>
            </a:extLst>
          </p:cNvPr>
          <p:cNvSpPr txBox="1"/>
          <p:nvPr/>
        </p:nvSpPr>
        <p:spPr>
          <a:xfrm>
            <a:off x="8037096" y="2133089"/>
            <a:ext cx="259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(seconds)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BFD29-A2E4-EC07-E337-7EDCF5C68915}"/>
              </a:ext>
            </a:extLst>
          </p:cNvPr>
          <p:cNvSpPr txBox="1"/>
          <p:nvPr/>
        </p:nvSpPr>
        <p:spPr>
          <a:xfrm>
            <a:off x="8282656" y="6413552"/>
            <a:ext cx="249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membrane potential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B58AA6-47EF-7E0C-4A8E-F99717830D18}"/>
              </a:ext>
            </a:extLst>
          </p:cNvPr>
          <p:cNvSpPr txBox="1"/>
          <p:nvPr/>
        </p:nvSpPr>
        <p:spPr>
          <a:xfrm>
            <a:off x="5445291" y="3975931"/>
            <a:ext cx="1346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potassium channel activation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5CCC27-086F-816A-3CE0-F77C40804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710" y="2549509"/>
            <a:ext cx="4797045" cy="377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00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9DF7B2-CD95-A576-507B-4A65F254B99B}"/>
              </a:ext>
            </a:extLst>
          </p:cNvPr>
          <p:cNvGrpSpPr/>
          <p:nvPr/>
        </p:nvGrpSpPr>
        <p:grpSpPr>
          <a:xfrm>
            <a:off x="1772194" y="1106848"/>
            <a:ext cx="3784146" cy="4018368"/>
            <a:chOff x="1772194" y="1106848"/>
            <a:chExt cx="3784146" cy="40183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A648873-87F9-218A-D95F-B0520BF0A275}"/>
                </a:ext>
              </a:extLst>
            </p:cNvPr>
            <p:cNvSpPr txBox="1"/>
            <p:nvPr/>
          </p:nvSpPr>
          <p:spPr>
            <a:xfrm>
              <a:off x="1772194" y="4201886"/>
              <a:ext cx="23839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Biophysical, multicompartmental model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78BC6C4-DEC8-4B27-4080-8DD4A04646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8783"/>
            <a:stretch/>
          </p:blipFill>
          <p:spPr>
            <a:xfrm>
              <a:off x="1772194" y="1106848"/>
              <a:ext cx="3784146" cy="219696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AEA75EB-CA13-5CEE-9DC3-F75EDDA457F6}"/>
              </a:ext>
            </a:extLst>
          </p:cNvPr>
          <p:cNvGrpSpPr/>
          <p:nvPr/>
        </p:nvGrpSpPr>
        <p:grpSpPr>
          <a:xfrm>
            <a:off x="7857310" y="1621538"/>
            <a:ext cx="2383971" cy="3226679"/>
            <a:chOff x="7857310" y="1621538"/>
            <a:chExt cx="2383971" cy="322667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9F9F6C-9A59-C94C-A5FF-4802A02EF574}"/>
                </a:ext>
              </a:extLst>
            </p:cNvPr>
            <p:cNvSpPr txBox="1"/>
            <p:nvPr/>
          </p:nvSpPr>
          <p:spPr>
            <a:xfrm>
              <a:off x="7857310" y="4201886"/>
              <a:ext cx="2383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Linear neural</a:t>
              </a:r>
            </a:p>
            <a:p>
              <a:pPr algn="ctr"/>
              <a:r>
                <a:rPr lang="en-US" dirty="0">
                  <a:latin typeface="Myriad Pro" panose="020B0503030403020204" pitchFamily="34" charset="0"/>
                </a:rPr>
                <a:t>filter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5F528F-95EE-5AD8-03E7-D57EB66316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933" r="54593"/>
            <a:stretch/>
          </p:blipFill>
          <p:spPr>
            <a:xfrm>
              <a:off x="8229600" y="1621538"/>
              <a:ext cx="1436914" cy="1718837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6D98FC6-9711-8FD4-FDE7-DA89FEB2BF43}"/>
              </a:ext>
            </a:extLst>
          </p:cNvPr>
          <p:cNvGrpSpPr/>
          <p:nvPr/>
        </p:nvGrpSpPr>
        <p:grpSpPr>
          <a:xfrm>
            <a:off x="748896" y="3429001"/>
            <a:ext cx="10398000" cy="522514"/>
            <a:chOff x="748896" y="3429001"/>
            <a:chExt cx="10398000" cy="522514"/>
          </a:xfrm>
        </p:grpSpPr>
        <p:sp>
          <p:nvSpPr>
            <p:cNvPr id="9" name="Left-Right Arrow 2">
              <a:extLst>
                <a:ext uri="{FF2B5EF4-FFF2-40B4-BE49-F238E27FC236}">
                  <a16:creationId xmlns:a16="http://schemas.microsoft.com/office/drawing/2014/main" id="{59FABE60-7D80-8920-25C7-FEC0311F0BC2}"/>
                </a:ext>
              </a:extLst>
            </p:cNvPr>
            <p:cNvSpPr/>
            <p:nvPr/>
          </p:nvSpPr>
          <p:spPr>
            <a:xfrm>
              <a:off x="2339884" y="3429001"/>
              <a:ext cx="7326630" cy="52251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B8FD5E-079D-96ED-FD49-7DB042ED3492}"/>
                </a:ext>
              </a:extLst>
            </p:cNvPr>
            <p:cNvSpPr txBox="1"/>
            <p:nvPr/>
          </p:nvSpPr>
          <p:spPr>
            <a:xfrm>
              <a:off x="748896" y="3505592"/>
              <a:ext cx="1537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More complex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9DA0E5-D90E-5F37-7A92-15B6E47FA3D6}"/>
                </a:ext>
              </a:extLst>
            </p:cNvPr>
            <p:cNvSpPr txBox="1"/>
            <p:nvPr/>
          </p:nvSpPr>
          <p:spPr>
            <a:xfrm>
              <a:off x="9728494" y="3522703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Less complex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27EFDE6-1EA9-2FD3-BC6B-23F6A3A32518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much detail do we need to describe neural activity?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6A3255-B3DD-8054-ECE2-3A0824B575D0}"/>
              </a:ext>
            </a:extLst>
          </p:cNvPr>
          <p:cNvSpPr txBox="1"/>
          <p:nvPr/>
        </p:nvSpPr>
        <p:spPr>
          <a:xfrm>
            <a:off x="211973" y="6015234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“all models are wrong, but some are useful”</a:t>
            </a:r>
          </a:p>
        </p:txBody>
      </p:sp>
    </p:spTree>
    <p:extLst>
      <p:ext uri="{BB962C8B-B14F-4D97-AF65-F5344CB8AC3E}">
        <p14:creationId xmlns:p14="http://schemas.microsoft.com/office/powerpoint/2010/main" val="339206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B4BA8A8-6D61-48A1-4C2C-3B54F98C7F5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important feature of our neuron model: input filtering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60201604-BAC2-BDD7-771D-8AB648D7A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4504" y="2195734"/>
            <a:ext cx="3957129" cy="29557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99002B-2534-CA84-B05E-0A99F5A1897A}"/>
              </a:ext>
            </a:extLst>
          </p:cNvPr>
          <p:cNvSpPr/>
          <p:nvPr/>
        </p:nvSpPr>
        <p:spPr>
          <a:xfrm>
            <a:off x="2054504" y="2195734"/>
            <a:ext cx="4593649" cy="2951607"/>
          </a:xfrm>
          <a:prstGeom prst="rect">
            <a:avLst/>
          </a:prstGeom>
          <a:solidFill>
            <a:schemeClr val="lt1">
              <a:alpha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01CB87AA-14E2-5AB4-D76A-49267689C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7358" y="2199633"/>
            <a:ext cx="3951605" cy="2951607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0C0FC421-B075-5285-BF39-5E5072FFEC3D}"/>
              </a:ext>
            </a:extLst>
          </p:cNvPr>
          <p:cNvGrpSpPr/>
          <p:nvPr/>
        </p:nvGrpSpPr>
        <p:grpSpPr>
          <a:xfrm>
            <a:off x="7627683" y="1351679"/>
            <a:ext cx="4055102" cy="3799562"/>
            <a:chOff x="7627683" y="1351679"/>
            <a:chExt cx="4055102" cy="379956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0198ECA-9031-934A-E53C-286CB2F2A2BE}"/>
                </a:ext>
              </a:extLst>
            </p:cNvPr>
            <p:cNvGrpSpPr/>
            <p:nvPr/>
          </p:nvGrpSpPr>
          <p:grpSpPr>
            <a:xfrm>
              <a:off x="7627683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E2445FB-6C2E-0D56-C1B0-8A3E34B4D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EBE7AB4-5EC0-CDE2-4F15-777A8D3B3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3B49F20-F27A-3B24-ACCE-713EC12794C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D5ADC5C-F33D-2FF1-EF06-15BE73DFD9E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43F19FC-DFCD-60BF-4DD8-0C3337DB6C04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E640F52-D2F5-07FF-EDEB-D53927BDC902}"/>
                </a:ext>
              </a:extLst>
            </p:cNvPr>
            <p:cNvGrpSpPr/>
            <p:nvPr/>
          </p:nvGrpSpPr>
          <p:grpSpPr>
            <a:xfrm>
              <a:off x="7995431" y="1351679"/>
              <a:ext cx="1910769" cy="3799562"/>
              <a:chOff x="7206199" y="1351679"/>
              <a:chExt cx="1910769" cy="3799562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44CC8C6-4350-9075-0BD3-751346D8F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9103" y="4130300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B33EA658-A65A-509E-5133-4FAF21DB90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9969" y="1757326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07737502-F753-BB8A-9B6D-631BA0A6C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2408935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20C993D-8CA7-EF92-BEA5-EF725DE74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4130300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F8A2B9C-4231-D980-6760-A16775F6150F}"/>
                  </a:ext>
                </a:extLst>
              </p:cNvPr>
              <p:cNvSpPr txBox="1"/>
              <p:nvPr/>
            </p:nvSpPr>
            <p:spPr>
              <a:xfrm>
                <a:off x="7721903" y="135167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outside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BABA535-E369-DBC2-3DDD-3205D0FF428D}"/>
                  </a:ext>
                </a:extLst>
              </p:cNvPr>
              <p:cNvSpPr txBox="1"/>
              <p:nvPr/>
            </p:nvSpPr>
            <p:spPr>
              <a:xfrm>
                <a:off x="7721903" y="478190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inside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92BEC2B-D515-1A75-7709-5098BA13BAF9}"/>
                </a:ext>
              </a:extLst>
            </p:cNvPr>
            <p:cNvGrpSpPr/>
            <p:nvPr/>
          </p:nvGrpSpPr>
          <p:grpSpPr>
            <a:xfrm>
              <a:off x="9720551" y="2405372"/>
              <a:ext cx="1535797" cy="1179653"/>
              <a:chOff x="8931319" y="2408935"/>
              <a:chExt cx="1535797" cy="1704112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45DB0CE-F2B3-D542-1C90-9B4FC1B225F8}"/>
                  </a:ext>
                </a:extLst>
              </p:cNvPr>
              <p:cNvGrpSpPr/>
              <p:nvPr/>
            </p:nvGrpSpPr>
            <p:grpSpPr>
              <a:xfrm>
                <a:off x="8931319" y="2408935"/>
                <a:ext cx="363716" cy="1704112"/>
                <a:chOff x="8931319" y="2402885"/>
                <a:chExt cx="363716" cy="1693023"/>
              </a:xfrm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4CE60F37-A8FE-16ED-E13F-501F835C5B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288246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8D6E149-DD21-C496-5374-8144D3B0C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1319" y="303735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CA15498-5973-7A28-36DF-57BB7FCA10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3189400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9C6EA65-D170-90D4-29DB-1F9206FD2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8901" y="3350373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69A51489-E597-2FD7-A650-5CA88653D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8901" y="3502422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B3FF364E-E78D-AE7A-6ACC-D460C6B41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402885"/>
                  <a:ext cx="0" cy="379003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B85E689-CAC6-D045-80FD-CC9ABBDBE9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767410"/>
                  <a:ext cx="182398" cy="115048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520CC6C6-F120-B4EC-3786-46888156A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098228" y="3722111"/>
                  <a:ext cx="0" cy="373797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B8E04DB-789D-0EEA-E938-81CC84D23E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56244" y="3657314"/>
                  <a:ext cx="141983" cy="7397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3D0F367-77A6-EF2D-4C3D-9872D4F223A0}"/>
                  </a:ext>
                </a:extLst>
              </p:cNvPr>
              <p:cNvSpPr txBox="1"/>
              <p:nvPr/>
            </p:nvSpPr>
            <p:spPr>
              <a:xfrm>
                <a:off x="9345651" y="2611551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resistor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2F67A04-BA84-50C9-76AD-B4824CDD8920}"/>
                </a:ext>
              </a:extLst>
            </p:cNvPr>
            <p:cNvGrpSpPr/>
            <p:nvPr/>
          </p:nvGrpSpPr>
          <p:grpSpPr>
            <a:xfrm>
              <a:off x="9536722" y="3588086"/>
              <a:ext cx="2146063" cy="558964"/>
              <a:chOff x="8735899" y="3588588"/>
              <a:chExt cx="2146063" cy="558964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F8943DB-0E19-18AB-1DF6-B0D5CFAF8B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14EB021-56BD-296C-4667-4D89A0B2E5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D4F5B18-E1B3-2FD8-4330-7D79A16352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2CAF5B3-F001-0A66-26A7-B320FC82DC99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554CB1DD-B319-826C-EED3-4D005B60A84E}"/>
              </a:ext>
            </a:extLst>
          </p:cNvPr>
          <p:cNvSpPr txBox="1"/>
          <p:nvPr/>
        </p:nvSpPr>
        <p:spPr>
          <a:xfrm>
            <a:off x="6599500" y="28758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82804A-0758-7F6B-22B6-9BB1251E76F6}"/>
              </a:ext>
            </a:extLst>
          </p:cNvPr>
          <p:cNvSpPr txBox="1"/>
          <p:nvPr/>
        </p:nvSpPr>
        <p:spPr>
          <a:xfrm>
            <a:off x="928435" y="1141992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·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>
                <a:solidFill>
                  <a:srgbClr val="89BBE2"/>
                </a:solidFill>
              </a:rPr>
              <a:t>R</a:t>
            </a:r>
            <a:r>
              <a:rPr lang="en-US" sz="3200" b="1" dirty="0"/>
              <a:t> ·</a:t>
            </a:r>
            <a:r>
              <a:rPr lang="en-US" sz="3200" b="1" dirty="0">
                <a:solidFill>
                  <a:srgbClr val="89BBE2"/>
                </a:solidFill>
              </a:rPr>
              <a:t> </a:t>
            </a:r>
            <a:r>
              <a:rPr lang="en-US" sz="3200" b="1" dirty="0">
                <a:solidFill>
                  <a:srgbClr val="84C777"/>
                </a:solidFill>
              </a:rPr>
              <a:t>(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V) </a:t>
            </a:r>
            <a:r>
              <a:rPr lang="en-US" sz="3200" b="1" dirty="0"/>
              <a:t>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external</a:t>
            </a:r>
            <a:endParaRPr lang="en-US" sz="32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1F5B5D-B52F-666C-FA7D-CD46CA3CB01F}"/>
              </a:ext>
            </a:extLst>
          </p:cNvPr>
          <p:cNvCxnSpPr>
            <a:cxnSpLocks/>
          </p:cNvCxnSpPr>
          <p:nvPr/>
        </p:nvCxnSpPr>
        <p:spPr>
          <a:xfrm flipH="1">
            <a:off x="2091640" y="4192439"/>
            <a:ext cx="374844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A16567D-CB1C-CF3F-A4BD-DD89C5E69BAE}"/>
              </a:ext>
            </a:extLst>
          </p:cNvPr>
          <p:cNvSpPr txBox="1"/>
          <p:nvPr/>
        </p:nvSpPr>
        <p:spPr>
          <a:xfrm>
            <a:off x="444203" y="2572146"/>
            <a:ext cx="1283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external current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30B684-FEC1-5AC4-F351-1D519F59CF50}"/>
              </a:ext>
            </a:extLst>
          </p:cNvPr>
          <p:cNvSpPr txBox="1"/>
          <p:nvPr/>
        </p:nvSpPr>
        <p:spPr>
          <a:xfrm>
            <a:off x="481558" y="4107674"/>
            <a:ext cx="1283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membrane</a:t>
            </a:r>
          </a:p>
          <a:p>
            <a:pPr algn="r"/>
            <a:r>
              <a:rPr lang="en-US" dirty="0"/>
              <a:t>potential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383209-25C8-32A3-5C50-7914D6B75A96}"/>
              </a:ext>
            </a:extLst>
          </p:cNvPr>
          <p:cNvSpPr txBox="1"/>
          <p:nvPr/>
        </p:nvSpPr>
        <p:spPr>
          <a:xfrm>
            <a:off x="3479774" y="52279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4B6D062-BB42-B138-D0EE-4C108CEA1537}"/>
              </a:ext>
            </a:extLst>
          </p:cNvPr>
          <p:cNvSpPr txBox="1"/>
          <p:nvPr/>
        </p:nvSpPr>
        <p:spPr>
          <a:xfrm>
            <a:off x="1765268" y="2284155"/>
            <a:ext cx="326372" cy="374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73C272D-17FB-F84F-5856-ACB4DB8E6F11}"/>
              </a:ext>
            </a:extLst>
          </p:cNvPr>
          <p:cNvSpPr txBox="1"/>
          <p:nvPr/>
        </p:nvSpPr>
        <p:spPr>
          <a:xfrm>
            <a:off x="1433047" y="4782135"/>
            <a:ext cx="66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E</a:t>
            </a:r>
            <a:r>
              <a:rPr lang="en-US" baseline="-25000" dirty="0" err="1"/>
              <a:t>ion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CCE745F-5BC7-896B-7A0C-38BD193A1D52}"/>
              </a:ext>
            </a:extLst>
          </p:cNvPr>
          <p:cNvSpPr txBox="1"/>
          <p:nvPr/>
        </p:nvSpPr>
        <p:spPr>
          <a:xfrm>
            <a:off x="1267658" y="3109493"/>
            <a:ext cx="81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I</a:t>
            </a:r>
            <a:r>
              <a:rPr lang="en-US" baseline="-25000" dirty="0" err="1"/>
              <a:t>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0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n Introduction to Filters - Technical Articles">
            <a:extLst>
              <a:ext uri="{FF2B5EF4-FFF2-40B4-BE49-F238E27FC236}">
                <a16:creationId xmlns:a16="http://schemas.microsoft.com/office/drawing/2014/main" id="{EF35EE0B-9EEA-4160-424D-8887F4A378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" t="1791" r="1414" b="2944"/>
          <a:stretch/>
        </p:blipFill>
        <p:spPr bwMode="auto">
          <a:xfrm>
            <a:off x="601579" y="1246958"/>
            <a:ext cx="10238873" cy="512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80FB88-6520-590F-0CF6-342568737944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(what do we mean by filtering?)</a:t>
            </a:r>
          </a:p>
        </p:txBody>
      </p:sp>
    </p:spTree>
    <p:extLst>
      <p:ext uri="{BB962C8B-B14F-4D97-AF65-F5344CB8AC3E}">
        <p14:creationId xmlns:p14="http://schemas.microsoft.com/office/powerpoint/2010/main" val="2553344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4C46A925-83A0-0C39-7BE6-5196C1301B32}"/>
              </a:ext>
            </a:extLst>
          </p:cNvPr>
          <p:cNvSpPr/>
          <p:nvPr/>
        </p:nvSpPr>
        <p:spPr>
          <a:xfrm>
            <a:off x="9664267" y="2334016"/>
            <a:ext cx="3274685" cy="2820199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F09A4F-40C3-975D-F2E1-437052ED2998}"/>
              </a:ext>
            </a:extLst>
          </p:cNvPr>
          <p:cNvSpPr/>
          <p:nvPr/>
        </p:nvSpPr>
        <p:spPr>
          <a:xfrm>
            <a:off x="11084529" y="1829283"/>
            <a:ext cx="1932732" cy="37611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57062DB-1852-5791-C242-9BA8BC5A1ED9}"/>
              </a:ext>
            </a:extLst>
          </p:cNvPr>
          <p:cNvSpPr/>
          <p:nvPr/>
        </p:nvSpPr>
        <p:spPr>
          <a:xfrm>
            <a:off x="9100872" y="3585139"/>
            <a:ext cx="2408263" cy="17909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4BA8A8-6D61-48A1-4C2C-3B54F98C7F5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Another important feature of our neuron model: spike threshold nonlinearity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FE96C71-578C-D029-1742-71C025DF76A6}"/>
              </a:ext>
            </a:extLst>
          </p:cNvPr>
          <p:cNvGrpSpPr/>
          <p:nvPr/>
        </p:nvGrpSpPr>
        <p:grpSpPr>
          <a:xfrm>
            <a:off x="431540" y="2199634"/>
            <a:ext cx="5567423" cy="3398910"/>
            <a:chOff x="3014875" y="2183888"/>
            <a:chExt cx="5567423" cy="341336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A1085F1-79F7-EEC9-D0EA-E1695167D657}"/>
                </a:ext>
              </a:extLst>
            </p:cNvPr>
            <p:cNvSpPr txBox="1"/>
            <p:nvPr/>
          </p:nvSpPr>
          <p:spPr>
            <a:xfrm>
              <a:off x="3014875" y="2572146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external current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381F086-E19A-667D-35E0-CCC0E4E98CB5}"/>
                </a:ext>
              </a:extLst>
            </p:cNvPr>
            <p:cNvSpPr txBox="1"/>
            <p:nvPr/>
          </p:nvSpPr>
          <p:spPr>
            <a:xfrm>
              <a:off x="3052230" y="4107674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membrane</a:t>
              </a:r>
            </a:p>
            <a:p>
              <a:pPr algn="r"/>
              <a:r>
                <a:rPr lang="en-US" dirty="0"/>
                <a:t>potential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FF844AB-55F9-5AE1-38C9-931AEB3BFBAE}"/>
                </a:ext>
              </a:extLst>
            </p:cNvPr>
            <p:cNvSpPr txBox="1"/>
            <p:nvPr/>
          </p:nvSpPr>
          <p:spPr>
            <a:xfrm>
              <a:off x="6050446" y="522791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9A71232-F3BF-7D02-83EC-7334205DEC8E}"/>
                </a:ext>
              </a:extLst>
            </p:cNvPr>
            <p:cNvSpPr txBox="1"/>
            <p:nvPr/>
          </p:nvSpPr>
          <p:spPr>
            <a:xfrm>
              <a:off x="4335940" y="2284155"/>
              <a:ext cx="326372" cy="374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D8B7975-3212-C180-1048-E099729B24F5}"/>
                </a:ext>
              </a:extLst>
            </p:cNvPr>
            <p:cNvSpPr txBox="1"/>
            <p:nvPr/>
          </p:nvSpPr>
          <p:spPr>
            <a:xfrm>
              <a:off x="4003719" y="4782135"/>
              <a:ext cx="66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E</a:t>
              </a:r>
              <a:r>
                <a:rPr lang="en-US" baseline="-25000" dirty="0" err="1"/>
                <a:t>ion</a:t>
              </a:r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8203491-BA7F-D983-2D74-421C40EF49F9}"/>
                </a:ext>
              </a:extLst>
            </p:cNvPr>
            <p:cNvSpPr txBox="1"/>
            <p:nvPr/>
          </p:nvSpPr>
          <p:spPr>
            <a:xfrm>
              <a:off x="3838330" y="3109493"/>
              <a:ext cx="810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I</a:t>
              </a:r>
              <a:r>
                <a:rPr lang="en-US" baseline="-25000" dirty="0" err="1"/>
                <a:t>ext</a:t>
              </a:r>
              <a:endParaRPr lang="en-US" dirty="0"/>
            </a:p>
          </p:txBody>
        </p: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2953C0CE-D703-3818-BE6B-285E6B9E3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25169" y="2183888"/>
              <a:ext cx="3957129" cy="3048935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3354C05-5CF9-C7DF-23C5-FDF2168CF115}"/>
              </a:ext>
            </a:extLst>
          </p:cNvPr>
          <p:cNvGrpSpPr/>
          <p:nvPr/>
        </p:nvGrpSpPr>
        <p:grpSpPr>
          <a:xfrm>
            <a:off x="2113481" y="4123419"/>
            <a:ext cx="5585871" cy="367768"/>
            <a:chOff x="4679564" y="3646104"/>
            <a:chExt cx="5585871" cy="369332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B4CAE19-35F7-EF97-6FAE-5FCE0F7A63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9564" y="3856008"/>
              <a:ext cx="3748443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B28E948-D31C-CC91-BCCC-CBEA71C7E0EF}"/>
                </a:ext>
              </a:extLst>
            </p:cNvPr>
            <p:cNvSpPr txBox="1"/>
            <p:nvPr/>
          </p:nvSpPr>
          <p:spPr>
            <a:xfrm>
              <a:off x="8482403" y="3646104"/>
              <a:ext cx="1783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spiking threshold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C74CB4-1C57-2044-7D11-07C940E52EE8}"/>
              </a:ext>
            </a:extLst>
          </p:cNvPr>
          <p:cNvCxnSpPr>
            <a:cxnSpLocks/>
          </p:cNvCxnSpPr>
          <p:nvPr/>
        </p:nvCxnSpPr>
        <p:spPr>
          <a:xfrm>
            <a:off x="8824822" y="3571901"/>
            <a:ext cx="8394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47ACB7-9FF5-087C-1D13-F70D1DCFDB79}"/>
              </a:ext>
            </a:extLst>
          </p:cNvPr>
          <p:cNvGrpSpPr/>
          <p:nvPr/>
        </p:nvGrpSpPr>
        <p:grpSpPr>
          <a:xfrm>
            <a:off x="7125418" y="1941425"/>
            <a:ext cx="3876136" cy="2545072"/>
            <a:chOff x="7125418" y="1941425"/>
            <a:chExt cx="3876136" cy="254507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2778C9-D1F5-AB7E-E789-67F9C281D72B}"/>
                </a:ext>
              </a:extLst>
            </p:cNvPr>
            <p:cNvCxnSpPr>
              <a:cxnSpLocks/>
            </p:cNvCxnSpPr>
            <p:nvPr/>
          </p:nvCxnSpPr>
          <p:spPr>
            <a:xfrm>
              <a:off x="8824822" y="1941425"/>
              <a:ext cx="0" cy="176841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E26D02B-CDF1-81F0-C762-8869BEE620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24822" y="3709840"/>
              <a:ext cx="217673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D27E11-CB86-F01F-219C-ED0DA4B50B57}"/>
                </a:ext>
              </a:extLst>
            </p:cNvPr>
            <p:cNvSpPr txBox="1"/>
            <p:nvPr/>
          </p:nvSpPr>
          <p:spPr>
            <a:xfrm>
              <a:off x="8785083" y="3840166"/>
              <a:ext cx="2176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input current magnitude (Amps)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505D086-2E24-D936-0A8D-5260260C9DBF}"/>
                </a:ext>
              </a:extLst>
            </p:cNvPr>
            <p:cNvSpPr txBox="1"/>
            <p:nvPr/>
          </p:nvSpPr>
          <p:spPr>
            <a:xfrm>
              <a:off x="7125418" y="2477771"/>
              <a:ext cx="17061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cell activity</a:t>
              </a:r>
            </a:p>
            <a:p>
              <a:pPr algn="ctr"/>
              <a:r>
                <a:rPr lang="en-US" dirty="0"/>
                <a:t>(spikes/second)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C96BF2-BDB6-BB1F-E9A3-B3E94E77EB5B}"/>
                </a:ext>
              </a:extLst>
            </p:cNvPr>
            <p:cNvSpPr txBox="1"/>
            <p:nvPr/>
          </p:nvSpPr>
          <p:spPr>
            <a:xfrm>
              <a:off x="8538808" y="3362719"/>
              <a:ext cx="349009" cy="367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65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E351649-E487-AF23-082C-45485E026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14"/>
          <a:stretch/>
        </p:blipFill>
        <p:spPr bwMode="auto">
          <a:xfrm>
            <a:off x="3785416" y="1359243"/>
            <a:ext cx="8105775" cy="373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D83384-780B-9F4A-A143-32F6059C3AD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Another (important?) feature of our/other neuron models: diverse spike-history effects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0FB10F-245F-20EC-A7EB-378ED60AC15C}"/>
              </a:ext>
            </a:extLst>
          </p:cNvPr>
          <p:cNvSpPr txBox="1"/>
          <p:nvPr/>
        </p:nvSpPr>
        <p:spPr>
          <a:xfrm>
            <a:off x="6237975" y="5287846"/>
            <a:ext cx="565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https://www.izhikevich.org/publications/spikes.htm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B3C20B-0D14-E039-F459-BB6F1D33E7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" t="-433" r="75842" b="74555"/>
          <a:stretch/>
        </p:blipFill>
        <p:spPr bwMode="auto">
          <a:xfrm>
            <a:off x="502637" y="2162433"/>
            <a:ext cx="2685405" cy="194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73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2C184-D7EC-92CD-43ED-61CDC73A9A12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Neuroscience data is time series data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DCF4B1-8A6F-921E-454F-ADAA294BB8D4}"/>
              </a:ext>
            </a:extLst>
          </p:cNvPr>
          <p:cNvGrpSpPr/>
          <p:nvPr/>
        </p:nvGrpSpPr>
        <p:grpSpPr>
          <a:xfrm>
            <a:off x="1762524" y="2121957"/>
            <a:ext cx="8666952" cy="2083332"/>
            <a:chOff x="1208314" y="1622364"/>
            <a:chExt cx="9906001" cy="2381169"/>
          </a:xfrm>
        </p:grpSpPr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1200BEA1-F278-16CF-5453-22169EE01C3A}"/>
                </a:ext>
              </a:extLst>
            </p:cNvPr>
            <p:cNvSpPr/>
            <p:nvPr/>
          </p:nvSpPr>
          <p:spPr>
            <a:xfrm>
              <a:off x="1208314" y="2188030"/>
              <a:ext cx="3260953" cy="1012372"/>
            </a:xfrm>
            <a:custGeom>
              <a:avLst/>
              <a:gdLst>
                <a:gd name="connsiteX0" fmla="*/ 0 w 5119345"/>
                <a:gd name="connsiteY0" fmla="*/ 772886 h 1589315"/>
                <a:gd name="connsiteX1" fmla="*/ 304800 w 5119345"/>
                <a:gd name="connsiteY1" fmla="*/ 587829 h 1589315"/>
                <a:gd name="connsiteX2" fmla="*/ 359228 w 5119345"/>
                <a:gd name="connsiteY2" fmla="*/ 457200 h 1589315"/>
                <a:gd name="connsiteX3" fmla="*/ 391885 w 5119345"/>
                <a:gd name="connsiteY3" fmla="*/ 402772 h 1589315"/>
                <a:gd name="connsiteX4" fmla="*/ 435428 w 5119345"/>
                <a:gd name="connsiteY4" fmla="*/ 326572 h 1589315"/>
                <a:gd name="connsiteX5" fmla="*/ 457200 w 5119345"/>
                <a:gd name="connsiteY5" fmla="*/ 304800 h 1589315"/>
                <a:gd name="connsiteX6" fmla="*/ 478971 w 5119345"/>
                <a:gd name="connsiteY6" fmla="*/ 272143 h 1589315"/>
                <a:gd name="connsiteX7" fmla="*/ 500743 w 5119345"/>
                <a:gd name="connsiteY7" fmla="*/ 250372 h 1589315"/>
                <a:gd name="connsiteX8" fmla="*/ 544285 w 5119345"/>
                <a:gd name="connsiteY8" fmla="*/ 185058 h 1589315"/>
                <a:gd name="connsiteX9" fmla="*/ 566057 w 5119345"/>
                <a:gd name="connsiteY9" fmla="*/ 163286 h 1589315"/>
                <a:gd name="connsiteX10" fmla="*/ 587828 w 5119345"/>
                <a:gd name="connsiteY10" fmla="*/ 130629 h 1589315"/>
                <a:gd name="connsiteX11" fmla="*/ 653143 w 5119345"/>
                <a:gd name="connsiteY11" fmla="*/ 108858 h 1589315"/>
                <a:gd name="connsiteX12" fmla="*/ 762000 w 5119345"/>
                <a:gd name="connsiteY12" fmla="*/ 119743 h 1589315"/>
                <a:gd name="connsiteX13" fmla="*/ 783771 w 5119345"/>
                <a:gd name="connsiteY13" fmla="*/ 152400 h 1589315"/>
                <a:gd name="connsiteX14" fmla="*/ 859971 w 5119345"/>
                <a:gd name="connsiteY14" fmla="*/ 239486 h 1589315"/>
                <a:gd name="connsiteX15" fmla="*/ 914400 w 5119345"/>
                <a:gd name="connsiteY15" fmla="*/ 195943 h 1589315"/>
                <a:gd name="connsiteX16" fmla="*/ 947057 w 5119345"/>
                <a:gd name="connsiteY16" fmla="*/ 174172 h 1589315"/>
                <a:gd name="connsiteX17" fmla="*/ 1012371 w 5119345"/>
                <a:gd name="connsiteY17" fmla="*/ 185058 h 1589315"/>
                <a:gd name="connsiteX18" fmla="*/ 1045028 w 5119345"/>
                <a:gd name="connsiteY18" fmla="*/ 217715 h 1589315"/>
                <a:gd name="connsiteX19" fmla="*/ 1066800 w 5119345"/>
                <a:gd name="connsiteY19" fmla="*/ 261258 h 1589315"/>
                <a:gd name="connsiteX20" fmla="*/ 1110343 w 5119345"/>
                <a:gd name="connsiteY20" fmla="*/ 359229 h 1589315"/>
                <a:gd name="connsiteX21" fmla="*/ 1208314 w 5119345"/>
                <a:gd name="connsiteY21" fmla="*/ 468086 h 1589315"/>
                <a:gd name="connsiteX22" fmla="*/ 1230085 w 5119345"/>
                <a:gd name="connsiteY22" fmla="*/ 489858 h 1589315"/>
                <a:gd name="connsiteX23" fmla="*/ 1262743 w 5119345"/>
                <a:gd name="connsiteY23" fmla="*/ 511629 h 1589315"/>
                <a:gd name="connsiteX24" fmla="*/ 1349828 w 5119345"/>
                <a:gd name="connsiteY24" fmla="*/ 598715 h 1589315"/>
                <a:gd name="connsiteX25" fmla="*/ 1371600 w 5119345"/>
                <a:gd name="connsiteY25" fmla="*/ 620486 h 1589315"/>
                <a:gd name="connsiteX26" fmla="*/ 1393371 w 5119345"/>
                <a:gd name="connsiteY26" fmla="*/ 642258 h 1589315"/>
                <a:gd name="connsiteX27" fmla="*/ 1426028 w 5119345"/>
                <a:gd name="connsiteY27" fmla="*/ 664029 h 1589315"/>
                <a:gd name="connsiteX28" fmla="*/ 1480457 w 5119345"/>
                <a:gd name="connsiteY28" fmla="*/ 696686 h 1589315"/>
                <a:gd name="connsiteX29" fmla="*/ 1502228 w 5119345"/>
                <a:gd name="connsiteY29" fmla="*/ 664029 h 1589315"/>
                <a:gd name="connsiteX30" fmla="*/ 1513114 w 5119345"/>
                <a:gd name="connsiteY30" fmla="*/ 609600 h 1589315"/>
                <a:gd name="connsiteX31" fmla="*/ 1524000 w 5119345"/>
                <a:gd name="connsiteY31" fmla="*/ 566058 h 1589315"/>
                <a:gd name="connsiteX32" fmla="*/ 1556657 w 5119345"/>
                <a:gd name="connsiteY32" fmla="*/ 489858 h 1589315"/>
                <a:gd name="connsiteX33" fmla="*/ 1567543 w 5119345"/>
                <a:gd name="connsiteY33" fmla="*/ 446315 h 1589315"/>
                <a:gd name="connsiteX34" fmla="*/ 1589314 w 5119345"/>
                <a:gd name="connsiteY34" fmla="*/ 413658 h 1589315"/>
                <a:gd name="connsiteX35" fmla="*/ 1600200 w 5119345"/>
                <a:gd name="connsiteY35" fmla="*/ 337458 h 1589315"/>
                <a:gd name="connsiteX36" fmla="*/ 1611085 w 5119345"/>
                <a:gd name="connsiteY36" fmla="*/ 304800 h 1589315"/>
                <a:gd name="connsiteX37" fmla="*/ 1632857 w 5119345"/>
                <a:gd name="connsiteY37" fmla="*/ 228600 h 1589315"/>
                <a:gd name="connsiteX38" fmla="*/ 1654628 w 5119345"/>
                <a:gd name="connsiteY38" fmla="*/ 195943 h 1589315"/>
                <a:gd name="connsiteX39" fmla="*/ 1676400 w 5119345"/>
                <a:gd name="connsiteY39" fmla="*/ 174172 h 1589315"/>
                <a:gd name="connsiteX40" fmla="*/ 1709057 w 5119345"/>
                <a:gd name="connsiteY40" fmla="*/ 163286 h 1589315"/>
                <a:gd name="connsiteX41" fmla="*/ 1741714 w 5119345"/>
                <a:gd name="connsiteY41" fmla="*/ 174172 h 1589315"/>
                <a:gd name="connsiteX42" fmla="*/ 1796143 w 5119345"/>
                <a:gd name="connsiteY42" fmla="*/ 239486 h 1589315"/>
                <a:gd name="connsiteX43" fmla="*/ 1817914 w 5119345"/>
                <a:gd name="connsiteY43" fmla="*/ 261258 h 1589315"/>
                <a:gd name="connsiteX44" fmla="*/ 1839685 w 5119345"/>
                <a:gd name="connsiteY44" fmla="*/ 304800 h 1589315"/>
                <a:gd name="connsiteX45" fmla="*/ 1883228 w 5119345"/>
                <a:gd name="connsiteY45" fmla="*/ 326572 h 1589315"/>
                <a:gd name="connsiteX46" fmla="*/ 1915885 w 5119345"/>
                <a:gd name="connsiteY46" fmla="*/ 359229 h 1589315"/>
                <a:gd name="connsiteX47" fmla="*/ 1981200 w 5119345"/>
                <a:gd name="connsiteY47" fmla="*/ 381000 h 1589315"/>
                <a:gd name="connsiteX48" fmla="*/ 2002971 w 5119345"/>
                <a:gd name="connsiteY48" fmla="*/ 402772 h 1589315"/>
                <a:gd name="connsiteX49" fmla="*/ 2068285 w 5119345"/>
                <a:gd name="connsiteY49" fmla="*/ 424543 h 1589315"/>
                <a:gd name="connsiteX50" fmla="*/ 2188028 w 5119345"/>
                <a:gd name="connsiteY50" fmla="*/ 359229 h 1589315"/>
                <a:gd name="connsiteX51" fmla="*/ 2264228 w 5119345"/>
                <a:gd name="connsiteY51" fmla="*/ 337458 h 1589315"/>
                <a:gd name="connsiteX52" fmla="*/ 2329543 w 5119345"/>
                <a:gd name="connsiteY52" fmla="*/ 457200 h 1589315"/>
                <a:gd name="connsiteX53" fmla="*/ 2373085 w 5119345"/>
                <a:gd name="connsiteY53" fmla="*/ 533400 h 1589315"/>
                <a:gd name="connsiteX54" fmla="*/ 2449285 w 5119345"/>
                <a:gd name="connsiteY54" fmla="*/ 620486 h 1589315"/>
                <a:gd name="connsiteX55" fmla="*/ 2460171 w 5119345"/>
                <a:gd name="connsiteY55" fmla="*/ 653143 h 1589315"/>
                <a:gd name="connsiteX56" fmla="*/ 2481943 w 5119345"/>
                <a:gd name="connsiteY56" fmla="*/ 674915 h 1589315"/>
                <a:gd name="connsiteX57" fmla="*/ 2525485 w 5119345"/>
                <a:gd name="connsiteY57" fmla="*/ 740229 h 1589315"/>
                <a:gd name="connsiteX58" fmla="*/ 2579914 w 5119345"/>
                <a:gd name="connsiteY58" fmla="*/ 849086 h 1589315"/>
                <a:gd name="connsiteX59" fmla="*/ 2667000 w 5119345"/>
                <a:gd name="connsiteY59" fmla="*/ 925286 h 1589315"/>
                <a:gd name="connsiteX60" fmla="*/ 2688771 w 5119345"/>
                <a:gd name="connsiteY60" fmla="*/ 957943 h 1589315"/>
                <a:gd name="connsiteX61" fmla="*/ 2721428 w 5119345"/>
                <a:gd name="connsiteY61" fmla="*/ 903515 h 1589315"/>
                <a:gd name="connsiteX62" fmla="*/ 2743200 w 5119345"/>
                <a:gd name="connsiteY62" fmla="*/ 805543 h 1589315"/>
                <a:gd name="connsiteX63" fmla="*/ 2775857 w 5119345"/>
                <a:gd name="connsiteY63" fmla="*/ 772886 h 1589315"/>
                <a:gd name="connsiteX64" fmla="*/ 2808514 w 5119345"/>
                <a:gd name="connsiteY64" fmla="*/ 794658 h 1589315"/>
                <a:gd name="connsiteX65" fmla="*/ 2852057 w 5119345"/>
                <a:gd name="connsiteY65" fmla="*/ 903515 h 1589315"/>
                <a:gd name="connsiteX66" fmla="*/ 2873828 w 5119345"/>
                <a:gd name="connsiteY66" fmla="*/ 936172 h 1589315"/>
                <a:gd name="connsiteX67" fmla="*/ 2906485 w 5119345"/>
                <a:gd name="connsiteY67" fmla="*/ 1066800 h 1589315"/>
                <a:gd name="connsiteX68" fmla="*/ 2928257 w 5119345"/>
                <a:gd name="connsiteY68" fmla="*/ 1143000 h 1589315"/>
                <a:gd name="connsiteX69" fmla="*/ 2971800 w 5119345"/>
                <a:gd name="connsiteY69" fmla="*/ 1230086 h 1589315"/>
                <a:gd name="connsiteX70" fmla="*/ 3004457 w 5119345"/>
                <a:gd name="connsiteY70" fmla="*/ 1284515 h 1589315"/>
                <a:gd name="connsiteX71" fmla="*/ 3026228 w 5119345"/>
                <a:gd name="connsiteY71" fmla="*/ 1338943 h 1589315"/>
                <a:gd name="connsiteX72" fmla="*/ 3048000 w 5119345"/>
                <a:gd name="connsiteY72" fmla="*/ 1360715 h 1589315"/>
                <a:gd name="connsiteX73" fmla="*/ 3124200 w 5119345"/>
                <a:gd name="connsiteY73" fmla="*/ 1469572 h 1589315"/>
                <a:gd name="connsiteX74" fmla="*/ 3200400 w 5119345"/>
                <a:gd name="connsiteY74" fmla="*/ 1545772 h 1589315"/>
                <a:gd name="connsiteX75" fmla="*/ 3276600 w 5119345"/>
                <a:gd name="connsiteY75" fmla="*/ 1589315 h 1589315"/>
                <a:gd name="connsiteX76" fmla="*/ 3320143 w 5119345"/>
                <a:gd name="connsiteY76" fmla="*/ 1556658 h 1589315"/>
                <a:gd name="connsiteX77" fmla="*/ 3341914 w 5119345"/>
                <a:gd name="connsiteY77" fmla="*/ 1534886 h 1589315"/>
                <a:gd name="connsiteX78" fmla="*/ 3429000 w 5119345"/>
                <a:gd name="connsiteY78" fmla="*/ 1469572 h 1589315"/>
                <a:gd name="connsiteX79" fmla="*/ 3439885 w 5119345"/>
                <a:gd name="connsiteY79" fmla="*/ 1436915 h 1589315"/>
                <a:gd name="connsiteX80" fmla="*/ 3472543 w 5119345"/>
                <a:gd name="connsiteY80" fmla="*/ 1382486 h 1589315"/>
                <a:gd name="connsiteX81" fmla="*/ 3483428 w 5119345"/>
                <a:gd name="connsiteY81" fmla="*/ 1251858 h 1589315"/>
                <a:gd name="connsiteX82" fmla="*/ 3505200 w 5119345"/>
                <a:gd name="connsiteY82" fmla="*/ 1186543 h 1589315"/>
                <a:gd name="connsiteX83" fmla="*/ 3516085 w 5119345"/>
                <a:gd name="connsiteY83" fmla="*/ 1153886 h 1589315"/>
                <a:gd name="connsiteX84" fmla="*/ 3537857 w 5119345"/>
                <a:gd name="connsiteY84" fmla="*/ 1077686 h 1589315"/>
                <a:gd name="connsiteX85" fmla="*/ 3570514 w 5119345"/>
                <a:gd name="connsiteY85" fmla="*/ 990600 h 1589315"/>
                <a:gd name="connsiteX86" fmla="*/ 3592285 w 5119345"/>
                <a:gd name="connsiteY86" fmla="*/ 892629 h 1589315"/>
                <a:gd name="connsiteX87" fmla="*/ 3624943 w 5119345"/>
                <a:gd name="connsiteY87" fmla="*/ 859972 h 1589315"/>
                <a:gd name="connsiteX88" fmla="*/ 3668485 w 5119345"/>
                <a:gd name="connsiteY88" fmla="*/ 827315 h 1589315"/>
                <a:gd name="connsiteX89" fmla="*/ 3733800 w 5119345"/>
                <a:gd name="connsiteY89" fmla="*/ 805543 h 1589315"/>
                <a:gd name="connsiteX90" fmla="*/ 3766457 w 5119345"/>
                <a:gd name="connsiteY90" fmla="*/ 816429 h 1589315"/>
                <a:gd name="connsiteX91" fmla="*/ 3799114 w 5119345"/>
                <a:gd name="connsiteY91" fmla="*/ 696686 h 1589315"/>
                <a:gd name="connsiteX92" fmla="*/ 3810000 w 5119345"/>
                <a:gd name="connsiteY92" fmla="*/ 522515 h 1589315"/>
                <a:gd name="connsiteX93" fmla="*/ 3842657 w 5119345"/>
                <a:gd name="connsiteY93" fmla="*/ 381000 h 1589315"/>
                <a:gd name="connsiteX94" fmla="*/ 3853543 w 5119345"/>
                <a:gd name="connsiteY94" fmla="*/ 348343 h 1589315"/>
                <a:gd name="connsiteX95" fmla="*/ 3875314 w 5119345"/>
                <a:gd name="connsiteY95" fmla="*/ 315686 h 1589315"/>
                <a:gd name="connsiteX96" fmla="*/ 3897085 w 5119345"/>
                <a:gd name="connsiteY96" fmla="*/ 250372 h 1589315"/>
                <a:gd name="connsiteX97" fmla="*/ 3918857 w 5119345"/>
                <a:gd name="connsiteY97" fmla="*/ 185058 h 1589315"/>
                <a:gd name="connsiteX98" fmla="*/ 3951514 w 5119345"/>
                <a:gd name="connsiteY98" fmla="*/ 108858 h 1589315"/>
                <a:gd name="connsiteX99" fmla="*/ 4038600 w 5119345"/>
                <a:gd name="connsiteY99" fmla="*/ 10886 h 1589315"/>
                <a:gd name="connsiteX100" fmla="*/ 4071257 w 5119345"/>
                <a:gd name="connsiteY100" fmla="*/ 0 h 1589315"/>
                <a:gd name="connsiteX101" fmla="*/ 4136571 w 5119345"/>
                <a:gd name="connsiteY101" fmla="*/ 108858 h 1589315"/>
                <a:gd name="connsiteX102" fmla="*/ 4169228 w 5119345"/>
                <a:gd name="connsiteY102" fmla="*/ 152400 h 1589315"/>
                <a:gd name="connsiteX103" fmla="*/ 4201885 w 5119345"/>
                <a:gd name="connsiteY103" fmla="*/ 206829 h 1589315"/>
                <a:gd name="connsiteX104" fmla="*/ 4223657 w 5119345"/>
                <a:gd name="connsiteY104" fmla="*/ 228600 h 1589315"/>
                <a:gd name="connsiteX105" fmla="*/ 4256314 w 5119345"/>
                <a:gd name="connsiteY105" fmla="*/ 272143 h 1589315"/>
                <a:gd name="connsiteX106" fmla="*/ 4299857 w 5119345"/>
                <a:gd name="connsiteY106" fmla="*/ 326572 h 1589315"/>
                <a:gd name="connsiteX107" fmla="*/ 4332514 w 5119345"/>
                <a:gd name="connsiteY107" fmla="*/ 293915 h 1589315"/>
                <a:gd name="connsiteX108" fmla="*/ 4354285 w 5119345"/>
                <a:gd name="connsiteY108" fmla="*/ 261258 h 1589315"/>
                <a:gd name="connsiteX109" fmla="*/ 4419600 w 5119345"/>
                <a:gd name="connsiteY109" fmla="*/ 217715 h 1589315"/>
                <a:gd name="connsiteX110" fmla="*/ 4484914 w 5119345"/>
                <a:gd name="connsiteY110" fmla="*/ 228600 h 1589315"/>
                <a:gd name="connsiteX111" fmla="*/ 4517571 w 5119345"/>
                <a:gd name="connsiteY111" fmla="*/ 283029 h 1589315"/>
                <a:gd name="connsiteX112" fmla="*/ 4539343 w 5119345"/>
                <a:gd name="connsiteY112" fmla="*/ 337458 h 1589315"/>
                <a:gd name="connsiteX113" fmla="*/ 4550228 w 5119345"/>
                <a:gd name="connsiteY113" fmla="*/ 402772 h 1589315"/>
                <a:gd name="connsiteX114" fmla="*/ 4561114 w 5119345"/>
                <a:gd name="connsiteY114" fmla="*/ 435429 h 1589315"/>
                <a:gd name="connsiteX115" fmla="*/ 4582885 w 5119345"/>
                <a:gd name="connsiteY115" fmla="*/ 522515 h 1589315"/>
                <a:gd name="connsiteX116" fmla="*/ 4626428 w 5119345"/>
                <a:gd name="connsiteY116" fmla="*/ 609600 h 1589315"/>
                <a:gd name="connsiteX117" fmla="*/ 4669971 w 5119345"/>
                <a:gd name="connsiteY117" fmla="*/ 685800 h 1589315"/>
                <a:gd name="connsiteX118" fmla="*/ 4691743 w 5119345"/>
                <a:gd name="connsiteY118" fmla="*/ 707572 h 1589315"/>
                <a:gd name="connsiteX119" fmla="*/ 4757057 w 5119345"/>
                <a:gd name="connsiteY119" fmla="*/ 653143 h 1589315"/>
                <a:gd name="connsiteX120" fmla="*/ 4822371 w 5119345"/>
                <a:gd name="connsiteY120" fmla="*/ 566058 h 1589315"/>
                <a:gd name="connsiteX121" fmla="*/ 4844143 w 5119345"/>
                <a:gd name="connsiteY121" fmla="*/ 533400 h 1589315"/>
                <a:gd name="connsiteX122" fmla="*/ 4909457 w 5119345"/>
                <a:gd name="connsiteY122" fmla="*/ 478972 h 1589315"/>
                <a:gd name="connsiteX123" fmla="*/ 5061857 w 5119345"/>
                <a:gd name="connsiteY123" fmla="*/ 489858 h 1589315"/>
                <a:gd name="connsiteX124" fmla="*/ 5116285 w 5119345"/>
                <a:gd name="connsiteY124" fmla="*/ 533400 h 1589315"/>
                <a:gd name="connsiteX125" fmla="*/ 5116285 w 5119345"/>
                <a:gd name="connsiteY125" fmla="*/ 511629 h 158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5119345" h="1589315">
                  <a:moveTo>
                    <a:pt x="0" y="772886"/>
                  </a:moveTo>
                  <a:cubicBezTo>
                    <a:pt x="101600" y="711200"/>
                    <a:pt x="206394" y="654491"/>
                    <a:pt x="304800" y="587829"/>
                  </a:cubicBezTo>
                  <a:cubicBezTo>
                    <a:pt x="349700" y="557413"/>
                    <a:pt x="342475" y="500758"/>
                    <a:pt x="359228" y="457200"/>
                  </a:cubicBezTo>
                  <a:cubicBezTo>
                    <a:pt x="366823" y="437452"/>
                    <a:pt x="381610" y="421267"/>
                    <a:pt x="391885" y="402772"/>
                  </a:cubicBezTo>
                  <a:cubicBezTo>
                    <a:pt x="412200" y="366205"/>
                    <a:pt x="410547" y="357673"/>
                    <a:pt x="435428" y="326572"/>
                  </a:cubicBezTo>
                  <a:cubicBezTo>
                    <a:pt x="441839" y="318558"/>
                    <a:pt x="450789" y="312814"/>
                    <a:pt x="457200" y="304800"/>
                  </a:cubicBezTo>
                  <a:cubicBezTo>
                    <a:pt x="465373" y="294584"/>
                    <a:pt x="470798" y="282359"/>
                    <a:pt x="478971" y="272143"/>
                  </a:cubicBezTo>
                  <a:cubicBezTo>
                    <a:pt x="485382" y="264129"/>
                    <a:pt x="494585" y="258583"/>
                    <a:pt x="500743" y="250372"/>
                  </a:cubicBezTo>
                  <a:cubicBezTo>
                    <a:pt x="516442" y="229439"/>
                    <a:pt x="525783" y="203560"/>
                    <a:pt x="544285" y="185058"/>
                  </a:cubicBezTo>
                  <a:cubicBezTo>
                    <a:pt x="551542" y="177801"/>
                    <a:pt x="559646" y="171300"/>
                    <a:pt x="566057" y="163286"/>
                  </a:cubicBezTo>
                  <a:cubicBezTo>
                    <a:pt x="574230" y="153070"/>
                    <a:pt x="576734" y="137563"/>
                    <a:pt x="587828" y="130629"/>
                  </a:cubicBezTo>
                  <a:cubicBezTo>
                    <a:pt x="607289" y="118466"/>
                    <a:pt x="653143" y="108858"/>
                    <a:pt x="653143" y="108858"/>
                  </a:cubicBezTo>
                  <a:cubicBezTo>
                    <a:pt x="689429" y="112486"/>
                    <a:pt x="727405" y="108211"/>
                    <a:pt x="762000" y="119743"/>
                  </a:cubicBezTo>
                  <a:cubicBezTo>
                    <a:pt x="774412" y="123880"/>
                    <a:pt x="775156" y="142554"/>
                    <a:pt x="783771" y="152400"/>
                  </a:cubicBezTo>
                  <a:cubicBezTo>
                    <a:pt x="872922" y="254288"/>
                    <a:pt x="810980" y="165998"/>
                    <a:pt x="859971" y="239486"/>
                  </a:cubicBezTo>
                  <a:cubicBezTo>
                    <a:pt x="960484" y="172478"/>
                    <a:pt x="836844" y="257988"/>
                    <a:pt x="914400" y="195943"/>
                  </a:cubicBezTo>
                  <a:cubicBezTo>
                    <a:pt x="924616" y="187770"/>
                    <a:pt x="936171" y="181429"/>
                    <a:pt x="947057" y="174172"/>
                  </a:cubicBezTo>
                  <a:cubicBezTo>
                    <a:pt x="968828" y="177801"/>
                    <a:pt x="992202" y="176094"/>
                    <a:pt x="1012371" y="185058"/>
                  </a:cubicBezTo>
                  <a:cubicBezTo>
                    <a:pt x="1026439" y="191310"/>
                    <a:pt x="1036080" y="205188"/>
                    <a:pt x="1045028" y="217715"/>
                  </a:cubicBezTo>
                  <a:cubicBezTo>
                    <a:pt x="1054460" y="230920"/>
                    <a:pt x="1060209" y="246429"/>
                    <a:pt x="1066800" y="261258"/>
                  </a:cubicBezTo>
                  <a:cubicBezTo>
                    <a:pt x="1082684" y="296997"/>
                    <a:pt x="1089726" y="326242"/>
                    <a:pt x="1110343" y="359229"/>
                  </a:cubicBezTo>
                  <a:cubicBezTo>
                    <a:pt x="1138750" y="404681"/>
                    <a:pt x="1168733" y="428505"/>
                    <a:pt x="1208314" y="468086"/>
                  </a:cubicBezTo>
                  <a:cubicBezTo>
                    <a:pt x="1215571" y="475343"/>
                    <a:pt x="1221545" y="484165"/>
                    <a:pt x="1230085" y="489858"/>
                  </a:cubicBezTo>
                  <a:cubicBezTo>
                    <a:pt x="1240971" y="497115"/>
                    <a:pt x="1252964" y="502937"/>
                    <a:pt x="1262743" y="511629"/>
                  </a:cubicBezTo>
                  <a:cubicBezTo>
                    <a:pt x="1262797" y="511677"/>
                    <a:pt x="1330459" y="579346"/>
                    <a:pt x="1349828" y="598715"/>
                  </a:cubicBezTo>
                  <a:lnTo>
                    <a:pt x="1371600" y="620486"/>
                  </a:lnTo>
                  <a:cubicBezTo>
                    <a:pt x="1378857" y="627743"/>
                    <a:pt x="1384831" y="636565"/>
                    <a:pt x="1393371" y="642258"/>
                  </a:cubicBezTo>
                  <a:cubicBezTo>
                    <a:pt x="1404257" y="649515"/>
                    <a:pt x="1415812" y="655856"/>
                    <a:pt x="1426028" y="664029"/>
                  </a:cubicBezTo>
                  <a:cubicBezTo>
                    <a:pt x="1468722" y="698183"/>
                    <a:pt x="1423744" y="677781"/>
                    <a:pt x="1480457" y="696686"/>
                  </a:cubicBezTo>
                  <a:cubicBezTo>
                    <a:pt x="1487714" y="685800"/>
                    <a:pt x="1497634" y="676279"/>
                    <a:pt x="1502228" y="664029"/>
                  </a:cubicBezTo>
                  <a:cubicBezTo>
                    <a:pt x="1508725" y="646705"/>
                    <a:pt x="1509100" y="627662"/>
                    <a:pt x="1513114" y="609600"/>
                  </a:cubicBezTo>
                  <a:cubicBezTo>
                    <a:pt x="1516360" y="594996"/>
                    <a:pt x="1519890" y="580443"/>
                    <a:pt x="1524000" y="566058"/>
                  </a:cubicBezTo>
                  <a:cubicBezTo>
                    <a:pt x="1534680" y="528677"/>
                    <a:pt x="1537299" y="528572"/>
                    <a:pt x="1556657" y="489858"/>
                  </a:cubicBezTo>
                  <a:cubicBezTo>
                    <a:pt x="1560286" y="475344"/>
                    <a:pt x="1561650" y="460066"/>
                    <a:pt x="1567543" y="446315"/>
                  </a:cubicBezTo>
                  <a:cubicBezTo>
                    <a:pt x="1572697" y="434290"/>
                    <a:pt x="1585555" y="426189"/>
                    <a:pt x="1589314" y="413658"/>
                  </a:cubicBezTo>
                  <a:cubicBezTo>
                    <a:pt x="1596687" y="389082"/>
                    <a:pt x="1595168" y="362618"/>
                    <a:pt x="1600200" y="337458"/>
                  </a:cubicBezTo>
                  <a:cubicBezTo>
                    <a:pt x="1602450" y="326206"/>
                    <a:pt x="1607933" y="315833"/>
                    <a:pt x="1611085" y="304800"/>
                  </a:cubicBezTo>
                  <a:cubicBezTo>
                    <a:pt x="1615735" y="288525"/>
                    <a:pt x="1624158" y="245999"/>
                    <a:pt x="1632857" y="228600"/>
                  </a:cubicBezTo>
                  <a:cubicBezTo>
                    <a:pt x="1638708" y="216898"/>
                    <a:pt x="1646455" y="206159"/>
                    <a:pt x="1654628" y="195943"/>
                  </a:cubicBezTo>
                  <a:cubicBezTo>
                    <a:pt x="1661039" y="187929"/>
                    <a:pt x="1667599" y="179452"/>
                    <a:pt x="1676400" y="174172"/>
                  </a:cubicBezTo>
                  <a:cubicBezTo>
                    <a:pt x="1686239" y="168268"/>
                    <a:pt x="1698171" y="166915"/>
                    <a:pt x="1709057" y="163286"/>
                  </a:cubicBezTo>
                  <a:cubicBezTo>
                    <a:pt x="1719943" y="166915"/>
                    <a:pt x="1732167" y="167807"/>
                    <a:pt x="1741714" y="174172"/>
                  </a:cubicBezTo>
                  <a:cubicBezTo>
                    <a:pt x="1774958" y="196335"/>
                    <a:pt x="1773195" y="210801"/>
                    <a:pt x="1796143" y="239486"/>
                  </a:cubicBezTo>
                  <a:cubicBezTo>
                    <a:pt x="1802554" y="247500"/>
                    <a:pt x="1812221" y="252718"/>
                    <a:pt x="1817914" y="261258"/>
                  </a:cubicBezTo>
                  <a:cubicBezTo>
                    <a:pt x="1826915" y="274760"/>
                    <a:pt x="1828211" y="293326"/>
                    <a:pt x="1839685" y="304800"/>
                  </a:cubicBezTo>
                  <a:cubicBezTo>
                    <a:pt x="1851160" y="316275"/>
                    <a:pt x="1870023" y="317140"/>
                    <a:pt x="1883228" y="326572"/>
                  </a:cubicBezTo>
                  <a:cubicBezTo>
                    <a:pt x="1895755" y="335520"/>
                    <a:pt x="1902428" y="351753"/>
                    <a:pt x="1915885" y="359229"/>
                  </a:cubicBezTo>
                  <a:cubicBezTo>
                    <a:pt x="1935946" y="370374"/>
                    <a:pt x="1981200" y="381000"/>
                    <a:pt x="1981200" y="381000"/>
                  </a:cubicBezTo>
                  <a:cubicBezTo>
                    <a:pt x="1988457" y="388257"/>
                    <a:pt x="1993791" y="398182"/>
                    <a:pt x="2002971" y="402772"/>
                  </a:cubicBezTo>
                  <a:cubicBezTo>
                    <a:pt x="2023497" y="413035"/>
                    <a:pt x="2068285" y="424543"/>
                    <a:pt x="2068285" y="424543"/>
                  </a:cubicBezTo>
                  <a:cubicBezTo>
                    <a:pt x="2104051" y="400700"/>
                    <a:pt x="2148518" y="369107"/>
                    <a:pt x="2188028" y="359229"/>
                  </a:cubicBezTo>
                  <a:cubicBezTo>
                    <a:pt x="2242703" y="345560"/>
                    <a:pt x="2217378" y="353074"/>
                    <a:pt x="2264228" y="337458"/>
                  </a:cubicBezTo>
                  <a:cubicBezTo>
                    <a:pt x="2304002" y="397117"/>
                    <a:pt x="2280151" y="358417"/>
                    <a:pt x="2329543" y="457200"/>
                  </a:cubicBezTo>
                  <a:cubicBezTo>
                    <a:pt x="2341262" y="480637"/>
                    <a:pt x="2355134" y="512885"/>
                    <a:pt x="2373085" y="533400"/>
                  </a:cubicBezTo>
                  <a:cubicBezTo>
                    <a:pt x="2406191" y="571236"/>
                    <a:pt x="2428871" y="579658"/>
                    <a:pt x="2449285" y="620486"/>
                  </a:cubicBezTo>
                  <a:cubicBezTo>
                    <a:pt x="2454417" y="630749"/>
                    <a:pt x="2454267" y="643304"/>
                    <a:pt x="2460171" y="653143"/>
                  </a:cubicBezTo>
                  <a:cubicBezTo>
                    <a:pt x="2465452" y="661944"/>
                    <a:pt x="2475785" y="666704"/>
                    <a:pt x="2481943" y="674915"/>
                  </a:cubicBezTo>
                  <a:cubicBezTo>
                    <a:pt x="2497642" y="695848"/>
                    <a:pt x="2515767" y="715935"/>
                    <a:pt x="2525485" y="740229"/>
                  </a:cubicBezTo>
                  <a:cubicBezTo>
                    <a:pt x="2542739" y="783364"/>
                    <a:pt x="2550603" y="811401"/>
                    <a:pt x="2579914" y="849086"/>
                  </a:cubicBezTo>
                  <a:cubicBezTo>
                    <a:pt x="2606222" y="882910"/>
                    <a:pt x="2633609" y="900243"/>
                    <a:pt x="2667000" y="925286"/>
                  </a:cubicBezTo>
                  <a:cubicBezTo>
                    <a:pt x="2674257" y="936172"/>
                    <a:pt x="2676079" y="954770"/>
                    <a:pt x="2688771" y="957943"/>
                  </a:cubicBezTo>
                  <a:cubicBezTo>
                    <a:pt x="2706802" y="962451"/>
                    <a:pt x="2720552" y="907457"/>
                    <a:pt x="2721428" y="903515"/>
                  </a:cubicBezTo>
                  <a:cubicBezTo>
                    <a:pt x="2723404" y="894623"/>
                    <a:pt x="2730947" y="823923"/>
                    <a:pt x="2743200" y="805543"/>
                  </a:cubicBezTo>
                  <a:cubicBezTo>
                    <a:pt x="2751739" y="792734"/>
                    <a:pt x="2764971" y="783772"/>
                    <a:pt x="2775857" y="772886"/>
                  </a:cubicBezTo>
                  <a:cubicBezTo>
                    <a:pt x="2786743" y="780143"/>
                    <a:pt x="2800138" y="784607"/>
                    <a:pt x="2808514" y="794658"/>
                  </a:cubicBezTo>
                  <a:cubicBezTo>
                    <a:pt x="2850235" y="844723"/>
                    <a:pt x="2811454" y="842610"/>
                    <a:pt x="2852057" y="903515"/>
                  </a:cubicBezTo>
                  <a:lnTo>
                    <a:pt x="2873828" y="936172"/>
                  </a:lnTo>
                  <a:lnTo>
                    <a:pt x="2906485" y="1066800"/>
                  </a:lnTo>
                  <a:cubicBezTo>
                    <a:pt x="2911104" y="1085277"/>
                    <a:pt x="2919581" y="1123912"/>
                    <a:pt x="2928257" y="1143000"/>
                  </a:cubicBezTo>
                  <a:cubicBezTo>
                    <a:pt x="2941687" y="1172546"/>
                    <a:pt x="2961537" y="1199296"/>
                    <a:pt x="2971800" y="1230086"/>
                  </a:cubicBezTo>
                  <a:cubicBezTo>
                    <a:pt x="2985930" y="1272480"/>
                    <a:pt x="2974571" y="1254629"/>
                    <a:pt x="3004457" y="1284515"/>
                  </a:cubicBezTo>
                  <a:cubicBezTo>
                    <a:pt x="3011714" y="1302658"/>
                    <a:pt x="3016533" y="1321977"/>
                    <a:pt x="3026228" y="1338943"/>
                  </a:cubicBezTo>
                  <a:cubicBezTo>
                    <a:pt x="3031320" y="1347854"/>
                    <a:pt x="3041842" y="1352504"/>
                    <a:pt x="3048000" y="1360715"/>
                  </a:cubicBezTo>
                  <a:cubicBezTo>
                    <a:pt x="3070153" y="1390252"/>
                    <a:pt x="3097653" y="1440370"/>
                    <a:pt x="3124200" y="1469572"/>
                  </a:cubicBezTo>
                  <a:cubicBezTo>
                    <a:pt x="3148363" y="1496151"/>
                    <a:pt x="3175000" y="1520372"/>
                    <a:pt x="3200400" y="1545772"/>
                  </a:cubicBezTo>
                  <a:cubicBezTo>
                    <a:pt x="3243636" y="1589008"/>
                    <a:pt x="3218122" y="1574695"/>
                    <a:pt x="3276600" y="1589315"/>
                  </a:cubicBezTo>
                  <a:cubicBezTo>
                    <a:pt x="3291114" y="1578429"/>
                    <a:pt x="3306205" y="1568273"/>
                    <a:pt x="3320143" y="1556658"/>
                  </a:cubicBezTo>
                  <a:cubicBezTo>
                    <a:pt x="3328027" y="1550088"/>
                    <a:pt x="3333704" y="1541044"/>
                    <a:pt x="3341914" y="1534886"/>
                  </a:cubicBezTo>
                  <a:cubicBezTo>
                    <a:pt x="3440394" y="1461025"/>
                    <a:pt x="3379066" y="1519504"/>
                    <a:pt x="3429000" y="1469572"/>
                  </a:cubicBezTo>
                  <a:cubicBezTo>
                    <a:pt x="3432628" y="1458686"/>
                    <a:pt x="3433982" y="1446754"/>
                    <a:pt x="3439885" y="1436915"/>
                  </a:cubicBezTo>
                  <a:cubicBezTo>
                    <a:pt x="3484715" y="1362197"/>
                    <a:pt x="3441703" y="1475002"/>
                    <a:pt x="3472543" y="1382486"/>
                  </a:cubicBezTo>
                  <a:cubicBezTo>
                    <a:pt x="3476171" y="1338943"/>
                    <a:pt x="3476245" y="1294957"/>
                    <a:pt x="3483428" y="1251858"/>
                  </a:cubicBezTo>
                  <a:cubicBezTo>
                    <a:pt x="3487201" y="1229221"/>
                    <a:pt x="3497943" y="1208315"/>
                    <a:pt x="3505200" y="1186543"/>
                  </a:cubicBezTo>
                  <a:lnTo>
                    <a:pt x="3516085" y="1153886"/>
                  </a:lnTo>
                  <a:cubicBezTo>
                    <a:pt x="3542193" y="1075561"/>
                    <a:pt x="3510510" y="1173400"/>
                    <a:pt x="3537857" y="1077686"/>
                  </a:cubicBezTo>
                  <a:cubicBezTo>
                    <a:pt x="3546388" y="1047827"/>
                    <a:pt x="3559015" y="1019349"/>
                    <a:pt x="3570514" y="990600"/>
                  </a:cubicBezTo>
                  <a:cubicBezTo>
                    <a:pt x="3571830" y="982703"/>
                    <a:pt x="3580376" y="910492"/>
                    <a:pt x="3592285" y="892629"/>
                  </a:cubicBezTo>
                  <a:cubicBezTo>
                    <a:pt x="3600825" y="879820"/>
                    <a:pt x="3613254" y="869991"/>
                    <a:pt x="3624943" y="859972"/>
                  </a:cubicBezTo>
                  <a:cubicBezTo>
                    <a:pt x="3638718" y="848165"/>
                    <a:pt x="3652258" y="835429"/>
                    <a:pt x="3668485" y="827315"/>
                  </a:cubicBezTo>
                  <a:cubicBezTo>
                    <a:pt x="3689012" y="817052"/>
                    <a:pt x="3733800" y="805543"/>
                    <a:pt x="3733800" y="805543"/>
                  </a:cubicBezTo>
                  <a:cubicBezTo>
                    <a:pt x="3744686" y="809172"/>
                    <a:pt x="3756618" y="822333"/>
                    <a:pt x="3766457" y="816429"/>
                  </a:cubicBezTo>
                  <a:cubicBezTo>
                    <a:pt x="3792429" y="800845"/>
                    <a:pt x="3797432" y="708457"/>
                    <a:pt x="3799114" y="696686"/>
                  </a:cubicBezTo>
                  <a:cubicBezTo>
                    <a:pt x="3802743" y="638629"/>
                    <a:pt x="3804961" y="580467"/>
                    <a:pt x="3810000" y="522515"/>
                  </a:cubicBezTo>
                  <a:cubicBezTo>
                    <a:pt x="3816650" y="446037"/>
                    <a:pt x="3819462" y="450584"/>
                    <a:pt x="3842657" y="381000"/>
                  </a:cubicBezTo>
                  <a:cubicBezTo>
                    <a:pt x="3846286" y="370114"/>
                    <a:pt x="3847178" y="357890"/>
                    <a:pt x="3853543" y="348343"/>
                  </a:cubicBezTo>
                  <a:cubicBezTo>
                    <a:pt x="3860800" y="337457"/>
                    <a:pt x="3870001" y="327641"/>
                    <a:pt x="3875314" y="315686"/>
                  </a:cubicBezTo>
                  <a:cubicBezTo>
                    <a:pt x="3884634" y="294715"/>
                    <a:pt x="3889828" y="272143"/>
                    <a:pt x="3897085" y="250372"/>
                  </a:cubicBezTo>
                  <a:lnTo>
                    <a:pt x="3918857" y="185058"/>
                  </a:lnTo>
                  <a:cubicBezTo>
                    <a:pt x="3930119" y="151273"/>
                    <a:pt x="3931336" y="142488"/>
                    <a:pt x="3951514" y="108858"/>
                  </a:cubicBezTo>
                  <a:cubicBezTo>
                    <a:pt x="3981803" y="58376"/>
                    <a:pt x="3990292" y="38491"/>
                    <a:pt x="4038600" y="10886"/>
                  </a:cubicBezTo>
                  <a:cubicBezTo>
                    <a:pt x="4048563" y="5193"/>
                    <a:pt x="4060371" y="3629"/>
                    <a:pt x="4071257" y="0"/>
                  </a:cubicBezTo>
                  <a:cubicBezTo>
                    <a:pt x="4186179" y="57462"/>
                    <a:pt x="4028596" y="-35106"/>
                    <a:pt x="4136571" y="108858"/>
                  </a:cubicBezTo>
                  <a:cubicBezTo>
                    <a:pt x="4147457" y="123372"/>
                    <a:pt x="4159164" y="137304"/>
                    <a:pt x="4169228" y="152400"/>
                  </a:cubicBezTo>
                  <a:cubicBezTo>
                    <a:pt x="4180964" y="170005"/>
                    <a:pt x="4189587" y="189612"/>
                    <a:pt x="4201885" y="206829"/>
                  </a:cubicBezTo>
                  <a:cubicBezTo>
                    <a:pt x="4207850" y="215180"/>
                    <a:pt x="4217087" y="220716"/>
                    <a:pt x="4223657" y="228600"/>
                  </a:cubicBezTo>
                  <a:cubicBezTo>
                    <a:pt x="4235272" y="242538"/>
                    <a:pt x="4245769" y="257379"/>
                    <a:pt x="4256314" y="272143"/>
                  </a:cubicBezTo>
                  <a:cubicBezTo>
                    <a:pt x="4290644" y="320206"/>
                    <a:pt x="4263447" y="290162"/>
                    <a:pt x="4299857" y="326572"/>
                  </a:cubicBezTo>
                  <a:cubicBezTo>
                    <a:pt x="4310743" y="315686"/>
                    <a:pt x="4322659" y="305742"/>
                    <a:pt x="4332514" y="293915"/>
                  </a:cubicBezTo>
                  <a:cubicBezTo>
                    <a:pt x="4340889" y="283864"/>
                    <a:pt x="4344439" y="269873"/>
                    <a:pt x="4354285" y="261258"/>
                  </a:cubicBezTo>
                  <a:cubicBezTo>
                    <a:pt x="4373977" y="244027"/>
                    <a:pt x="4419600" y="217715"/>
                    <a:pt x="4419600" y="217715"/>
                  </a:cubicBezTo>
                  <a:cubicBezTo>
                    <a:pt x="4441371" y="221343"/>
                    <a:pt x="4464248" y="220850"/>
                    <a:pt x="4484914" y="228600"/>
                  </a:cubicBezTo>
                  <a:cubicBezTo>
                    <a:pt x="4508486" y="237439"/>
                    <a:pt x="4510497" y="264166"/>
                    <a:pt x="4517571" y="283029"/>
                  </a:cubicBezTo>
                  <a:cubicBezTo>
                    <a:pt x="4524432" y="301325"/>
                    <a:pt x="4532086" y="319315"/>
                    <a:pt x="4539343" y="337458"/>
                  </a:cubicBezTo>
                  <a:cubicBezTo>
                    <a:pt x="4542971" y="359229"/>
                    <a:pt x="4545440" y="381226"/>
                    <a:pt x="4550228" y="402772"/>
                  </a:cubicBezTo>
                  <a:cubicBezTo>
                    <a:pt x="4552717" y="413973"/>
                    <a:pt x="4558331" y="424297"/>
                    <a:pt x="4561114" y="435429"/>
                  </a:cubicBezTo>
                  <a:cubicBezTo>
                    <a:pt x="4569552" y="469179"/>
                    <a:pt x="4569063" y="492107"/>
                    <a:pt x="4582885" y="522515"/>
                  </a:cubicBezTo>
                  <a:cubicBezTo>
                    <a:pt x="4596315" y="552061"/>
                    <a:pt x="4611914" y="580572"/>
                    <a:pt x="4626428" y="609600"/>
                  </a:cubicBezTo>
                  <a:cubicBezTo>
                    <a:pt x="4641326" y="639395"/>
                    <a:pt x="4649458" y="660158"/>
                    <a:pt x="4669971" y="685800"/>
                  </a:cubicBezTo>
                  <a:cubicBezTo>
                    <a:pt x="4676382" y="693814"/>
                    <a:pt x="4684486" y="700315"/>
                    <a:pt x="4691743" y="707572"/>
                  </a:cubicBezTo>
                  <a:cubicBezTo>
                    <a:pt x="4722962" y="686758"/>
                    <a:pt x="4731913" y="683875"/>
                    <a:pt x="4757057" y="653143"/>
                  </a:cubicBezTo>
                  <a:cubicBezTo>
                    <a:pt x="4780034" y="625060"/>
                    <a:pt x="4802243" y="596249"/>
                    <a:pt x="4822371" y="566058"/>
                  </a:cubicBezTo>
                  <a:cubicBezTo>
                    <a:pt x="4829628" y="555172"/>
                    <a:pt x="4835767" y="543451"/>
                    <a:pt x="4844143" y="533400"/>
                  </a:cubicBezTo>
                  <a:cubicBezTo>
                    <a:pt x="4870336" y="501969"/>
                    <a:pt x="4877346" y="500379"/>
                    <a:pt x="4909457" y="478972"/>
                  </a:cubicBezTo>
                  <a:cubicBezTo>
                    <a:pt x="4960257" y="482601"/>
                    <a:pt x="5012448" y="477506"/>
                    <a:pt x="5061857" y="489858"/>
                  </a:cubicBezTo>
                  <a:cubicBezTo>
                    <a:pt x="5091559" y="497283"/>
                    <a:pt x="5069843" y="548881"/>
                    <a:pt x="5116285" y="533400"/>
                  </a:cubicBezTo>
                  <a:cubicBezTo>
                    <a:pt x="5123170" y="531105"/>
                    <a:pt x="5116285" y="518886"/>
                    <a:pt x="5116285" y="511629"/>
                  </a:cubicBezTo>
                </a:path>
              </a:pathLst>
            </a:custGeom>
            <a:noFill/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C6936C-FFA0-1A98-B2C1-B8D0172BF86E}"/>
                </a:ext>
              </a:extLst>
            </p:cNvPr>
            <p:cNvSpPr txBox="1"/>
            <p:nvPr/>
          </p:nvSpPr>
          <p:spPr>
            <a:xfrm>
              <a:off x="2412230" y="3427057"/>
              <a:ext cx="975083" cy="42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 -&gt;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05AA5F-E5D7-AC4B-4840-CB01AF50827E}"/>
                </a:ext>
              </a:extLst>
            </p:cNvPr>
            <p:cNvSpPr txBox="1"/>
            <p:nvPr/>
          </p:nvSpPr>
          <p:spPr>
            <a:xfrm>
              <a:off x="1932548" y="1622365"/>
              <a:ext cx="2255523" cy="42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Stimulus feature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60C54EE-B8D9-E1A0-A153-ABB16800DAF7}"/>
                </a:ext>
              </a:extLst>
            </p:cNvPr>
            <p:cNvGrpSpPr/>
            <p:nvPr/>
          </p:nvGrpSpPr>
          <p:grpSpPr>
            <a:xfrm>
              <a:off x="5075509" y="1622364"/>
              <a:ext cx="6038806" cy="2381169"/>
              <a:chOff x="5075509" y="1622364"/>
              <a:chExt cx="6038806" cy="238116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8D29FC-FF16-D600-45EF-26677214C7D0}"/>
                  </a:ext>
                </a:extLst>
              </p:cNvPr>
              <p:cNvGrpSpPr/>
              <p:nvPr/>
            </p:nvGrpSpPr>
            <p:grpSpPr>
              <a:xfrm>
                <a:off x="6509657" y="2329544"/>
                <a:ext cx="4604658" cy="729343"/>
                <a:chOff x="5889171" y="3113314"/>
                <a:chExt cx="4604658" cy="729343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CAE00F7D-F36C-ED66-36B0-BF54E65615A1}"/>
                    </a:ext>
                  </a:extLst>
                </p:cNvPr>
                <p:cNvCxnSpPr/>
                <p:nvPr/>
              </p:nvCxnSpPr>
              <p:spPr>
                <a:xfrm>
                  <a:off x="5889171" y="3842657"/>
                  <a:ext cx="460465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3FD91ECB-FA82-B0C8-1A87-88658FB60A18}"/>
                    </a:ext>
                  </a:extLst>
                </p:cNvPr>
                <p:cNvCxnSpPr/>
                <p:nvPr/>
              </p:nvCxnSpPr>
              <p:spPr>
                <a:xfrm flipV="1">
                  <a:off x="6477000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3179AC18-0C53-3139-E8AF-7EC68F81C148}"/>
                    </a:ext>
                  </a:extLst>
                </p:cNvPr>
                <p:cNvCxnSpPr/>
                <p:nvPr/>
              </p:nvCxnSpPr>
              <p:spPr>
                <a:xfrm flipV="1">
                  <a:off x="6792686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07A09980-178F-EA4F-183A-BBDE3022CF11}"/>
                    </a:ext>
                  </a:extLst>
                </p:cNvPr>
                <p:cNvCxnSpPr/>
                <p:nvPr/>
              </p:nvCxnSpPr>
              <p:spPr>
                <a:xfrm flipV="1">
                  <a:off x="6879771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89FA1E30-845F-EF50-6680-3F9E848B95D5}"/>
                    </a:ext>
                  </a:extLst>
                </p:cNvPr>
                <p:cNvCxnSpPr/>
                <p:nvPr/>
              </p:nvCxnSpPr>
              <p:spPr>
                <a:xfrm flipV="1">
                  <a:off x="8338457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D5F6A6DE-F5BE-94DA-0E12-4B721BA30F95}"/>
                    </a:ext>
                  </a:extLst>
                </p:cNvPr>
                <p:cNvCxnSpPr/>
                <p:nvPr/>
              </p:nvCxnSpPr>
              <p:spPr>
                <a:xfrm flipV="1">
                  <a:off x="8501743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DD55442-6BFD-59E9-02BA-AFF05E041485}"/>
                    </a:ext>
                  </a:extLst>
                </p:cNvPr>
                <p:cNvCxnSpPr/>
                <p:nvPr/>
              </p:nvCxnSpPr>
              <p:spPr>
                <a:xfrm flipV="1">
                  <a:off x="9361714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BC2AD5A-6EAC-E295-0D7A-25D7029B30AB}"/>
                    </a:ext>
                  </a:extLst>
                </p:cNvPr>
                <p:cNvCxnSpPr/>
                <p:nvPr/>
              </p:nvCxnSpPr>
              <p:spPr>
                <a:xfrm flipV="1">
                  <a:off x="9916885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B6DDA-C2E4-CF48-4895-D3F467CCDA85}"/>
                  </a:ext>
                </a:extLst>
              </p:cNvPr>
              <p:cNvSpPr txBox="1"/>
              <p:nvPr/>
            </p:nvSpPr>
            <p:spPr>
              <a:xfrm>
                <a:off x="8532383" y="3581401"/>
                <a:ext cx="975083" cy="422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 -&gt;</a:t>
                </a:r>
              </a:p>
            </p:txBody>
          </p:sp>
          <p:sp>
            <p:nvSpPr>
              <p:cNvPr id="14" name="Right Arrow 18">
                <a:extLst>
                  <a:ext uri="{FF2B5EF4-FFF2-40B4-BE49-F238E27FC236}">
                    <a16:creationId xmlns:a16="http://schemas.microsoft.com/office/drawing/2014/main" id="{7DAD48E6-49F3-AD20-5D0D-3CED88CCE336}"/>
                  </a:ext>
                </a:extLst>
              </p:cNvPr>
              <p:cNvSpPr/>
              <p:nvPr/>
            </p:nvSpPr>
            <p:spPr>
              <a:xfrm>
                <a:off x="5075509" y="2485844"/>
                <a:ext cx="897927" cy="424475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531E12-429D-DCF7-AE7E-7BC5C34C188A}"/>
                  </a:ext>
                </a:extLst>
              </p:cNvPr>
              <p:cNvSpPr txBox="1"/>
              <p:nvPr/>
            </p:nvSpPr>
            <p:spPr>
              <a:xfrm>
                <a:off x="7905744" y="1622364"/>
                <a:ext cx="2394215" cy="422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Recorded spikes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4739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404F9D-E56C-A2E2-F0D4-262A3602E94A}"/>
              </a:ext>
            </a:extLst>
          </p:cNvPr>
          <p:cNvSpPr txBox="1"/>
          <p:nvPr/>
        </p:nvSpPr>
        <p:spPr>
          <a:xfrm>
            <a:off x="211973" y="332508"/>
            <a:ext cx="11768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Keep the filter and the spiking, but throw out all those ion channel parameters:</a:t>
            </a:r>
          </a:p>
          <a:p>
            <a:endParaRPr lang="en-US" sz="2400" dirty="0"/>
          </a:p>
          <a:p>
            <a:r>
              <a:rPr lang="en-US" sz="2400" dirty="0"/>
              <a:t>	=&gt; leaky integrate-and-fire neurons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E9784-3D67-4880-7751-A7F1F552E340}"/>
              </a:ext>
            </a:extLst>
          </p:cNvPr>
          <p:cNvSpPr txBox="1"/>
          <p:nvPr/>
        </p:nvSpPr>
        <p:spPr>
          <a:xfrm>
            <a:off x="0" y="2362654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>
                <a:solidFill>
                  <a:srgbClr val="FDB879"/>
                </a:solidFill>
              </a:rPr>
              <a:t>τ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>
                <a:solidFill>
                  <a:srgbClr val="84C777"/>
                </a:solidFill>
              </a:rPr>
              <a:t>– V </a:t>
            </a:r>
            <a:r>
              <a:rPr lang="en-US" sz="3200" b="1" dirty="0"/>
              <a:t>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external</a:t>
            </a:r>
            <a:endParaRPr lang="en-US" sz="3200" b="1" baseline="-2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34611-8EE1-74CD-5AC1-8CE2443430C8}"/>
              </a:ext>
            </a:extLst>
          </p:cNvPr>
          <p:cNvSpPr txBox="1"/>
          <p:nvPr/>
        </p:nvSpPr>
        <p:spPr>
          <a:xfrm>
            <a:off x="873894" y="3295017"/>
            <a:ext cx="3725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if (V &gt; </a:t>
            </a:r>
            <a:r>
              <a:rPr lang="en-US" sz="2400" dirty="0" err="1">
                <a:latin typeface="Consolas" panose="020B0609020204030204" pitchFamily="49" charset="0"/>
              </a:rPr>
              <a:t>V_threshold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emit a spike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V = </a:t>
            </a:r>
            <a:r>
              <a:rPr lang="en-US" sz="2400" dirty="0" err="1">
                <a:latin typeface="Consolas" panose="020B0609020204030204" pitchFamily="49" charset="0"/>
              </a:rPr>
              <a:t>V_reset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AEF641-DC5A-F239-1A72-CADDBF8E8152}"/>
              </a:ext>
            </a:extLst>
          </p:cNvPr>
          <p:cNvGrpSpPr/>
          <p:nvPr/>
        </p:nvGrpSpPr>
        <p:grpSpPr>
          <a:xfrm>
            <a:off x="5750683" y="2001394"/>
            <a:ext cx="5567423" cy="3398910"/>
            <a:chOff x="3014875" y="2183888"/>
            <a:chExt cx="5567423" cy="34133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8AD031-7821-F34C-C5A3-A675261E3394}"/>
                </a:ext>
              </a:extLst>
            </p:cNvPr>
            <p:cNvSpPr txBox="1"/>
            <p:nvPr/>
          </p:nvSpPr>
          <p:spPr>
            <a:xfrm>
              <a:off x="3014875" y="2572146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external current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939C4A-8542-500B-2010-B59CEFE17AC7}"/>
                </a:ext>
              </a:extLst>
            </p:cNvPr>
            <p:cNvSpPr txBox="1"/>
            <p:nvPr/>
          </p:nvSpPr>
          <p:spPr>
            <a:xfrm>
              <a:off x="3052230" y="4107674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membrane</a:t>
              </a:r>
            </a:p>
            <a:p>
              <a:pPr algn="r"/>
              <a:r>
                <a:rPr lang="en-US" dirty="0"/>
                <a:t>potential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F2EAC3-4D6B-314D-06FF-D9E60040A20D}"/>
                </a:ext>
              </a:extLst>
            </p:cNvPr>
            <p:cNvSpPr txBox="1"/>
            <p:nvPr/>
          </p:nvSpPr>
          <p:spPr>
            <a:xfrm>
              <a:off x="6050446" y="522791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4531FD-1AB9-4F7B-15AB-280DBE24D07F}"/>
                </a:ext>
              </a:extLst>
            </p:cNvPr>
            <p:cNvSpPr txBox="1"/>
            <p:nvPr/>
          </p:nvSpPr>
          <p:spPr>
            <a:xfrm>
              <a:off x="4335940" y="2284155"/>
              <a:ext cx="326372" cy="374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1049B9-13E5-7171-607A-CD25027B1877}"/>
                </a:ext>
              </a:extLst>
            </p:cNvPr>
            <p:cNvSpPr txBox="1"/>
            <p:nvPr/>
          </p:nvSpPr>
          <p:spPr>
            <a:xfrm>
              <a:off x="4003719" y="4782135"/>
              <a:ext cx="66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E</a:t>
              </a:r>
              <a:r>
                <a:rPr lang="en-US" baseline="-25000" dirty="0" err="1"/>
                <a:t>ion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8D54F6-3AB4-0317-B7E7-7074BC1F2466}"/>
                </a:ext>
              </a:extLst>
            </p:cNvPr>
            <p:cNvSpPr txBox="1"/>
            <p:nvPr/>
          </p:nvSpPr>
          <p:spPr>
            <a:xfrm>
              <a:off x="3838330" y="3109493"/>
              <a:ext cx="810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I</a:t>
              </a:r>
              <a:r>
                <a:rPr lang="en-US" baseline="-25000" dirty="0" err="1"/>
                <a:t>ext</a:t>
              </a:r>
              <a:endParaRPr lang="en-US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BBBFBD5F-68AE-7DB0-5B7C-D06A466D9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25169" y="2183888"/>
              <a:ext cx="3957129" cy="30489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761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404F9D-E56C-A2E2-F0D4-262A3602E94A}"/>
              </a:ext>
            </a:extLst>
          </p:cNvPr>
          <p:cNvSpPr txBox="1"/>
          <p:nvPr/>
        </p:nvSpPr>
        <p:spPr>
          <a:xfrm>
            <a:off x="211973" y="332508"/>
            <a:ext cx="11768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Actually, just keep the filtering, and give me an approximate spike rate</a:t>
            </a:r>
          </a:p>
          <a:p>
            <a:endParaRPr lang="en-US" sz="2400" dirty="0"/>
          </a:p>
          <a:p>
            <a:r>
              <a:rPr lang="en-US" sz="2400" dirty="0"/>
              <a:t>	=&gt; rate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E9784-3D67-4880-7751-A7F1F552E340}"/>
              </a:ext>
            </a:extLst>
          </p:cNvPr>
          <p:cNvSpPr txBox="1"/>
          <p:nvPr/>
        </p:nvSpPr>
        <p:spPr>
          <a:xfrm>
            <a:off x="0" y="2362654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>
                <a:solidFill>
                  <a:srgbClr val="FDB879"/>
                </a:solidFill>
              </a:rPr>
              <a:t>τ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>
                <a:solidFill>
                  <a:srgbClr val="84C777"/>
                </a:solidFill>
              </a:rPr>
              <a:t>– V </a:t>
            </a:r>
            <a:r>
              <a:rPr lang="en-US" sz="3200" b="1" dirty="0"/>
              <a:t>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external</a:t>
            </a:r>
            <a:endParaRPr lang="en-US" sz="3200" b="1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B8B5A-D537-E7AD-1EBD-8CFAA89AAA16}"/>
              </a:ext>
            </a:extLst>
          </p:cNvPr>
          <p:cNvSpPr txBox="1"/>
          <p:nvPr/>
        </p:nvSpPr>
        <p:spPr>
          <a:xfrm>
            <a:off x="1281669" y="3106964"/>
            <a:ext cx="3008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r(t)  =  </a:t>
            </a:r>
            <a:r>
              <a:rPr lang="el-GR" sz="3200" b="1" dirty="0"/>
              <a:t>φ</a:t>
            </a:r>
            <a:r>
              <a:rPr lang="en-US" sz="3200" b="1" dirty="0"/>
              <a:t>(V(t))</a:t>
            </a:r>
            <a:endParaRPr lang="en-US" sz="3200" b="1" baseline="-25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0BA3FAE-ADA4-EB12-2ADF-7B6A637AAE8E}"/>
              </a:ext>
            </a:extLst>
          </p:cNvPr>
          <p:cNvGrpSpPr/>
          <p:nvPr/>
        </p:nvGrpSpPr>
        <p:grpSpPr>
          <a:xfrm>
            <a:off x="0" y="4064570"/>
            <a:ext cx="4349025" cy="1783673"/>
            <a:chOff x="0" y="3777246"/>
            <a:chExt cx="4349025" cy="178367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0DBA8F-1E9F-8EE5-0A82-7D0DD5DA6558}"/>
                </a:ext>
              </a:extLst>
            </p:cNvPr>
            <p:cNvSpPr txBox="1"/>
            <p:nvPr/>
          </p:nvSpPr>
          <p:spPr>
            <a:xfrm>
              <a:off x="0" y="4187748"/>
              <a:ext cx="30088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where </a:t>
              </a:r>
              <a:r>
                <a:rPr lang="el-GR" sz="3200" b="1" dirty="0"/>
                <a:t>φ</a:t>
              </a:r>
              <a:r>
                <a:rPr lang="en-US" sz="3200" b="1" dirty="0"/>
                <a:t>(x) = </a:t>
              </a:r>
              <a:endParaRPr lang="en-US" sz="3200" baseline="-25000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7C4DF32-0F99-6470-BA01-39A68A754B46}"/>
                </a:ext>
              </a:extLst>
            </p:cNvPr>
            <p:cNvGrpSpPr/>
            <p:nvPr/>
          </p:nvGrpSpPr>
          <p:grpSpPr>
            <a:xfrm>
              <a:off x="2539606" y="3777246"/>
              <a:ext cx="1809419" cy="1070255"/>
              <a:chOff x="2539606" y="3777246"/>
              <a:chExt cx="1809419" cy="107025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AE340E-1A14-A46D-CC4A-09E037D51FB1}"/>
                  </a:ext>
                </a:extLst>
              </p:cNvPr>
              <p:cNvSpPr txBox="1"/>
              <p:nvPr/>
            </p:nvSpPr>
            <p:spPr>
              <a:xfrm>
                <a:off x="2979192" y="3777246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1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F703557-18A5-6152-C415-6E14D6F02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3169" y="4275902"/>
                <a:ext cx="1131160" cy="0"/>
              </a:xfrm>
              <a:prstGeom prst="straightConnector1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FAB36F-0A68-164E-EA31-8F8CDBAB4C2F}"/>
                  </a:ext>
                </a:extLst>
              </p:cNvPr>
              <p:cNvSpPr txBox="1"/>
              <p:nvPr/>
            </p:nvSpPr>
            <p:spPr>
              <a:xfrm>
                <a:off x="2539606" y="4262726"/>
                <a:ext cx="18094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1 + e</a:t>
                </a:r>
                <a:r>
                  <a:rPr lang="en-US" sz="3200" b="1" baseline="30000" dirty="0"/>
                  <a:t>-x</a:t>
                </a:r>
                <a:endParaRPr lang="en-US" sz="3200" b="1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FC41BB-889E-6D6B-A5C9-3D3C2C83D2A3}"/>
                </a:ext>
              </a:extLst>
            </p:cNvPr>
            <p:cNvSpPr txBox="1"/>
            <p:nvPr/>
          </p:nvSpPr>
          <p:spPr>
            <a:xfrm>
              <a:off x="2553410" y="4976144"/>
              <a:ext cx="17956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tanh(x)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0A4C050-7D3F-D7BE-AB0E-FEE8B191FD2A}"/>
              </a:ext>
            </a:extLst>
          </p:cNvPr>
          <p:cNvGrpSpPr/>
          <p:nvPr/>
        </p:nvGrpSpPr>
        <p:grpSpPr>
          <a:xfrm>
            <a:off x="6038215" y="1050943"/>
            <a:ext cx="6037832" cy="5474549"/>
            <a:chOff x="6038215" y="450638"/>
            <a:chExt cx="6037832" cy="5474549"/>
          </a:xfrm>
        </p:grpSpPr>
        <p:pic>
          <p:nvPicPr>
            <p:cNvPr id="2050" name="Picture 2" descr="Figure 1. Examples of network activity as a function of s and g. Each inset shows x(t) for 6 out of 400 network units as a function of time, with its location indicating the values g and s used: for insets 1-12 (in order): (g, s) = (0.5,2.5), (1.3,2.5), (2.5,2.5), (0.6,1.5), (1.5,1.5), (2.5,1.5), (0.4,0.4), (1.5,0.5), (2.5,0.5), (0.4,-0.4), (1.2, -0.3), (2.5,-0.5). The long-dashed line is the boundary between activity that decays to 0 (inserts 7, 10 &amp; 11) and persistent chaotic activity (inserts 8, 9 &amp; 12). The solid curve is the boundary between persistent chaos and what we will show to be transient chaotic activity that ultimately converges to one of many nonzero fixed points (inserts 1-6). For inserts 3-6, there is a break in the time axis, reflecting the long time required for convergence to a fixed point. The short-dashed line simply indicates s=1.">
              <a:extLst>
                <a:ext uri="{FF2B5EF4-FFF2-40B4-BE49-F238E27FC236}">
                  <a16:creationId xmlns:a16="http://schemas.microsoft.com/office/drawing/2014/main" id="{16D8960A-C2ED-35A6-753E-98CBECE9EE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24"/>
            <a:stretch/>
          </p:blipFill>
          <p:spPr bwMode="auto">
            <a:xfrm>
              <a:off x="6038215" y="966811"/>
              <a:ext cx="6037832" cy="4519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4EB256-3DD7-32E8-0613-919D13FD5A96}"/>
                </a:ext>
              </a:extLst>
            </p:cNvPr>
            <p:cNvSpPr txBox="1"/>
            <p:nvPr/>
          </p:nvSpPr>
          <p:spPr>
            <a:xfrm>
              <a:off x="6512160" y="5555855"/>
              <a:ext cx="5467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Stern, </a:t>
              </a:r>
              <a:r>
                <a:rPr lang="en-US" dirty="0" err="1"/>
                <a:t>Sompolinsky</a:t>
              </a:r>
              <a:r>
                <a:rPr lang="en-US" dirty="0"/>
                <a:t>, and Abbott (2014) PRE</a:t>
              </a:r>
            </a:p>
          </p:txBody>
        </p:sp>
        <p:pic>
          <p:nvPicPr>
            <p:cNvPr id="2052" name="Picture 4" descr="It's like sigma summation notation, except instead of summing the argument over all values of i, you 2 the argument over all values of 2.">
              <a:extLst>
                <a:ext uri="{FF2B5EF4-FFF2-40B4-BE49-F238E27FC236}">
                  <a16:creationId xmlns:a16="http://schemas.microsoft.com/office/drawing/2014/main" id="{6B18AB50-A0CB-D68E-0292-377B1667D1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82544" r="35620" b="3610"/>
            <a:stretch/>
          </p:blipFill>
          <p:spPr bwMode="auto">
            <a:xfrm>
              <a:off x="8628254" y="450638"/>
              <a:ext cx="1235676" cy="42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857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19C1EC7-20B0-7C3F-1829-2DE70933D924}"/>
              </a:ext>
            </a:extLst>
          </p:cNvPr>
          <p:cNvSpPr txBox="1"/>
          <p:nvPr/>
        </p:nvSpPr>
        <p:spPr>
          <a:xfrm>
            <a:off x="211973" y="417957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last important feature of neurons in the brain: there are lots of them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577C0C-1836-62E2-CDFA-7C085AB13A5F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So, how much detail do we need to describe neural activity?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58CD5F-3D1D-97A8-B9AA-D31539639DB3}"/>
              </a:ext>
            </a:extLst>
          </p:cNvPr>
          <p:cNvGrpSpPr/>
          <p:nvPr/>
        </p:nvGrpSpPr>
        <p:grpSpPr>
          <a:xfrm>
            <a:off x="9823108" y="1355778"/>
            <a:ext cx="1825192" cy="1454389"/>
            <a:chOff x="6499652" y="658615"/>
            <a:chExt cx="1825192" cy="145438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5534D54-5FEB-1BFB-C8A4-B147AC1E6773}"/>
                </a:ext>
              </a:extLst>
            </p:cNvPr>
            <p:cNvSpPr/>
            <p:nvPr/>
          </p:nvSpPr>
          <p:spPr>
            <a:xfrm>
              <a:off x="6499652" y="1161533"/>
              <a:ext cx="1544595" cy="951471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A3DF61-BE05-643A-3988-347AD6E78C81}"/>
                </a:ext>
              </a:extLst>
            </p:cNvPr>
            <p:cNvSpPr txBox="1"/>
            <p:nvPr/>
          </p:nvSpPr>
          <p:spPr>
            <a:xfrm>
              <a:off x="7410444" y="65861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???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8DF50FE-7F22-8D0D-E309-3A07A98442FD}"/>
              </a:ext>
            </a:extLst>
          </p:cNvPr>
          <p:cNvSpPr txBox="1"/>
          <p:nvPr/>
        </p:nvSpPr>
        <p:spPr>
          <a:xfrm>
            <a:off x="799131" y="1979921"/>
            <a:ext cx="10593732" cy="584775"/>
          </a:xfrm>
          <a:custGeom>
            <a:avLst/>
            <a:gdLst>
              <a:gd name="connsiteX0" fmla="*/ 0 w 10593732"/>
              <a:gd name="connsiteY0" fmla="*/ 0 h 584775"/>
              <a:gd name="connsiteX1" fmla="*/ 344296 w 10593732"/>
              <a:gd name="connsiteY1" fmla="*/ 0 h 584775"/>
              <a:gd name="connsiteX2" fmla="*/ 688593 w 10593732"/>
              <a:gd name="connsiteY2" fmla="*/ 0 h 584775"/>
              <a:gd name="connsiteX3" fmla="*/ 1456638 w 10593732"/>
              <a:gd name="connsiteY3" fmla="*/ 0 h 584775"/>
              <a:gd name="connsiteX4" fmla="*/ 2012809 w 10593732"/>
              <a:gd name="connsiteY4" fmla="*/ 0 h 584775"/>
              <a:gd name="connsiteX5" fmla="*/ 2674917 w 10593732"/>
              <a:gd name="connsiteY5" fmla="*/ 0 h 584775"/>
              <a:gd name="connsiteX6" fmla="*/ 3442963 w 10593732"/>
              <a:gd name="connsiteY6" fmla="*/ 0 h 584775"/>
              <a:gd name="connsiteX7" fmla="*/ 3999134 w 10593732"/>
              <a:gd name="connsiteY7" fmla="*/ 0 h 584775"/>
              <a:gd name="connsiteX8" fmla="*/ 4449367 w 10593732"/>
              <a:gd name="connsiteY8" fmla="*/ 0 h 584775"/>
              <a:gd name="connsiteX9" fmla="*/ 5217413 w 10593732"/>
              <a:gd name="connsiteY9" fmla="*/ 0 h 584775"/>
              <a:gd name="connsiteX10" fmla="*/ 5561709 w 10593732"/>
              <a:gd name="connsiteY10" fmla="*/ 0 h 584775"/>
              <a:gd name="connsiteX11" fmla="*/ 6117880 w 10593732"/>
              <a:gd name="connsiteY11" fmla="*/ 0 h 584775"/>
              <a:gd name="connsiteX12" fmla="*/ 6568114 w 10593732"/>
              <a:gd name="connsiteY12" fmla="*/ 0 h 584775"/>
              <a:gd name="connsiteX13" fmla="*/ 7018347 w 10593732"/>
              <a:gd name="connsiteY13" fmla="*/ 0 h 584775"/>
              <a:gd name="connsiteX14" fmla="*/ 7362644 w 10593732"/>
              <a:gd name="connsiteY14" fmla="*/ 0 h 584775"/>
              <a:gd name="connsiteX15" fmla="*/ 7706940 w 10593732"/>
              <a:gd name="connsiteY15" fmla="*/ 0 h 584775"/>
              <a:gd name="connsiteX16" fmla="*/ 8263111 w 10593732"/>
              <a:gd name="connsiteY16" fmla="*/ 0 h 584775"/>
              <a:gd name="connsiteX17" fmla="*/ 9137094 w 10593732"/>
              <a:gd name="connsiteY17" fmla="*/ 0 h 584775"/>
              <a:gd name="connsiteX18" fmla="*/ 9799202 w 10593732"/>
              <a:gd name="connsiteY18" fmla="*/ 0 h 584775"/>
              <a:gd name="connsiteX19" fmla="*/ 10593732 w 10593732"/>
              <a:gd name="connsiteY19" fmla="*/ 0 h 584775"/>
              <a:gd name="connsiteX20" fmla="*/ 10593732 w 10593732"/>
              <a:gd name="connsiteY20" fmla="*/ 584775 h 584775"/>
              <a:gd name="connsiteX21" fmla="*/ 10249436 w 10593732"/>
              <a:gd name="connsiteY21" fmla="*/ 584775 h 584775"/>
              <a:gd name="connsiteX22" fmla="*/ 9799202 w 10593732"/>
              <a:gd name="connsiteY22" fmla="*/ 584775 h 584775"/>
              <a:gd name="connsiteX23" fmla="*/ 9137094 w 10593732"/>
              <a:gd name="connsiteY23" fmla="*/ 584775 h 584775"/>
              <a:gd name="connsiteX24" fmla="*/ 8474986 w 10593732"/>
              <a:gd name="connsiteY24" fmla="*/ 584775 h 584775"/>
              <a:gd name="connsiteX25" fmla="*/ 7706940 w 10593732"/>
              <a:gd name="connsiteY25" fmla="*/ 584775 h 584775"/>
              <a:gd name="connsiteX26" fmla="*/ 7362644 w 10593732"/>
              <a:gd name="connsiteY26" fmla="*/ 584775 h 584775"/>
              <a:gd name="connsiteX27" fmla="*/ 6700535 w 10593732"/>
              <a:gd name="connsiteY27" fmla="*/ 584775 h 584775"/>
              <a:gd name="connsiteX28" fmla="*/ 5826553 w 10593732"/>
              <a:gd name="connsiteY28" fmla="*/ 584775 h 584775"/>
              <a:gd name="connsiteX29" fmla="*/ 5164444 w 10593732"/>
              <a:gd name="connsiteY29" fmla="*/ 584775 h 584775"/>
              <a:gd name="connsiteX30" fmla="*/ 4820148 w 10593732"/>
              <a:gd name="connsiteY30" fmla="*/ 584775 h 584775"/>
              <a:gd name="connsiteX31" fmla="*/ 4475852 w 10593732"/>
              <a:gd name="connsiteY31" fmla="*/ 584775 h 584775"/>
              <a:gd name="connsiteX32" fmla="*/ 3919681 w 10593732"/>
              <a:gd name="connsiteY32" fmla="*/ 584775 h 584775"/>
              <a:gd name="connsiteX33" fmla="*/ 3469447 w 10593732"/>
              <a:gd name="connsiteY33" fmla="*/ 584775 h 584775"/>
              <a:gd name="connsiteX34" fmla="*/ 3125151 w 10593732"/>
              <a:gd name="connsiteY34" fmla="*/ 584775 h 584775"/>
              <a:gd name="connsiteX35" fmla="*/ 2568980 w 10593732"/>
              <a:gd name="connsiteY35" fmla="*/ 584775 h 584775"/>
              <a:gd name="connsiteX36" fmla="*/ 1800934 w 10593732"/>
              <a:gd name="connsiteY36" fmla="*/ 584775 h 584775"/>
              <a:gd name="connsiteX37" fmla="*/ 1244764 w 10593732"/>
              <a:gd name="connsiteY37" fmla="*/ 584775 h 584775"/>
              <a:gd name="connsiteX38" fmla="*/ 794530 w 10593732"/>
              <a:gd name="connsiteY38" fmla="*/ 584775 h 584775"/>
              <a:gd name="connsiteX39" fmla="*/ 0 w 10593732"/>
              <a:gd name="connsiteY39" fmla="*/ 584775 h 584775"/>
              <a:gd name="connsiteX40" fmla="*/ 0 w 10593732"/>
              <a:gd name="connsiteY4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593732" h="584775" extrusionOk="0">
                <a:moveTo>
                  <a:pt x="0" y="0"/>
                </a:moveTo>
                <a:cubicBezTo>
                  <a:pt x="163435" y="13795"/>
                  <a:pt x="229368" y="-11024"/>
                  <a:pt x="344296" y="0"/>
                </a:cubicBezTo>
                <a:cubicBezTo>
                  <a:pt x="459224" y="11024"/>
                  <a:pt x="612359" y="-13639"/>
                  <a:pt x="688593" y="0"/>
                </a:cubicBezTo>
                <a:cubicBezTo>
                  <a:pt x="764827" y="13639"/>
                  <a:pt x="1118082" y="-26232"/>
                  <a:pt x="1456638" y="0"/>
                </a:cubicBezTo>
                <a:cubicBezTo>
                  <a:pt x="1795195" y="26232"/>
                  <a:pt x="1745309" y="20776"/>
                  <a:pt x="2012809" y="0"/>
                </a:cubicBezTo>
                <a:cubicBezTo>
                  <a:pt x="2280309" y="-20776"/>
                  <a:pt x="2416171" y="-16074"/>
                  <a:pt x="2674917" y="0"/>
                </a:cubicBezTo>
                <a:cubicBezTo>
                  <a:pt x="2933663" y="16074"/>
                  <a:pt x="3278289" y="21854"/>
                  <a:pt x="3442963" y="0"/>
                </a:cubicBezTo>
                <a:cubicBezTo>
                  <a:pt x="3607637" y="-21854"/>
                  <a:pt x="3786157" y="-15568"/>
                  <a:pt x="3999134" y="0"/>
                </a:cubicBezTo>
                <a:cubicBezTo>
                  <a:pt x="4212111" y="15568"/>
                  <a:pt x="4325219" y="-4071"/>
                  <a:pt x="4449367" y="0"/>
                </a:cubicBezTo>
                <a:cubicBezTo>
                  <a:pt x="4573515" y="4071"/>
                  <a:pt x="4965258" y="24493"/>
                  <a:pt x="5217413" y="0"/>
                </a:cubicBezTo>
                <a:cubicBezTo>
                  <a:pt x="5469568" y="-24493"/>
                  <a:pt x="5474686" y="11334"/>
                  <a:pt x="5561709" y="0"/>
                </a:cubicBezTo>
                <a:cubicBezTo>
                  <a:pt x="5648732" y="-11334"/>
                  <a:pt x="5977485" y="11332"/>
                  <a:pt x="6117880" y="0"/>
                </a:cubicBezTo>
                <a:cubicBezTo>
                  <a:pt x="6258275" y="-11332"/>
                  <a:pt x="6403537" y="-7900"/>
                  <a:pt x="6568114" y="0"/>
                </a:cubicBezTo>
                <a:cubicBezTo>
                  <a:pt x="6732691" y="7900"/>
                  <a:pt x="6837725" y="-15477"/>
                  <a:pt x="7018347" y="0"/>
                </a:cubicBezTo>
                <a:cubicBezTo>
                  <a:pt x="7198969" y="15477"/>
                  <a:pt x="7200628" y="5938"/>
                  <a:pt x="7362644" y="0"/>
                </a:cubicBezTo>
                <a:cubicBezTo>
                  <a:pt x="7524660" y="-5938"/>
                  <a:pt x="7618785" y="5385"/>
                  <a:pt x="7706940" y="0"/>
                </a:cubicBezTo>
                <a:cubicBezTo>
                  <a:pt x="7795095" y="-5385"/>
                  <a:pt x="8110543" y="-15068"/>
                  <a:pt x="8263111" y="0"/>
                </a:cubicBezTo>
                <a:cubicBezTo>
                  <a:pt x="8415679" y="15068"/>
                  <a:pt x="8853835" y="241"/>
                  <a:pt x="9137094" y="0"/>
                </a:cubicBezTo>
                <a:cubicBezTo>
                  <a:pt x="9420353" y="-241"/>
                  <a:pt x="9497510" y="20068"/>
                  <a:pt x="9799202" y="0"/>
                </a:cubicBezTo>
                <a:cubicBezTo>
                  <a:pt x="10100894" y="-20068"/>
                  <a:pt x="10416124" y="-1818"/>
                  <a:pt x="10593732" y="0"/>
                </a:cubicBezTo>
                <a:cubicBezTo>
                  <a:pt x="10593373" y="143258"/>
                  <a:pt x="10580483" y="462347"/>
                  <a:pt x="10593732" y="584775"/>
                </a:cubicBezTo>
                <a:cubicBezTo>
                  <a:pt x="10484254" y="592685"/>
                  <a:pt x="10413483" y="584636"/>
                  <a:pt x="10249436" y="584775"/>
                </a:cubicBezTo>
                <a:cubicBezTo>
                  <a:pt x="10085389" y="584914"/>
                  <a:pt x="9967853" y="587617"/>
                  <a:pt x="9799202" y="584775"/>
                </a:cubicBezTo>
                <a:cubicBezTo>
                  <a:pt x="9630551" y="581933"/>
                  <a:pt x="9288102" y="565884"/>
                  <a:pt x="9137094" y="584775"/>
                </a:cubicBezTo>
                <a:cubicBezTo>
                  <a:pt x="8986086" y="603666"/>
                  <a:pt x="8652742" y="571007"/>
                  <a:pt x="8474986" y="584775"/>
                </a:cubicBezTo>
                <a:cubicBezTo>
                  <a:pt x="8297230" y="598543"/>
                  <a:pt x="8083336" y="552952"/>
                  <a:pt x="7706940" y="584775"/>
                </a:cubicBezTo>
                <a:cubicBezTo>
                  <a:pt x="7330544" y="616598"/>
                  <a:pt x="7436627" y="593498"/>
                  <a:pt x="7362644" y="584775"/>
                </a:cubicBezTo>
                <a:cubicBezTo>
                  <a:pt x="7288661" y="576052"/>
                  <a:pt x="6926495" y="594175"/>
                  <a:pt x="6700535" y="584775"/>
                </a:cubicBezTo>
                <a:cubicBezTo>
                  <a:pt x="6474575" y="575375"/>
                  <a:pt x="6048540" y="598113"/>
                  <a:pt x="5826553" y="584775"/>
                </a:cubicBezTo>
                <a:cubicBezTo>
                  <a:pt x="5604566" y="571437"/>
                  <a:pt x="5435663" y="611647"/>
                  <a:pt x="5164444" y="584775"/>
                </a:cubicBezTo>
                <a:cubicBezTo>
                  <a:pt x="4893225" y="557903"/>
                  <a:pt x="4986784" y="573483"/>
                  <a:pt x="4820148" y="584775"/>
                </a:cubicBezTo>
                <a:cubicBezTo>
                  <a:pt x="4653512" y="596067"/>
                  <a:pt x="4580679" y="582843"/>
                  <a:pt x="4475852" y="584775"/>
                </a:cubicBezTo>
                <a:cubicBezTo>
                  <a:pt x="4371025" y="586707"/>
                  <a:pt x="4180953" y="583676"/>
                  <a:pt x="3919681" y="584775"/>
                </a:cubicBezTo>
                <a:cubicBezTo>
                  <a:pt x="3658409" y="585874"/>
                  <a:pt x="3634280" y="587671"/>
                  <a:pt x="3469447" y="584775"/>
                </a:cubicBezTo>
                <a:cubicBezTo>
                  <a:pt x="3304614" y="581879"/>
                  <a:pt x="3278089" y="574354"/>
                  <a:pt x="3125151" y="584775"/>
                </a:cubicBezTo>
                <a:cubicBezTo>
                  <a:pt x="2972213" y="595196"/>
                  <a:pt x="2697383" y="561907"/>
                  <a:pt x="2568980" y="584775"/>
                </a:cubicBezTo>
                <a:cubicBezTo>
                  <a:pt x="2440577" y="607643"/>
                  <a:pt x="2114604" y="602511"/>
                  <a:pt x="1800934" y="584775"/>
                </a:cubicBezTo>
                <a:cubicBezTo>
                  <a:pt x="1487264" y="567039"/>
                  <a:pt x="1499719" y="599693"/>
                  <a:pt x="1244764" y="584775"/>
                </a:cubicBezTo>
                <a:cubicBezTo>
                  <a:pt x="989809" y="569858"/>
                  <a:pt x="907322" y="600094"/>
                  <a:pt x="794530" y="584775"/>
                </a:cubicBezTo>
                <a:cubicBezTo>
                  <a:pt x="681738" y="569456"/>
                  <a:pt x="287701" y="617235"/>
                  <a:pt x="0" y="584775"/>
                </a:cubicBezTo>
                <a:cubicBezTo>
                  <a:pt x="-21135" y="321863"/>
                  <a:pt x="-1182" y="148674"/>
                  <a:pt x="0" y="0"/>
                </a:cubicBezTo>
                <a:close/>
              </a:path>
            </a:pathLst>
          </a:custGeom>
          <a:noFill/>
          <a:ln w="9525">
            <a:noFill/>
            <a:extLst>
              <a:ext uri="{C807C97D-BFC1-408E-A445-0C87EB9F89A2}">
                <ask:lineSketchStyleProps xmlns:ask="http://schemas.microsoft.com/office/drawing/2018/sketchyshapes" sd="192208259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 err="1">
                <a:solidFill>
                  <a:srgbClr val="89BBE2"/>
                </a:solidFill>
              </a:rPr>
              <a:t>g</a:t>
            </a:r>
            <a:r>
              <a:rPr lang="en-US" sz="3200" b="1" baseline="-25000" dirty="0" err="1">
                <a:solidFill>
                  <a:srgbClr val="89BBE2"/>
                </a:solidFill>
              </a:rPr>
              <a:t>Na</a:t>
            </a:r>
            <a:r>
              <a:rPr lang="en-US" sz="3200" b="1" dirty="0">
                <a:solidFill>
                  <a:schemeClr val="accent6"/>
                </a:solidFill>
              </a:rPr>
              <a:t>(V)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84C777"/>
                </a:solidFill>
              </a:rPr>
              <a:t>(V – 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Na</a:t>
            </a:r>
            <a:r>
              <a:rPr lang="en-US" sz="3200" b="1" dirty="0">
                <a:solidFill>
                  <a:srgbClr val="84C777"/>
                </a:solidFill>
              </a:rPr>
              <a:t>)</a:t>
            </a:r>
            <a:r>
              <a:rPr lang="en-US" sz="3200" b="1" dirty="0"/>
              <a:t> + </a:t>
            </a:r>
            <a:r>
              <a:rPr lang="en-US" sz="3200" b="1" dirty="0" err="1">
                <a:solidFill>
                  <a:srgbClr val="89BBE2"/>
                </a:solidFill>
              </a:rPr>
              <a:t>g</a:t>
            </a:r>
            <a:r>
              <a:rPr lang="en-US" sz="3200" b="1" baseline="-25000" dirty="0" err="1">
                <a:solidFill>
                  <a:srgbClr val="89BBE2"/>
                </a:solidFill>
              </a:rPr>
              <a:t>K</a:t>
            </a:r>
            <a:r>
              <a:rPr lang="en-US" sz="3200" b="1" dirty="0">
                <a:solidFill>
                  <a:schemeClr val="accent6"/>
                </a:solidFill>
              </a:rPr>
              <a:t>(V)</a:t>
            </a:r>
            <a:r>
              <a:rPr lang="en-US" sz="3200" b="1" dirty="0">
                <a:solidFill>
                  <a:srgbClr val="84C777"/>
                </a:solidFill>
              </a:rPr>
              <a:t> (V – E</a:t>
            </a:r>
            <a:r>
              <a:rPr lang="en-US" sz="3200" b="1" baseline="-25000" dirty="0">
                <a:solidFill>
                  <a:srgbClr val="84C777"/>
                </a:solidFill>
              </a:rPr>
              <a:t>K</a:t>
            </a:r>
            <a:r>
              <a:rPr lang="en-US" sz="3200" b="1" dirty="0">
                <a:solidFill>
                  <a:srgbClr val="84C777"/>
                </a:solidFill>
              </a:rPr>
              <a:t>) </a:t>
            </a:r>
            <a:r>
              <a:rPr lang="en-US" sz="3200" b="1" dirty="0"/>
              <a:t>+ </a:t>
            </a:r>
            <a:r>
              <a:rPr lang="en-US" sz="3200" b="1" dirty="0" err="1">
                <a:solidFill>
                  <a:srgbClr val="89BBE2"/>
                </a:solidFill>
              </a:rPr>
              <a:t>g</a:t>
            </a:r>
            <a:r>
              <a:rPr lang="en-US" sz="3200" b="1" baseline="-25000" dirty="0" err="1">
                <a:solidFill>
                  <a:srgbClr val="89BBE2"/>
                </a:solidFill>
              </a:rPr>
              <a:t>L</a:t>
            </a:r>
            <a:r>
              <a:rPr lang="en-US" sz="3200" b="1" dirty="0">
                <a:solidFill>
                  <a:srgbClr val="84C777"/>
                </a:solidFill>
              </a:rPr>
              <a:t> (V – E</a:t>
            </a:r>
            <a:r>
              <a:rPr lang="en-US" sz="3200" b="1" baseline="-25000" dirty="0">
                <a:solidFill>
                  <a:srgbClr val="84C777"/>
                </a:solidFill>
              </a:rPr>
              <a:t>L</a:t>
            </a:r>
            <a:r>
              <a:rPr lang="en-US" sz="3200" b="1" dirty="0">
                <a:solidFill>
                  <a:srgbClr val="84C777"/>
                </a:solidFill>
              </a:rPr>
              <a:t>) </a:t>
            </a:r>
            <a:r>
              <a:rPr lang="en-US" sz="3200" b="1" dirty="0"/>
              <a:t>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external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084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208314" y="2188030"/>
            <a:ext cx="3260953" cy="1012372"/>
          </a:xfrm>
          <a:custGeom>
            <a:avLst/>
            <a:gdLst>
              <a:gd name="connsiteX0" fmla="*/ 0 w 5119345"/>
              <a:gd name="connsiteY0" fmla="*/ 772886 h 1589315"/>
              <a:gd name="connsiteX1" fmla="*/ 304800 w 5119345"/>
              <a:gd name="connsiteY1" fmla="*/ 587829 h 1589315"/>
              <a:gd name="connsiteX2" fmla="*/ 359228 w 5119345"/>
              <a:gd name="connsiteY2" fmla="*/ 457200 h 1589315"/>
              <a:gd name="connsiteX3" fmla="*/ 391885 w 5119345"/>
              <a:gd name="connsiteY3" fmla="*/ 402772 h 1589315"/>
              <a:gd name="connsiteX4" fmla="*/ 435428 w 5119345"/>
              <a:gd name="connsiteY4" fmla="*/ 326572 h 1589315"/>
              <a:gd name="connsiteX5" fmla="*/ 457200 w 5119345"/>
              <a:gd name="connsiteY5" fmla="*/ 304800 h 1589315"/>
              <a:gd name="connsiteX6" fmla="*/ 478971 w 5119345"/>
              <a:gd name="connsiteY6" fmla="*/ 272143 h 1589315"/>
              <a:gd name="connsiteX7" fmla="*/ 500743 w 5119345"/>
              <a:gd name="connsiteY7" fmla="*/ 250372 h 1589315"/>
              <a:gd name="connsiteX8" fmla="*/ 544285 w 5119345"/>
              <a:gd name="connsiteY8" fmla="*/ 185058 h 1589315"/>
              <a:gd name="connsiteX9" fmla="*/ 566057 w 5119345"/>
              <a:gd name="connsiteY9" fmla="*/ 163286 h 1589315"/>
              <a:gd name="connsiteX10" fmla="*/ 587828 w 5119345"/>
              <a:gd name="connsiteY10" fmla="*/ 130629 h 1589315"/>
              <a:gd name="connsiteX11" fmla="*/ 653143 w 5119345"/>
              <a:gd name="connsiteY11" fmla="*/ 108858 h 1589315"/>
              <a:gd name="connsiteX12" fmla="*/ 762000 w 5119345"/>
              <a:gd name="connsiteY12" fmla="*/ 119743 h 1589315"/>
              <a:gd name="connsiteX13" fmla="*/ 783771 w 5119345"/>
              <a:gd name="connsiteY13" fmla="*/ 152400 h 1589315"/>
              <a:gd name="connsiteX14" fmla="*/ 859971 w 5119345"/>
              <a:gd name="connsiteY14" fmla="*/ 239486 h 1589315"/>
              <a:gd name="connsiteX15" fmla="*/ 914400 w 5119345"/>
              <a:gd name="connsiteY15" fmla="*/ 195943 h 1589315"/>
              <a:gd name="connsiteX16" fmla="*/ 947057 w 5119345"/>
              <a:gd name="connsiteY16" fmla="*/ 174172 h 1589315"/>
              <a:gd name="connsiteX17" fmla="*/ 1012371 w 5119345"/>
              <a:gd name="connsiteY17" fmla="*/ 185058 h 1589315"/>
              <a:gd name="connsiteX18" fmla="*/ 1045028 w 5119345"/>
              <a:gd name="connsiteY18" fmla="*/ 217715 h 1589315"/>
              <a:gd name="connsiteX19" fmla="*/ 1066800 w 5119345"/>
              <a:gd name="connsiteY19" fmla="*/ 261258 h 1589315"/>
              <a:gd name="connsiteX20" fmla="*/ 1110343 w 5119345"/>
              <a:gd name="connsiteY20" fmla="*/ 359229 h 1589315"/>
              <a:gd name="connsiteX21" fmla="*/ 1208314 w 5119345"/>
              <a:gd name="connsiteY21" fmla="*/ 468086 h 1589315"/>
              <a:gd name="connsiteX22" fmla="*/ 1230085 w 5119345"/>
              <a:gd name="connsiteY22" fmla="*/ 489858 h 1589315"/>
              <a:gd name="connsiteX23" fmla="*/ 1262743 w 5119345"/>
              <a:gd name="connsiteY23" fmla="*/ 511629 h 1589315"/>
              <a:gd name="connsiteX24" fmla="*/ 1349828 w 5119345"/>
              <a:gd name="connsiteY24" fmla="*/ 598715 h 1589315"/>
              <a:gd name="connsiteX25" fmla="*/ 1371600 w 5119345"/>
              <a:gd name="connsiteY25" fmla="*/ 620486 h 1589315"/>
              <a:gd name="connsiteX26" fmla="*/ 1393371 w 5119345"/>
              <a:gd name="connsiteY26" fmla="*/ 642258 h 1589315"/>
              <a:gd name="connsiteX27" fmla="*/ 1426028 w 5119345"/>
              <a:gd name="connsiteY27" fmla="*/ 664029 h 1589315"/>
              <a:gd name="connsiteX28" fmla="*/ 1480457 w 5119345"/>
              <a:gd name="connsiteY28" fmla="*/ 696686 h 1589315"/>
              <a:gd name="connsiteX29" fmla="*/ 1502228 w 5119345"/>
              <a:gd name="connsiteY29" fmla="*/ 664029 h 1589315"/>
              <a:gd name="connsiteX30" fmla="*/ 1513114 w 5119345"/>
              <a:gd name="connsiteY30" fmla="*/ 609600 h 1589315"/>
              <a:gd name="connsiteX31" fmla="*/ 1524000 w 5119345"/>
              <a:gd name="connsiteY31" fmla="*/ 566058 h 1589315"/>
              <a:gd name="connsiteX32" fmla="*/ 1556657 w 5119345"/>
              <a:gd name="connsiteY32" fmla="*/ 489858 h 1589315"/>
              <a:gd name="connsiteX33" fmla="*/ 1567543 w 5119345"/>
              <a:gd name="connsiteY33" fmla="*/ 446315 h 1589315"/>
              <a:gd name="connsiteX34" fmla="*/ 1589314 w 5119345"/>
              <a:gd name="connsiteY34" fmla="*/ 413658 h 1589315"/>
              <a:gd name="connsiteX35" fmla="*/ 1600200 w 5119345"/>
              <a:gd name="connsiteY35" fmla="*/ 337458 h 1589315"/>
              <a:gd name="connsiteX36" fmla="*/ 1611085 w 5119345"/>
              <a:gd name="connsiteY36" fmla="*/ 304800 h 1589315"/>
              <a:gd name="connsiteX37" fmla="*/ 1632857 w 5119345"/>
              <a:gd name="connsiteY37" fmla="*/ 228600 h 1589315"/>
              <a:gd name="connsiteX38" fmla="*/ 1654628 w 5119345"/>
              <a:gd name="connsiteY38" fmla="*/ 195943 h 1589315"/>
              <a:gd name="connsiteX39" fmla="*/ 1676400 w 5119345"/>
              <a:gd name="connsiteY39" fmla="*/ 174172 h 1589315"/>
              <a:gd name="connsiteX40" fmla="*/ 1709057 w 5119345"/>
              <a:gd name="connsiteY40" fmla="*/ 163286 h 1589315"/>
              <a:gd name="connsiteX41" fmla="*/ 1741714 w 5119345"/>
              <a:gd name="connsiteY41" fmla="*/ 174172 h 1589315"/>
              <a:gd name="connsiteX42" fmla="*/ 1796143 w 5119345"/>
              <a:gd name="connsiteY42" fmla="*/ 239486 h 1589315"/>
              <a:gd name="connsiteX43" fmla="*/ 1817914 w 5119345"/>
              <a:gd name="connsiteY43" fmla="*/ 261258 h 1589315"/>
              <a:gd name="connsiteX44" fmla="*/ 1839685 w 5119345"/>
              <a:gd name="connsiteY44" fmla="*/ 304800 h 1589315"/>
              <a:gd name="connsiteX45" fmla="*/ 1883228 w 5119345"/>
              <a:gd name="connsiteY45" fmla="*/ 326572 h 1589315"/>
              <a:gd name="connsiteX46" fmla="*/ 1915885 w 5119345"/>
              <a:gd name="connsiteY46" fmla="*/ 359229 h 1589315"/>
              <a:gd name="connsiteX47" fmla="*/ 1981200 w 5119345"/>
              <a:gd name="connsiteY47" fmla="*/ 381000 h 1589315"/>
              <a:gd name="connsiteX48" fmla="*/ 2002971 w 5119345"/>
              <a:gd name="connsiteY48" fmla="*/ 402772 h 1589315"/>
              <a:gd name="connsiteX49" fmla="*/ 2068285 w 5119345"/>
              <a:gd name="connsiteY49" fmla="*/ 424543 h 1589315"/>
              <a:gd name="connsiteX50" fmla="*/ 2188028 w 5119345"/>
              <a:gd name="connsiteY50" fmla="*/ 359229 h 1589315"/>
              <a:gd name="connsiteX51" fmla="*/ 2264228 w 5119345"/>
              <a:gd name="connsiteY51" fmla="*/ 337458 h 1589315"/>
              <a:gd name="connsiteX52" fmla="*/ 2329543 w 5119345"/>
              <a:gd name="connsiteY52" fmla="*/ 457200 h 1589315"/>
              <a:gd name="connsiteX53" fmla="*/ 2373085 w 5119345"/>
              <a:gd name="connsiteY53" fmla="*/ 533400 h 1589315"/>
              <a:gd name="connsiteX54" fmla="*/ 2449285 w 5119345"/>
              <a:gd name="connsiteY54" fmla="*/ 620486 h 1589315"/>
              <a:gd name="connsiteX55" fmla="*/ 2460171 w 5119345"/>
              <a:gd name="connsiteY55" fmla="*/ 653143 h 1589315"/>
              <a:gd name="connsiteX56" fmla="*/ 2481943 w 5119345"/>
              <a:gd name="connsiteY56" fmla="*/ 674915 h 1589315"/>
              <a:gd name="connsiteX57" fmla="*/ 2525485 w 5119345"/>
              <a:gd name="connsiteY57" fmla="*/ 740229 h 1589315"/>
              <a:gd name="connsiteX58" fmla="*/ 2579914 w 5119345"/>
              <a:gd name="connsiteY58" fmla="*/ 849086 h 1589315"/>
              <a:gd name="connsiteX59" fmla="*/ 2667000 w 5119345"/>
              <a:gd name="connsiteY59" fmla="*/ 925286 h 1589315"/>
              <a:gd name="connsiteX60" fmla="*/ 2688771 w 5119345"/>
              <a:gd name="connsiteY60" fmla="*/ 957943 h 1589315"/>
              <a:gd name="connsiteX61" fmla="*/ 2721428 w 5119345"/>
              <a:gd name="connsiteY61" fmla="*/ 903515 h 1589315"/>
              <a:gd name="connsiteX62" fmla="*/ 2743200 w 5119345"/>
              <a:gd name="connsiteY62" fmla="*/ 805543 h 1589315"/>
              <a:gd name="connsiteX63" fmla="*/ 2775857 w 5119345"/>
              <a:gd name="connsiteY63" fmla="*/ 772886 h 1589315"/>
              <a:gd name="connsiteX64" fmla="*/ 2808514 w 5119345"/>
              <a:gd name="connsiteY64" fmla="*/ 794658 h 1589315"/>
              <a:gd name="connsiteX65" fmla="*/ 2852057 w 5119345"/>
              <a:gd name="connsiteY65" fmla="*/ 903515 h 1589315"/>
              <a:gd name="connsiteX66" fmla="*/ 2873828 w 5119345"/>
              <a:gd name="connsiteY66" fmla="*/ 936172 h 1589315"/>
              <a:gd name="connsiteX67" fmla="*/ 2906485 w 5119345"/>
              <a:gd name="connsiteY67" fmla="*/ 1066800 h 1589315"/>
              <a:gd name="connsiteX68" fmla="*/ 2928257 w 5119345"/>
              <a:gd name="connsiteY68" fmla="*/ 1143000 h 1589315"/>
              <a:gd name="connsiteX69" fmla="*/ 2971800 w 5119345"/>
              <a:gd name="connsiteY69" fmla="*/ 1230086 h 1589315"/>
              <a:gd name="connsiteX70" fmla="*/ 3004457 w 5119345"/>
              <a:gd name="connsiteY70" fmla="*/ 1284515 h 1589315"/>
              <a:gd name="connsiteX71" fmla="*/ 3026228 w 5119345"/>
              <a:gd name="connsiteY71" fmla="*/ 1338943 h 1589315"/>
              <a:gd name="connsiteX72" fmla="*/ 3048000 w 5119345"/>
              <a:gd name="connsiteY72" fmla="*/ 1360715 h 1589315"/>
              <a:gd name="connsiteX73" fmla="*/ 3124200 w 5119345"/>
              <a:gd name="connsiteY73" fmla="*/ 1469572 h 1589315"/>
              <a:gd name="connsiteX74" fmla="*/ 3200400 w 5119345"/>
              <a:gd name="connsiteY74" fmla="*/ 1545772 h 1589315"/>
              <a:gd name="connsiteX75" fmla="*/ 3276600 w 5119345"/>
              <a:gd name="connsiteY75" fmla="*/ 1589315 h 1589315"/>
              <a:gd name="connsiteX76" fmla="*/ 3320143 w 5119345"/>
              <a:gd name="connsiteY76" fmla="*/ 1556658 h 1589315"/>
              <a:gd name="connsiteX77" fmla="*/ 3341914 w 5119345"/>
              <a:gd name="connsiteY77" fmla="*/ 1534886 h 1589315"/>
              <a:gd name="connsiteX78" fmla="*/ 3429000 w 5119345"/>
              <a:gd name="connsiteY78" fmla="*/ 1469572 h 1589315"/>
              <a:gd name="connsiteX79" fmla="*/ 3439885 w 5119345"/>
              <a:gd name="connsiteY79" fmla="*/ 1436915 h 1589315"/>
              <a:gd name="connsiteX80" fmla="*/ 3472543 w 5119345"/>
              <a:gd name="connsiteY80" fmla="*/ 1382486 h 1589315"/>
              <a:gd name="connsiteX81" fmla="*/ 3483428 w 5119345"/>
              <a:gd name="connsiteY81" fmla="*/ 1251858 h 1589315"/>
              <a:gd name="connsiteX82" fmla="*/ 3505200 w 5119345"/>
              <a:gd name="connsiteY82" fmla="*/ 1186543 h 1589315"/>
              <a:gd name="connsiteX83" fmla="*/ 3516085 w 5119345"/>
              <a:gd name="connsiteY83" fmla="*/ 1153886 h 1589315"/>
              <a:gd name="connsiteX84" fmla="*/ 3537857 w 5119345"/>
              <a:gd name="connsiteY84" fmla="*/ 1077686 h 1589315"/>
              <a:gd name="connsiteX85" fmla="*/ 3570514 w 5119345"/>
              <a:gd name="connsiteY85" fmla="*/ 990600 h 1589315"/>
              <a:gd name="connsiteX86" fmla="*/ 3592285 w 5119345"/>
              <a:gd name="connsiteY86" fmla="*/ 892629 h 1589315"/>
              <a:gd name="connsiteX87" fmla="*/ 3624943 w 5119345"/>
              <a:gd name="connsiteY87" fmla="*/ 859972 h 1589315"/>
              <a:gd name="connsiteX88" fmla="*/ 3668485 w 5119345"/>
              <a:gd name="connsiteY88" fmla="*/ 827315 h 1589315"/>
              <a:gd name="connsiteX89" fmla="*/ 3733800 w 5119345"/>
              <a:gd name="connsiteY89" fmla="*/ 805543 h 1589315"/>
              <a:gd name="connsiteX90" fmla="*/ 3766457 w 5119345"/>
              <a:gd name="connsiteY90" fmla="*/ 816429 h 1589315"/>
              <a:gd name="connsiteX91" fmla="*/ 3799114 w 5119345"/>
              <a:gd name="connsiteY91" fmla="*/ 696686 h 1589315"/>
              <a:gd name="connsiteX92" fmla="*/ 3810000 w 5119345"/>
              <a:gd name="connsiteY92" fmla="*/ 522515 h 1589315"/>
              <a:gd name="connsiteX93" fmla="*/ 3842657 w 5119345"/>
              <a:gd name="connsiteY93" fmla="*/ 381000 h 1589315"/>
              <a:gd name="connsiteX94" fmla="*/ 3853543 w 5119345"/>
              <a:gd name="connsiteY94" fmla="*/ 348343 h 1589315"/>
              <a:gd name="connsiteX95" fmla="*/ 3875314 w 5119345"/>
              <a:gd name="connsiteY95" fmla="*/ 315686 h 1589315"/>
              <a:gd name="connsiteX96" fmla="*/ 3897085 w 5119345"/>
              <a:gd name="connsiteY96" fmla="*/ 250372 h 1589315"/>
              <a:gd name="connsiteX97" fmla="*/ 3918857 w 5119345"/>
              <a:gd name="connsiteY97" fmla="*/ 185058 h 1589315"/>
              <a:gd name="connsiteX98" fmla="*/ 3951514 w 5119345"/>
              <a:gd name="connsiteY98" fmla="*/ 108858 h 1589315"/>
              <a:gd name="connsiteX99" fmla="*/ 4038600 w 5119345"/>
              <a:gd name="connsiteY99" fmla="*/ 10886 h 1589315"/>
              <a:gd name="connsiteX100" fmla="*/ 4071257 w 5119345"/>
              <a:gd name="connsiteY100" fmla="*/ 0 h 1589315"/>
              <a:gd name="connsiteX101" fmla="*/ 4136571 w 5119345"/>
              <a:gd name="connsiteY101" fmla="*/ 108858 h 1589315"/>
              <a:gd name="connsiteX102" fmla="*/ 4169228 w 5119345"/>
              <a:gd name="connsiteY102" fmla="*/ 152400 h 1589315"/>
              <a:gd name="connsiteX103" fmla="*/ 4201885 w 5119345"/>
              <a:gd name="connsiteY103" fmla="*/ 206829 h 1589315"/>
              <a:gd name="connsiteX104" fmla="*/ 4223657 w 5119345"/>
              <a:gd name="connsiteY104" fmla="*/ 228600 h 1589315"/>
              <a:gd name="connsiteX105" fmla="*/ 4256314 w 5119345"/>
              <a:gd name="connsiteY105" fmla="*/ 272143 h 1589315"/>
              <a:gd name="connsiteX106" fmla="*/ 4299857 w 5119345"/>
              <a:gd name="connsiteY106" fmla="*/ 326572 h 1589315"/>
              <a:gd name="connsiteX107" fmla="*/ 4332514 w 5119345"/>
              <a:gd name="connsiteY107" fmla="*/ 293915 h 1589315"/>
              <a:gd name="connsiteX108" fmla="*/ 4354285 w 5119345"/>
              <a:gd name="connsiteY108" fmla="*/ 261258 h 1589315"/>
              <a:gd name="connsiteX109" fmla="*/ 4419600 w 5119345"/>
              <a:gd name="connsiteY109" fmla="*/ 217715 h 1589315"/>
              <a:gd name="connsiteX110" fmla="*/ 4484914 w 5119345"/>
              <a:gd name="connsiteY110" fmla="*/ 228600 h 1589315"/>
              <a:gd name="connsiteX111" fmla="*/ 4517571 w 5119345"/>
              <a:gd name="connsiteY111" fmla="*/ 283029 h 1589315"/>
              <a:gd name="connsiteX112" fmla="*/ 4539343 w 5119345"/>
              <a:gd name="connsiteY112" fmla="*/ 337458 h 1589315"/>
              <a:gd name="connsiteX113" fmla="*/ 4550228 w 5119345"/>
              <a:gd name="connsiteY113" fmla="*/ 402772 h 1589315"/>
              <a:gd name="connsiteX114" fmla="*/ 4561114 w 5119345"/>
              <a:gd name="connsiteY114" fmla="*/ 435429 h 1589315"/>
              <a:gd name="connsiteX115" fmla="*/ 4582885 w 5119345"/>
              <a:gd name="connsiteY115" fmla="*/ 522515 h 1589315"/>
              <a:gd name="connsiteX116" fmla="*/ 4626428 w 5119345"/>
              <a:gd name="connsiteY116" fmla="*/ 609600 h 1589315"/>
              <a:gd name="connsiteX117" fmla="*/ 4669971 w 5119345"/>
              <a:gd name="connsiteY117" fmla="*/ 685800 h 1589315"/>
              <a:gd name="connsiteX118" fmla="*/ 4691743 w 5119345"/>
              <a:gd name="connsiteY118" fmla="*/ 707572 h 1589315"/>
              <a:gd name="connsiteX119" fmla="*/ 4757057 w 5119345"/>
              <a:gd name="connsiteY119" fmla="*/ 653143 h 1589315"/>
              <a:gd name="connsiteX120" fmla="*/ 4822371 w 5119345"/>
              <a:gd name="connsiteY120" fmla="*/ 566058 h 1589315"/>
              <a:gd name="connsiteX121" fmla="*/ 4844143 w 5119345"/>
              <a:gd name="connsiteY121" fmla="*/ 533400 h 1589315"/>
              <a:gd name="connsiteX122" fmla="*/ 4909457 w 5119345"/>
              <a:gd name="connsiteY122" fmla="*/ 478972 h 1589315"/>
              <a:gd name="connsiteX123" fmla="*/ 5061857 w 5119345"/>
              <a:gd name="connsiteY123" fmla="*/ 489858 h 1589315"/>
              <a:gd name="connsiteX124" fmla="*/ 5116285 w 5119345"/>
              <a:gd name="connsiteY124" fmla="*/ 533400 h 1589315"/>
              <a:gd name="connsiteX125" fmla="*/ 5116285 w 5119345"/>
              <a:gd name="connsiteY125" fmla="*/ 511629 h 158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119345" h="1589315">
                <a:moveTo>
                  <a:pt x="0" y="772886"/>
                </a:moveTo>
                <a:cubicBezTo>
                  <a:pt x="101600" y="711200"/>
                  <a:pt x="206394" y="654491"/>
                  <a:pt x="304800" y="587829"/>
                </a:cubicBezTo>
                <a:cubicBezTo>
                  <a:pt x="349700" y="557413"/>
                  <a:pt x="342475" y="500758"/>
                  <a:pt x="359228" y="457200"/>
                </a:cubicBezTo>
                <a:cubicBezTo>
                  <a:pt x="366823" y="437452"/>
                  <a:pt x="381610" y="421267"/>
                  <a:pt x="391885" y="402772"/>
                </a:cubicBezTo>
                <a:cubicBezTo>
                  <a:pt x="412200" y="366205"/>
                  <a:pt x="410547" y="357673"/>
                  <a:pt x="435428" y="326572"/>
                </a:cubicBezTo>
                <a:cubicBezTo>
                  <a:pt x="441839" y="318558"/>
                  <a:pt x="450789" y="312814"/>
                  <a:pt x="457200" y="304800"/>
                </a:cubicBezTo>
                <a:cubicBezTo>
                  <a:pt x="465373" y="294584"/>
                  <a:pt x="470798" y="282359"/>
                  <a:pt x="478971" y="272143"/>
                </a:cubicBezTo>
                <a:cubicBezTo>
                  <a:pt x="485382" y="264129"/>
                  <a:pt x="494585" y="258583"/>
                  <a:pt x="500743" y="250372"/>
                </a:cubicBezTo>
                <a:cubicBezTo>
                  <a:pt x="516442" y="229439"/>
                  <a:pt x="525783" y="203560"/>
                  <a:pt x="544285" y="185058"/>
                </a:cubicBezTo>
                <a:cubicBezTo>
                  <a:pt x="551542" y="177801"/>
                  <a:pt x="559646" y="171300"/>
                  <a:pt x="566057" y="163286"/>
                </a:cubicBezTo>
                <a:cubicBezTo>
                  <a:pt x="574230" y="153070"/>
                  <a:pt x="576734" y="137563"/>
                  <a:pt x="587828" y="130629"/>
                </a:cubicBezTo>
                <a:cubicBezTo>
                  <a:pt x="607289" y="118466"/>
                  <a:pt x="653143" y="108858"/>
                  <a:pt x="653143" y="108858"/>
                </a:cubicBezTo>
                <a:cubicBezTo>
                  <a:pt x="689429" y="112486"/>
                  <a:pt x="727405" y="108211"/>
                  <a:pt x="762000" y="119743"/>
                </a:cubicBezTo>
                <a:cubicBezTo>
                  <a:pt x="774412" y="123880"/>
                  <a:pt x="775156" y="142554"/>
                  <a:pt x="783771" y="152400"/>
                </a:cubicBezTo>
                <a:cubicBezTo>
                  <a:pt x="872922" y="254288"/>
                  <a:pt x="810980" y="165998"/>
                  <a:pt x="859971" y="239486"/>
                </a:cubicBezTo>
                <a:cubicBezTo>
                  <a:pt x="960484" y="172478"/>
                  <a:pt x="836844" y="257988"/>
                  <a:pt x="914400" y="195943"/>
                </a:cubicBezTo>
                <a:cubicBezTo>
                  <a:pt x="924616" y="187770"/>
                  <a:pt x="936171" y="181429"/>
                  <a:pt x="947057" y="174172"/>
                </a:cubicBezTo>
                <a:cubicBezTo>
                  <a:pt x="968828" y="177801"/>
                  <a:pt x="992202" y="176094"/>
                  <a:pt x="1012371" y="185058"/>
                </a:cubicBezTo>
                <a:cubicBezTo>
                  <a:pt x="1026439" y="191310"/>
                  <a:pt x="1036080" y="205188"/>
                  <a:pt x="1045028" y="217715"/>
                </a:cubicBezTo>
                <a:cubicBezTo>
                  <a:pt x="1054460" y="230920"/>
                  <a:pt x="1060209" y="246429"/>
                  <a:pt x="1066800" y="261258"/>
                </a:cubicBezTo>
                <a:cubicBezTo>
                  <a:pt x="1082684" y="296997"/>
                  <a:pt x="1089726" y="326242"/>
                  <a:pt x="1110343" y="359229"/>
                </a:cubicBezTo>
                <a:cubicBezTo>
                  <a:pt x="1138750" y="404681"/>
                  <a:pt x="1168733" y="428505"/>
                  <a:pt x="1208314" y="468086"/>
                </a:cubicBezTo>
                <a:cubicBezTo>
                  <a:pt x="1215571" y="475343"/>
                  <a:pt x="1221545" y="484165"/>
                  <a:pt x="1230085" y="489858"/>
                </a:cubicBezTo>
                <a:cubicBezTo>
                  <a:pt x="1240971" y="497115"/>
                  <a:pt x="1252964" y="502937"/>
                  <a:pt x="1262743" y="511629"/>
                </a:cubicBezTo>
                <a:cubicBezTo>
                  <a:pt x="1262797" y="511677"/>
                  <a:pt x="1330459" y="579346"/>
                  <a:pt x="1349828" y="598715"/>
                </a:cubicBezTo>
                <a:lnTo>
                  <a:pt x="1371600" y="620486"/>
                </a:lnTo>
                <a:cubicBezTo>
                  <a:pt x="1378857" y="627743"/>
                  <a:pt x="1384831" y="636565"/>
                  <a:pt x="1393371" y="642258"/>
                </a:cubicBezTo>
                <a:cubicBezTo>
                  <a:pt x="1404257" y="649515"/>
                  <a:pt x="1415812" y="655856"/>
                  <a:pt x="1426028" y="664029"/>
                </a:cubicBezTo>
                <a:cubicBezTo>
                  <a:pt x="1468722" y="698183"/>
                  <a:pt x="1423744" y="677781"/>
                  <a:pt x="1480457" y="696686"/>
                </a:cubicBezTo>
                <a:cubicBezTo>
                  <a:pt x="1487714" y="685800"/>
                  <a:pt x="1497634" y="676279"/>
                  <a:pt x="1502228" y="664029"/>
                </a:cubicBezTo>
                <a:cubicBezTo>
                  <a:pt x="1508725" y="646705"/>
                  <a:pt x="1509100" y="627662"/>
                  <a:pt x="1513114" y="609600"/>
                </a:cubicBezTo>
                <a:cubicBezTo>
                  <a:pt x="1516360" y="594996"/>
                  <a:pt x="1519890" y="580443"/>
                  <a:pt x="1524000" y="566058"/>
                </a:cubicBezTo>
                <a:cubicBezTo>
                  <a:pt x="1534680" y="528677"/>
                  <a:pt x="1537299" y="528572"/>
                  <a:pt x="1556657" y="489858"/>
                </a:cubicBezTo>
                <a:cubicBezTo>
                  <a:pt x="1560286" y="475344"/>
                  <a:pt x="1561650" y="460066"/>
                  <a:pt x="1567543" y="446315"/>
                </a:cubicBezTo>
                <a:cubicBezTo>
                  <a:pt x="1572697" y="434290"/>
                  <a:pt x="1585555" y="426189"/>
                  <a:pt x="1589314" y="413658"/>
                </a:cubicBezTo>
                <a:cubicBezTo>
                  <a:pt x="1596687" y="389082"/>
                  <a:pt x="1595168" y="362618"/>
                  <a:pt x="1600200" y="337458"/>
                </a:cubicBezTo>
                <a:cubicBezTo>
                  <a:pt x="1602450" y="326206"/>
                  <a:pt x="1607933" y="315833"/>
                  <a:pt x="1611085" y="304800"/>
                </a:cubicBezTo>
                <a:cubicBezTo>
                  <a:pt x="1615735" y="288525"/>
                  <a:pt x="1624158" y="245999"/>
                  <a:pt x="1632857" y="228600"/>
                </a:cubicBezTo>
                <a:cubicBezTo>
                  <a:pt x="1638708" y="216898"/>
                  <a:pt x="1646455" y="206159"/>
                  <a:pt x="1654628" y="195943"/>
                </a:cubicBezTo>
                <a:cubicBezTo>
                  <a:pt x="1661039" y="187929"/>
                  <a:pt x="1667599" y="179452"/>
                  <a:pt x="1676400" y="174172"/>
                </a:cubicBezTo>
                <a:cubicBezTo>
                  <a:pt x="1686239" y="168268"/>
                  <a:pt x="1698171" y="166915"/>
                  <a:pt x="1709057" y="163286"/>
                </a:cubicBezTo>
                <a:cubicBezTo>
                  <a:pt x="1719943" y="166915"/>
                  <a:pt x="1732167" y="167807"/>
                  <a:pt x="1741714" y="174172"/>
                </a:cubicBezTo>
                <a:cubicBezTo>
                  <a:pt x="1774958" y="196335"/>
                  <a:pt x="1773195" y="210801"/>
                  <a:pt x="1796143" y="239486"/>
                </a:cubicBezTo>
                <a:cubicBezTo>
                  <a:pt x="1802554" y="247500"/>
                  <a:pt x="1812221" y="252718"/>
                  <a:pt x="1817914" y="261258"/>
                </a:cubicBezTo>
                <a:cubicBezTo>
                  <a:pt x="1826915" y="274760"/>
                  <a:pt x="1828211" y="293326"/>
                  <a:pt x="1839685" y="304800"/>
                </a:cubicBezTo>
                <a:cubicBezTo>
                  <a:pt x="1851160" y="316275"/>
                  <a:pt x="1870023" y="317140"/>
                  <a:pt x="1883228" y="326572"/>
                </a:cubicBezTo>
                <a:cubicBezTo>
                  <a:pt x="1895755" y="335520"/>
                  <a:pt x="1902428" y="351753"/>
                  <a:pt x="1915885" y="359229"/>
                </a:cubicBezTo>
                <a:cubicBezTo>
                  <a:pt x="1935946" y="370374"/>
                  <a:pt x="1981200" y="381000"/>
                  <a:pt x="1981200" y="381000"/>
                </a:cubicBezTo>
                <a:cubicBezTo>
                  <a:pt x="1988457" y="388257"/>
                  <a:pt x="1993791" y="398182"/>
                  <a:pt x="2002971" y="402772"/>
                </a:cubicBezTo>
                <a:cubicBezTo>
                  <a:pt x="2023497" y="413035"/>
                  <a:pt x="2068285" y="424543"/>
                  <a:pt x="2068285" y="424543"/>
                </a:cubicBezTo>
                <a:cubicBezTo>
                  <a:pt x="2104051" y="400700"/>
                  <a:pt x="2148518" y="369107"/>
                  <a:pt x="2188028" y="359229"/>
                </a:cubicBezTo>
                <a:cubicBezTo>
                  <a:pt x="2242703" y="345560"/>
                  <a:pt x="2217378" y="353074"/>
                  <a:pt x="2264228" y="337458"/>
                </a:cubicBezTo>
                <a:cubicBezTo>
                  <a:pt x="2304002" y="397117"/>
                  <a:pt x="2280151" y="358417"/>
                  <a:pt x="2329543" y="457200"/>
                </a:cubicBezTo>
                <a:cubicBezTo>
                  <a:pt x="2341262" y="480637"/>
                  <a:pt x="2355134" y="512885"/>
                  <a:pt x="2373085" y="533400"/>
                </a:cubicBezTo>
                <a:cubicBezTo>
                  <a:pt x="2406191" y="571236"/>
                  <a:pt x="2428871" y="579658"/>
                  <a:pt x="2449285" y="620486"/>
                </a:cubicBezTo>
                <a:cubicBezTo>
                  <a:pt x="2454417" y="630749"/>
                  <a:pt x="2454267" y="643304"/>
                  <a:pt x="2460171" y="653143"/>
                </a:cubicBezTo>
                <a:cubicBezTo>
                  <a:pt x="2465452" y="661944"/>
                  <a:pt x="2475785" y="666704"/>
                  <a:pt x="2481943" y="674915"/>
                </a:cubicBezTo>
                <a:cubicBezTo>
                  <a:pt x="2497642" y="695848"/>
                  <a:pt x="2515767" y="715935"/>
                  <a:pt x="2525485" y="740229"/>
                </a:cubicBezTo>
                <a:cubicBezTo>
                  <a:pt x="2542739" y="783364"/>
                  <a:pt x="2550603" y="811401"/>
                  <a:pt x="2579914" y="849086"/>
                </a:cubicBezTo>
                <a:cubicBezTo>
                  <a:pt x="2606222" y="882910"/>
                  <a:pt x="2633609" y="900243"/>
                  <a:pt x="2667000" y="925286"/>
                </a:cubicBezTo>
                <a:cubicBezTo>
                  <a:pt x="2674257" y="936172"/>
                  <a:pt x="2676079" y="954770"/>
                  <a:pt x="2688771" y="957943"/>
                </a:cubicBezTo>
                <a:cubicBezTo>
                  <a:pt x="2706802" y="962451"/>
                  <a:pt x="2720552" y="907457"/>
                  <a:pt x="2721428" y="903515"/>
                </a:cubicBezTo>
                <a:cubicBezTo>
                  <a:pt x="2723404" y="894623"/>
                  <a:pt x="2730947" y="823923"/>
                  <a:pt x="2743200" y="805543"/>
                </a:cubicBezTo>
                <a:cubicBezTo>
                  <a:pt x="2751739" y="792734"/>
                  <a:pt x="2764971" y="783772"/>
                  <a:pt x="2775857" y="772886"/>
                </a:cubicBezTo>
                <a:cubicBezTo>
                  <a:pt x="2786743" y="780143"/>
                  <a:pt x="2800138" y="784607"/>
                  <a:pt x="2808514" y="794658"/>
                </a:cubicBezTo>
                <a:cubicBezTo>
                  <a:pt x="2850235" y="844723"/>
                  <a:pt x="2811454" y="842610"/>
                  <a:pt x="2852057" y="903515"/>
                </a:cubicBezTo>
                <a:lnTo>
                  <a:pt x="2873828" y="936172"/>
                </a:lnTo>
                <a:lnTo>
                  <a:pt x="2906485" y="1066800"/>
                </a:lnTo>
                <a:cubicBezTo>
                  <a:pt x="2911104" y="1085277"/>
                  <a:pt x="2919581" y="1123912"/>
                  <a:pt x="2928257" y="1143000"/>
                </a:cubicBezTo>
                <a:cubicBezTo>
                  <a:pt x="2941687" y="1172546"/>
                  <a:pt x="2961537" y="1199296"/>
                  <a:pt x="2971800" y="1230086"/>
                </a:cubicBezTo>
                <a:cubicBezTo>
                  <a:pt x="2985930" y="1272480"/>
                  <a:pt x="2974571" y="1254629"/>
                  <a:pt x="3004457" y="1284515"/>
                </a:cubicBezTo>
                <a:cubicBezTo>
                  <a:pt x="3011714" y="1302658"/>
                  <a:pt x="3016533" y="1321977"/>
                  <a:pt x="3026228" y="1338943"/>
                </a:cubicBezTo>
                <a:cubicBezTo>
                  <a:pt x="3031320" y="1347854"/>
                  <a:pt x="3041842" y="1352504"/>
                  <a:pt x="3048000" y="1360715"/>
                </a:cubicBezTo>
                <a:cubicBezTo>
                  <a:pt x="3070153" y="1390252"/>
                  <a:pt x="3097653" y="1440370"/>
                  <a:pt x="3124200" y="1469572"/>
                </a:cubicBezTo>
                <a:cubicBezTo>
                  <a:pt x="3148363" y="1496151"/>
                  <a:pt x="3175000" y="1520372"/>
                  <a:pt x="3200400" y="1545772"/>
                </a:cubicBezTo>
                <a:cubicBezTo>
                  <a:pt x="3243636" y="1589008"/>
                  <a:pt x="3218122" y="1574695"/>
                  <a:pt x="3276600" y="1589315"/>
                </a:cubicBezTo>
                <a:cubicBezTo>
                  <a:pt x="3291114" y="1578429"/>
                  <a:pt x="3306205" y="1568273"/>
                  <a:pt x="3320143" y="1556658"/>
                </a:cubicBezTo>
                <a:cubicBezTo>
                  <a:pt x="3328027" y="1550088"/>
                  <a:pt x="3333704" y="1541044"/>
                  <a:pt x="3341914" y="1534886"/>
                </a:cubicBezTo>
                <a:cubicBezTo>
                  <a:pt x="3440394" y="1461025"/>
                  <a:pt x="3379066" y="1519504"/>
                  <a:pt x="3429000" y="1469572"/>
                </a:cubicBezTo>
                <a:cubicBezTo>
                  <a:pt x="3432628" y="1458686"/>
                  <a:pt x="3433982" y="1446754"/>
                  <a:pt x="3439885" y="1436915"/>
                </a:cubicBezTo>
                <a:cubicBezTo>
                  <a:pt x="3484715" y="1362197"/>
                  <a:pt x="3441703" y="1475002"/>
                  <a:pt x="3472543" y="1382486"/>
                </a:cubicBezTo>
                <a:cubicBezTo>
                  <a:pt x="3476171" y="1338943"/>
                  <a:pt x="3476245" y="1294957"/>
                  <a:pt x="3483428" y="1251858"/>
                </a:cubicBezTo>
                <a:cubicBezTo>
                  <a:pt x="3487201" y="1229221"/>
                  <a:pt x="3497943" y="1208315"/>
                  <a:pt x="3505200" y="1186543"/>
                </a:cubicBezTo>
                <a:lnTo>
                  <a:pt x="3516085" y="1153886"/>
                </a:lnTo>
                <a:cubicBezTo>
                  <a:pt x="3542193" y="1075561"/>
                  <a:pt x="3510510" y="1173400"/>
                  <a:pt x="3537857" y="1077686"/>
                </a:cubicBezTo>
                <a:cubicBezTo>
                  <a:pt x="3546388" y="1047827"/>
                  <a:pt x="3559015" y="1019349"/>
                  <a:pt x="3570514" y="990600"/>
                </a:cubicBezTo>
                <a:cubicBezTo>
                  <a:pt x="3571830" y="982703"/>
                  <a:pt x="3580376" y="910492"/>
                  <a:pt x="3592285" y="892629"/>
                </a:cubicBezTo>
                <a:cubicBezTo>
                  <a:pt x="3600825" y="879820"/>
                  <a:pt x="3613254" y="869991"/>
                  <a:pt x="3624943" y="859972"/>
                </a:cubicBezTo>
                <a:cubicBezTo>
                  <a:pt x="3638718" y="848165"/>
                  <a:pt x="3652258" y="835429"/>
                  <a:pt x="3668485" y="827315"/>
                </a:cubicBezTo>
                <a:cubicBezTo>
                  <a:pt x="3689012" y="817052"/>
                  <a:pt x="3733800" y="805543"/>
                  <a:pt x="3733800" y="805543"/>
                </a:cubicBezTo>
                <a:cubicBezTo>
                  <a:pt x="3744686" y="809172"/>
                  <a:pt x="3756618" y="822333"/>
                  <a:pt x="3766457" y="816429"/>
                </a:cubicBezTo>
                <a:cubicBezTo>
                  <a:pt x="3792429" y="800845"/>
                  <a:pt x="3797432" y="708457"/>
                  <a:pt x="3799114" y="696686"/>
                </a:cubicBezTo>
                <a:cubicBezTo>
                  <a:pt x="3802743" y="638629"/>
                  <a:pt x="3804961" y="580467"/>
                  <a:pt x="3810000" y="522515"/>
                </a:cubicBezTo>
                <a:cubicBezTo>
                  <a:pt x="3816650" y="446037"/>
                  <a:pt x="3819462" y="450584"/>
                  <a:pt x="3842657" y="381000"/>
                </a:cubicBezTo>
                <a:cubicBezTo>
                  <a:pt x="3846286" y="370114"/>
                  <a:pt x="3847178" y="357890"/>
                  <a:pt x="3853543" y="348343"/>
                </a:cubicBezTo>
                <a:cubicBezTo>
                  <a:pt x="3860800" y="337457"/>
                  <a:pt x="3870001" y="327641"/>
                  <a:pt x="3875314" y="315686"/>
                </a:cubicBezTo>
                <a:cubicBezTo>
                  <a:pt x="3884634" y="294715"/>
                  <a:pt x="3889828" y="272143"/>
                  <a:pt x="3897085" y="250372"/>
                </a:cubicBezTo>
                <a:lnTo>
                  <a:pt x="3918857" y="185058"/>
                </a:lnTo>
                <a:cubicBezTo>
                  <a:pt x="3930119" y="151273"/>
                  <a:pt x="3931336" y="142488"/>
                  <a:pt x="3951514" y="108858"/>
                </a:cubicBezTo>
                <a:cubicBezTo>
                  <a:pt x="3981803" y="58376"/>
                  <a:pt x="3990292" y="38491"/>
                  <a:pt x="4038600" y="10886"/>
                </a:cubicBezTo>
                <a:cubicBezTo>
                  <a:pt x="4048563" y="5193"/>
                  <a:pt x="4060371" y="3629"/>
                  <a:pt x="4071257" y="0"/>
                </a:cubicBezTo>
                <a:cubicBezTo>
                  <a:pt x="4186179" y="57462"/>
                  <a:pt x="4028596" y="-35106"/>
                  <a:pt x="4136571" y="108858"/>
                </a:cubicBezTo>
                <a:cubicBezTo>
                  <a:pt x="4147457" y="123372"/>
                  <a:pt x="4159164" y="137304"/>
                  <a:pt x="4169228" y="152400"/>
                </a:cubicBezTo>
                <a:cubicBezTo>
                  <a:pt x="4180964" y="170005"/>
                  <a:pt x="4189587" y="189612"/>
                  <a:pt x="4201885" y="206829"/>
                </a:cubicBezTo>
                <a:cubicBezTo>
                  <a:pt x="4207850" y="215180"/>
                  <a:pt x="4217087" y="220716"/>
                  <a:pt x="4223657" y="228600"/>
                </a:cubicBezTo>
                <a:cubicBezTo>
                  <a:pt x="4235272" y="242538"/>
                  <a:pt x="4245769" y="257379"/>
                  <a:pt x="4256314" y="272143"/>
                </a:cubicBezTo>
                <a:cubicBezTo>
                  <a:pt x="4290644" y="320206"/>
                  <a:pt x="4263447" y="290162"/>
                  <a:pt x="4299857" y="326572"/>
                </a:cubicBezTo>
                <a:cubicBezTo>
                  <a:pt x="4310743" y="315686"/>
                  <a:pt x="4322659" y="305742"/>
                  <a:pt x="4332514" y="293915"/>
                </a:cubicBezTo>
                <a:cubicBezTo>
                  <a:pt x="4340889" y="283864"/>
                  <a:pt x="4344439" y="269873"/>
                  <a:pt x="4354285" y="261258"/>
                </a:cubicBezTo>
                <a:cubicBezTo>
                  <a:pt x="4373977" y="244027"/>
                  <a:pt x="4419600" y="217715"/>
                  <a:pt x="4419600" y="217715"/>
                </a:cubicBezTo>
                <a:cubicBezTo>
                  <a:pt x="4441371" y="221343"/>
                  <a:pt x="4464248" y="220850"/>
                  <a:pt x="4484914" y="228600"/>
                </a:cubicBezTo>
                <a:cubicBezTo>
                  <a:pt x="4508486" y="237439"/>
                  <a:pt x="4510497" y="264166"/>
                  <a:pt x="4517571" y="283029"/>
                </a:cubicBezTo>
                <a:cubicBezTo>
                  <a:pt x="4524432" y="301325"/>
                  <a:pt x="4532086" y="319315"/>
                  <a:pt x="4539343" y="337458"/>
                </a:cubicBezTo>
                <a:cubicBezTo>
                  <a:pt x="4542971" y="359229"/>
                  <a:pt x="4545440" y="381226"/>
                  <a:pt x="4550228" y="402772"/>
                </a:cubicBezTo>
                <a:cubicBezTo>
                  <a:pt x="4552717" y="413973"/>
                  <a:pt x="4558331" y="424297"/>
                  <a:pt x="4561114" y="435429"/>
                </a:cubicBezTo>
                <a:cubicBezTo>
                  <a:pt x="4569552" y="469179"/>
                  <a:pt x="4569063" y="492107"/>
                  <a:pt x="4582885" y="522515"/>
                </a:cubicBezTo>
                <a:cubicBezTo>
                  <a:pt x="4596315" y="552061"/>
                  <a:pt x="4611914" y="580572"/>
                  <a:pt x="4626428" y="609600"/>
                </a:cubicBezTo>
                <a:cubicBezTo>
                  <a:pt x="4641326" y="639395"/>
                  <a:pt x="4649458" y="660158"/>
                  <a:pt x="4669971" y="685800"/>
                </a:cubicBezTo>
                <a:cubicBezTo>
                  <a:pt x="4676382" y="693814"/>
                  <a:pt x="4684486" y="700315"/>
                  <a:pt x="4691743" y="707572"/>
                </a:cubicBezTo>
                <a:cubicBezTo>
                  <a:pt x="4722962" y="686758"/>
                  <a:pt x="4731913" y="683875"/>
                  <a:pt x="4757057" y="653143"/>
                </a:cubicBezTo>
                <a:cubicBezTo>
                  <a:pt x="4780034" y="625060"/>
                  <a:pt x="4802243" y="596249"/>
                  <a:pt x="4822371" y="566058"/>
                </a:cubicBezTo>
                <a:cubicBezTo>
                  <a:pt x="4829628" y="555172"/>
                  <a:pt x="4835767" y="543451"/>
                  <a:pt x="4844143" y="533400"/>
                </a:cubicBezTo>
                <a:cubicBezTo>
                  <a:pt x="4870336" y="501969"/>
                  <a:pt x="4877346" y="500379"/>
                  <a:pt x="4909457" y="478972"/>
                </a:cubicBezTo>
                <a:cubicBezTo>
                  <a:pt x="4960257" y="482601"/>
                  <a:pt x="5012448" y="477506"/>
                  <a:pt x="5061857" y="489858"/>
                </a:cubicBezTo>
                <a:cubicBezTo>
                  <a:pt x="5091559" y="497283"/>
                  <a:pt x="5069843" y="548881"/>
                  <a:pt x="5116285" y="533400"/>
                </a:cubicBezTo>
                <a:cubicBezTo>
                  <a:pt x="5123170" y="531105"/>
                  <a:pt x="5116285" y="518886"/>
                  <a:pt x="5116285" y="511629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12229" y="342705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-&gt;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2547" y="1622365"/>
            <a:ext cx="204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Stimulus feature </a:t>
            </a:r>
            <a:r>
              <a:rPr lang="en-US" b="1" i="1" dirty="0"/>
              <a:t>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018314" y="1622365"/>
            <a:ext cx="6096001" cy="2328368"/>
            <a:chOff x="5018314" y="1622365"/>
            <a:chExt cx="6096001" cy="2328368"/>
          </a:xfrm>
        </p:grpSpPr>
        <p:grpSp>
          <p:nvGrpSpPr>
            <p:cNvPr id="17" name="Group 16"/>
            <p:cNvGrpSpPr/>
            <p:nvPr/>
          </p:nvGrpSpPr>
          <p:grpSpPr>
            <a:xfrm>
              <a:off x="6509657" y="2329544"/>
              <a:ext cx="4604658" cy="729343"/>
              <a:chOff x="5889171" y="3113314"/>
              <a:chExt cx="4604658" cy="729343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5889171" y="3842657"/>
                <a:ext cx="46046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6477000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792686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6879771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338457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8501743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9361714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9916885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8532383" y="3581401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 -&gt;</a:t>
              </a: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5018314" y="2492829"/>
              <a:ext cx="1197429" cy="56605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05744" y="1622365"/>
              <a:ext cx="1882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Recorded spikes </a:t>
              </a:r>
              <a:r>
                <a:rPr lang="en-US" b="1" i="1" dirty="0"/>
                <a:t>r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09678" y="4191397"/>
            <a:ext cx="2877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Brightness of a screen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Concentration of an odor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Proximity of a predator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Movement of a limb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66832" y="1369328"/>
            <a:ext cx="1300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Many, many layers of neurons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39458" y="4582897"/>
            <a:ext cx="5340439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How does the neuron’s activity reflect the stimulus?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Which properties of the stimulus are captured?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dirty="0"/>
              <a:t>What information could other neurons be reading out from this one?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2880" y="324342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does the firing of a neuron </a:t>
            </a:r>
            <a:r>
              <a:rPr lang="en-US" sz="2400" i="1" dirty="0"/>
              <a:t>encode</a:t>
            </a:r>
            <a:r>
              <a:rPr lang="en-US" sz="2400" dirty="0"/>
              <a:t> information?</a:t>
            </a:r>
          </a:p>
        </p:txBody>
      </p:sp>
    </p:spTree>
    <p:extLst>
      <p:ext uri="{BB962C8B-B14F-4D97-AF65-F5344CB8AC3E}">
        <p14:creationId xmlns:p14="http://schemas.microsoft.com/office/powerpoint/2010/main" val="189600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65" y="1080316"/>
            <a:ext cx="8058150" cy="4781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Tuning curves are an example of a neural encoding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888365" y="1065836"/>
            <a:ext cx="381635" cy="372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1565" y="1065836"/>
            <a:ext cx="381635" cy="372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77932" y="6488668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Hubel &amp; Wiesel, 1968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66112" y="2637817"/>
                <a:ext cx="2475421" cy="373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spikes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𝑝𝑟𝑒𝑓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l-GR" dirty="0"/>
                                        <m:t>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112" y="2637817"/>
                <a:ext cx="2475421" cy="3731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6492240" y="1049836"/>
            <a:ext cx="746657" cy="3532325"/>
            <a:chOff x="6492240" y="1049836"/>
            <a:chExt cx="746657" cy="3532325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6624320" y="1442720"/>
              <a:ext cx="0" cy="3139441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492240" y="1049836"/>
              <a:ext cx="527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s</a:t>
              </a:r>
              <a:r>
                <a:rPr lang="en-US" baseline="-25000" dirty="0" err="1"/>
                <a:t>pref</a:t>
              </a:r>
              <a:endParaRPr lang="en-US" baseline="-25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624320" y="3012440"/>
              <a:ext cx="614577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6751110" y="2970292"/>
                  <a:ext cx="3609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dirty="0"/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1110" y="2970292"/>
                  <a:ext cx="36099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 rot="16200000">
            <a:off x="3748039" y="3030919"/>
            <a:ext cx="248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9936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2D neural encoding surface for facial 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4834" y="915185"/>
            <a:ext cx="181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Stimulus features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734775" y="2674689"/>
            <a:ext cx="1197429" cy="56605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03" y="1291523"/>
            <a:ext cx="3366407" cy="353472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437263" y="4877582"/>
            <a:ext cx="2477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yriad Pro" panose="020B0503030403020204" pitchFamily="34" charset="0"/>
              </a:rPr>
              <a:t>Facial feature 1 (eye depth)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-372895" y="2715164"/>
            <a:ext cx="2196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Myriad Pro" panose="020B0503030403020204" pitchFamily="34" charset="0"/>
              </a:rPr>
              <a:t>Facial feature 2</a:t>
            </a:r>
          </a:p>
          <a:p>
            <a:pPr algn="ctr"/>
            <a:r>
              <a:rPr lang="en-US" sz="1600" dirty="0">
                <a:latin typeface="Myriad Pro" panose="020B0503030403020204" pitchFamily="34" charset="0"/>
              </a:rPr>
              <a:t>(forehead </a:t>
            </a:r>
            <a:r>
              <a:rPr lang="en-US" sz="1600" dirty="0" err="1">
                <a:latin typeface="Myriad Pro" panose="020B0503030403020204" pitchFamily="34" charset="0"/>
              </a:rPr>
              <a:t>luminence</a:t>
            </a:r>
            <a:r>
              <a:rPr lang="en-US" sz="1600" dirty="0">
                <a:latin typeface="Myriad Pro" panose="020B0503030403020204" pitchFamily="34" charset="0"/>
              </a:rPr>
              <a:t>?)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052174" y="1486380"/>
            <a:ext cx="4763216" cy="3781297"/>
            <a:chOff x="6330574" y="915185"/>
            <a:chExt cx="5618575" cy="4460327"/>
          </a:xfrm>
        </p:grpSpPr>
        <p:sp>
          <p:nvSpPr>
            <p:cNvPr id="20" name="TextBox 19"/>
            <p:cNvSpPr txBox="1"/>
            <p:nvPr/>
          </p:nvSpPr>
          <p:spPr>
            <a:xfrm>
              <a:off x="7905745" y="915185"/>
              <a:ext cx="1812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Recorded spikes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12065" y="1291523"/>
              <a:ext cx="4366986" cy="3985532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7576457" y="4974771"/>
              <a:ext cx="2264229" cy="2721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956570" y="4169229"/>
              <a:ext cx="9925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yriad Pro" panose="020B0503030403020204" pitchFamily="34" charset="0"/>
                </a:rPr>
                <a:t>Number of</a:t>
              </a:r>
            </a:p>
            <a:p>
              <a:r>
                <a:rPr lang="en-US" sz="1400" dirty="0">
                  <a:latin typeface="Myriad Pro" panose="020B0503030403020204" pitchFamily="34" charset="0"/>
                </a:rPr>
                <a:t>spikes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17475" y="4976162"/>
              <a:ext cx="2130928" cy="399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yriad Pro" panose="020B0503030403020204" pitchFamily="34" charset="0"/>
                </a:rPr>
                <a:t>Facial feature 1 (s</a:t>
              </a:r>
              <a:r>
                <a:rPr lang="en-US" sz="1050" dirty="0">
                  <a:latin typeface="Myriad Pro" panose="020B0503030403020204" pitchFamily="34" charset="0"/>
                </a:rPr>
                <a:t>1</a:t>
              </a:r>
              <a:r>
                <a:rPr lang="en-US" sz="1600" dirty="0">
                  <a:latin typeface="Myriad Pro" panose="020B0503030403020204" pitchFamily="34" charset="0"/>
                </a:rPr>
                <a:t>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5464785" y="2807878"/>
              <a:ext cx="2130928" cy="399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Facial feature 2 (s</a:t>
              </a:r>
              <a:r>
                <a:rPr lang="en-US" sz="1050" dirty="0">
                  <a:latin typeface="Myriad Pro" panose="020B0503030403020204" pitchFamily="34" charset="0"/>
                </a:rPr>
                <a:t>2</a:t>
              </a:r>
              <a:r>
                <a:rPr lang="en-US" sz="1600" dirty="0">
                  <a:latin typeface="Myriad Pro" panose="020B0503030403020204" pitchFamily="34" charset="0"/>
                </a:rPr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9973919" y="6488668"/>
            <a:ext cx="2229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 and </a:t>
            </a:r>
            <a:r>
              <a:rPr lang="en-US" dirty="0" err="1"/>
              <a:t>Tsao</a:t>
            </a:r>
            <a:r>
              <a:rPr lang="en-US" dirty="0"/>
              <a:t> 2017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508024" y="2609732"/>
                <a:ext cx="21570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spikes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024" y="2609732"/>
                <a:ext cx="2157001" cy="276999"/>
              </a:xfrm>
              <a:prstGeom prst="rect">
                <a:avLst/>
              </a:prstGeom>
              <a:blipFill>
                <a:blip r:embed="rId4"/>
                <a:stretch>
                  <a:fillRect l="-3672" t="-2174" r="-84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62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11437"/>
            <a:ext cx="1126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yriad Pro" panose="020B0503030403020204" pitchFamily="34" charset="0"/>
              </a:rPr>
              <a:t>Coming up after lunch…</a:t>
            </a:r>
            <a:endParaRPr lang="en-US" sz="2000" b="1" dirty="0">
              <a:latin typeface="Myriad Pro" panose="020B0503030403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3F1489-BD13-9B57-0B09-FF06CF2EB70C}"/>
              </a:ext>
            </a:extLst>
          </p:cNvPr>
          <p:cNvGrpSpPr/>
          <p:nvPr/>
        </p:nvGrpSpPr>
        <p:grpSpPr>
          <a:xfrm>
            <a:off x="1932464" y="1160807"/>
            <a:ext cx="7800173" cy="1804689"/>
            <a:chOff x="298676" y="1288402"/>
            <a:chExt cx="11707737" cy="2708763"/>
          </a:xfrm>
        </p:grpSpPr>
        <p:sp>
          <p:nvSpPr>
            <p:cNvPr id="9" name="Freeform 45">
              <a:extLst>
                <a:ext uri="{FF2B5EF4-FFF2-40B4-BE49-F238E27FC236}">
                  <a16:creationId xmlns:a16="http://schemas.microsoft.com/office/drawing/2014/main" id="{A5420906-C3AA-32D5-2D46-2710152B7462}"/>
                </a:ext>
              </a:extLst>
            </p:cNvPr>
            <p:cNvSpPr/>
            <p:nvPr/>
          </p:nvSpPr>
          <p:spPr>
            <a:xfrm>
              <a:off x="298676" y="2188030"/>
              <a:ext cx="3260953" cy="1012372"/>
            </a:xfrm>
            <a:custGeom>
              <a:avLst/>
              <a:gdLst>
                <a:gd name="connsiteX0" fmla="*/ 0 w 5119345"/>
                <a:gd name="connsiteY0" fmla="*/ 772886 h 1589315"/>
                <a:gd name="connsiteX1" fmla="*/ 304800 w 5119345"/>
                <a:gd name="connsiteY1" fmla="*/ 587829 h 1589315"/>
                <a:gd name="connsiteX2" fmla="*/ 359228 w 5119345"/>
                <a:gd name="connsiteY2" fmla="*/ 457200 h 1589315"/>
                <a:gd name="connsiteX3" fmla="*/ 391885 w 5119345"/>
                <a:gd name="connsiteY3" fmla="*/ 402772 h 1589315"/>
                <a:gd name="connsiteX4" fmla="*/ 435428 w 5119345"/>
                <a:gd name="connsiteY4" fmla="*/ 326572 h 1589315"/>
                <a:gd name="connsiteX5" fmla="*/ 457200 w 5119345"/>
                <a:gd name="connsiteY5" fmla="*/ 304800 h 1589315"/>
                <a:gd name="connsiteX6" fmla="*/ 478971 w 5119345"/>
                <a:gd name="connsiteY6" fmla="*/ 272143 h 1589315"/>
                <a:gd name="connsiteX7" fmla="*/ 500743 w 5119345"/>
                <a:gd name="connsiteY7" fmla="*/ 250372 h 1589315"/>
                <a:gd name="connsiteX8" fmla="*/ 544285 w 5119345"/>
                <a:gd name="connsiteY8" fmla="*/ 185058 h 1589315"/>
                <a:gd name="connsiteX9" fmla="*/ 566057 w 5119345"/>
                <a:gd name="connsiteY9" fmla="*/ 163286 h 1589315"/>
                <a:gd name="connsiteX10" fmla="*/ 587828 w 5119345"/>
                <a:gd name="connsiteY10" fmla="*/ 130629 h 1589315"/>
                <a:gd name="connsiteX11" fmla="*/ 653143 w 5119345"/>
                <a:gd name="connsiteY11" fmla="*/ 108858 h 1589315"/>
                <a:gd name="connsiteX12" fmla="*/ 762000 w 5119345"/>
                <a:gd name="connsiteY12" fmla="*/ 119743 h 1589315"/>
                <a:gd name="connsiteX13" fmla="*/ 783771 w 5119345"/>
                <a:gd name="connsiteY13" fmla="*/ 152400 h 1589315"/>
                <a:gd name="connsiteX14" fmla="*/ 859971 w 5119345"/>
                <a:gd name="connsiteY14" fmla="*/ 239486 h 1589315"/>
                <a:gd name="connsiteX15" fmla="*/ 914400 w 5119345"/>
                <a:gd name="connsiteY15" fmla="*/ 195943 h 1589315"/>
                <a:gd name="connsiteX16" fmla="*/ 947057 w 5119345"/>
                <a:gd name="connsiteY16" fmla="*/ 174172 h 1589315"/>
                <a:gd name="connsiteX17" fmla="*/ 1012371 w 5119345"/>
                <a:gd name="connsiteY17" fmla="*/ 185058 h 1589315"/>
                <a:gd name="connsiteX18" fmla="*/ 1045028 w 5119345"/>
                <a:gd name="connsiteY18" fmla="*/ 217715 h 1589315"/>
                <a:gd name="connsiteX19" fmla="*/ 1066800 w 5119345"/>
                <a:gd name="connsiteY19" fmla="*/ 261258 h 1589315"/>
                <a:gd name="connsiteX20" fmla="*/ 1110343 w 5119345"/>
                <a:gd name="connsiteY20" fmla="*/ 359229 h 1589315"/>
                <a:gd name="connsiteX21" fmla="*/ 1208314 w 5119345"/>
                <a:gd name="connsiteY21" fmla="*/ 468086 h 1589315"/>
                <a:gd name="connsiteX22" fmla="*/ 1230085 w 5119345"/>
                <a:gd name="connsiteY22" fmla="*/ 489858 h 1589315"/>
                <a:gd name="connsiteX23" fmla="*/ 1262743 w 5119345"/>
                <a:gd name="connsiteY23" fmla="*/ 511629 h 1589315"/>
                <a:gd name="connsiteX24" fmla="*/ 1349828 w 5119345"/>
                <a:gd name="connsiteY24" fmla="*/ 598715 h 1589315"/>
                <a:gd name="connsiteX25" fmla="*/ 1371600 w 5119345"/>
                <a:gd name="connsiteY25" fmla="*/ 620486 h 1589315"/>
                <a:gd name="connsiteX26" fmla="*/ 1393371 w 5119345"/>
                <a:gd name="connsiteY26" fmla="*/ 642258 h 1589315"/>
                <a:gd name="connsiteX27" fmla="*/ 1426028 w 5119345"/>
                <a:gd name="connsiteY27" fmla="*/ 664029 h 1589315"/>
                <a:gd name="connsiteX28" fmla="*/ 1480457 w 5119345"/>
                <a:gd name="connsiteY28" fmla="*/ 696686 h 1589315"/>
                <a:gd name="connsiteX29" fmla="*/ 1502228 w 5119345"/>
                <a:gd name="connsiteY29" fmla="*/ 664029 h 1589315"/>
                <a:gd name="connsiteX30" fmla="*/ 1513114 w 5119345"/>
                <a:gd name="connsiteY30" fmla="*/ 609600 h 1589315"/>
                <a:gd name="connsiteX31" fmla="*/ 1524000 w 5119345"/>
                <a:gd name="connsiteY31" fmla="*/ 566058 h 1589315"/>
                <a:gd name="connsiteX32" fmla="*/ 1556657 w 5119345"/>
                <a:gd name="connsiteY32" fmla="*/ 489858 h 1589315"/>
                <a:gd name="connsiteX33" fmla="*/ 1567543 w 5119345"/>
                <a:gd name="connsiteY33" fmla="*/ 446315 h 1589315"/>
                <a:gd name="connsiteX34" fmla="*/ 1589314 w 5119345"/>
                <a:gd name="connsiteY34" fmla="*/ 413658 h 1589315"/>
                <a:gd name="connsiteX35" fmla="*/ 1600200 w 5119345"/>
                <a:gd name="connsiteY35" fmla="*/ 337458 h 1589315"/>
                <a:gd name="connsiteX36" fmla="*/ 1611085 w 5119345"/>
                <a:gd name="connsiteY36" fmla="*/ 304800 h 1589315"/>
                <a:gd name="connsiteX37" fmla="*/ 1632857 w 5119345"/>
                <a:gd name="connsiteY37" fmla="*/ 228600 h 1589315"/>
                <a:gd name="connsiteX38" fmla="*/ 1654628 w 5119345"/>
                <a:gd name="connsiteY38" fmla="*/ 195943 h 1589315"/>
                <a:gd name="connsiteX39" fmla="*/ 1676400 w 5119345"/>
                <a:gd name="connsiteY39" fmla="*/ 174172 h 1589315"/>
                <a:gd name="connsiteX40" fmla="*/ 1709057 w 5119345"/>
                <a:gd name="connsiteY40" fmla="*/ 163286 h 1589315"/>
                <a:gd name="connsiteX41" fmla="*/ 1741714 w 5119345"/>
                <a:gd name="connsiteY41" fmla="*/ 174172 h 1589315"/>
                <a:gd name="connsiteX42" fmla="*/ 1796143 w 5119345"/>
                <a:gd name="connsiteY42" fmla="*/ 239486 h 1589315"/>
                <a:gd name="connsiteX43" fmla="*/ 1817914 w 5119345"/>
                <a:gd name="connsiteY43" fmla="*/ 261258 h 1589315"/>
                <a:gd name="connsiteX44" fmla="*/ 1839685 w 5119345"/>
                <a:gd name="connsiteY44" fmla="*/ 304800 h 1589315"/>
                <a:gd name="connsiteX45" fmla="*/ 1883228 w 5119345"/>
                <a:gd name="connsiteY45" fmla="*/ 326572 h 1589315"/>
                <a:gd name="connsiteX46" fmla="*/ 1915885 w 5119345"/>
                <a:gd name="connsiteY46" fmla="*/ 359229 h 1589315"/>
                <a:gd name="connsiteX47" fmla="*/ 1981200 w 5119345"/>
                <a:gd name="connsiteY47" fmla="*/ 381000 h 1589315"/>
                <a:gd name="connsiteX48" fmla="*/ 2002971 w 5119345"/>
                <a:gd name="connsiteY48" fmla="*/ 402772 h 1589315"/>
                <a:gd name="connsiteX49" fmla="*/ 2068285 w 5119345"/>
                <a:gd name="connsiteY49" fmla="*/ 424543 h 1589315"/>
                <a:gd name="connsiteX50" fmla="*/ 2188028 w 5119345"/>
                <a:gd name="connsiteY50" fmla="*/ 359229 h 1589315"/>
                <a:gd name="connsiteX51" fmla="*/ 2264228 w 5119345"/>
                <a:gd name="connsiteY51" fmla="*/ 337458 h 1589315"/>
                <a:gd name="connsiteX52" fmla="*/ 2329543 w 5119345"/>
                <a:gd name="connsiteY52" fmla="*/ 457200 h 1589315"/>
                <a:gd name="connsiteX53" fmla="*/ 2373085 w 5119345"/>
                <a:gd name="connsiteY53" fmla="*/ 533400 h 1589315"/>
                <a:gd name="connsiteX54" fmla="*/ 2449285 w 5119345"/>
                <a:gd name="connsiteY54" fmla="*/ 620486 h 1589315"/>
                <a:gd name="connsiteX55" fmla="*/ 2460171 w 5119345"/>
                <a:gd name="connsiteY55" fmla="*/ 653143 h 1589315"/>
                <a:gd name="connsiteX56" fmla="*/ 2481943 w 5119345"/>
                <a:gd name="connsiteY56" fmla="*/ 674915 h 1589315"/>
                <a:gd name="connsiteX57" fmla="*/ 2525485 w 5119345"/>
                <a:gd name="connsiteY57" fmla="*/ 740229 h 1589315"/>
                <a:gd name="connsiteX58" fmla="*/ 2579914 w 5119345"/>
                <a:gd name="connsiteY58" fmla="*/ 849086 h 1589315"/>
                <a:gd name="connsiteX59" fmla="*/ 2667000 w 5119345"/>
                <a:gd name="connsiteY59" fmla="*/ 925286 h 1589315"/>
                <a:gd name="connsiteX60" fmla="*/ 2688771 w 5119345"/>
                <a:gd name="connsiteY60" fmla="*/ 957943 h 1589315"/>
                <a:gd name="connsiteX61" fmla="*/ 2721428 w 5119345"/>
                <a:gd name="connsiteY61" fmla="*/ 903515 h 1589315"/>
                <a:gd name="connsiteX62" fmla="*/ 2743200 w 5119345"/>
                <a:gd name="connsiteY62" fmla="*/ 805543 h 1589315"/>
                <a:gd name="connsiteX63" fmla="*/ 2775857 w 5119345"/>
                <a:gd name="connsiteY63" fmla="*/ 772886 h 1589315"/>
                <a:gd name="connsiteX64" fmla="*/ 2808514 w 5119345"/>
                <a:gd name="connsiteY64" fmla="*/ 794658 h 1589315"/>
                <a:gd name="connsiteX65" fmla="*/ 2852057 w 5119345"/>
                <a:gd name="connsiteY65" fmla="*/ 903515 h 1589315"/>
                <a:gd name="connsiteX66" fmla="*/ 2873828 w 5119345"/>
                <a:gd name="connsiteY66" fmla="*/ 936172 h 1589315"/>
                <a:gd name="connsiteX67" fmla="*/ 2906485 w 5119345"/>
                <a:gd name="connsiteY67" fmla="*/ 1066800 h 1589315"/>
                <a:gd name="connsiteX68" fmla="*/ 2928257 w 5119345"/>
                <a:gd name="connsiteY68" fmla="*/ 1143000 h 1589315"/>
                <a:gd name="connsiteX69" fmla="*/ 2971800 w 5119345"/>
                <a:gd name="connsiteY69" fmla="*/ 1230086 h 1589315"/>
                <a:gd name="connsiteX70" fmla="*/ 3004457 w 5119345"/>
                <a:gd name="connsiteY70" fmla="*/ 1284515 h 1589315"/>
                <a:gd name="connsiteX71" fmla="*/ 3026228 w 5119345"/>
                <a:gd name="connsiteY71" fmla="*/ 1338943 h 1589315"/>
                <a:gd name="connsiteX72" fmla="*/ 3048000 w 5119345"/>
                <a:gd name="connsiteY72" fmla="*/ 1360715 h 1589315"/>
                <a:gd name="connsiteX73" fmla="*/ 3124200 w 5119345"/>
                <a:gd name="connsiteY73" fmla="*/ 1469572 h 1589315"/>
                <a:gd name="connsiteX74" fmla="*/ 3200400 w 5119345"/>
                <a:gd name="connsiteY74" fmla="*/ 1545772 h 1589315"/>
                <a:gd name="connsiteX75" fmla="*/ 3276600 w 5119345"/>
                <a:gd name="connsiteY75" fmla="*/ 1589315 h 1589315"/>
                <a:gd name="connsiteX76" fmla="*/ 3320143 w 5119345"/>
                <a:gd name="connsiteY76" fmla="*/ 1556658 h 1589315"/>
                <a:gd name="connsiteX77" fmla="*/ 3341914 w 5119345"/>
                <a:gd name="connsiteY77" fmla="*/ 1534886 h 1589315"/>
                <a:gd name="connsiteX78" fmla="*/ 3429000 w 5119345"/>
                <a:gd name="connsiteY78" fmla="*/ 1469572 h 1589315"/>
                <a:gd name="connsiteX79" fmla="*/ 3439885 w 5119345"/>
                <a:gd name="connsiteY79" fmla="*/ 1436915 h 1589315"/>
                <a:gd name="connsiteX80" fmla="*/ 3472543 w 5119345"/>
                <a:gd name="connsiteY80" fmla="*/ 1382486 h 1589315"/>
                <a:gd name="connsiteX81" fmla="*/ 3483428 w 5119345"/>
                <a:gd name="connsiteY81" fmla="*/ 1251858 h 1589315"/>
                <a:gd name="connsiteX82" fmla="*/ 3505200 w 5119345"/>
                <a:gd name="connsiteY82" fmla="*/ 1186543 h 1589315"/>
                <a:gd name="connsiteX83" fmla="*/ 3516085 w 5119345"/>
                <a:gd name="connsiteY83" fmla="*/ 1153886 h 1589315"/>
                <a:gd name="connsiteX84" fmla="*/ 3537857 w 5119345"/>
                <a:gd name="connsiteY84" fmla="*/ 1077686 h 1589315"/>
                <a:gd name="connsiteX85" fmla="*/ 3570514 w 5119345"/>
                <a:gd name="connsiteY85" fmla="*/ 990600 h 1589315"/>
                <a:gd name="connsiteX86" fmla="*/ 3592285 w 5119345"/>
                <a:gd name="connsiteY86" fmla="*/ 892629 h 1589315"/>
                <a:gd name="connsiteX87" fmla="*/ 3624943 w 5119345"/>
                <a:gd name="connsiteY87" fmla="*/ 859972 h 1589315"/>
                <a:gd name="connsiteX88" fmla="*/ 3668485 w 5119345"/>
                <a:gd name="connsiteY88" fmla="*/ 827315 h 1589315"/>
                <a:gd name="connsiteX89" fmla="*/ 3733800 w 5119345"/>
                <a:gd name="connsiteY89" fmla="*/ 805543 h 1589315"/>
                <a:gd name="connsiteX90" fmla="*/ 3766457 w 5119345"/>
                <a:gd name="connsiteY90" fmla="*/ 816429 h 1589315"/>
                <a:gd name="connsiteX91" fmla="*/ 3799114 w 5119345"/>
                <a:gd name="connsiteY91" fmla="*/ 696686 h 1589315"/>
                <a:gd name="connsiteX92" fmla="*/ 3810000 w 5119345"/>
                <a:gd name="connsiteY92" fmla="*/ 522515 h 1589315"/>
                <a:gd name="connsiteX93" fmla="*/ 3842657 w 5119345"/>
                <a:gd name="connsiteY93" fmla="*/ 381000 h 1589315"/>
                <a:gd name="connsiteX94" fmla="*/ 3853543 w 5119345"/>
                <a:gd name="connsiteY94" fmla="*/ 348343 h 1589315"/>
                <a:gd name="connsiteX95" fmla="*/ 3875314 w 5119345"/>
                <a:gd name="connsiteY95" fmla="*/ 315686 h 1589315"/>
                <a:gd name="connsiteX96" fmla="*/ 3897085 w 5119345"/>
                <a:gd name="connsiteY96" fmla="*/ 250372 h 1589315"/>
                <a:gd name="connsiteX97" fmla="*/ 3918857 w 5119345"/>
                <a:gd name="connsiteY97" fmla="*/ 185058 h 1589315"/>
                <a:gd name="connsiteX98" fmla="*/ 3951514 w 5119345"/>
                <a:gd name="connsiteY98" fmla="*/ 108858 h 1589315"/>
                <a:gd name="connsiteX99" fmla="*/ 4038600 w 5119345"/>
                <a:gd name="connsiteY99" fmla="*/ 10886 h 1589315"/>
                <a:gd name="connsiteX100" fmla="*/ 4071257 w 5119345"/>
                <a:gd name="connsiteY100" fmla="*/ 0 h 1589315"/>
                <a:gd name="connsiteX101" fmla="*/ 4136571 w 5119345"/>
                <a:gd name="connsiteY101" fmla="*/ 108858 h 1589315"/>
                <a:gd name="connsiteX102" fmla="*/ 4169228 w 5119345"/>
                <a:gd name="connsiteY102" fmla="*/ 152400 h 1589315"/>
                <a:gd name="connsiteX103" fmla="*/ 4201885 w 5119345"/>
                <a:gd name="connsiteY103" fmla="*/ 206829 h 1589315"/>
                <a:gd name="connsiteX104" fmla="*/ 4223657 w 5119345"/>
                <a:gd name="connsiteY104" fmla="*/ 228600 h 1589315"/>
                <a:gd name="connsiteX105" fmla="*/ 4256314 w 5119345"/>
                <a:gd name="connsiteY105" fmla="*/ 272143 h 1589315"/>
                <a:gd name="connsiteX106" fmla="*/ 4299857 w 5119345"/>
                <a:gd name="connsiteY106" fmla="*/ 326572 h 1589315"/>
                <a:gd name="connsiteX107" fmla="*/ 4332514 w 5119345"/>
                <a:gd name="connsiteY107" fmla="*/ 293915 h 1589315"/>
                <a:gd name="connsiteX108" fmla="*/ 4354285 w 5119345"/>
                <a:gd name="connsiteY108" fmla="*/ 261258 h 1589315"/>
                <a:gd name="connsiteX109" fmla="*/ 4419600 w 5119345"/>
                <a:gd name="connsiteY109" fmla="*/ 217715 h 1589315"/>
                <a:gd name="connsiteX110" fmla="*/ 4484914 w 5119345"/>
                <a:gd name="connsiteY110" fmla="*/ 228600 h 1589315"/>
                <a:gd name="connsiteX111" fmla="*/ 4517571 w 5119345"/>
                <a:gd name="connsiteY111" fmla="*/ 283029 h 1589315"/>
                <a:gd name="connsiteX112" fmla="*/ 4539343 w 5119345"/>
                <a:gd name="connsiteY112" fmla="*/ 337458 h 1589315"/>
                <a:gd name="connsiteX113" fmla="*/ 4550228 w 5119345"/>
                <a:gd name="connsiteY113" fmla="*/ 402772 h 1589315"/>
                <a:gd name="connsiteX114" fmla="*/ 4561114 w 5119345"/>
                <a:gd name="connsiteY114" fmla="*/ 435429 h 1589315"/>
                <a:gd name="connsiteX115" fmla="*/ 4582885 w 5119345"/>
                <a:gd name="connsiteY115" fmla="*/ 522515 h 1589315"/>
                <a:gd name="connsiteX116" fmla="*/ 4626428 w 5119345"/>
                <a:gd name="connsiteY116" fmla="*/ 609600 h 1589315"/>
                <a:gd name="connsiteX117" fmla="*/ 4669971 w 5119345"/>
                <a:gd name="connsiteY117" fmla="*/ 685800 h 1589315"/>
                <a:gd name="connsiteX118" fmla="*/ 4691743 w 5119345"/>
                <a:gd name="connsiteY118" fmla="*/ 707572 h 1589315"/>
                <a:gd name="connsiteX119" fmla="*/ 4757057 w 5119345"/>
                <a:gd name="connsiteY119" fmla="*/ 653143 h 1589315"/>
                <a:gd name="connsiteX120" fmla="*/ 4822371 w 5119345"/>
                <a:gd name="connsiteY120" fmla="*/ 566058 h 1589315"/>
                <a:gd name="connsiteX121" fmla="*/ 4844143 w 5119345"/>
                <a:gd name="connsiteY121" fmla="*/ 533400 h 1589315"/>
                <a:gd name="connsiteX122" fmla="*/ 4909457 w 5119345"/>
                <a:gd name="connsiteY122" fmla="*/ 478972 h 1589315"/>
                <a:gd name="connsiteX123" fmla="*/ 5061857 w 5119345"/>
                <a:gd name="connsiteY123" fmla="*/ 489858 h 1589315"/>
                <a:gd name="connsiteX124" fmla="*/ 5116285 w 5119345"/>
                <a:gd name="connsiteY124" fmla="*/ 533400 h 1589315"/>
                <a:gd name="connsiteX125" fmla="*/ 5116285 w 5119345"/>
                <a:gd name="connsiteY125" fmla="*/ 511629 h 158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5119345" h="1589315">
                  <a:moveTo>
                    <a:pt x="0" y="772886"/>
                  </a:moveTo>
                  <a:cubicBezTo>
                    <a:pt x="101600" y="711200"/>
                    <a:pt x="206394" y="654491"/>
                    <a:pt x="304800" y="587829"/>
                  </a:cubicBezTo>
                  <a:cubicBezTo>
                    <a:pt x="349700" y="557413"/>
                    <a:pt x="342475" y="500758"/>
                    <a:pt x="359228" y="457200"/>
                  </a:cubicBezTo>
                  <a:cubicBezTo>
                    <a:pt x="366823" y="437452"/>
                    <a:pt x="381610" y="421267"/>
                    <a:pt x="391885" y="402772"/>
                  </a:cubicBezTo>
                  <a:cubicBezTo>
                    <a:pt x="412200" y="366205"/>
                    <a:pt x="410547" y="357673"/>
                    <a:pt x="435428" y="326572"/>
                  </a:cubicBezTo>
                  <a:cubicBezTo>
                    <a:pt x="441839" y="318558"/>
                    <a:pt x="450789" y="312814"/>
                    <a:pt x="457200" y="304800"/>
                  </a:cubicBezTo>
                  <a:cubicBezTo>
                    <a:pt x="465373" y="294584"/>
                    <a:pt x="470798" y="282359"/>
                    <a:pt x="478971" y="272143"/>
                  </a:cubicBezTo>
                  <a:cubicBezTo>
                    <a:pt x="485382" y="264129"/>
                    <a:pt x="494585" y="258583"/>
                    <a:pt x="500743" y="250372"/>
                  </a:cubicBezTo>
                  <a:cubicBezTo>
                    <a:pt x="516442" y="229439"/>
                    <a:pt x="525783" y="203560"/>
                    <a:pt x="544285" y="185058"/>
                  </a:cubicBezTo>
                  <a:cubicBezTo>
                    <a:pt x="551542" y="177801"/>
                    <a:pt x="559646" y="171300"/>
                    <a:pt x="566057" y="163286"/>
                  </a:cubicBezTo>
                  <a:cubicBezTo>
                    <a:pt x="574230" y="153070"/>
                    <a:pt x="576734" y="137563"/>
                    <a:pt x="587828" y="130629"/>
                  </a:cubicBezTo>
                  <a:cubicBezTo>
                    <a:pt x="607289" y="118466"/>
                    <a:pt x="653143" y="108858"/>
                    <a:pt x="653143" y="108858"/>
                  </a:cubicBezTo>
                  <a:cubicBezTo>
                    <a:pt x="689429" y="112486"/>
                    <a:pt x="727405" y="108211"/>
                    <a:pt x="762000" y="119743"/>
                  </a:cubicBezTo>
                  <a:cubicBezTo>
                    <a:pt x="774412" y="123880"/>
                    <a:pt x="775156" y="142554"/>
                    <a:pt x="783771" y="152400"/>
                  </a:cubicBezTo>
                  <a:cubicBezTo>
                    <a:pt x="872922" y="254288"/>
                    <a:pt x="810980" y="165998"/>
                    <a:pt x="859971" y="239486"/>
                  </a:cubicBezTo>
                  <a:cubicBezTo>
                    <a:pt x="960484" y="172478"/>
                    <a:pt x="836844" y="257988"/>
                    <a:pt x="914400" y="195943"/>
                  </a:cubicBezTo>
                  <a:cubicBezTo>
                    <a:pt x="924616" y="187770"/>
                    <a:pt x="936171" y="181429"/>
                    <a:pt x="947057" y="174172"/>
                  </a:cubicBezTo>
                  <a:cubicBezTo>
                    <a:pt x="968828" y="177801"/>
                    <a:pt x="992202" y="176094"/>
                    <a:pt x="1012371" y="185058"/>
                  </a:cubicBezTo>
                  <a:cubicBezTo>
                    <a:pt x="1026439" y="191310"/>
                    <a:pt x="1036080" y="205188"/>
                    <a:pt x="1045028" y="217715"/>
                  </a:cubicBezTo>
                  <a:cubicBezTo>
                    <a:pt x="1054460" y="230920"/>
                    <a:pt x="1060209" y="246429"/>
                    <a:pt x="1066800" y="261258"/>
                  </a:cubicBezTo>
                  <a:cubicBezTo>
                    <a:pt x="1082684" y="296997"/>
                    <a:pt x="1089726" y="326242"/>
                    <a:pt x="1110343" y="359229"/>
                  </a:cubicBezTo>
                  <a:cubicBezTo>
                    <a:pt x="1138750" y="404681"/>
                    <a:pt x="1168733" y="428505"/>
                    <a:pt x="1208314" y="468086"/>
                  </a:cubicBezTo>
                  <a:cubicBezTo>
                    <a:pt x="1215571" y="475343"/>
                    <a:pt x="1221545" y="484165"/>
                    <a:pt x="1230085" y="489858"/>
                  </a:cubicBezTo>
                  <a:cubicBezTo>
                    <a:pt x="1240971" y="497115"/>
                    <a:pt x="1252964" y="502937"/>
                    <a:pt x="1262743" y="511629"/>
                  </a:cubicBezTo>
                  <a:cubicBezTo>
                    <a:pt x="1262797" y="511677"/>
                    <a:pt x="1330459" y="579346"/>
                    <a:pt x="1349828" y="598715"/>
                  </a:cubicBezTo>
                  <a:lnTo>
                    <a:pt x="1371600" y="620486"/>
                  </a:lnTo>
                  <a:cubicBezTo>
                    <a:pt x="1378857" y="627743"/>
                    <a:pt x="1384831" y="636565"/>
                    <a:pt x="1393371" y="642258"/>
                  </a:cubicBezTo>
                  <a:cubicBezTo>
                    <a:pt x="1404257" y="649515"/>
                    <a:pt x="1415812" y="655856"/>
                    <a:pt x="1426028" y="664029"/>
                  </a:cubicBezTo>
                  <a:cubicBezTo>
                    <a:pt x="1468722" y="698183"/>
                    <a:pt x="1423744" y="677781"/>
                    <a:pt x="1480457" y="696686"/>
                  </a:cubicBezTo>
                  <a:cubicBezTo>
                    <a:pt x="1487714" y="685800"/>
                    <a:pt x="1497634" y="676279"/>
                    <a:pt x="1502228" y="664029"/>
                  </a:cubicBezTo>
                  <a:cubicBezTo>
                    <a:pt x="1508725" y="646705"/>
                    <a:pt x="1509100" y="627662"/>
                    <a:pt x="1513114" y="609600"/>
                  </a:cubicBezTo>
                  <a:cubicBezTo>
                    <a:pt x="1516360" y="594996"/>
                    <a:pt x="1519890" y="580443"/>
                    <a:pt x="1524000" y="566058"/>
                  </a:cubicBezTo>
                  <a:cubicBezTo>
                    <a:pt x="1534680" y="528677"/>
                    <a:pt x="1537299" y="528572"/>
                    <a:pt x="1556657" y="489858"/>
                  </a:cubicBezTo>
                  <a:cubicBezTo>
                    <a:pt x="1560286" y="475344"/>
                    <a:pt x="1561650" y="460066"/>
                    <a:pt x="1567543" y="446315"/>
                  </a:cubicBezTo>
                  <a:cubicBezTo>
                    <a:pt x="1572697" y="434290"/>
                    <a:pt x="1585555" y="426189"/>
                    <a:pt x="1589314" y="413658"/>
                  </a:cubicBezTo>
                  <a:cubicBezTo>
                    <a:pt x="1596687" y="389082"/>
                    <a:pt x="1595168" y="362618"/>
                    <a:pt x="1600200" y="337458"/>
                  </a:cubicBezTo>
                  <a:cubicBezTo>
                    <a:pt x="1602450" y="326206"/>
                    <a:pt x="1607933" y="315833"/>
                    <a:pt x="1611085" y="304800"/>
                  </a:cubicBezTo>
                  <a:cubicBezTo>
                    <a:pt x="1615735" y="288525"/>
                    <a:pt x="1624158" y="245999"/>
                    <a:pt x="1632857" y="228600"/>
                  </a:cubicBezTo>
                  <a:cubicBezTo>
                    <a:pt x="1638708" y="216898"/>
                    <a:pt x="1646455" y="206159"/>
                    <a:pt x="1654628" y="195943"/>
                  </a:cubicBezTo>
                  <a:cubicBezTo>
                    <a:pt x="1661039" y="187929"/>
                    <a:pt x="1667599" y="179452"/>
                    <a:pt x="1676400" y="174172"/>
                  </a:cubicBezTo>
                  <a:cubicBezTo>
                    <a:pt x="1686239" y="168268"/>
                    <a:pt x="1698171" y="166915"/>
                    <a:pt x="1709057" y="163286"/>
                  </a:cubicBezTo>
                  <a:cubicBezTo>
                    <a:pt x="1719943" y="166915"/>
                    <a:pt x="1732167" y="167807"/>
                    <a:pt x="1741714" y="174172"/>
                  </a:cubicBezTo>
                  <a:cubicBezTo>
                    <a:pt x="1774958" y="196335"/>
                    <a:pt x="1773195" y="210801"/>
                    <a:pt x="1796143" y="239486"/>
                  </a:cubicBezTo>
                  <a:cubicBezTo>
                    <a:pt x="1802554" y="247500"/>
                    <a:pt x="1812221" y="252718"/>
                    <a:pt x="1817914" y="261258"/>
                  </a:cubicBezTo>
                  <a:cubicBezTo>
                    <a:pt x="1826915" y="274760"/>
                    <a:pt x="1828211" y="293326"/>
                    <a:pt x="1839685" y="304800"/>
                  </a:cubicBezTo>
                  <a:cubicBezTo>
                    <a:pt x="1851160" y="316275"/>
                    <a:pt x="1870023" y="317140"/>
                    <a:pt x="1883228" y="326572"/>
                  </a:cubicBezTo>
                  <a:cubicBezTo>
                    <a:pt x="1895755" y="335520"/>
                    <a:pt x="1902428" y="351753"/>
                    <a:pt x="1915885" y="359229"/>
                  </a:cubicBezTo>
                  <a:cubicBezTo>
                    <a:pt x="1935946" y="370374"/>
                    <a:pt x="1981200" y="381000"/>
                    <a:pt x="1981200" y="381000"/>
                  </a:cubicBezTo>
                  <a:cubicBezTo>
                    <a:pt x="1988457" y="388257"/>
                    <a:pt x="1993791" y="398182"/>
                    <a:pt x="2002971" y="402772"/>
                  </a:cubicBezTo>
                  <a:cubicBezTo>
                    <a:pt x="2023497" y="413035"/>
                    <a:pt x="2068285" y="424543"/>
                    <a:pt x="2068285" y="424543"/>
                  </a:cubicBezTo>
                  <a:cubicBezTo>
                    <a:pt x="2104051" y="400700"/>
                    <a:pt x="2148518" y="369107"/>
                    <a:pt x="2188028" y="359229"/>
                  </a:cubicBezTo>
                  <a:cubicBezTo>
                    <a:pt x="2242703" y="345560"/>
                    <a:pt x="2217378" y="353074"/>
                    <a:pt x="2264228" y="337458"/>
                  </a:cubicBezTo>
                  <a:cubicBezTo>
                    <a:pt x="2304002" y="397117"/>
                    <a:pt x="2280151" y="358417"/>
                    <a:pt x="2329543" y="457200"/>
                  </a:cubicBezTo>
                  <a:cubicBezTo>
                    <a:pt x="2341262" y="480637"/>
                    <a:pt x="2355134" y="512885"/>
                    <a:pt x="2373085" y="533400"/>
                  </a:cubicBezTo>
                  <a:cubicBezTo>
                    <a:pt x="2406191" y="571236"/>
                    <a:pt x="2428871" y="579658"/>
                    <a:pt x="2449285" y="620486"/>
                  </a:cubicBezTo>
                  <a:cubicBezTo>
                    <a:pt x="2454417" y="630749"/>
                    <a:pt x="2454267" y="643304"/>
                    <a:pt x="2460171" y="653143"/>
                  </a:cubicBezTo>
                  <a:cubicBezTo>
                    <a:pt x="2465452" y="661944"/>
                    <a:pt x="2475785" y="666704"/>
                    <a:pt x="2481943" y="674915"/>
                  </a:cubicBezTo>
                  <a:cubicBezTo>
                    <a:pt x="2497642" y="695848"/>
                    <a:pt x="2515767" y="715935"/>
                    <a:pt x="2525485" y="740229"/>
                  </a:cubicBezTo>
                  <a:cubicBezTo>
                    <a:pt x="2542739" y="783364"/>
                    <a:pt x="2550603" y="811401"/>
                    <a:pt x="2579914" y="849086"/>
                  </a:cubicBezTo>
                  <a:cubicBezTo>
                    <a:pt x="2606222" y="882910"/>
                    <a:pt x="2633609" y="900243"/>
                    <a:pt x="2667000" y="925286"/>
                  </a:cubicBezTo>
                  <a:cubicBezTo>
                    <a:pt x="2674257" y="936172"/>
                    <a:pt x="2676079" y="954770"/>
                    <a:pt x="2688771" y="957943"/>
                  </a:cubicBezTo>
                  <a:cubicBezTo>
                    <a:pt x="2706802" y="962451"/>
                    <a:pt x="2720552" y="907457"/>
                    <a:pt x="2721428" y="903515"/>
                  </a:cubicBezTo>
                  <a:cubicBezTo>
                    <a:pt x="2723404" y="894623"/>
                    <a:pt x="2730947" y="823923"/>
                    <a:pt x="2743200" y="805543"/>
                  </a:cubicBezTo>
                  <a:cubicBezTo>
                    <a:pt x="2751739" y="792734"/>
                    <a:pt x="2764971" y="783772"/>
                    <a:pt x="2775857" y="772886"/>
                  </a:cubicBezTo>
                  <a:cubicBezTo>
                    <a:pt x="2786743" y="780143"/>
                    <a:pt x="2800138" y="784607"/>
                    <a:pt x="2808514" y="794658"/>
                  </a:cubicBezTo>
                  <a:cubicBezTo>
                    <a:pt x="2850235" y="844723"/>
                    <a:pt x="2811454" y="842610"/>
                    <a:pt x="2852057" y="903515"/>
                  </a:cubicBezTo>
                  <a:lnTo>
                    <a:pt x="2873828" y="936172"/>
                  </a:lnTo>
                  <a:lnTo>
                    <a:pt x="2906485" y="1066800"/>
                  </a:lnTo>
                  <a:cubicBezTo>
                    <a:pt x="2911104" y="1085277"/>
                    <a:pt x="2919581" y="1123912"/>
                    <a:pt x="2928257" y="1143000"/>
                  </a:cubicBezTo>
                  <a:cubicBezTo>
                    <a:pt x="2941687" y="1172546"/>
                    <a:pt x="2961537" y="1199296"/>
                    <a:pt x="2971800" y="1230086"/>
                  </a:cubicBezTo>
                  <a:cubicBezTo>
                    <a:pt x="2985930" y="1272480"/>
                    <a:pt x="2974571" y="1254629"/>
                    <a:pt x="3004457" y="1284515"/>
                  </a:cubicBezTo>
                  <a:cubicBezTo>
                    <a:pt x="3011714" y="1302658"/>
                    <a:pt x="3016533" y="1321977"/>
                    <a:pt x="3026228" y="1338943"/>
                  </a:cubicBezTo>
                  <a:cubicBezTo>
                    <a:pt x="3031320" y="1347854"/>
                    <a:pt x="3041842" y="1352504"/>
                    <a:pt x="3048000" y="1360715"/>
                  </a:cubicBezTo>
                  <a:cubicBezTo>
                    <a:pt x="3070153" y="1390252"/>
                    <a:pt x="3097653" y="1440370"/>
                    <a:pt x="3124200" y="1469572"/>
                  </a:cubicBezTo>
                  <a:cubicBezTo>
                    <a:pt x="3148363" y="1496151"/>
                    <a:pt x="3175000" y="1520372"/>
                    <a:pt x="3200400" y="1545772"/>
                  </a:cubicBezTo>
                  <a:cubicBezTo>
                    <a:pt x="3243636" y="1589008"/>
                    <a:pt x="3218122" y="1574695"/>
                    <a:pt x="3276600" y="1589315"/>
                  </a:cubicBezTo>
                  <a:cubicBezTo>
                    <a:pt x="3291114" y="1578429"/>
                    <a:pt x="3306205" y="1568273"/>
                    <a:pt x="3320143" y="1556658"/>
                  </a:cubicBezTo>
                  <a:cubicBezTo>
                    <a:pt x="3328027" y="1550088"/>
                    <a:pt x="3333704" y="1541044"/>
                    <a:pt x="3341914" y="1534886"/>
                  </a:cubicBezTo>
                  <a:cubicBezTo>
                    <a:pt x="3440394" y="1461025"/>
                    <a:pt x="3379066" y="1519504"/>
                    <a:pt x="3429000" y="1469572"/>
                  </a:cubicBezTo>
                  <a:cubicBezTo>
                    <a:pt x="3432628" y="1458686"/>
                    <a:pt x="3433982" y="1446754"/>
                    <a:pt x="3439885" y="1436915"/>
                  </a:cubicBezTo>
                  <a:cubicBezTo>
                    <a:pt x="3484715" y="1362197"/>
                    <a:pt x="3441703" y="1475002"/>
                    <a:pt x="3472543" y="1382486"/>
                  </a:cubicBezTo>
                  <a:cubicBezTo>
                    <a:pt x="3476171" y="1338943"/>
                    <a:pt x="3476245" y="1294957"/>
                    <a:pt x="3483428" y="1251858"/>
                  </a:cubicBezTo>
                  <a:cubicBezTo>
                    <a:pt x="3487201" y="1229221"/>
                    <a:pt x="3497943" y="1208315"/>
                    <a:pt x="3505200" y="1186543"/>
                  </a:cubicBezTo>
                  <a:lnTo>
                    <a:pt x="3516085" y="1153886"/>
                  </a:lnTo>
                  <a:cubicBezTo>
                    <a:pt x="3542193" y="1075561"/>
                    <a:pt x="3510510" y="1173400"/>
                    <a:pt x="3537857" y="1077686"/>
                  </a:cubicBezTo>
                  <a:cubicBezTo>
                    <a:pt x="3546388" y="1047827"/>
                    <a:pt x="3559015" y="1019349"/>
                    <a:pt x="3570514" y="990600"/>
                  </a:cubicBezTo>
                  <a:cubicBezTo>
                    <a:pt x="3571830" y="982703"/>
                    <a:pt x="3580376" y="910492"/>
                    <a:pt x="3592285" y="892629"/>
                  </a:cubicBezTo>
                  <a:cubicBezTo>
                    <a:pt x="3600825" y="879820"/>
                    <a:pt x="3613254" y="869991"/>
                    <a:pt x="3624943" y="859972"/>
                  </a:cubicBezTo>
                  <a:cubicBezTo>
                    <a:pt x="3638718" y="848165"/>
                    <a:pt x="3652258" y="835429"/>
                    <a:pt x="3668485" y="827315"/>
                  </a:cubicBezTo>
                  <a:cubicBezTo>
                    <a:pt x="3689012" y="817052"/>
                    <a:pt x="3733800" y="805543"/>
                    <a:pt x="3733800" y="805543"/>
                  </a:cubicBezTo>
                  <a:cubicBezTo>
                    <a:pt x="3744686" y="809172"/>
                    <a:pt x="3756618" y="822333"/>
                    <a:pt x="3766457" y="816429"/>
                  </a:cubicBezTo>
                  <a:cubicBezTo>
                    <a:pt x="3792429" y="800845"/>
                    <a:pt x="3797432" y="708457"/>
                    <a:pt x="3799114" y="696686"/>
                  </a:cubicBezTo>
                  <a:cubicBezTo>
                    <a:pt x="3802743" y="638629"/>
                    <a:pt x="3804961" y="580467"/>
                    <a:pt x="3810000" y="522515"/>
                  </a:cubicBezTo>
                  <a:cubicBezTo>
                    <a:pt x="3816650" y="446037"/>
                    <a:pt x="3819462" y="450584"/>
                    <a:pt x="3842657" y="381000"/>
                  </a:cubicBezTo>
                  <a:cubicBezTo>
                    <a:pt x="3846286" y="370114"/>
                    <a:pt x="3847178" y="357890"/>
                    <a:pt x="3853543" y="348343"/>
                  </a:cubicBezTo>
                  <a:cubicBezTo>
                    <a:pt x="3860800" y="337457"/>
                    <a:pt x="3870001" y="327641"/>
                    <a:pt x="3875314" y="315686"/>
                  </a:cubicBezTo>
                  <a:cubicBezTo>
                    <a:pt x="3884634" y="294715"/>
                    <a:pt x="3889828" y="272143"/>
                    <a:pt x="3897085" y="250372"/>
                  </a:cubicBezTo>
                  <a:lnTo>
                    <a:pt x="3918857" y="185058"/>
                  </a:lnTo>
                  <a:cubicBezTo>
                    <a:pt x="3930119" y="151273"/>
                    <a:pt x="3931336" y="142488"/>
                    <a:pt x="3951514" y="108858"/>
                  </a:cubicBezTo>
                  <a:cubicBezTo>
                    <a:pt x="3981803" y="58376"/>
                    <a:pt x="3990292" y="38491"/>
                    <a:pt x="4038600" y="10886"/>
                  </a:cubicBezTo>
                  <a:cubicBezTo>
                    <a:pt x="4048563" y="5193"/>
                    <a:pt x="4060371" y="3629"/>
                    <a:pt x="4071257" y="0"/>
                  </a:cubicBezTo>
                  <a:cubicBezTo>
                    <a:pt x="4186179" y="57462"/>
                    <a:pt x="4028596" y="-35106"/>
                    <a:pt x="4136571" y="108858"/>
                  </a:cubicBezTo>
                  <a:cubicBezTo>
                    <a:pt x="4147457" y="123372"/>
                    <a:pt x="4159164" y="137304"/>
                    <a:pt x="4169228" y="152400"/>
                  </a:cubicBezTo>
                  <a:cubicBezTo>
                    <a:pt x="4180964" y="170005"/>
                    <a:pt x="4189587" y="189612"/>
                    <a:pt x="4201885" y="206829"/>
                  </a:cubicBezTo>
                  <a:cubicBezTo>
                    <a:pt x="4207850" y="215180"/>
                    <a:pt x="4217087" y="220716"/>
                    <a:pt x="4223657" y="228600"/>
                  </a:cubicBezTo>
                  <a:cubicBezTo>
                    <a:pt x="4235272" y="242538"/>
                    <a:pt x="4245769" y="257379"/>
                    <a:pt x="4256314" y="272143"/>
                  </a:cubicBezTo>
                  <a:cubicBezTo>
                    <a:pt x="4290644" y="320206"/>
                    <a:pt x="4263447" y="290162"/>
                    <a:pt x="4299857" y="326572"/>
                  </a:cubicBezTo>
                  <a:cubicBezTo>
                    <a:pt x="4310743" y="315686"/>
                    <a:pt x="4322659" y="305742"/>
                    <a:pt x="4332514" y="293915"/>
                  </a:cubicBezTo>
                  <a:cubicBezTo>
                    <a:pt x="4340889" y="283864"/>
                    <a:pt x="4344439" y="269873"/>
                    <a:pt x="4354285" y="261258"/>
                  </a:cubicBezTo>
                  <a:cubicBezTo>
                    <a:pt x="4373977" y="244027"/>
                    <a:pt x="4419600" y="217715"/>
                    <a:pt x="4419600" y="217715"/>
                  </a:cubicBezTo>
                  <a:cubicBezTo>
                    <a:pt x="4441371" y="221343"/>
                    <a:pt x="4464248" y="220850"/>
                    <a:pt x="4484914" y="228600"/>
                  </a:cubicBezTo>
                  <a:cubicBezTo>
                    <a:pt x="4508486" y="237439"/>
                    <a:pt x="4510497" y="264166"/>
                    <a:pt x="4517571" y="283029"/>
                  </a:cubicBezTo>
                  <a:cubicBezTo>
                    <a:pt x="4524432" y="301325"/>
                    <a:pt x="4532086" y="319315"/>
                    <a:pt x="4539343" y="337458"/>
                  </a:cubicBezTo>
                  <a:cubicBezTo>
                    <a:pt x="4542971" y="359229"/>
                    <a:pt x="4545440" y="381226"/>
                    <a:pt x="4550228" y="402772"/>
                  </a:cubicBezTo>
                  <a:cubicBezTo>
                    <a:pt x="4552717" y="413973"/>
                    <a:pt x="4558331" y="424297"/>
                    <a:pt x="4561114" y="435429"/>
                  </a:cubicBezTo>
                  <a:cubicBezTo>
                    <a:pt x="4569552" y="469179"/>
                    <a:pt x="4569063" y="492107"/>
                    <a:pt x="4582885" y="522515"/>
                  </a:cubicBezTo>
                  <a:cubicBezTo>
                    <a:pt x="4596315" y="552061"/>
                    <a:pt x="4611914" y="580572"/>
                    <a:pt x="4626428" y="609600"/>
                  </a:cubicBezTo>
                  <a:cubicBezTo>
                    <a:pt x="4641326" y="639395"/>
                    <a:pt x="4649458" y="660158"/>
                    <a:pt x="4669971" y="685800"/>
                  </a:cubicBezTo>
                  <a:cubicBezTo>
                    <a:pt x="4676382" y="693814"/>
                    <a:pt x="4684486" y="700315"/>
                    <a:pt x="4691743" y="707572"/>
                  </a:cubicBezTo>
                  <a:cubicBezTo>
                    <a:pt x="4722962" y="686758"/>
                    <a:pt x="4731913" y="683875"/>
                    <a:pt x="4757057" y="653143"/>
                  </a:cubicBezTo>
                  <a:cubicBezTo>
                    <a:pt x="4780034" y="625060"/>
                    <a:pt x="4802243" y="596249"/>
                    <a:pt x="4822371" y="566058"/>
                  </a:cubicBezTo>
                  <a:cubicBezTo>
                    <a:pt x="4829628" y="555172"/>
                    <a:pt x="4835767" y="543451"/>
                    <a:pt x="4844143" y="533400"/>
                  </a:cubicBezTo>
                  <a:cubicBezTo>
                    <a:pt x="4870336" y="501969"/>
                    <a:pt x="4877346" y="500379"/>
                    <a:pt x="4909457" y="478972"/>
                  </a:cubicBezTo>
                  <a:cubicBezTo>
                    <a:pt x="4960257" y="482601"/>
                    <a:pt x="5012448" y="477506"/>
                    <a:pt x="5061857" y="489858"/>
                  </a:cubicBezTo>
                  <a:cubicBezTo>
                    <a:pt x="5091559" y="497283"/>
                    <a:pt x="5069843" y="548881"/>
                    <a:pt x="5116285" y="533400"/>
                  </a:cubicBezTo>
                  <a:cubicBezTo>
                    <a:pt x="5123170" y="531105"/>
                    <a:pt x="5116285" y="518886"/>
                    <a:pt x="5116285" y="511629"/>
                  </a:cubicBezTo>
                </a:path>
              </a:pathLst>
            </a:custGeom>
            <a:noFill/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A84EEC-041D-5AFD-81A5-2A0142C43B38}"/>
                </a:ext>
              </a:extLst>
            </p:cNvPr>
            <p:cNvSpPr txBox="1"/>
            <p:nvPr/>
          </p:nvSpPr>
          <p:spPr>
            <a:xfrm>
              <a:off x="1502590" y="3427058"/>
              <a:ext cx="989364" cy="415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yriad Pro" panose="020B0503030403020204" pitchFamily="34" charset="0"/>
                </a:rPr>
                <a:t>time </a:t>
              </a:r>
              <a:r>
                <a:rPr lang="en-US" sz="1200" dirty="0">
                  <a:latin typeface="Myriad Pro" panose="020B0503030403020204" pitchFamily="34" charset="0"/>
                  <a:sym typeface="Wingdings" panose="05000000000000000000" pitchFamily="2" charset="2"/>
                </a:rPr>
                <a:t></a:t>
              </a:r>
              <a:endParaRPr lang="en-US" sz="1200" dirty="0">
                <a:latin typeface="Myriad Pro" panose="020B0503030403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666ACA-E09F-B182-BEC8-C6BD68D35A21}"/>
                </a:ext>
              </a:extLst>
            </p:cNvPr>
            <p:cNvSpPr txBox="1"/>
            <p:nvPr/>
          </p:nvSpPr>
          <p:spPr>
            <a:xfrm>
              <a:off x="1022910" y="1622365"/>
              <a:ext cx="2233246" cy="415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Myriad Pro" panose="020B0503030403020204" pitchFamily="34" charset="0"/>
                </a:rPr>
                <a:t>Stimulus feature </a:t>
              </a:r>
              <a:r>
                <a:rPr lang="en-US" sz="1200" b="1" dirty="0">
                  <a:latin typeface="Myriad Pro" panose="020B0503030403020204" pitchFamily="34" charset="0"/>
                </a:rPr>
                <a:t>(s)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AEFA7A-2167-A148-9B06-7F6C31445279}"/>
                </a:ext>
              </a:extLst>
            </p:cNvPr>
            <p:cNvGrpSpPr/>
            <p:nvPr/>
          </p:nvGrpSpPr>
          <p:grpSpPr>
            <a:xfrm>
              <a:off x="7401755" y="1622365"/>
              <a:ext cx="4604658" cy="2374800"/>
              <a:chOff x="6509657" y="1622365"/>
              <a:chExt cx="4604658" cy="237480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976B723-3200-07E0-A7E7-3C7BAE194340}"/>
                  </a:ext>
                </a:extLst>
              </p:cNvPr>
              <p:cNvGrpSpPr/>
              <p:nvPr/>
            </p:nvGrpSpPr>
            <p:grpSpPr>
              <a:xfrm>
                <a:off x="6509657" y="2329544"/>
                <a:ext cx="4604658" cy="729343"/>
                <a:chOff x="5889171" y="3113314"/>
                <a:chExt cx="4604658" cy="729343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B894CF10-4AA5-7BE4-BC49-4829425255DB}"/>
                    </a:ext>
                  </a:extLst>
                </p:cNvPr>
                <p:cNvCxnSpPr/>
                <p:nvPr/>
              </p:nvCxnSpPr>
              <p:spPr>
                <a:xfrm>
                  <a:off x="5889171" y="3842657"/>
                  <a:ext cx="460465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06A7423-2BDB-AB05-741C-5D40B98E8DAE}"/>
                    </a:ext>
                  </a:extLst>
                </p:cNvPr>
                <p:cNvCxnSpPr/>
                <p:nvPr/>
              </p:nvCxnSpPr>
              <p:spPr>
                <a:xfrm flipV="1">
                  <a:off x="6477000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59291CE-2415-C45A-3207-539D7D5462E2}"/>
                    </a:ext>
                  </a:extLst>
                </p:cNvPr>
                <p:cNvCxnSpPr/>
                <p:nvPr/>
              </p:nvCxnSpPr>
              <p:spPr>
                <a:xfrm flipV="1">
                  <a:off x="6792686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2A2232C-F432-750C-3B7B-37D7E8C2DFA9}"/>
                    </a:ext>
                  </a:extLst>
                </p:cNvPr>
                <p:cNvCxnSpPr/>
                <p:nvPr/>
              </p:nvCxnSpPr>
              <p:spPr>
                <a:xfrm flipV="1">
                  <a:off x="6879771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F70C10E-CC90-D382-A0C2-0AC44B29A041}"/>
                    </a:ext>
                  </a:extLst>
                </p:cNvPr>
                <p:cNvCxnSpPr/>
                <p:nvPr/>
              </p:nvCxnSpPr>
              <p:spPr>
                <a:xfrm flipV="1">
                  <a:off x="8338457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70949140-62DD-F40A-DAD5-79B89494A341}"/>
                    </a:ext>
                  </a:extLst>
                </p:cNvPr>
                <p:cNvCxnSpPr/>
                <p:nvPr/>
              </p:nvCxnSpPr>
              <p:spPr>
                <a:xfrm flipV="1">
                  <a:off x="8501743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18D11AC9-93CB-60C2-3993-97315C560144}"/>
                    </a:ext>
                  </a:extLst>
                </p:cNvPr>
                <p:cNvCxnSpPr/>
                <p:nvPr/>
              </p:nvCxnSpPr>
              <p:spPr>
                <a:xfrm flipV="1">
                  <a:off x="9361714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EDD565B-1476-BC93-973F-EF311B9A2F90}"/>
                    </a:ext>
                  </a:extLst>
                </p:cNvPr>
                <p:cNvCxnSpPr/>
                <p:nvPr/>
              </p:nvCxnSpPr>
              <p:spPr>
                <a:xfrm flipV="1">
                  <a:off x="9916885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021232-CC1C-DB9F-E974-8250F74FBAD5}"/>
                  </a:ext>
                </a:extLst>
              </p:cNvPr>
              <p:cNvSpPr txBox="1"/>
              <p:nvPr/>
            </p:nvSpPr>
            <p:spPr>
              <a:xfrm>
                <a:off x="8532384" y="3581401"/>
                <a:ext cx="989365" cy="415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Myriad Pro" panose="020B0503030403020204" pitchFamily="34" charset="0"/>
                  </a:rPr>
                  <a:t>time </a:t>
                </a:r>
                <a:r>
                  <a:rPr lang="en-US" sz="1200" dirty="0">
                    <a:latin typeface="Myriad Pro" panose="020B0503030403020204" pitchFamily="34" charset="0"/>
                    <a:sym typeface="Wingdings" panose="05000000000000000000" pitchFamily="2" charset="2"/>
                  </a:rPr>
                  <a:t></a:t>
                </a:r>
                <a:endParaRPr lang="en-US" sz="1200" dirty="0">
                  <a:latin typeface="Myriad Pro" panose="020B0503030403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63B0BE-0621-8D43-6DBD-A3F6BE1A6EC0}"/>
                  </a:ext>
                </a:extLst>
              </p:cNvPr>
              <p:cNvSpPr txBox="1"/>
              <p:nvPr/>
            </p:nvSpPr>
            <p:spPr>
              <a:xfrm>
                <a:off x="7905744" y="1622365"/>
                <a:ext cx="2508048" cy="415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yriad Pro" panose="020B0503030403020204" pitchFamily="34" charset="0"/>
                  </a:rPr>
                  <a:t>Recorded spikes </a:t>
                </a:r>
                <a:r>
                  <a:rPr lang="en-US" sz="1200" b="1" dirty="0">
                    <a:latin typeface="Myriad Pro" panose="020B0503030403020204" pitchFamily="34" charset="0"/>
                  </a:rPr>
                  <a:t>(r)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6672D9E-8C93-45EB-7160-BBD93F1ED0DC}"/>
                </a:ext>
              </a:extLst>
            </p:cNvPr>
            <p:cNvGrpSpPr/>
            <p:nvPr/>
          </p:nvGrpSpPr>
          <p:grpSpPr>
            <a:xfrm>
              <a:off x="4369237" y="1288402"/>
              <a:ext cx="2383038" cy="1204561"/>
              <a:chOff x="4369237" y="1288402"/>
              <a:chExt cx="2383038" cy="1204561"/>
            </a:xfrm>
          </p:grpSpPr>
          <p:sp>
            <p:nvSpPr>
              <p:cNvPr id="14" name="Right Arrow 56">
                <a:extLst>
                  <a:ext uri="{FF2B5EF4-FFF2-40B4-BE49-F238E27FC236}">
                    <a16:creationId xmlns:a16="http://schemas.microsoft.com/office/drawing/2014/main" id="{7B0611FD-EB96-6C14-7CAF-21D9239C7C10}"/>
                  </a:ext>
                </a:extLst>
              </p:cNvPr>
              <p:cNvSpPr/>
              <p:nvPr/>
            </p:nvSpPr>
            <p:spPr>
              <a:xfrm>
                <a:off x="5018315" y="2166125"/>
                <a:ext cx="1197429" cy="326838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Myriad Pro" panose="020B050303040302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C4751C-BEF9-F5C9-48F9-2EC00FC714A3}"/>
                  </a:ext>
                </a:extLst>
              </p:cNvPr>
              <p:cNvSpPr txBox="1"/>
              <p:nvPr/>
            </p:nvSpPr>
            <p:spPr>
              <a:xfrm>
                <a:off x="4369237" y="1288402"/>
                <a:ext cx="2383038" cy="877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Myriad Pro" panose="020B0503030403020204" pitchFamily="34" charset="0"/>
                  </a:rPr>
                  <a:t>Encoding model</a:t>
                </a:r>
              </a:p>
              <a:p>
                <a:pPr algn="ctr"/>
                <a:r>
                  <a:rPr lang="en-US" sz="1600" b="1" dirty="0">
                    <a:latin typeface="Myriad Pro" panose="020B0503030403020204" pitchFamily="34" charset="0"/>
                  </a:rPr>
                  <a:t>P ( r | s )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A0E6DB-7D85-8D8A-D923-0311694B8AE0}"/>
              </a:ext>
            </a:extLst>
          </p:cNvPr>
          <p:cNvGrpSpPr/>
          <p:nvPr/>
        </p:nvGrpSpPr>
        <p:grpSpPr>
          <a:xfrm>
            <a:off x="4612704" y="2069290"/>
            <a:ext cx="1612556" cy="850435"/>
            <a:chOff x="4406949" y="2732049"/>
            <a:chExt cx="2307619" cy="1217000"/>
          </a:xfrm>
        </p:grpSpPr>
        <p:sp>
          <p:nvSpPr>
            <p:cNvPr id="28" name="Right Arrow 74">
              <a:extLst>
                <a:ext uri="{FF2B5EF4-FFF2-40B4-BE49-F238E27FC236}">
                  <a16:creationId xmlns:a16="http://schemas.microsoft.com/office/drawing/2014/main" id="{65773348-2D3A-45FB-2B70-E0BDD2C3ED45}"/>
                </a:ext>
              </a:extLst>
            </p:cNvPr>
            <p:cNvSpPr/>
            <p:nvPr/>
          </p:nvSpPr>
          <p:spPr>
            <a:xfrm rot="10800000">
              <a:off x="5018314" y="2732049"/>
              <a:ext cx="1197429" cy="32683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Myriad Pro" panose="020B0503030403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9412011-7F1D-AF8B-2D03-D421A16FC4A4}"/>
                </a:ext>
              </a:extLst>
            </p:cNvPr>
            <p:cNvSpPr txBox="1"/>
            <p:nvPr/>
          </p:nvSpPr>
          <p:spPr>
            <a:xfrm>
              <a:off x="4406949" y="3112217"/>
              <a:ext cx="2307619" cy="836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Decoding model</a:t>
              </a:r>
            </a:p>
            <a:p>
              <a:pPr algn="ctr"/>
              <a:r>
                <a:rPr lang="en-US" sz="1600" b="1" dirty="0">
                  <a:latin typeface="Myriad Pro" panose="020B0503030403020204" pitchFamily="34" charset="0"/>
                </a:rPr>
                <a:t>P ( s | r )</a:t>
              </a:r>
            </a:p>
          </p:txBody>
        </p:sp>
      </p:grpSp>
      <p:pic>
        <p:nvPicPr>
          <p:cNvPr id="30" name="Picture 2" descr="Thomas Bayes - Wikipedia">
            <a:extLst>
              <a:ext uri="{FF2B5EF4-FFF2-40B4-BE49-F238E27FC236}">
                <a16:creationId xmlns:a16="http://schemas.microsoft.com/office/drawing/2014/main" id="{F5166615-BA68-FF98-F53A-AD4001DDA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376" y="3389136"/>
            <a:ext cx="28956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A33CF48A-ADF3-1EC0-812A-1444E44D453D}"/>
              </a:ext>
            </a:extLst>
          </p:cNvPr>
          <p:cNvGrpSpPr/>
          <p:nvPr/>
        </p:nvGrpSpPr>
        <p:grpSpPr>
          <a:xfrm>
            <a:off x="10191509" y="4095466"/>
            <a:ext cx="376867" cy="84183"/>
            <a:chOff x="10191509" y="4095466"/>
            <a:chExt cx="376867" cy="8418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4204421-D82B-F911-85D1-78326C9C7F09}"/>
                </a:ext>
              </a:extLst>
            </p:cNvPr>
            <p:cNvSpPr/>
            <p:nvPr/>
          </p:nvSpPr>
          <p:spPr>
            <a:xfrm rot="21392617">
              <a:off x="10191509" y="4130435"/>
              <a:ext cx="49214" cy="49214"/>
            </a:xfrm>
            <a:prstGeom prst="ellipse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D7712E2-7344-3DB7-48CB-1DA5A8E5467F}"/>
                </a:ext>
              </a:extLst>
            </p:cNvPr>
            <p:cNvSpPr/>
            <p:nvPr/>
          </p:nvSpPr>
          <p:spPr>
            <a:xfrm rot="21392617">
              <a:off x="10510493" y="4095466"/>
              <a:ext cx="57883" cy="57883"/>
            </a:xfrm>
            <a:prstGeom prst="ellipse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F27B253-4827-517E-CA2E-30C4380DAB55}"/>
              </a:ext>
            </a:extLst>
          </p:cNvPr>
          <p:cNvSpPr txBox="1"/>
          <p:nvPr/>
        </p:nvSpPr>
        <p:spPr>
          <a:xfrm>
            <a:off x="10889729" y="34943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soon</a:t>
            </a:r>
          </a:p>
        </p:txBody>
      </p:sp>
    </p:spTree>
    <p:extLst>
      <p:ext uri="{BB962C8B-B14F-4D97-AF65-F5344CB8AC3E}">
        <p14:creationId xmlns:p14="http://schemas.microsoft.com/office/powerpoint/2010/main" val="159289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9DC1F9C-E9F7-0081-0C6F-4FCEEC4D92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2" r="31227" b="45252"/>
          <a:stretch/>
        </p:blipFill>
        <p:spPr>
          <a:xfrm>
            <a:off x="4829695" y="1222838"/>
            <a:ext cx="2834640" cy="2135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F2C184-D7EC-92CD-43ED-61CDC73A9A12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Neuroscience data is time series data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5F9444C-0290-AFFD-B6AC-BD85178EE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58"/>
          <a:stretch/>
        </p:blipFill>
        <p:spPr>
          <a:xfrm>
            <a:off x="1918852" y="1222838"/>
            <a:ext cx="2910843" cy="3900775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E2A04E7-3C40-6ACC-D16A-F3ECEE9EE6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2" t="54748" r="31227" b="2844"/>
          <a:stretch/>
        </p:blipFill>
        <p:spPr>
          <a:xfrm>
            <a:off x="4829695" y="3358437"/>
            <a:ext cx="2834640" cy="1654233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3840C55-79B7-10E1-CF07-7CAD79CCE6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73" r="978" b="33105"/>
          <a:stretch/>
        </p:blipFill>
        <p:spPr>
          <a:xfrm>
            <a:off x="7664335" y="1222838"/>
            <a:ext cx="2527068" cy="260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0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2C184-D7EC-92CD-43ED-61CDC73A9A12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use two families of tools to deal with time series data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E0F28F-CD30-FDA2-3255-93516A497930}"/>
              </a:ext>
            </a:extLst>
          </p:cNvPr>
          <p:cNvGrpSpPr/>
          <p:nvPr/>
        </p:nvGrpSpPr>
        <p:grpSpPr>
          <a:xfrm>
            <a:off x="2156458" y="1529439"/>
            <a:ext cx="7879080" cy="707886"/>
            <a:chOff x="2156458" y="1529439"/>
            <a:chExt cx="7879080" cy="70788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72C193-696F-FF6E-4C0B-330039D932FE}"/>
                </a:ext>
              </a:extLst>
            </p:cNvPr>
            <p:cNvSpPr txBox="1"/>
            <p:nvPr/>
          </p:nvSpPr>
          <p:spPr>
            <a:xfrm>
              <a:off x="2156458" y="1683327"/>
              <a:ext cx="26808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Dynamical systems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95D099-761B-AAC1-53E8-9721A97A189B}"/>
                </a:ext>
              </a:extLst>
            </p:cNvPr>
            <p:cNvSpPr txBox="1"/>
            <p:nvPr/>
          </p:nvSpPr>
          <p:spPr>
            <a:xfrm>
              <a:off x="7354683" y="1529439"/>
              <a:ext cx="26808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Statistical models and signal processing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62C010B-3063-6BFD-79C6-D5020AA6E7CD}"/>
              </a:ext>
            </a:extLst>
          </p:cNvPr>
          <p:cNvSpPr txBox="1"/>
          <p:nvPr/>
        </p:nvSpPr>
        <p:spPr>
          <a:xfrm>
            <a:off x="1345619" y="2484120"/>
            <a:ext cx="4302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Model behavior of neural populations from first principles, at different levels of abstraction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Analyze models for interesting structure: attractors, limit cycles, </a:t>
            </a:r>
            <a:r>
              <a:rPr lang="en-US" sz="2000" dirty="0" err="1"/>
              <a:t>etc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83E1E-C901-7AAE-9B7E-55B2E162F30C}"/>
              </a:ext>
            </a:extLst>
          </p:cNvPr>
          <p:cNvSpPr txBox="1"/>
          <p:nvPr/>
        </p:nvSpPr>
        <p:spPr>
          <a:xfrm>
            <a:off x="6543844" y="2484120"/>
            <a:ext cx="43025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Fit descriptive models of observed neural activity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Understand how a neuron filters and transforms its input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D76B45-6792-9A82-F0EB-24A7DDAB812C}"/>
              </a:ext>
            </a:extLst>
          </p:cNvPr>
          <p:cNvGrpSpPr/>
          <p:nvPr/>
        </p:nvGrpSpPr>
        <p:grpSpPr>
          <a:xfrm>
            <a:off x="2156458" y="5174673"/>
            <a:ext cx="7966709" cy="1342506"/>
            <a:chOff x="2156458" y="4447309"/>
            <a:chExt cx="7966709" cy="1870364"/>
          </a:xfrm>
        </p:grpSpPr>
        <p:sp>
          <p:nvSpPr>
            <p:cNvPr id="14" name="Callout: Up Arrow 13">
              <a:extLst>
                <a:ext uri="{FF2B5EF4-FFF2-40B4-BE49-F238E27FC236}">
                  <a16:creationId xmlns:a16="http://schemas.microsoft.com/office/drawing/2014/main" id="{6C211965-8790-173E-BB87-9447C1D7CC62}"/>
                </a:ext>
              </a:extLst>
            </p:cNvPr>
            <p:cNvSpPr/>
            <p:nvPr/>
          </p:nvSpPr>
          <p:spPr>
            <a:xfrm>
              <a:off x="2156458" y="4447309"/>
              <a:ext cx="2856117" cy="1870364"/>
            </a:xfrm>
            <a:prstGeom prst="up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This morning</a:t>
              </a:r>
            </a:p>
          </p:txBody>
        </p:sp>
        <p:sp>
          <p:nvSpPr>
            <p:cNvPr id="15" name="Callout: Up Arrow 14">
              <a:extLst>
                <a:ext uri="{FF2B5EF4-FFF2-40B4-BE49-F238E27FC236}">
                  <a16:creationId xmlns:a16="http://schemas.microsoft.com/office/drawing/2014/main" id="{393C4668-C11A-2CD1-6353-CA9DB7826149}"/>
                </a:ext>
              </a:extLst>
            </p:cNvPr>
            <p:cNvSpPr/>
            <p:nvPr/>
          </p:nvSpPr>
          <p:spPr>
            <a:xfrm>
              <a:off x="7267050" y="4447309"/>
              <a:ext cx="2856117" cy="1870364"/>
            </a:xfrm>
            <a:prstGeom prst="upArrowCallou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This afternoon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25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D5F2B-39B9-F3B2-4328-9E1349A3242D}"/>
              </a:ext>
            </a:extLst>
          </p:cNvPr>
          <p:cNvSpPr txBox="1"/>
          <p:nvPr/>
        </p:nvSpPr>
        <p:spPr>
          <a:xfrm>
            <a:off x="3763935" y="1536173"/>
            <a:ext cx="4664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V = I 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F2683-996B-78D3-74DC-352E2A481F1E}"/>
              </a:ext>
            </a:extLst>
          </p:cNvPr>
          <p:cNvSpPr txBox="1"/>
          <p:nvPr/>
        </p:nvSpPr>
        <p:spPr>
          <a:xfrm>
            <a:off x="3763935" y="962891"/>
            <a:ext cx="466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Ohm’s Law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8F85F-05AF-1A83-20D6-702D74C8FDD8}"/>
              </a:ext>
            </a:extLst>
          </p:cNvPr>
          <p:cNvSpPr txBox="1"/>
          <p:nvPr/>
        </p:nvSpPr>
        <p:spPr>
          <a:xfrm>
            <a:off x="3763935" y="3752165"/>
            <a:ext cx="4664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C </a:t>
            </a:r>
            <a:r>
              <a:rPr lang="en-US" sz="4800" b="1" dirty="0" err="1"/>
              <a:t>dV</a:t>
            </a:r>
            <a:r>
              <a:rPr lang="en-US" sz="4800" b="1" dirty="0"/>
              <a:t>/dt = 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DA55F-8DE6-334A-54D8-AB68CE1931D7}"/>
              </a:ext>
            </a:extLst>
          </p:cNvPr>
          <p:cNvSpPr txBox="1"/>
          <p:nvPr/>
        </p:nvSpPr>
        <p:spPr>
          <a:xfrm>
            <a:off x="3763935" y="3105834"/>
            <a:ext cx="466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capacitor dynamics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8E6A27-56EB-0E95-158E-8737D4469AF8}"/>
              </a:ext>
            </a:extLst>
          </p:cNvPr>
          <p:cNvGrpSpPr/>
          <p:nvPr/>
        </p:nvGrpSpPr>
        <p:grpSpPr>
          <a:xfrm>
            <a:off x="-91440" y="-28595"/>
            <a:ext cx="12397049" cy="6318407"/>
            <a:chOff x="-91440" y="82435"/>
            <a:chExt cx="12397049" cy="631840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F2AEE33-4AF7-B03F-6A38-B3C3D3609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1440" y="82435"/>
              <a:ext cx="6096000" cy="3238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354374C-B347-08DC-AA0B-CBEF9F16BC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209609" y="3162342"/>
              <a:ext cx="6096000" cy="3238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081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961FCC5E-9B30-86AC-1250-894FF20809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29" b="40145"/>
          <a:stretch/>
        </p:blipFill>
        <p:spPr bwMode="auto">
          <a:xfrm>
            <a:off x="922682" y="2855112"/>
            <a:ext cx="5247909" cy="87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EB978A3-4BCE-0FFA-7CAE-4D64CD84C362}"/>
              </a:ext>
            </a:extLst>
          </p:cNvPr>
          <p:cNvGrpSpPr/>
          <p:nvPr/>
        </p:nvGrpSpPr>
        <p:grpSpPr>
          <a:xfrm>
            <a:off x="1604149" y="2325757"/>
            <a:ext cx="3874327" cy="1898374"/>
            <a:chOff x="1216523" y="2325757"/>
            <a:chExt cx="3874327" cy="189837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CF433DC-8904-307D-0245-14B1E43B5309}"/>
                </a:ext>
              </a:extLst>
            </p:cNvPr>
            <p:cNvGrpSpPr/>
            <p:nvPr/>
          </p:nvGrpSpPr>
          <p:grpSpPr>
            <a:xfrm>
              <a:off x="1216523" y="2325757"/>
              <a:ext cx="3863679" cy="529355"/>
              <a:chOff x="3980621" y="2236304"/>
              <a:chExt cx="4207566" cy="57647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0609F02-7901-FD50-06CF-5949DE74297F}"/>
                  </a:ext>
                </a:extLst>
              </p:cNvPr>
              <p:cNvSpPr/>
              <p:nvPr/>
            </p:nvSpPr>
            <p:spPr>
              <a:xfrm>
                <a:off x="3980621" y="2524539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5095F61-EA6D-4894-244D-B67FBE59E0E0}"/>
                  </a:ext>
                </a:extLst>
              </p:cNvPr>
              <p:cNvSpPr/>
              <p:nvPr/>
            </p:nvSpPr>
            <p:spPr>
              <a:xfrm>
                <a:off x="4722742" y="223630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7A13329-C2E3-6D8B-236D-31400DC71708}"/>
                  </a:ext>
                </a:extLst>
              </p:cNvPr>
              <p:cNvSpPr/>
              <p:nvPr/>
            </p:nvSpPr>
            <p:spPr>
              <a:xfrm>
                <a:off x="5320745" y="2524538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CD653EC-AC08-402F-96A7-9DD358437A8F}"/>
                  </a:ext>
                </a:extLst>
              </p:cNvPr>
              <p:cNvSpPr/>
              <p:nvPr/>
            </p:nvSpPr>
            <p:spPr>
              <a:xfrm>
                <a:off x="6178825" y="2365510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D6041B0-03EF-CCA0-FCD6-4F86F8B53780}"/>
                  </a:ext>
                </a:extLst>
              </p:cNvPr>
              <p:cNvSpPr/>
              <p:nvPr/>
            </p:nvSpPr>
            <p:spPr>
              <a:xfrm>
                <a:off x="6892787" y="2509626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BFD46D7-4C43-A17B-5438-DD3A6C13C862}"/>
                  </a:ext>
                </a:extLst>
              </p:cNvPr>
              <p:cNvSpPr/>
              <p:nvPr/>
            </p:nvSpPr>
            <p:spPr>
              <a:xfrm>
                <a:off x="7899952" y="244502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1D88C3B-2CFF-8A76-F49F-D0B7B1A6E3AA}"/>
                </a:ext>
              </a:extLst>
            </p:cNvPr>
            <p:cNvGrpSpPr/>
            <p:nvPr/>
          </p:nvGrpSpPr>
          <p:grpSpPr>
            <a:xfrm flipH="1">
              <a:off x="1227171" y="3694776"/>
              <a:ext cx="3863679" cy="529355"/>
              <a:chOff x="3980621" y="2236304"/>
              <a:chExt cx="4207566" cy="57647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B6A84A9-C6B8-F111-D641-16DB8E2F9F88}"/>
                  </a:ext>
                </a:extLst>
              </p:cNvPr>
              <p:cNvSpPr/>
              <p:nvPr/>
            </p:nvSpPr>
            <p:spPr>
              <a:xfrm>
                <a:off x="3980621" y="2524539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B0BB96D-44A5-7742-E8E0-BF3FD95D41E6}"/>
                  </a:ext>
                </a:extLst>
              </p:cNvPr>
              <p:cNvSpPr/>
              <p:nvPr/>
            </p:nvSpPr>
            <p:spPr>
              <a:xfrm>
                <a:off x="4722742" y="223630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5E3BD9C-2286-50F0-7900-304AED5682EB}"/>
                  </a:ext>
                </a:extLst>
              </p:cNvPr>
              <p:cNvSpPr/>
              <p:nvPr/>
            </p:nvSpPr>
            <p:spPr>
              <a:xfrm>
                <a:off x="5320745" y="2524538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35AD7E-862A-C5F1-B416-8F76AB6134DA}"/>
                  </a:ext>
                </a:extLst>
              </p:cNvPr>
              <p:cNvSpPr/>
              <p:nvPr/>
            </p:nvSpPr>
            <p:spPr>
              <a:xfrm>
                <a:off x="6178825" y="2365510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A87E637-669D-0F98-5460-065BC0EACF42}"/>
                  </a:ext>
                </a:extLst>
              </p:cNvPr>
              <p:cNvSpPr/>
              <p:nvPr/>
            </p:nvSpPr>
            <p:spPr>
              <a:xfrm>
                <a:off x="6892787" y="2509626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69B3EB1-A5AF-0F4D-6E2E-E3D110139627}"/>
                  </a:ext>
                </a:extLst>
              </p:cNvPr>
              <p:cNvSpPr/>
              <p:nvPr/>
            </p:nvSpPr>
            <p:spPr>
              <a:xfrm>
                <a:off x="7899952" y="244502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B4BA8A8-6D61-48A1-4C2C-3B54F98C7F5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Neurons store energy in the form of charge + concentration gradients across their membrane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C4B7CA-9035-C937-1069-0A3A3C8B15B3}"/>
              </a:ext>
            </a:extLst>
          </p:cNvPr>
          <p:cNvSpPr txBox="1"/>
          <p:nvPr/>
        </p:nvSpPr>
        <p:spPr>
          <a:xfrm>
            <a:off x="211973" y="28758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lipid bilayer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1E620B-EA5B-EBAF-A012-C1B219DB06C4}"/>
              </a:ext>
            </a:extLst>
          </p:cNvPr>
          <p:cNvGrpSpPr/>
          <p:nvPr/>
        </p:nvGrpSpPr>
        <p:grpSpPr>
          <a:xfrm>
            <a:off x="6599500" y="2408935"/>
            <a:ext cx="2629822" cy="1721365"/>
            <a:chOff x="5810268" y="2408935"/>
            <a:chExt cx="2629822" cy="172136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4B0215A-0029-9371-CC5B-18D241CDBC62}"/>
                </a:ext>
              </a:extLst>
            </p:cNvPr>
            <p:cNvGrpSpPr/>
            <p:nvPr/>
          </p:nvGrpSpPr>
          <p:grpSpPr>
            <a:xfrm>
              <a:off x="6838451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CDC61EB-7373-E317-26E7-E28E3318BC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803FF9F-694B-4284-CF0C-6EF09866B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1949B33-EF0C-4FAE-8CD7-B6707DD8AD0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45A0175-EFDE-315F-C21F-C1A881B064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02E69F-6EA5-6E13-CB87-D28C8B6A89C3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6FEDA8-B140-D5FF-1DCD-9922F3E6FD7B}"/>
                </a:ext>
              </a:extLst>
            </p:cNvPr>
            <p:cNvSpPr txBox="1"/>
            <p:nvPr/>
          </p:nvSpPr>
          <p:spPr>
            <a:xfrm>
              <a:off x="5810268" y="2875872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=</a:t>
              </a:r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1FBCBDBB-5815-66B4-765A-FDF3A2502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8512" y="2845878"/>
            <a:ext cx="747030" cy="848898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B0FA015C-E79E-C33F-5A26-92AA842F5CBF}"/>
              </a:ext>
            </a:extLst>
          </p:cNvPr>
          <p:cNvGrpSpPr/>
          <p:nvPr/>
        </p:nvGrpSpPr>
        <p:grpSpPr>
          <a:xfrm>
            <a:off x="7995431" y="1351679"/>
            <a:ext cx="1910769" cy="3799562"/>
            <a:chOff x="7206199" y="1351679"/>
            <a:chExt cx="1910769" cy="3799562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F5FDC6F-ED88-E18B-F359-860683E4983A}"/>
                </a:ext>
              </a:extLst>
            </p:cNvPr>
            <p:cNvCxnSpPr>
              <a:cxnSpLocks/>
            </p:cNvCxnSpPr>
            <p:nvPr/>
          </p:nvCxnSpPr>
          <p:spPr>
            <a:xfrm>
              <a:off x="8179103" y="4130300"/>
              <a:ext cx="0" cy="651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DFAFC5D-9639-AEF8-53DA-4236F99CBFCC}"/>
                </a:ext>
              </a:extLst>
            </p:cNvPr>
            <p:cNvCxnSpPr>
              <a:cxnSpLocks/>
            </p:cNvCxnSpPr>
            <p:nvPr/>
          </p:nvCxnSpPr>
          <p:spPr>
            <a:xfrm>
              <a:off x="8159969" y="1757326"/>
              <a:ext cx="0" cy="651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9E25C3E-E8AC-F247-ECFC-4FC23A3EDEA9}"/>
                </a:ext>
              </a:extLst>
            </p:cNvPr>
            <p:cNvCxnSpPr>
              <a:cxnSpLocks/>
            </p:cNvCxnSpPr>
            <p:nvPr/>
          </p:nvCxnSpPr>
          <p:spPr>
            <a:xfrm>
              <a:off x="7206199" y="2408935"/>
              <a:ext cx="19107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E5D5994-1C92-0748-2120-443AFB050DAE}"/>
                </a:ext>
              </a:extLst>
            </p:cNvPr>
            <p:cNvCxnSpPr>
              <a:cxnSpLocks/>
            </p:cNvCxnSpPr>
            <p:nvPr/>
          </p:nvCxnSpPr>
          <p:spPr>
            <a:xfrm>
              <a:off x="7206199" y="4130300"/>
              <a:ext cx="19107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A433CE9-E502-3EA7-0EB7-DB85CE2C002B}"/>
                </a:ext>
              </a:extLst>
            </p:cNvPr>
            <p:cNvSpPr txBox="1"/>
            <p:nvPr/>
          </p:nvSpPr>
          <p:spPr>
            <a:xfrm>
              <a:off x="7721903" y="135167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outside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BDCA6DB-2439-DAB0-88DA-46E3735B9CA0}"/>
                </a:ext>
              </a:extLst>
            </p:cNvPr>
            <p:cNvSpPr txBox="1"/>
            <p:nvPr/>
          </p:nvSpPr>
          <p:spPr>
            <a:xfrm>
              <a:off x="7721903" y="478190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inside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4984AD66-E34F-B219-5824-25090012F305}"/>
              </a:ext>
            </a:extLst>
          </p:cNvPr>
          <p:cNvSpPr txBox="1"/>
          <p:nvPr/>
        </p:nvSpPr>
        <p:spPr>
          <a:xfrm>
            <a:off x="3891714" y="1930408"/>
            <a:ext cx="114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ion channel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BDC851E-1546-45EE-602F-6C7C21CE3314}"/>
              </a:ext>
            </a:extLst>
          </p:cNvPr>
          <p:cNvGrpSpPr/>
          <p:nvPr/>
        </p:nvGrpSpPr>
        <p:grpSpPr>
          <a:xfrm>
            <a:off x="9720551" y="2405372"/>
            <a:ext cx="1535797" cy="1179653"/>
            <a:chOff x="8931319" y="2408935"/>
            <a:chExt cx="1535797" cy="1704112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5A46778-4999-B60E-9AEA-2774C244E9B3}"/>
                </a:ext>
              </a:extLst>
            </p:cNvPr>
            <p:cNvGrpSpPr/>
            <p:nvPr/>
          </p:nvGrpSpPr>
          <p:grpSpPr>
            <a:xfrm>
              <a:off x="8931319" y="2408935"/>
              <a:ext cx="363716" cy="1704112"/>
              <a:chOff x="8931319" y="2402885"/>
              <a:chExt cx="363716" cy="1693023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C4052A3-EE11-F8C2-2767-C6E53D7E16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31319" y="2882461"/>
                <a:ext cx="356134" cy="154890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6F86511-2466-7336-9374-CB92F04E1D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1319" y="3037351"/>
                <a:ext cx="356134" cy="154890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AF778431-A2A6-C022-175F-CFCAA926B9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31319" y="3189400"/>
                <a:ext cx="356134" cy="154890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4899F42F-6ACF-6657-AFD6-C3469CCB0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8901" y="3350373"/>
                <a:ext cx="356134" cy="154890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7DBB137-90EE-7BDD-10D3-C65D183B30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38901" y="3502422"/>
                <a:ext cx="356134" cy="154890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BC29FB4-E8E7-C471-FFB5-B4CDE36522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12637" y="2402885"/>
                <a:ext cx="0" cy="379003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51BF340-26BC-1588-92AE-93EB0A7ABF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12637" y="2767410"/>
                <a:ext cx="182398" cy="115048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BCDFCD7-75D5-BF5D-BD0D-9BE122B1DD1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9098228" y="3722111"/>
                <a:ext cx="0" cy="373797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D6562116-F9A6-53B9-27A4-3607D6BA8D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56244" y="3657314"/>
                <a:ext cx="141983" cy="73970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B7DD7C-9024-0795-3683-7076371A8DA0}"/>
                </a:ext>
              </a:extLst>
            </p:cNvPr>
            <p:cNvSpPr txBox="1"/>
            <p:nvPr/>
          </p:nvSpPr>
          <p:spPr>
            <a:xfrm>
              <a:off x="9345651" y="2611551"/>
              <a:ext cx="1121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resistor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4E372E5-D322-9996-C1F6-1368D3BC79D8}"/>
              </a:ext>
            </a:extLst>
          </p:cNvPr>
          <p:cNvGrpSpPr/>
          <p:nvPr/>
        </p:nvGrpSpPr>
        <p:grpSpPr>
          <a:xfrm>
            <a:off x="3599304" y="2746149"/>
            <a:ext cx="8083481" cy="1839052"/>
            <a:chOff x="2798481" y="2743088"/>
            <a:chExt cx="8083481" cy="183905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D9AF75C-F494-3E77-CF65-20D3898881C8}"/>
                </a:ext>
              </a:extLst>
            </p:cNvPr>
            <p:cNvGrpSpPr/>
            <p:nvPr/>
          </p:nvGrpSpPr>
          <p:grpSpPr>
            <a:xfrm>
              <a:off x="8735899" y="3585025"/>
              <a:ext cx="2146063" cy="558964"/>
              <a:chOff x="8735899" y="3588588"/>
              <a:chExt cx="2146063" cy="558964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00027F8-2E8C-04AB-45B1-BA29F0E665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A59DE1B3-E031-A738-1BF4-EBFE819C5A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A0460B1-482A-9993-CB70-341C033870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E8F2C53-1CD5-913A-2A76-A48914254CAE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CD8EC2AA-A10F-824A-4142-D975097448F4}"/>
                </a:ext>
              </a:extLst>
            </p:cNvPr>
            <p:cNvGrpSpPr/>
            <p:nvPr/>
          </p:nvGrpSpPr>
          <p:grpSpPr>
            <a:xfrm>
              <a:off x="2798481" y="2743088"/>
              <a:ext cx="264677" cy="1839052"/>
              <a:chOff x="2798481" y="2743088"/>
              <a:chExt cx="264677" cy="1839052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9FF8F6C0-D0D6-C25F-12F9-55B55A67E266}"/>
                  </a:ext>
                </a:extLst>
              </p:cNvPr>
              <p:cNvSpPr/>
              <p:nvPr/>
            </p:nvSpPr>
            <p:spPr>
              <a:xfrm>
                <a:off x="2798481" y="4317462"/>
                <a:ext cx="264677" cy="264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111" name="Arrow: Up-Down 110">
                <a:extLst>
                  <a:ext uri="{FF2B5EF4-FFF2-40B4-BE49-F238E27FC236}">
                    <a16:creationId xmlns:a16="http://schemas.microsoft.com/office/drawing/2014/main" id="{9BE075AD-C2FA-9C49-A28C-88E27E843533}"/>
                  </a:ext>
                </a:extLst>
              </p:cNvPr>
              <p:cNvSpPr/>
              <p:nvPr/>
            </p:nvSpPr>
            <p:spPr>
              <a:xfrm>
                <a:off x="2865724" y="2743088"/>
                <a:ext cx="141244" cy="1501358"/>
              </a:xfrm>
              <a:prstGeom prst="upDownArrow">
                <a:avLst/>
              </a:prstGeom>
              <a:solidFill>
                <a:srgbClr val="84C777"/>
              </a:solidFill>
              <a:ln>
                <a:solidFill>
                  <a:srgbClr val="3E7A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F8E0340-0AB4-907E-B743-2DEA16784453}"/>
              </a:ext>
            </a:extLst>
          </p:cNvPr>
          <p:cNvGrpSpPr/>
          <p:nvPr/>
        </p:nvGrpSpPr>
        <p:grpSpPr>
          <a:xfrm>
            <a:off x="2458635" y="4902357"/>
            <a:ext cx="3912888" cy="923330"/>
            <a:chOff x="6383090" y="4845297"/>
            <a:chExt cx="3912888" cy="92333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D8DB7DF-6298-F641-31AF-45235DFCD91F}"/>
                </a:ext>
              </a:extLst>
            </p:cNvPr>
            <p:cNvSpPr txBox="1"/>
            <p:nvPr/>
          </p:nvSpPr>
          <p:spPr>
            <a:xfrm>
              <a:off x="6728778" y="4845297"/>
              <a:ext cx="3567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84C777"/>
                  </a:solidFill>
                </a:rPr>
                <a:t>Nernst potential</a:t>
              </a:r>
            </a:p>
            <a:p>
              <a:r>
                <a:rPr lang="en-US" dirty="0"/>
                <a:t>Combined effect of concentration and charge “forces” on ions</a:t>
              </a:r>
            </a:p>
          </p:txBody>
        </p:sp>
        <p:sp>
          <p:nvSpPr>
            <p:cNvPr id="116" name="Arrow: Up 115">
              <a:extLst>
                <a:ext uri="{FF2B5EF4-FFF2-40B4-BE49-F238E27FC236}">
                  <a16:creationId xmlns:a16="http://schemas.microsoft.com/office/drawing/2014/main" id="{6498F685-986D-D8F7-260D-4459F29701A2}"/>
                </a:ext>
              </a:extLst>
            </p:cNvPr>
            <p:cNvSpPr/>
            <p:nvPr/>
          </p:nvSpPr>
          <p:spPr>
            <a:xfrm rot="18154877">
              <a:off x="6443976" y="4957932"/>
              <a:ext cx="200271" cy="32204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D9E9CCB-07B4-D496-ACAD-1593A525E25F}"/>
              </a:ext>
            </a:extLst>
          </p:cNvPr>
          <p:cNvGrpSpPr/>
          <p:nvPr/>
        </p:nvGrpSpPr>
        <p:grpSpPr>
          <a:xfrm>
            <a:off x="230297" y="2569314"/>
            <a:ext cx="2680273" cy="2496877"/>
            <a:chOff x="91123" y="2569922"/>
            <a:chExt cx="2680273" cy="2496877"/>
          </a:xfrm>
        </p:grpSpPr>
        <p:sp>
          <p:nvSpPr>
            <p:cNvPr id="117" name="Left Bracket 116">
              <a:extLst>
                <a:ext uri="{FF2B5EF4-FFF2-40B4-BE49-F238E27FC236}">
                  <a16:creationId xmlns:a16="http://schemas.microsoft.com/office/drawing/2014/main" id="{D62BC588-37AA-4816-24C8-4447CAD88C6C}"/>
                </a:ext>
              </a:extLst>
            </p:cNvPr>
            <p:cNvSpPr/>
            <p:nvPr/>
          </p:nvSpPr>
          <p:spPr>
            <a:xfrm>
              <a:off x="1212417" y="2569922"/>
              <a:ext cx="218843" cy="1740723"/>
            </a:xfrm>
            <a:prstGeom prst="leftBracket">
              <a:avLst>
                <a:gd name="adj" fmla="val 47752"/>
              </a:avLst>
            </a:prstGeom>
            <a:ln w="38100">
              <a:solidFill>
                <a:srgbClr val="54A6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84CC377-6F39-82D4-85B6-F808A859B38A}"/>
                </a:ext>
              </a:extLst>
            </p:cNvPr>
            <p:cNvSpPr txBox="1"/>
            <p:nvPr/>
          </p:nvSpPr>
          <p:spPr>
            <a:xfrm>
              <a:off x="91123" y="4420468"/>
              <a:ext cx="26802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concentration difference</a:t>
              </a:r>
            </a:p>
            <a:p>
              <a:pPr algn="ctr"/>
              <a:r>
                <a:rPr lang="en-US" dirty="0"/>
                <a:t>charge difference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98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D5F2B-39B9-F3B2-4328-9E1349A3242D}"/>
              </a:ext>
            </a:extLst>
          </p:cNvPr>
          <p:cNvSpPr txBox="1"/>
          <p:nvPr/>
        </p:nvSpPr>
        <p:spPr>
          <a:xfrm>
            <a:off x="81867" y="1950912"/>
            <a:ext cx="233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V = I 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F2683-996B-78D3-74DC-352E2A481F1E}"/>
              </a:ext>
            </a:extLst>
          </p:cNvPr>
          <p:cNvSpPr txBox="1"/>
          <p:nvPr/>
        </p:nvSpPr>
        <p:spPr>
          <a:xfrm>
            <a:off x="81867" y="1492179"/>
            <a:ext cx="233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Ohm’s law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8F85F-05AF-1A83-20D6-702D74C8FDD8}"/>
              </a:ext>
            </a:extLst>
          </p:cNvPr>
          <p:cNvSpPr txBox="1"/>
          <p:nvPr/>
        </p:nvSpPr>
        <p:spPr>
          <a:xfrm>
            <a:off x="3134596" y="1958867"/>
            <a:ext cx="2751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DA55F-8DE6-334A-54D8-AB68CE1931D7}"/>
              </a:ext>
            </a:extLst>
          </p:cNvPr>
          <p:cNvSpPr txBox="1"/>
          <p:nvPr/>
        </p:nvSpPr>
        <p:spPr>
          <a:xfrm>
            <a:off x="3350254" y="1492179"/>
            <a:ext cx="275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capacitor dynamics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82E129-1E0C-81A9-D835-52D617F5151E}"/>
              </a:ext>
            </a:extLst>
          </p:cNvPr>
          <p:cNvSpPr txBox="1"/>
          <p:nvPr/>
        </p:nvSpPr>
        <p:spPr>
          <a:xfrm>
            <a:off x="18338" y="2695758"/>
            <a:ext cx="233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 = </a:t>
            </a:r>
            <a:r>
              <a:rPr lang="en-US" sz="3200" b="1" dirty="0">
                <a:solidFill>
                  <a:srgbClr val="89BBE2"/>
                </a:solidFill>
              </a:rPr>
              <a:t>(1/R)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84C777"/>
                </a:solidFill>
              </a:rPr>
              <a:t>V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8EFE14-37DA-32FA-73F7-D621DF2BD5CC}"/>
              </a:ext>
            </a:extLst>
          </p:cNvPr>
          <p:cNvSpPr txBox="1"/>
          <p:nvPr/>
        </p:nvSpPr>
        <p:spPr>
          <a:xfrm>
            <a:off x="47132" y="3470164"/>
            <a:ext cx="2788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 = </a:t>
            </a:r>
            <a:r>
              <a:rPr lang="en-US" sz="3200" b="1" dirty="0">
                <a:solidFill>
                  <a:srgbClr val="89BBE2"/>
                </a:solidFill>
              </a:rPr>
              <a:t>g</a:t>
            </a:r>
            <a:r>
              <a:rPr lang="en-US" sz="3200" b="1" dirty="0">
                <a:solidFill>
                  <a:srgbClr val="84C777"/>
                </a:solidFill>
              </a:rPr>
              <a:t> (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A8F502-16DD-3B5E-5A00-ED4931A30174}"/>
              </a:ext>
            </a:extLst>
          </p:cNvPr>
          <p:cNvSpPr txBox="1"/>
          <p:nvPr/>
        </p:nvSpPr>
        <p:spPr>
          <a:xfrm>
            <a:off x="300139" y="6359299"/>
            <a:ext cx="364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g = conductance = 1/resistance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53CDB8-3404-6F99-9651-4C9DE7C2874B}"/>
              </a:ext>
            </a:extLst>
          </p:cNvPr>
          <p:cNvSpPr txBox="1"/>
          <p:nvPr/>
        </p:nvSpPr>
        <p:spPr>
          <a:xfrm>
            <a:off x="3101743" y="3471440"/>
            <a:ext cx="4412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>
                <a:solidFill>
                  <a:srgbClr val="89BBE2"/>
                </a:solidFill>
              </a:rPr>
              <a:t>g</a:t>
            </a:r>
            <a:r>
              <a:rPr lang="en-US" sz="3200" b="1" dirty="0">
                <a:solidFill>
                  <a:srgbClr val="84C777"/>
                </a:solidFill>
              </a:rPr>
              <a:t> (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V)</a:t>
            </a:r>
            <a:endParaRPr lang="en-US" sz="32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CB27A4-9468-196B-6883-C35F8615E231}"/>
              </a:ext>
            </a:extLst>
          </p:cNvPr>
          <p:cNvGrpSpPr/>
          <p:nvPr/>
        </p:nvGrpSpPr>
        <p:grpSpPr>
          <a:xfrm>
            <a:off x="7627683" y="1351679"/>
            <a:ext cx="4055102" cy="3799562"/>
            <a:chOff x="7627683" y="1351679"/>
            <a:chExt cx="4055102" cy="3799562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76872F90-6059-1C28-A2FF-2397AFC1ACC4}"/>
                </a:ext>
              </a:extLst>
            </p:cNvPr>
            <p:cNvGrpSpPr/>
            <p:nvPr/>
          </p:nvGrpSpPr>
          <p:grpSpPr>
            <a:xfrm>
              <a:off x="7627683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DEB882B1-7B57-8279-0B00-D3EEA251E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2D6C7196-AFA2-40E7-342B-1D99790BE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002C3243-B9B2-4A7C-7705-22341077D6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31FBCCA9-3D1D-A28C-71BB-01173A7105A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60A456D-D238-B145-63C4-A8ECA6FC77B4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258CEAF1-712B-F9C6-C1EE-7937542D698C}"/>
                </a:ext>
              </a:extLst>
            </p:cNvPr>
            <p:cNvGrpSpPr/>
            <p:nvPr/>
          </p:nvGrpSpPr>
          <p:grpSpPr>
            <a:xfrm>
              <a:off x="7995431" y="1351679"/>
              <a:ext cx="1910769" cy="3799562"/>
              <a:chOff x="7206199" y="1351679"/>
              <a:chExt cx="1910769" cy="3799562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2256B529-E8CF-ADAB-1828-ECF72EF41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9103" y="4130300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410670F-65CD-3EF8-DBE1-139446857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9969" y="1757326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04AFD6C0-2D50-C540-A755-33DCFF4DBA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2408935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511C9077-10D7-B6FD-6490-FFEBDC0BAC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4130300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B0A2EB8-910F-B629-BCD6-8FB92E7EAB36}"/>
                  </a:ext>
                </a:extLst>
              </p:cNvPr>
              <p:cNvSpPr txBox="1"/>
              <p:nvPr/>
            </p:nvSpPr>
            <p:spPr>
              <a:xfrm>
                <a:off x="7721903" y="135167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outside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92EBB68-1F24-A365-19C1-95079480BB3B}"/>
                  </a:ext>
                </a:extLst>
              </p:cNvPr>
              <p:cNvSpPr txBox="1"/>
              <p:nvPr/>
            </p:nvSpPr>
            <p:spPr>
              <a:xfrm>
                <a:off x="7721903" y="478190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inside</a:t>
                </a: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B6B99BF7-4A4E-BB91-7781-5B63E71D8F84}"/>
                </a:ext>
              </a:extLst>
            </p:cNvPr>
            <p:cNvGrpSpPr/>
            <p:nvPr/>
          </p:nvGrpSpPr>
          <p:grpSpPr>
            <a:xfrm>
              <a:off x="9720551" y="2405372"/>
              <a:ext cx="1535797" cy="1179653"/>
              <a:chOff x="8931319" y="2408935"/>
              <a:chExt cx="1535797" cy="1704112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7EFDEFAD-F76F-0CEE-53C0-462A06C6148B}"/>
                  </a:ext>
                </a:extLst>
              </p:cNvPr>
              <p:cNvGrpSpPr/>
              <p:nvPr/>
            </p:nvGrpSpPr>
            <p:grpSpPr>
              <a:xfrm>
                <a:off x="8931319" y="2408935"/>
                <a:ext cx="363716" cy="1704112"/>
                <a:chOff x="8931319" y="2402885"/>
                <a:chExt cx="363716" cy="1693023"/>
              </a:xfrm>
            </p:grpSpPr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71E7BBCA-D571-7A4D-5B9F-73E6D4D46A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288246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019C32B3-2A90-D9D4-C04F-B6E493D00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1319" y="303735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18B4B221-6720-17CB-4E54-00FE9DAC27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3189400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0CFAD094-995F-60C8-9FE5-06996ED387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8901" y="3350373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C9F939CD-5F24-19A0-9C87-4C38A584DA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8901" y="3502422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777E8D75-2286-DDB7-D59D-A4F935FDB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402885"/>
                  <a:ext cx="0" cy="379003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7D44762C-5C12-5814-C207-8B6C5BD9AE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767410"/>
                  <a:ext cx="182398" cy="115048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F41EF629-CF03-CFB6-7B77-DBC3F47CFA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098228" y="3722111"/>
                  <a:ext cx="0" cy="373797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B4EF554E-063D-34DE-5813-85297B921A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56244" y="3657314"/>
                  <a:ext cx="141983" cy="7397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23D94EAC-6E40-B8E8-81AC-133A6BF644FB}"/>
                  </a:ext>
                </a:extLst>
              </p:cNvPr>
              <p:cNvSpPr txBox="1"/>
              <p:nvPr/>
            </p:nvSpPr>
            <p:spPr>
              <a:xfrm>
                <a:off x="9345651" y="2611551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resistor</a:t>
                </a: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5304A5E-FCF0-616C-72CC-561C35931A52}"/>
                </a:ext>
              </a:extLst>
            </p:cNvPr>
            <p:cNvGrpSpPr/>
            <p:nvPr/>
          </p:nvGrpSpPr>
          <p:grpSpPr>
            <a:xfrm>
              <a:off x="9536722" y="3588086"/>
              <a:ext cx="2146063" cy="558964"/>
              <a:chOff x="8735899" y="3588588"/>
              <a:chExt cx="2146063" cy="558964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826EF8D4-6CF5-C58C-C1A2-EAFCC71705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E5CD5C77-571E-CD8D-3328-E58BD10FB6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93D31E59-808B-AAA5-1E60-144181ECBE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F26BB75F-EC1E-53FF-89C1-B119B4205E49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B4EAE7B6-9B26-E86A-2429-CF932C332AE6}"/>
              </a:ext>
            </a:extLst>
          </p:cNvPr>
          <p:cNvSpPr txBox="1"/>
          <p:nvPr/>
        </p:nvSpPr>
        <p:spPr>
          <a:xfrm>
            <a:off x="2801478" y="4355019"/>
            <a:ext cx="4154914" cy="584775"/>
          </a:xfrm>
          <a:custGeom>
            <a:avLst/>
            <a:gdLst>
              <a:gd name="connsiteX0" fmla="*/ 0 w 4154914"/>
              <a:gd name="connsiteY0" fmla="*/ 0 h 584775"/>
              <a:gd name="connsiteX1" fmla="*/ 650937 w 4154914"/>
              <a:gd name="connsiteY1" fmla="*/ 0 h 584775"/>
              <a:gd name="connsiteX2" fmla="*/ 1260324 w 4154914"/>
              <a:gd name="connsiteY2" fmla="*/ 0 h 584775"/>
              <a:gd name="connsiteX3" fmla="*/ 1828162 w 4154914"/>
              <a:gd name="connsiteY3" fmla="*/ 0 h 584775"/>
              <a:gd name="connsiteX4" fmla="*/ 2520648 w 4154914"/>
              <a:gd name="connsiteY4" fmla="*/ 0 h 584775"/>
              <a:gd name="connsiteX5" fmla="*/ 3296232 w 4154914"/>
              <a:gd name="connsiteY5" fmla="*/ 0 h 584775"/>
              <a:gd name="connsiteX6" fmla="*/ 4154914 w 4154914"/>
              <a:gd name="connsiteY6" fmla="*/ 0 h 584775"/>
              <a:gd name="connsiteX7" fmla="*/ 4154914 w 4154914"/>
              <a:gd name="connsiteY7" fmla="*/ 584775 h 584775"/>
              <a:gd name="connsiteX8" fmla="*/ 3420879 w 4154914"/>
              <a:gd name="connsiteY8" fmla="*/ 584775 h 584775"/>
              <a:gd name="connsiteX9" fmla="*/ 2728394 w 4154914"/>
              <a:gd name="connsiteY9" fmla="*/ 584775 h 584775"/>
              <a:gd name="connsiteX10" fmla="*/ 2077457 w 4154914"/>
              <a:gd name="connsiteY10" fmla="*/ 584775 h 584775"/>
              <a:gd name="connsiteX11" fmla="*/ 1509619 w 4154914"/>
              <a:gd name="connsiteY11" fmla="*/ 584775 h 584775"/>
              <a:gd name="connsiteX12" fmla="*/ 858682 w 4154914"/>
              <a:gd name="connsiteY12" fmla="*/ 584775 h 584775"/>
              <a:gd name="connsiteX13" fmla="*/ 0 w 4154914"/>
              <a:gd name="connsiteY13" fmla="*/ 584775 h 584775"/>
              <a:gd name="connsiteX14" fmla="*/ 0 w 4154914"/>
              <a:gd name="connsiteY1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54914" h="584775" extrusionOk="0">
                <a:moveTo>
                  <a:pt x="0" y="0"/>
                </a:moveTo>
                <a:cubicBezTo>
                  <a:pt x="170315" y="-11197"/>
                  <a:pt x="407231" y="-9571"/>
                  <a:pt x="650937" y="0"/>
                </a:cubicBezTo>
                <a:cubicBezTo>
                  <a:pt x="894643" y="9571"/>
                  <a:pt x="1000889" y="21563"/>
                  <a:pt x="1260324" y="0"/>
                </a:cubicBezTo>
                <a:cubicBezTo>
                  <a:pt x="1519759" y="-21563"/>
                  <a:pt x="1667811" y="10233"/>
                  <a:pt x="1828162" y="0"/>
                </a:cubicBezTo>
                <a:cubicBezTo>
                  <a:pt x="1988513" y="-10233"/>
                  <a:pt x="2187748" y="-660"/>
                  <a:pt x="2520648" y="0"/>
                </a:cubicBezTo>
                <a:cubicBezTo>
                  <a:pt x="2853548" y="660"/>
                  <a:pt x="2919679" y="-12507"/>
                  <a:pt x="3296232" y="0"/>
                </a:cubicBezTo>
                <a:cubicBezTo>
                  <a:pt x="3672785" y="12507"/>
                  <a:pt x="3975376" y="-30979"/>
                  <a:pt x="4154914" y="0"/>
                </a:cubicBezTo>
                <a:cubicBezTo>
                  <a:pt x="4176682" y="123401"/>
                  <a:pt x="4126074" y="372009"/>
                  <a:pt x="4154914" y="584775"/>
                </a:cubicBezTo>
                <a:cubicBezTo>
                  <a:pt x="3963421" y="573076"/>
                  <a:pt x="3762698" y="595118"/>
                  <a:pt x="3420879" y="584775"/>
                </a:cubicBezTo>
                <a:cubicBezTo>
                  <a:pt x="3079061" y="574432"/>
                  <a:pt x="2905109" y="577641"/>
                  <a:pt x="2728394" y="584775"/>
                </a:cubicBezTo>
                <a:cubicBezTo>
                  <a:pt x="2551679" y="591909"/>
                  <a:pt x="2378931" y="564364"/>
                  <a:pt x="2077457" y="584775"/>
                </a:cubicBezTo>
                <a:cubicBezTo>
                  <a:pt x="1775983" y="605186"/>
                  <a:pt x="1658574" y="597573"/>
                  <a:pt x="1509619" y="584775"/>
                </a:cubicBezTo>
                <a:cubicBezTo>
                  <a:pt x="1360664" y="571977"/>
                  <a:pt x="1101213" y="580410"/>
                  <a:pt x="858682" y="584775"/>
                </a:cubicBezTo>
                <a:cubicBezTo>
                  <a:pt x="616151" y="589140"/>
                  <a:pt x="389658" y="547187"/>
                  <a:pt x="0" y="584775"/>
                </a:cubicBezTo>
                <a:cubicBezTo>
                  <a:pt x="-28589" y="416842"/>
                  <a:pt x="-28407" y="15696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9BBE2"/>
                </a:solidFill>
              </a:rPr>
              <a:t>R </a:t>
            </a:r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</a:t>
            </a:r>
            <a:endParaRPr lang="en-US" sz="3200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2461F2B-6F98-126B-2473-173B78F87616}"/>
              </a:ext>
            </a:extLst>
          </p:cNvPr>
          <p:cNvGrpSpPr/>
          <p:nvPr/>
        </p:nvGrpSpPr>
        <p:grpSpPr>
          <a:xfrm>
            <a:off x="2997140" y="2695757"/>
            <a:ext cx="1716833" cy="1138429"/>
            <a:chOff x="2997140" y="2695757"/>
            <a:chExt cx="1716833" cy="1138429"/>
          </a:xfrm>
        </p:grpSpPr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38118323-F55E-83C3-DE84-6F3786E04462}"/>
                </a:ext>
              </a:extLst>
            </p:cNvPr>
            <p:cNvSpPr/>
            <p:nvPr/>
          </p:nvSpPr>
          <p:spPr>
            <a:xfrm>
              <a:off x="4571990" y="2695757"/>
              <a:ext cx="141983" cy="6908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Arrow: Down 192">
              <a:extLst>
                <a:ext uri="{FF2B5EF4-FFF2-40B4-BE49-F238E27FC236}">
                  <a16:creationId xmlns:a16="http://schemas.microsoft.com/office/drawing/2014/main" id="{B0849EF1-E945-7EB8-829C-F2853F92F842}"/>
                </a:ext>
              </a:extLst>
            </p:cNvPr>
            <p:cNvSpPr/>
            <p:nvPr/>
          </p:nvSpPr>
          <p:spPr>
            <a:xfrm rot="16200000">
              <a:off x="3027521" y="3653591"/>
              <a:ext cx="150214" cy="2109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32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49" grpId="0"/>
      <p:bldP spid="55" grpId="0"/>
      <p:bldP spid="1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B4BA8A8-6D61-48A1-4C2C-3B54F98C7F5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Neurons store energy in the form of charge + concentration gradients across their membrane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C0FC421-B075-5285-BF39-5E5072FFEC3D}"/>
              </a:ext>
            </a:extLst>
          </p:cNvPr>
          <p:cNvGrpSpPr/>
          <p:nvPr/>
        </p:nvGrpSpPr>
        <p:grpSpPr>
          <a:xfrm>
            <a:off x="7627683" y="1351679"/>
            <a:ext cx="4055102" cy="3799562"/>
            <a:chOff x="7627683" y="1351679"/>
            <a:chExt cx="4055102" cy="379956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0198ECA-9031-934A-E53C-286CB2F2A2BE}"/>
                </a:ext>
              </a:extLst>
            </p:cNvPr>
            <p:cNvGrpSpPr/>
            <p:nvPr/>
          </p:nvGrpSpPr>
          <p:grpSpPr>
            <a:xfrm>
              <a:off x="7627683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E2445FB-6C2E-0D56-C1B0-8A3E34B4D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EBE7AB4-5EC0-CDE2-4F15-777A8D3B3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3B49F20-F27A-3B24-ACCE-713EC12794C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D5ADC5C-F33D-2FF1-EF06-15BE73DFD9E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43F19FC-DFCD-60BF-4DD8-0C3337DB6C04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E640F52-D2F5-07FF-EDEB-D53927BDC902}"/>
                </a:ext>
              </a:extLst>
            </p:cNvPr>
            <p:cNvGrpSpPr/>
            <p:nvPr/>
          </p:nvGrpSpPr>
          <p:grpSpPr>
            <a:xfrm>
              <a:off x="7995431" y="1351679"/>
              <a:ext cx="1910769" cy="3799562"/>
              <a:chOff x="7206199" y="1351679"/>
              <a:chExt cx="1910769" cy="3799562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44CC8C6-4350-9075-0BD3-751346D8F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9103" y="4130300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B33EA658-A65A-509E-5133-4FAF21DB90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9969" y="1757326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07737502-F753-BB8A-9B6D-631BA0A6C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2408935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20C993D-8CA7-EF92-BEA5-EF725DE74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4130300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F8A2B9C-4231-D980-6760-A16775F6150F}"/>
                  </a:ext>
                </a:extLst>
              </p:cNvPr>
              <p:cNvSpPr txBox="1"/>
              <p:nvPr/>
            </p:nvSpPr>
            <p:spPr>
              <a:xfrm>
                <a:off x="7721903" y="135167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outside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BABA535-E369-DBC2-3DDD-3205D0FF428D}"/>
                  </a:ext>
                </a:extLst>
              </p:cNvPr>
              <p:cNvSpPr txBox="1"/>
              <p:nvPr/>
            </p:nvSpPr>
            <p:spPr>
              <a:xfrm>
                <a:off x="7721903" y="478190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inside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92BEC2B-D515-1A75-7709-5098BA13BAF9}"/>
                </a:ext>
              </a:extLst>
            </p:cNvPr>
            <p:cNvGrpSpPr/>
            <p:nvPr/>
          </p:nvGrpSpPr>
          <p:grpSpPr>
            <a:xfrm>
              <a:off x="9720551" y="2405372"/>
              <a:ext cx="1535797" cy="1179653"/>
              <a:chOff x="8931319" y="2408935"/>
              <a:chExt cx="1535797" cy="1704112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45DB0CE-F2B3-D542-1C90-9B4FC1B225F8}"/>
                  </a:ext>
                </a:extLst>
              </p:cNvPr>
              <p:cNvGrpSpPr/>
              <p:nvPr/>
            </p:nvGrpSpPr>
            <p:grpSpPr>
              <a:xfrm>
                <a:off x="8931319" y="2408935"/>
                <a:ext cx="363716" cy="1704112"/>
                <a:chOff x="8931319" y="2402885"/>
                <a:chExt cx="363716" cy="1693023"/>
              </a:xfrm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4CE60F37-A8FE-16ED-E13F-501F835C5B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288246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8D6E149-DD21-C496-5374-8144D3B0C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1319" y="303735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CA15498-5973-7A28-36DF-57BB7FCA10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3189400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9C6EA65-D170-90D4-29DB-1F9206FD2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8901" y="3350373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69A51489-E597-2FD7-A650-5CA88653D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8901" y="3502422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B3FF364E-E78D-AE7A-6ACC-D460C6B41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402885"/>
                  <a:ext cx="0" cy="379003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B85E689-CAC6-D045-80FD-CC9ABBDBE9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767410"/>
                  <a:ext cx="182398" cy="115048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520CC6C6-F120-B4EC-3786-46888156A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098228" y="3722111"/>
                  <a:ext cx="0" cy="373797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B8E04DB-789D-0EEA-E938-81CC84D23E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56244" y="3657314"/>
                  <a:ext cx="141983" cy="7397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3D0F367-77A6-EF2D-4C3D-9872D4F223A0}"/>
                  </a:ext>
                </a:extLst>
              </p:cNvPr>
              <p:cNvSpPr txBox="1"/>
              <p:nvPr/>
            </p:nvSpPr>
            <p:spPr>
              <a:xfrm>
                <a:off x="9345651" y="2611551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resistor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2F67A04-BA84-50C9-76AD-B4824CDD8920}"/>
                </a:ext>
              </a:extLst>
            </p:cNvPr>
            <p:cNvGrpSpPr/>
            <p:nvPr/>
          </p:nvGrpSpPr>
          <p:grpSpPr>
            <a:xfrm>
              <a:off x="9536722" y="3588086"/>
              <a:ext cx="2146063" cy="558964"/>
              <a:chOff x="8735899" y="3588588"/>
              <a:chExt cx="2146063" cy="558964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F8943DB-0E19-18AB-1DF6-B0D5CFAF8B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14EB021-56BD-296C-4667-4D89A0B2E5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D4F5B18-E1B3-2FD8-4330-7D79A16352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2CAF5B3-F001-0A66-26A7-B320FC82DC99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554CB1DD-B319-826C-EED3-4D005B60A84E}"/>
              </a:ext>
            </a:extLst>
          </p:cNvPr>
          <p:cNvSpPr txBox="1"/>
          <p:nvPr/>
        </p:nvSpPr>
        <p:spPr>
          <a:xfrm>
            <a:off x="6599500" y="28758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5129EFF-07C1-1C1D-DAAF-85352BD0726F}"/>
              </a:ext>
            </a:extLst>
          </p:cNvPr>
          <p:cNvSpPr txBox="1"/>
          <p:nvPr/>
        </p:nvSpPr>
        <p:spPr>
          <a:xfrm>
            <a:off x="206336" y="1318131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9BBE2"/>
                </a:solidFill>
              </a:rPr>
              <a:t>R </a:t>
            </a:r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</a:t>
            </a:r>
            <a:endParaRPr lang="en-US" sz="32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0DA2713-1D4F-E787-9AE7-C73C35EBC75C}"/>
              </a:ext>
            </a:extLst>
          </p:cNvPr>
          <p:cNvSpPr txBox="1"/>
          <p:nvPr/>
        </p:nvSpPr>
        <p:spPr>
          <a:xfrm>
            <a:off x="901686" y="1954381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  =  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</a:t>
            </a:r>
            <a:endParaRPr lang="en-US" sz="32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2DA82B6-14D2-902E-45ED-EA63F583149D}"/>
              </a:ext>
            </a:extLst>
          </p:cNvPr>
          <p:cNvSpPr txBox="1"/>
          <p:nvPr/>
        </p:nvSpPr>
        <p:spPr>
          <a:xfrm>
            <a:off x="472973" y="2618971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84C777"/>
                </a:solidFill>
              </a:rPr>
              <a:t>V</a:t>
            </a:r>
            <a:r>
              <a:rPr lang="en-US" sz="3200" b="1" baseline="-25000" dirty="0" err="1">
                <a:solidFill>
                  <a:srgbClr val="84C777"/>
                </a:solidFill>
              </a:rPr>
              <a:t>ss</a:t>
            </a:r>
            <a:r>
              <a:rPr lang="en-US" sz="3200" b="1" dirty="0"/>
              <a:t>  =  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endParaRPr lang="en-US" sz="32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E04377-C837-DC72-05C3-8915B50AD79E}"/>
              </a:ext>
            </a:extLst>
          </p:cNvPr>
          <p:cNvSpPr txBox="1"/>
          <p:nvPr/>
        </p:nvSpPr>
        <p:spPr>
          <a:xfrm>
            <a:off x="1007032" y="3424868"/>
            <a:ext cx="4568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membrane potential V approaches a “steady state” (ss) value of </a:t>
            </a:r>
            <a:r>
              <a:rPr lang="en-US" dirty="0" err="1"/>
              <a:t>E</a:t>
            </a:r>
            <a:r>
              <a:rPr lang="en-US" baseline="-25000" dirty="0" err="1"/>
              <a:t>ion</a:t>
            </a:r>
            <a:endParaRPr lang="en-US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 approaches its steady state value at a rate proportional to 1/(RC)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approaches it exponentially: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090368E-4889-7BDD-4ECF-027150D6266B}"/>
              </a:ext>
            </a:extLst>
          </p:cNvPr>
          <p:cNvGrpSpPr/>
          <p:nvPr/>
        </p:nvGrpSpPr>
        <p:grpSpPr>
          <a:xfrm>
            <a:off x="101498" y="5247481"/>
            <a:ext cx="6471253" cy="584775"/>
            <a:chOff x="101498" y="5204271"/>
            <a:chExt cx="6471253" cy="584775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6C593CC-78CE-1463-75CB-FFF4F4B7D315}"/>
                </a:ext>
              </a:extLst>
            </p:cNvPr>
            <p:cNvSpPr txBox="1"/>
            <p:nvPr/>
          </p:nvSpPr>
          <p:spPr>
            <a:xfrm>
              <a:off x="101498" y="5204271"/>
              <a:ext cx="3295924" cy="584775"/>
            </a:xfrm>
            <a:custGeom>
              <a:avLst/>
              <a:gdLst>
                <a:gd name="connsiteX0" fmla="*/ 0 w 3295924"/>
                <a:gd name="connsiteY0" fmla="*/ 0 h 584775"/>
                <a:gd name="connsiteX1" fmla="*/ 626226 w 3295924"/>
                <a:gd name="connsiteY1" fmla="*/ 0 h 584775"/>
                <a:gd name="connsiteX2" fmla="*/ 1219492 w 3295924"/>
                <a:gd name="connsiteY2" fmla="*/ 0 h 584775"/>
                <a:gd name="connsiteX3" fmla="*/ 1779799 w 3295924"/>
                <a:gd name="connsiteY3" fmla="*/ 0 h 584775"/>
                <a:gd name="connsiteX4" fmla="*/ 2438984 w 3295924"/>
                <a:gd name="connsiteY4" fmla="*/ 0 h 584775"/>
                <a:gd name="connsiteX5" fmla="*/ 3295924 w 3295924"/>
                <a:gd name="connsiteY5" fmla="*/ 0 h 584775"/>
                <a:gd name="connsiteX6" fmla="*/ 3295924 w 3295924"/>
                <a:gd name="connsiteY6" fmla="*/ 584775 h 584775"/>
                <a:gd name="connsiteX7" fmla="*/ 2702658 w 3295924"/>
                <a:gd name="connsiteY7" fmla="*/ 584775 h 584775"/>
                <a:gd name="connsiteX8" fmla="*/ 2142351 w 3295924"/>
                <a:gd name="connsiteY8" fmla="*/ 584775 h 584775"/>
                <a:gd name="connsiteX9" fmla="*/ 1483166 w 3295924"/>
                <a:gd name="connsiteY9" fmla="*/ 584775 h 584775"/>
                <a:gd name="connsiteX10" fmla="*/ 856940 w 3295924"/>
                <a:gd name="connsiteY10" fmla="*/ 584775 h 584775"/>
                <a:gd name="connsiteX11" fmla="*/ 0 w 3295924"/>
                <a:gd name="connsiteY11" fmla="*/ 584775 h 584775"/>
                <a:gd name="connsiteX12" fmla="*/ 0 w 3295924"/>
                <a:gd name="connsiteY12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95924" h="584775" extrusionOk="0">
                  <a:moveTo>
                    <a:pt x="0" y="0"/>
                  </a:moveTo>
                  <a:cubicBezTo>
                    <a:pt x="272328" y="14201"/>
                    <a:pt x="376658" y="1836"/>
                    <a:pt x="626226" y="0"/>
                  </a:cubicBezTo>
                  <a:cubicBezTo>
                    <a:pt x="875794" y="-1836"/>
                    <a:pt x="1043985" y="-25220"/>
                    <a:pt x="1219492" y="0"/>
                  </a:cubicBezTo>
                  <a:cubicBezTo>
                    <a:pt x="1394999" y="25220"/>
                    <a:pt x="1568737" y="15118"/>
                    <a:pt x="1779799" y="0"/>
                  </a:cubicBezTo>
                  <a:cubicBezTo>
                    <a:pt x="1990861" y="-15118"/>
                    <a:pt x="2199595" y="-32813"/>
                    <a:pt x="2438984" y="0"/>
                  </a:cubicBezTo>
                  <a:cubicBezTo>
                    <a:pt x="2678373" y="32813"/>
                    <a:pt x="3053558" y="2074"/>
                    <a:pt x="3295924" y="0"/>
                  </a:cubicBezTo>
                  <a:cubicBezTo>
                    <a:pt x="3292393" y="258629"/>
                    <a:pt x="3316532" y="383207"/>
                    <a:pt x="3295924" y="584775"/>
                  </a:cubicBezTo>
                  <a:cubicBezTo>
                    <a:pt x="3015758" y="586593"/>
                    <a:pt x="2945987" y="598827"/>
                    <a:pt x="2702658" y="584775"/>
                  </a:cubicBezTo>
                  <a:cubicBezTo>
                    <a:pt x="2459329" y="570723"/>
                    <a:pt x="2353690" y="560059"/>
                    <a:pt x="2142351" y="584775"/>
                  </a:cubicBezTo>
                  <a:cubicBezTo>
                    <a:pt x="1931012" y="609491"/>
                    <a:pt x="1690196" y="572729"/>
                    <a:pt x="1483166" y="584775"/>
                  </a:cubicBezTo>
                  <a:cubicBezTo>
                    <a:pt x="1276137" y="596821"/>
                    <a:pt x="1128252" y="590207"/>
                    <a:pt x="856940" y="584775"/>
                  </a:cubicBezTo>
                  <a:cubicBezTo>
                    <a:pt x="585628" y="579343"/>
                    <a:pt x="374700" y="587447"/>
                    <a:pt x="0" y="584775"/>
                  </a:cubicBezTo>
                  <a:cubicBezTo>
                    <a:pt x="13116" y="327532"/>
                    <a:pt x="-19631" y="240554"/>
                    <a:pt x="0" y="0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283573759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K dx/dt  =  – x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4CBA3E5-B75E-6649-52F1-FF46DB3952DF}"/>
                </a:ext>
              </a:extLst>
            </p:cNvPr>
            <p:cNvSpPr txBox="1"/>
            <p:nvPr/>
          </p:nvSpPr>
          <p:spPr>
            <a:xfrm>
              <a:off x="3276827" y="5204271"/>
              <a:ext cx="3295924" cy="584775"/>
            </a:xfrm>
            <a:custGeom>
              <a:avLst/>
              <a:gdLst>
                <a:gd name="connsiteX0" fmla="*/ 0 w 3295924"/>
                <a:gd name="connsiteY0" fmla="*/ 0 h 584775"/>
                <a:gd name="connsiteX1" fmla="*/ 626226 w 3295924"/>
                <a:gd name="connsiteY1" fmla="*/ 0 h 584775"/>
                <a:gd name="connsiteX2" fmla="*/ 1219492 w 3295924"/>
                <a:gd name="connsiteY2" fmla="*/ 0 h 584775"/>
                <a:gd name="connsiteX3" fmla="*/ 1779799 w 3295924"/>
                <a:gd name="connsiteY3" fmla="*/ 0 h 584775"/>
                <a:gd name="connsiteX4" fmla="*/ 2438984 w 3295924"/>
                <a:gd name="connsiteY4" fmla="*/ 0 h 584775"/>
                <a:gd name="connsiteX5" fmla="*/ 3295924 w 3295924"/>
                <a:gd name="connsiteY5" fmla="*/ 0 h 584775"/>
                <a:gd name="connsiteX6" fmla="*/ 3295924 w 3295924"/>
                <a:gd name="connsiteY6" fmla="*/ 584775 h 584775"/>
                <a:gd name="connsiteX7" fmla="*/ 2702658 w 3295924"/>
                <a:gd name="connsiteY7" fmla="*/ 584775 h 584775"/>
                <a:gd name="connsiteX8" fmla="*/ 2142351 w 3295924"/>
                <a:gd name="connsiteY8" fmla="*/ 584775 h 584775"/>
                <a:gd name="connsiteX9" fmla="*/ 1483166 w 3295924"/>
                <a:gd name="connsiteY9" fmla="*/ 584775 h 584775"/>
                <a:gd name="connsiteX10" fmla="*/ 856940 w 3295924"/>
                <a:gd name="connsiteY10" fmla="*/ 584775 h 584775"/>
                <a:gd name="connsiteX11" fmla="*/ 0 w 3295924"/>
                <a:gd name="connsiteY11" fmla="*/ 584775 h 584775"/>
                <a:gd name="connsiteX12" fmla="*/ 0 w 3295924"/>
                <a:gd name="connsiteY12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95924" h="584775" extrusionOk="0">
                  <a:moveTo>
                    <a:pt x="0" y="0"/>
                  </a:moveTo>
                  <a:cubicBezTo>
                    <a:pt x="272328" y="14201"/>
                    <a:pt x="376658" y="1836"/>
                    <a:pt x="626226" y="0"/>
                  </a:cubicBezTo>
                  <a:cubicBezTo>
                    <a:pt x="875794" y="-1836"/>
                    <a:pt x="1043985" y="-25220"/>
                    <a:pt x="1219492" y="0"/>
                  </a:cubicBezTo>
                  <a:cubicBezTo>
                    <a:pt x="1394999" y="25220"/>
                    <a:pt x="1568737" y="15118"/>
                    <a:pt x="1779799" y="0"/>
                  </a:cubicBezTo>
                  <a:cubicBezTo>
                    <a:pt x="1990861" y="-15118"/>
                    <a:pt x="2199595" y="-32813"/>
                    <a:pt x="2438984" y="0"/>
                  </a:cubicBezTo>
                  <a:cubicBezTo>
                    <a:pt x="2678373" y="32813"/>
                    <a:pt x="3053558" y="2074"/>
                    <a:pt x="3295924" y="0"/>
                  </a:cubicBezTo>
                  <a:cubicBezTo>
                    <a:pt x="3292393" y="258629"/>
                    <a:pt x="3316532" y="383207"/>
                    <a:pt x="3295924" y="584775"/>
                  </a:cubicBezTo>
                  <a:cubicBezTo>
                    <a:pt x="3015758" y="586593"/>
                    <a:pt x="2945987" y="598827"/>
                    <a:pt x="2702658" y="584775"/>
                  </a:cubicBezTo>
                  <a:cubicBezTo>
                    <a:pt x="2459329" y="570723"/>
                    <a:pt x="2353690" y="560059"/>
                    <a:pt x="2142351" y="584775"/>
                  </a:cubicBezTo>
                  <a:cubicBezTo>
                    <a:pt x="1931012" y="609491"/>
                    <a:pt x="1690196" y="572729"/>
                    <a:pt x="1483166" y="584775"/>
                  </a:cubicBezTo>
                  <a:cubicBezTo>
                    <a:pt x="1276137" y="596821"/>
                    <a:pt x="1128252" y="590207"/>
                    <a:pt x="856940" y="584775"/>
                  </a:cubicBezTo>
                  <a:cubicBezTo>
                    <a:pt x="585628" y="579343"/>
                    <a:pt x="374700" y="587447"/>
                    <a:pt x="0" y="584775"/>
                  </a:cubicBezTo>
                  <a:cubicBezTo>
                    <a:pt x="13116" y="327532"/>
                    <a:pt x="-19631" y="240554"/>
                    <a:pt x="0" y="0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283573759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x(t)  =  e</a:t>
              </a:r>
              <a:r>
                <a:rPr lang="en-US" sz="3200" b="1" dirty="0">
                  <a:solidFill>
                    <a:srgbClr val="84C777"/>
                  </a:solidFill>
                </a:rPr>
                <a:t> </a:t>
              </a:r>
              <a:r>
                <a:rPr lang="en-US" sz="3200" b="1" baseline="30000" dirty="0"/>
                <a:t>– t/K</a:t>
              </a:r>
              <a:endParaRPr lang="en-US" sz="3200" b="1" dirty="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6C5E7907-559B-72F1-1A1C-22F2885050D9}"/>
                </a:ext>
              </a:extLst>
            </p:cNvPr>
            <p:cNvSpPr/>
            <p:nvPr/>
          </p:nvSpPr>
          <p:spPr>
            <a:xfrm>
              <a:off x="3266003" y="5396599"/>
              <a:ext cx="400853" cy="2001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48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44" grpId="0"/>
      <p:bldP spid="1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B4BA8A8-6D61-48A1-4C2C-3B54F98C7F5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Neurons store energy in the form of charge + concentration gradients across their membrane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C0FC421-B075-5285-BF39-5E5072FFEC3D}"/>
              </a:ext>
            </a:extLst>
          </p:cNvPr>
          <p:cNvGrpSpPr/>
          <p:nvPr/>
        </p:nvGrpSpPr>
        <p:grpSpPr>
          <a:xfrm>
            <a:off x="7627683" y="1351679"/>
            <a:ext cx="4055102" cy="3799562"/>
            <a:chOff x="7627683" y="1351679"/>
            <a:chExt cx="4055102" cy="379956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0198ECA-9031-934A-E53C-286CB2F2A2BE}"/>
                </a:ext>
              </a:extLst>
            </p:cNvPr>
            <p:cNvGrpSpPr/>
            <p:nvPr/>
          </p:nvGrpSpPr>
          <p:grpSpPr>
            <a:xfrm>
              <a:off x="7627683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E2445FB-6C2E-0D56-C1B0-8A3E34B4D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EBE7AB4-5EC0-CDE2-4F15-777A8D3B3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3B49F20-F27A-3B24-ACCE-713EC12794C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D5ADC5C-F33D-2FF1-EF06-15BE73DFD9E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43F19FC-DFCD-60BF-4DD8-0C3337DB6C04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E640F52-D2F5-07FF-EDEB-D53927BDC902}"/>
                </a:ext>
              </a:extLst>
            </p:cNvPr>
            <p:cNvGrpSpPr/>
            <p:nvPr/>
          </p:nvGrpSpPr>
          <p:grpSpPr>
            <a:xfrm>
              <a:off x="7995431" y="1351679"/>
              <a:ext cx="1910769" cy="3799562"/>
              <a:chOff x="7206199" y="1351679"/>
              <a:chExt cx="1910769" cy="3799562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44CC8C6-4350-9075-0BD3-751346D8F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9103" y="4130300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B33EA658-A65A-509E-5133-4FAF21DB90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9969" y="1757326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07737502-F753-BB8A-9B6D-631BA0A6C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2408935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20C993D-8CA7-EF92-BEA5-EF725DE74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4130300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F8A2B9C-4231-D980-6760-A16775F6150F}"/>
                  </a:ext>
                </a:extLst>
              </p:cNvPr>
              <p:cNvSpPr txBox="1"/>
              <p:nvPr/>
            </p:nvSpPr>
            <p:spPr>
              <a:xfrm>
                <a:off x="7721903" y="135167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outside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BABA535-E369-DBC2-3DDD-3205D0FF428D}"/>
                  </a:ext>
                </a:extLst>
              </p:cNvPr>
              <p:cNvSpPr txBox="1"/>
              <p:nvPr/>
            </p:nvSpPr>
            <p:spPr>
              <a:xfrm>
                <a:off x="7721903" y="478190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inside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92BEC2B-D515-1A75-7709-5098BA13BAF9}"/>
                </a:ext>
              </a:extLst>
            </p:cNvPr>
            <p:cNvGrpSpPr/>
            <p:nvPr/>
          </p:nvGrpSpPr>
          <p:grpSpPr>
            <a:xfrm>
              <a:off x="9720551" y="2405372"/>
              <a:ext cx="1535797" cy="1179653"/>
              <a:chOff x="8931319" y="2408935"/>
              <a:chExt cx="1535797" cy="1704112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45DB0CE-F2B3-D542-1C90-9B4FC1B225F8}"/>
                  </a:ext>
                </a:extLst>
              </p:cNvPr>
              <p:cNvGrpSpPr/>
              <p:nvPr/>
            </p:nvGrpSpPr>
            <p:grpSpPr>
              <a:xfrm>
                <a:off x="8931319" y="2408935"/>
                <a:ext cx="363716" cy="1704112"/>
                <a:chOff x="8931319" y="2402885"/>
                <a:chExt cx="363716" cy="1693023"/>
              </a:xfrm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4CE60F37-A8FE-16ED-E13F-501F835C5B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288246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8D6E149-DD21-C496-5374-8144D3B0C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1319" y="303735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CA15498-5973-7A28-36DF-57BB7FCA10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3189400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9C6EA65-D170-90D4-29DB-1F9206FD2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8901" y="3350373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69A51489-E597-2FD7-A650-5CA88653D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8901" y="3502422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B3FF364E-E78D-AE7A-6ACC-D460C6B41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402885"/>
                  <a:ext cx="0" cy="379003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B85E689-CAC6-D045-80FD-CC9ABBDBE9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767410"/>
                  <a:ext cx="182398" cy="115048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520CC6C6-F120-B4EC-3786-46888156A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098228" y="3722111"/>
                  <a:ext cx="0" cy="373797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B8E04DB-789D-0EEA-E938-81CC84D23E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56244" y="3657314"/>
                  <a:ext cx="141983" cy="7397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3D0F367-77A6-EF2D-4C3D-9872D4F223A0}"/>
                  </a:ext>
                </a:extLst>
              </p:cNvPr>
              <p:cNvSpPr txBox="1"/>
              <p:nvPr/>
            </p:nvSpPr>
            <p:spPr>
              <a:xfrm>
                <a:off x="9345651" y="2611551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resistor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2F67A04-BA84-50C9-76AD-B4824CDD8920}"/>
                </a:ext>
              </a:extLst>
            </p:cNvPr>
            <p:cNvGrpSpPr/>
            <p:nvPr/>
          </p:nvGrpSpPr>
          <p:grpSpPr>
            <a:xfrm>
              <a:off x="9536722" y="3588086"/>
              <a:ext cx="2146063" cy="558964"/>
              <a:chOff x="8735899" y="3588588"/>
              <a:chExt cx="2146063" cy="558964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F8943DB-0E19-18AB-1DF6-B0D5CFAF8B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14EB021-56BD-296C-4667-4D89A0B2E5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D4F5B18-E1B3-2FD8-4330-7D79A16352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2CAF5B3-F001-0A66-26A7-B320FC82DC99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554CB1DD-B319-826C-EED3-4D005B60A84E}"/>
              </a:ext>
            </a:extLst>
          </p:cNvPr>
          <p:cNvSpPr txBox="1"/>
          <p:nvPr/>
        </p:nvSpPr>
        <p:spPr>
          <a:xfrm>
            <a:off x="6599500" y="28758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82804A-0758-7F6B-22B6-9BB1251E76F6}"/>
              </a:ext>
            </a:extLst>
          </p:cNvPr>
          <p:cNvSpPr txBox="1"/>
          <p:nvPr/>
        </p:nvSpPr>
        <p:spPr>
          <a:xfrm>
            <a:off x="928435" y="1141992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>
                <a:solidFill>
                  <a:srgbClr val="89BBE2"/>
                </a:solidFill>
              </a:rPr>
              <a:t>R </a:t>
            </a:r>
            <a:r>
              <a:rPr lang="en-US" sz="3200" b="1" dirty="0">
                <a:solidFill>
                  <a:srgbClr val="84C777"/>
                </a:solidFill>
              </a:rPr>
              <a:t>(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V) </a:t>
            </a:r>
            <a:r>
              <a:rPr lang="en-US" sz="3200" b="1" dirty="0"/>
              <a:t>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external</a:t>
            </a:r>
            <a:endParaRPr 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FD1667-067A-F82A-AB32-A0D17BB62DC6}"/>
              </a:ext>
            </a:extLst>
          </p:cNvPr>
          <p:cNvSpPr txBox="1"/>
          <p:nvPr/>
        </p:nvSpPr>
        <p:spPr>
          <a:xfrm>
            <a:off x="2513091" y="4551302"/>
            <a:ext cx="1145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τ</a:t>
            </a:r>
            <a:r>
              <a:rPr lang="en-US" sz="2400" dirty="0"/>
              <a:t> = </a:t>
            </a:r>
            <a:r>
              <a:rPr lang="en-US" sz="2400" b="1" dirty="0">
                <a:solidFill>
                  <a:srgbClr val="89BBE2"/>
                </a:solidFill>
              </a:rPr>
              <a:t>R</a:t>
            </a:r>
            <a:r>
              <a:rPr lang="en-US" sz="2400" b="1" dirty="0"/>
              <a:t> ·</a:t>
            </a:r>
            <a:r>
              <a:rPr lang="en-US" sz="2400" b="1" dirty="0">
                <a:solidFill>
                  <a:srgbClr val="89BBE2"/>
                </a:solidFill>
              </a:rPr>
              <a:t> </a:t>
            </a:r>
            <a:r>
              <a:rPr lang="en-US" sz="2400" b="1" dirty="0">
                <a:solidFill>
                  <a:srgbClr val="FDB879"/>
                </a:solidFill>
              </a:rPr>
              <a:t>C</a:t>
            </a:r>
            <a:r>
              <a:rPr lang="en-US" sz="2400" b="1" dirty="0"/>
              <a:t> </a:t>
            </a:r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809D1E-57D5-55F9-B8AB-E6D394CD60A6}"/>
              </a:ext>
            </a:extLst>
          </p:cNvPr>
          <p:cNvGrpSpPr/>
          <p:nvPr/>
        </p:nvGrpSpPr>
        <p:grpSpPr>
          <a:xfrm>
            <a:off x="2091640" y="3826680"/>
            <a:ext cx="5372569" cy="686908"/>
            <a:chOff x="2091640" y="3826680"/>
            <a:chExt cx="5372569" cy="68690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D1F5B5D-B52F-666C-FA7D-CD46CA3CB0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1640" y="4192439"/>
              <a:ext cx="3748443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52F42B4-B880-8A78-BD85-30F944CF4EA5}"/>
                </a:ext>
              </a:extLst>
            </p:cNvPr>
            <p:cNvGrpSpPr/>
            <p:nvPr/>
          </p:nvGrpSpPr>
          <p:grpSpPr>
            <a:xfrm>
              <a:off x="5911513" y="3826680"/>
              <a:ext cx="1552696" cy="686908"/>
              <a:chOff x="5517736" y="3771799"/>
              <a:chExt cx="1552696" cy="686908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F33AF13-40CD-ACD5-DDF0-A1DD5569F21A}"/>
                  </a:ext>
                </a:extLst>
              </p:cNvPr>
              <p:cNvSpPr txBox="1"/>
              <p:nvPr/>
            </p:nvSpPr>
            <p:spPr>
              <a:xfrm>
                <a:off x="5517736" y="3936000"/>
                <a:ext cx="869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E</a:t>
                </a:r>
                <a:r>
                  <a:rPr lang="en-US" baseline="-25000" dirty="0" err="1"/>
                  <a:t>ion</a:t>
                </a:r>
                <a:r>
                  <a:rPr lang="en-US" dirty="0"/>
                  <a:t> +</a:t>
                </a:r>
                <a:endParaRPr lang="en-US" dirty="0">
                  <a:latin typeface="Candara" panose="020E0502030303020204" pitchFamily="34" charset="0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657B357-63CB-92E0-2A5E-05F3C3C972C4}"/>
                  </a:ext>
                </a:extLst>
              </p:cNvPr>
              <p:cNvGrpSpPr/>
              <p:nvPr/>
            </p:nvGrpSpPr>
            <p:grpSpPr>
              <a:xfrm>
                <a:off x="6150424" y="3771799"/>
                <a:ext cx="920008" cy="686908"/>
                <a:chOff x="6011633" y="3520773"/>
                <a:chExt cx="920008" cy="686908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75EA830-20AC-F2AC-85D4-DD80F3E06B9F}"/>
                    </a:ext>
                  </a:extLst>
                </p:cNvPr>
                <p:cNvSpPr txBox="1"/>
                <p:nvPr/>
              </p:nvSpPr>
              <p:spPr>
                <a:xfrm>
                  <a:off x="6017241" y="3520773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I</a:t>
                  </a:r>
                  <a:r>
                    <a:rPr lang="en-US" baseline="-25000" dirty="0" err="1"/>
                    <a:t>ext</a:t>
                  </a:r>
                  <a:endParaRPr lang="en-US" dirty="0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C33D50B-9B8E-4CC6-F443-1A208525AD86}"/>
                    </a:ext>
                  </a:extLst>
                </p:cNvPr>
                <p:cNvSpPr txBox="1"/>
                <p:nvPr/>
              </p:nvSpPr>
              <p:spPr>
                <a:xfrm>
                  <a:off x="6048139" y="3838349"/>
                  <a:ext cx="6899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</a:t>
                  </a:r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EA7825A5-BC50-710C-9DC3-3DCC51C8C7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1633" y="3896493"/>
                  <a:ext cx="46280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9FA310-EC61-06E8-3F56-68C039E8FF58}"/>
              </a:ext>
            </a:extLst>
          </p:cNvPr>
          <p:cNvGrpSpPr/>
          <p:nvPr/>
        </p:nvGrpSpPr>
        <p:grpSpPr>
          <a:xfrm>
            <a:off x="444203" y="2195734"/>
            <a:ext cx="5567430" cy="3401517"/>
            <a:chOff x="444203" y="2195734"/>
            <a:chExt cx="5567430" cy="340151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16567D-CB1C-CF3F-A4BD-DD89C5E69BAE}"/>
                </a:ext>
              </a:extLst>
            </p:cNvPr>
            <p:cNvSpPr txBox="1"/>
            <p:nvPr/>
          </p:nvSpPr>
          <p:spPr>
            <a:xfrm>
              <a:off x="444203" y="2572146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external current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C30B684-FEC1-5AC4-F351-1D519F59CF50}"/>
                </a:ext>
              </a:extLst>
            </p:cNvPr>
            <p:cNvSpPr txBox="1"/>
            <p:nvPr/>
          </p:nvSpPr>
          <p:spPr>
            <a:xfrm>
              <a:off x="481558" y="4107674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membrane</a:t>
              </a:r>
            </a:p>
            <a:p>
              <a:pPr algn="r"/>
              <a:r>
                <a:rPr lang="en-US" dirty="0"/>
                <a:t>potential</a:t>
              </a: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6C59428F-E571-F36F-5029-C3ECB0BB5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54504" y="2195734"/>
              <a:ext cx="3957129" cy="2955733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A383209-25C8-32A3-5C50-7914D6B75A96}"/>
                </a:ext>
              </a:extLst>
            </p:cNvPr>
            <p:cNvSpPr txBox="1"/>
            <p:nvPr/>
          </p:nvSpPr>
          <p:spPr>
            <a:xfrm>
              <a:off x="3479774" y="522791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4B6D062-BB42-B138-D0EE-4C108CEA1537}"/>
                </a:ext>
              </a:extLst>
            </p:cNvPr>
            <p:cNvSpPr txBox="1"/>
            <p:nvPr/>
          </p:nvSpPr>
          <p:spPr>
            <a:xfrm>
              <a:off x="1765268" y="2284155"/>
              <a:ext cx="326372" cy="374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73C272D-17FB-F84F-5856-ACB4DB8E6F11}"/>
                </a:ext>
              </a:extLst>
            </p:cNvPr>
            <p:cNvSpPr txBox="1"/>
            <p:nvPr/>
          </p:nvSpPr>
          <p:spPr>
            <a:xfrm>
              <a:off x="1433047" y="4782135"/>
              <a:ext cx="66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E</a:t>
              </a:r>
              <a:r>
                <a:rPr lang="en-US" baseline="-25000" dirty="0" err="1"/>
                <a:t>ion</a:t>
              </a:r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CCE745F-5BC7-896B-7A0C-38BD193A1D52}"/>
                </a:ext>
              </a:extLst>
            </p:cNvPr>
            <p:cNvSpPr txBox="1"/>
            <p:nvPr/>
          </p:nvSpPr>
          <p:spPr>
            <a:xfrm>
              <a:off x="1267658" y="3109493"/>
              <a:ext cx="810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I</a:t>
              </a:r>
              <a:r>
                <a:rPr lang="en-US" baseline="-25000" dirty="0" err="1"/>
                <a:t>ext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478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1150</Words>
  <Application>Microsoft Office PowerPoint</Application>
  <PresentationFormat>Widescreen</PresentationFormat>
  <Paragraphs>268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Candara</vt:lpstr>
      <vt:lpstr>Consolas</vt:lpstr>
      <vt:lpstr>Google Sans</vt:lpstr>
      <vt:lpstr>Myriad Pro</vt:lpstr>
      <vt:lpstr>Office Theme</vt:lpstr>
      <vt:lpstr>Dynamical systems and time series data in neuroscience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Dynamical systems and time series data in neuroscience</dc:title>
  <dc:creator>Ann Kennedy</dc:creator>
  <cp:lastModifiedBy>Ann Kennedy</cp:lastModifiedBy>
  <cp:revision>55</cp:revision>
  <dcterms:created xsi:type="dcterms:W3CDTF">2022-07-05T13:39:33Z</dcterms:created>
  <dcterms:modified xsi:type="dcterms:W3CDTF">2022-07-06T14:59:12Z</dcterms:modified>
</cp:coreProperties>
</file>