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9" r:id="rId15"/>
    <p:sldId id="271" r:id="rId16"/>
    <p:sldId id="274" r:id="rId17"/>
  </p:sldIdLst>
  <p:sldSz cx="18288000" cy="10287000"/>
  <p:notesSz cx="6858000" cy="9144000"/>
  <p:embeddedFontLst>
    <p:embeddedFont>
      <p:font typeface="Neue Machina" panose="020B0604020202020204" charset="0"/>
      <p:regular r:id="rId19"/>
    </p:embeddedFont>
    <p:embeddedFont>
      <p:font typeface="TT Interphase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80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DA25F-7C2B-41E5-9697-DD1B46DB48BF}" type="datetimeFigureOut">
              <a:rPr lang="en-IN" smtClean="0"/>
              <a:t>10-10-2024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315BA-12C8-4231-BBE6-CFBD5DAF5828}" type="slidenum">
              <a:rPr lang="en-IN" smtClean="0"/>
              <a:t>‹#›</a:t>
            </a:fld>
            <a:endParaRPr lang="en-IN"/>
          </a:p>
        </p:txBody>
      </p:sp>
    </p:spTree>
    <p:extLst>
      <p:ext uri="{BB962C8B-B14F-4D97-AF65-F5344CB8AC3E}">
        <p14:creationId xmlns:p14="http://schemas.microsoft.com/office/powerpoint/2010/main" val="1465241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0.jp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2.svg"/><Relationship Id="rId7" Type="http://schemas.openxmlformats.org/officeDocument/2006/relationships/image" Target="../media/image25.jp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slide" Target="slide2.xml"/><Relationship Id="rId9"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6.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7.jpg"/><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8.jp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svg"/><Relationship Id="rId21" Type="http://schemas.openxmlformats.org/officeDocument/2006/relationships/image" Target="../media/image48.svg"/><Relationship Id="rId7" Type="http://schemas.openxmlformats.org/officeDocument/2006/relationships/image" Target="../media/image34.svg"/><Relationship Id="rId12" Type="http://schemas.openxmlformats.org/officeDocument/2006/relationships/image" Target="../media/image39.png"/><Relationship Id="rId17" Type="http://schemas.openxmlformats.org/officeDocument/2006/relationships/image" Target="../media/image44.svg"/><Relationship Id="rId25" Type="http://schemas.openxmlformats.org/officeDocument/2006/relationships/image" Target="../media/image52.sv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6.sv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8.svg"/><Relationship Id="rId24" Type="http://schemas.openxmlformats.org/officeDocument/2006/relationships/image" Target="../media/image51.png"/><Relationship Id="rId32" Type="http://schemas.openxmlformats.org/officeDocument/2006/relationships/image" Target="../media/image59.jpg"/><Relationship Id="rId5" Type="http://schemas.openxmlformats.org/officeDocument/2006/relationships/image" Target="../media/image32.svg"/><Relationship Id="rId15" Type="http://schemas.openxmlformats.org/officeDocument/2006/relationships/image" Target="../media/image42.svg"/><Relationship Id="rId23" Type="http://schemas.openxmlformats.org/officeDocument/2006/relationships/image" Target="../media/image50.svg"/><Relationship Id="rId28" Type="http://schemas.openxmlformats.org/officeDocument/2006/relationships/image" Target="../media/image55.png"/><Relationship Id="rId10" Type="http://schemas.openxmlformats.org/officeDocument/2006/relationships/image" Target="../media/image37.png"/><Relationship Id="rId19" Type="http://schemas.openxmlformats.org/officeDocument/2006/relationships/image" Target="../media/image46.svg"/><Relationship Id="rId31" Type="http://schemas.openxmlformats.org/officeDocument/2006/relationships/image" Target="../media/image58.sv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svg"/><Relationship Id="rId30" Type="http://schemas.openxmlformats.org/officeDocument/2006/relationships/image" Target="../media/image57.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5.xml"/><Relationship Id="rId3" Type="http://schemas.openxmlformats.org/officeDocument/2006/relationships/image" Target="../media/image8.svg"/><Relationship Id="rId7" Type="http://schemas.openxmlformats.org/officeDocument/2006/relationships/slide" Target="slide8.xml"/><Relationship Id="rId12" Type="http://schemas.openxmlformats.org/officeDocument/2006/relationships/slide" Target="slide13.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2.xml"/><Relationship Id="rId5" Type="http://schemas.openxmlformats.org/officeDocument/2006/relationships/image" Target="../media/image10.svg"/><Relationship Id="rId15" Type="http://schemas.openxmlformats.org/officeDocument/2006/relationships/slide" Target="slide3.xml"/><Relationship Id="rId10" Type="http://schemas.openxmlformats.org/officeDocument/2006/relationships/slide" Target="slide11.xml"/><Relationship Id="rId4" Type="http://schemas.openxmlformats.org/officeDocument/2006/relationships/image" Target="../media/image9.png"/><Relationship Id="rId9" Type="http://schemas.openxmlformats.org/officeDocument/2006/relationships/slide" Target="slide10.xml"/><Relationship Id="rId14" Type="http://schemas.openxmlformats.org/officeDocument/2006/relationships/slide" Target="slide7.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svg"/><Relationship Id="rId7" Type="http://schemas.openxmlformats.org/officeDocument/2006/relationships/image" Target="../media/image16.jp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slide" Target="slide2.xml"/><Relationship Id="rId9"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5594" y="0"/>
            <a:ext cx="18413594" cy="10332262"/>
          </a:xfrm>
          <a:custGeom>
            <a:avLst/>
            <a:gdLst/>
            <a:ahLst/>
            <a:cxnLst/>
            <a:rect l="l" t="t" r="r" b="b"/>
            <a:pathLst>
              <a:path w="18494060" h="10402909">
                <a:moveTo>
                  <a:pt x="0" y="0"/>
                </a:moveTo>
                <a:lnTo>
                  <a:pt x="18494060" y="0"/>
                </a:lnTo>
                <a:lnTo>
                  <a:pt x="18494060" y="10402909"/>
                </a:lnTo>
                <a:lnTo>
                  <a:pt x="0" y="104029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grpSp>
        <p:nvGrpSpPr>
          <p:cNvPr id="3" name="Group 3"/>
          <p:cNvGrpSpPr/>
          <p:nvPr/>
        </p:nvGrpSpPr>
        <p:grpSpPr>
          <a:xfrm>
            <a:off x="1028700" y="3477457"/>
            <a:ext cx="12411642" cy="3607159"/>
            <a:chOff x="0" y="200025"/>
            <a:chExt cx="16548856" cy="4809546"/>
          </a:xfrm>
        </p:grpSpPr>
        <p:sp>
          <p:nvSpPr>
            <p:cNvPr id="4" name="TextBox 4"/>
            <p:cNvSpPr txBox="1"/>
            <p:nvPr/>
          </p:nvSpPr>
          <p:spPr>
            <a:xfrm>
              <a:off x="0" y="200025"/>
              <a:ext cx="16548856" cy="3761714"/>
            </a:xfrm>
            <a:prstGeom prst="rect">
              <a:avLst/>
            </a:prstGeom>
          </p:spPr>
          <p:txBody>
            <a:bodyPr lIns="0" tIns="0" rIns="0" bIns="0" rtlCol="0" anchor="t">
              <a:spAutoFit/>
            </a:bodyPr>
            <a:lstStyle/>
            <a:p>
              <a:pPr algn="l">
                <a:lnSpc>
                  <a:spcPts val="11036"/>
                </a:lnSpc>
              </a:pPr>
              <a:r>
                <a:rPr lang="en-US" sz="11036" dirty="0">
                  <a:solidFill>
                    <a:srgbClr val="FFFFFF"/>
                  </a:solidFill>
                  <a:latin typeface="Neue Machina"/>
                  <a:ea typeface="Neue Machina"/>
                  <a:cs typeface="Neue Machina"/>
                  <a:sym typeface="Neue Machina"/>
                </a:rPr>
                <a:t>Annual Myntra Report</a:t>
              </a:r>
            </a:p>
          </p:txBody>
        </p:sp>
        <p:sp>
          <p:nvSpPr>
            <p:cNvPr id="5" name="TextBox 5"/>
            <p:cNvSpPr txBox="1"/>
            <p:nvPr/>
          </p:nvSpPr>
          <p:spPr>
            <a:xfrm>
              <a:off x="0" y="4352396"/>
              <a:ext cx="16548856" cy="657175"/>
            </a:xfrm>
            <a:prstGeom prst="rect">
              <a:avLst/>
            </a:prstGeom>
          </p:spPr>
          <p:txBody>
            <a:bodyPr lIns="0" tIns="0" rIns="0" bIns="0" rtlCol="0" anchor="t">
              <a:spAutoFit/>
            </a:bodyPr>
            <a:lstStyle/>
            <a:p>
              <a:pPr algn="l">
                <a:lnSpc>
                  <a:spcPts val="3839"/>
                </a:lnSpc>
              </a:pPr>
              <a:r>
                <a:rPr lang="en-US" sz="3199" dirty="0">
                  <a:solidFill>
                    <a:srgbClr val="FFFFFF"/>
                  </a:solidFill>
                  <a:latin typeface="TT Interphases"/>
                  <a:ea typeface="TT Interphases"/>
                  <a:cs typeface="TT Interphases"/>
                  <a:sym typeface="TT Interphases"/>
                </a:rPr>
                <a:t>Saber Ali </a:t>
              </a:r>
            </a:p>
          </p:txBody>
        </p:sp>
      </p:grpSp>
      <p:grpSp>
        <p:nvGrpSpPr>
          <p:cNvPr id="6" name="Group 6"/>
          <p:cNvGrpSpPr/>
          <p:nvPr/>
        </p:nvGrpSpPr>
        <p:grpSpPr>
          <a:xfrm>
            <a:off x="609600" y="6667500"/>
            <a:ext cx="4466481" cy="338117"/>
            <a:chOff x="0" y="0"/>
            <a:chExt cx="5955308" cy="450823"/>
          </a:xfrm>
        </p:grpSpPr>
        <p:sp>
          <p:nvSpPr>
            <p:cNvPr id="7" name="Freeform 7"/>
            <p:cNvSpPr/>
            <p:nvPr/>
          </p:nvSpPr>
          <p:spPr>
            <a:xfrm>
              <a:off x="0" y="0"/>
              <a:ext cx="450823" cy="450823"/>
            </a:xfrm>
            <a:custGeom>
              <a:avLst/>
              <a:gdLst/>
              <a:ahLst/>
              <a:cxnLst/>
              <a:rect l="l" t="t" r="r" b="b"/>
              <a:pathLst>
                <a:path w="450823" h="450823">
                  <a:moveTo>
                    <a:pt x="0" y="0"/>
                  </a:moveTo>
                  <a:lnTo>
                    <a:pt x="450823" y="0"/>
                  </a:lnTo>
                  <a:lnTo>
                    <a:pt x="450823" y="450823"/>
                  </a:lnTo>
                  <a:lnTo>
                    <a:pt x="0" y="4508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743844" y="24776"/>
              <a:ext cx="5211465" cy="382220"/>
            </a:xfrm>
            <a:prstGeom prst="rect">
              <a:avLst/>
            </a:prstGeom>
          </p:spPr>
          <p:txBody>
            <a:bodyPr lIns="0" tIns="0" rIns="0" bIns="0" rtlCol="0" anchor="t">
              <a:spAutoFit/>
            </a:bodyPr>
            <a:lstStyle/>
            <a:p>
              <a:pPr algn="l">
                <a:lnSpc>
                  <a:spcPts val="2340"/>
                </a:lnSpc>
                <a:spcBef>
                  <a:spcPct val="0"/>
                </a:spcBef>
              </a:pPr>
              <a:endParaRPr lang="en-US" sz="1800" dirty="0">
                <a:solidFill>
                  <a:srgbClr val="FFFFFF"/>
                </a:solidFill>
                <a:latin typeface="TT Interphases"/>
                <a:ea typeface="TT Interphases"/>
                <a:cs typeface="TT Interphases"/>
                <a:sym typeface="TT Interphases"/>
              </a:endParaRPr>
            </a:p>
          </p:txBody>
        </p:sp>
      </p:grpSp>
      <p:grpSp>
        <p:nvGrpSpPr>
          <p:cNvPr id="9" name="Group 9"/>
          <p:cNvGrpSpPr/>
          <p:nvPr/>
        </p:nvGrpSpPr>
        <p:grpSpPr>
          <a:xfrm>
            <a:off x="1123511" y="1028700"/>
            <a:ext cx="3315025" cy="552134"/>
            <a:chOff x="0" y="0"/>
            <a:chExt cx="4420033" cy="736178"/>
          </a:xfrm>
        </p:grpSpPr>
        <p:sp>
          <p:nvSpPr>
            <p:cNvPr id="10" name="TextBox 10"/>
            <p:cNvSpPr txBox="1"/>
            <p:nvPr/>
          </p:nvSpPr>
          <p:spPr>
            <a:xfrm>
              <a:off x="1293737" y="189144"/>
              <a:ext cx="3126296" cy="396175"/>
            </a:xfrm>
            <a:prstGeom prst="rect">
              <a:avLst/>
            </a:prstGeom>
          </p:spPr>
          <p:txBody>
            <a:bodyPr lIns="0" tIns="0" rIns="0" bIns="0" rtlCol="0" anchor="t">
              <a:spAutoFit/>
            </a:bodyPr>
            <a:lstStyle/>
            <a:p>
              <a:pPr algn="l">
                <a:lnSpc>
                  <a:spcPts val="2521"/>
                </a:lnSpc>
                <a:spcBef>
                  <a:spcPct val="0"/>
                </a:spcBef>
              </a:pPr>
              <a:r>
                <a:rPr lang="en-US" sz="1801" dirty="0">
                  <a:solidFill>
                    <a:srgbClr val="FFFFFF"/>
                  </a:solidFill>
                  <a:latin typeface="TT Interphases"/>
                  <a:ea typeface="TT Interphases"/>
                  <a:cs typeface="TT Interphases"/>
                  <a:sym typeface="TT Interphases"/>
                </a:rPr>
                <a:t>MYNTRA SERVICES</a:t>
              </a:r>
            </a:p>
          </p:txBody>
        </p:sp>
        <p:sp>
          <p:nvSpPr>
            <p:cNvPr id="11" name="Freeform 11"/>
            <p:cNvSpPr/>
            <p:nvPr/>
          </p:nvSpPr>
          <p:spPr>
            <a:xfrm>
              <a:off x="0" y="0"/>
              <a:ext cx="1030275" cy="736178"/>
            </a:xfrm>
            <a:custGeom>
              <a:avLst/>
              <a:gdLst/>
              <a:ahLst/>
              <a:cxnLst/>
              <a:rect l="l" t="t" r="r" b="b"/>
              <a:pathLst>
                <a:path w="1030275" h="736178">
                  <a:moveTo>
                    <a:pt x="0" y="0"/>
                  </a:moveTo>
                  <a:lnTo>
                    <a:pt x="1030275" y="0"/>
                  </a:lnTo>
                  <a:lnTo>
                    <a:pt x="1030275" y="736178"/>
                  </a:lnTo>
                  <a:lnTo>
                    <a:pt x="0" y="7361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Freeform 2"/>
          <p:cNvSpPr/>
          <p:nvPr/>
        </p:nvSpPr>
        <p:spPr>
          <a:xfrm flipH="1">
            <a:off x="8829696" y="0"/>
            <a:ext cx="10377977" cy="10377977"/>
          </a:xfrm>
          <a:custGeom>
            <a:avLst/>
            <a:gdLst/>
            <a:ahLst/>
            <a:cxnLst/>
            <a:rect l="l" t="t" r="r" b="b"/>
            <a:pathLst>
              <a:path w="10377977" h="10377977">
                <a:moveTo>
                  <a:pt x="10377977" y="0"/>
                </a:moveTo>
                <a:lnTo>
                  <a:pt x="0" y="0"/>
                </a:lnTo>
                <a:lnTo>
                  <a:pt x="0" y="10377977"/>
                </a:lnTo>
                <a:lnTo>
                  <a:pt x="10377977" y="10377977"/>
                </a:lnTo>
                <a:lnTo>
                  <a:pt x="1037797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28700" y="9220200"/>
            <a:ext cx="2174007" cy="306686"/>
          </a:xfrm>
          <a:prstGeom prst="rect">
            <a:avLst/>
          </a:prstGeom>
        </p:spPr>
        <p:txBody>
          <a:bodyPr lIns="0" tIns="0" rIns="0" bIns="0" rtlCol="0" anchor="t">
            <a:spAutoFit/>
          </a:bodyPr>
          <a:lstStyle/>
          <a:p>
            <a:pPr algn="l">
              <a:lnSpc>
                <a:spcPts val="2520"/>
              </a:lnSpc>
              <a:spcBef>
                <a:spcPct val="0"/>
              </a:spcBef>
            </a:pPr>
            <a:r>
              <a:rPr lang="en-US" sz="1800" u="sng">
                <a:solidFill>
                  <a:srgbClr val="FFFFFF"/>
                </a:solidFill>
                <a:latin typeface="TT Interphases"/>
                <a:ea typeface="TT Interphases"/>
                <a:cs typeface="TT Interphases"/>
                <a:sym typeface="TT Interphases"/>
                <a:hlinkClick r:id="rId4" action="ppaction://hlinksldjump"/>
              </a:rPr>
              <a:t>Back to Agenda Page</a:t>
            </a:r>
          </a:p>
        </p:txBody>
      </p:sp>
      <p:grpSp>
        <p:nvGrpSpPr>
          <p:cNvPr id="5" name="Group 5"/>
          <p:cNvGrpSpPr/>
          <p:nvPr/>
        </p:nvGrpSpPr>
        <p:grpSpPr>
          <a:xfrm>
            <a:off x="304800" y="779999"/>
            <a:ext cx="3315025" cy="552134"/>
            <a:chOff x="0" y="0"/>
            <a:chExt cx="4420033" cy="736178"/>
          </a:xfrm>
        </p:grpSpPr>
        <p:sp>
          <p:nvSpPr>
            <p:cNvPr id="6" name="TextBox 6"/>
            <p:cNvSpPr txBox="1"/>
            <p:nvPr/>
          </p:nvSpPr>
          <p:spPr>
            <a:xfrm>
              <a:off x="1293737" y="189144"/>
              <a:ext cx="3126296" cy="396175"/>
            </a:xfrm>
            <a:prstGeom prst="rect">
              <a:avLst/>
            </a:prstGeom>
          </p:spPr>
          <p:txBody>
            <a:bodyPr lIns="0" tIns="0" rIns="0" bIns="0" rtlCol="0" anchor="t">
              <a:spAutoFit/>
            </a:bodyPr>
            <a:lstStyle/>
            <a:p>
              <a:pPr algn="l">
                <a:lnSpc>
                  <a:spcPts val="2521"/>
                </a:lnSpc>
                <a:spcBef>
                  <a:spcPct val="0"/>
                </a:spcBef>
              </a:pPr>
              <a:endParaRPr lang="en-US" sz="1801" dirty="0">
                <a:solidFill>
                  <a:srgbClr val="FFFFFF"/>
                </a:solidFill>
                <a:latin typeface="TT Interphases"/>
                <a:ea typeface="TT Interphases"/>
                <a:cs typeface="TT Interphases"/>
                <a:sym typeface="TT Interphases"/>
              </a:endParaRPr>
            </a:p>
          </p:txBody>
        </p:sp>
        <p:sp>
          <p:nvSpPr>
            <p:cNvPr id="7" name="Freeform 7"/>
            <p:cNvSpPr/>
            <p:nvPr/>
          </p:nvSpPr>
          <p:spPr>
            <a:xfrm>
              <a:off x="0" y="0"/>
              <a:ext cx="1030275" cy="736178"/>
            </a:xfrm>
            <a:custGeom>
              <a:avLst/>
              <a:gdLst/>
              <a:ahLst/>
              <a:cxnLst/>
              <a:rect l="l" t="t" r="r" b="b"/>
              <a:pathLst>
                <a:path w="1030275" h="736178">
                  <a:moveTo>
                    <a:pt x="0" y="0"/>
                  </a:moveTo>
                  <a:lnTo>
                    <a:pt x="1030275" y="0"/>
                  </a:lnTo>
                  <a:lnTo>
                    <a:pt x="1030275" y="736178"/>
                  </a:lnTo>
                  <a:lnTo>
                    <a:pt x="0" y="73617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8" name="Group 8"/>
          <p:cNvGrpSpPr/>
          <p:nvPr/>
        </p:nvGrpSpPr>
        <p:grpSpPr>
          <a:xfrm>
            <a:off x="304800" y="311848"/>
            <a:ext cx="8981619" cy="6958481"/>
            <a:chOff x="-965200" y="-2602325"/>
            <a:chExt cx="11975492" cy="9277974"/>
          </a:xfrm>
        </p:grpSpPr>
        <p:sp>
          <p:nvSpPr>
            <p:cNvPr id="9" name="TextBox 9"/>
            <p:cNvSpPr txBox="1"/>
            <p:nvPr/>
          </p:nvSpPr>
          <p:spPr>
            <a:xfrm>
              <a:off x="189892" y="-2602325"/>
              <a:ext cx="10820400" cy="3400163"/>
            </a:xfrm>
            <a:prstGeom prst="rect">
              <a:avLst/>
            </a:prstGeom>
          </p:spPr>
          <p:txBody>
            <a:bodyPr lIns="0" tIns="0" rIns="0" bIns="0" rtlCol="0" anchor="t">
              <a:spAutoFit/>
            </a:bodyPr>
            <a:lstStyle/>
            <a:p>
              <a:pPr algn="l">
                <a:lnSpc>
                  <a:spcPts val="10559"/>
                </a:lnSpc>
              </a:pPr>
              <a:r>
                <a:rPr lang="en-US" sz="5400" dirty="0">
                  <a:solidFill>
                    <a:srgbClr val="FFFFFF"/>
                  </a:solidFill>
                  <a:latin typeface="Neue Machina"/>
                  <a:ea typeface="Neue Machina"/>
                  <a:cs typeface="Neue Machina"/>
                  <a:sym typeface="Neue Machina"/>
                </a:rPr>
                <a:t>Top 10 Brands based on Original Price</a:t>
              </a:r>
            </a:p>
          </p:txBody>
        </p:sp>
        <p:sp>
          <p:nvSpPr>
            <p:cNvPr id="10" name="TextBox 10"/>
            <p:cNvSpPr txBox="1"/>
            <p:nvPr/>
          </p:nvSpPr>
          <p:spPr>
            <a:xfrm>
              <a:off x="0" y="6217574"/>
              <a:ext cx="9561945" cy="458075"/>
            </a:xfrm>
            <a:prstGeom prst="rect">
              <a:avLst/>
            </a:prstGeom>
          </p:spPr>
          <p:txBody>
            <a:bodyPr lIns="0" tIns="0" rIns="0" bIns="0" rtlCol="0" anchor="t">
              <a:spAutoFit/>
            </a:bodyPr>
            <a:lstStyle/>
            <a:p>
              <a:pPr marL="226695" lvl="1" algn="l">
                <a:lnSpc>
                  <a:spcPts val="2940"/>
                </a:lnSpc>
              </a:pPr>
              <a:endParaRPr lang="en-US" sz="2100" dirty="0">
                <a:solidFill>
                  <a:srgbClr val="FFFFFF"/>
                </a:solidFill>
                <a:latin typeface="TT Interphases"/>
                <a:ea typeface="TT Interphases"/>
                <a:cs typeface="TT Interphases"/>
                <a:sym typeface="TT Interphases"/>
              </a:endParaRPr>
            </a:p>
          </p:txBody>
        </p:sp>
        <p:sp>
          <p:nvSpPr>
            <p:cNvPr id="11" name="TextBox 11"/>
            <p:cNvSpPr txBox="1"/>
            <p:nvPr/>
          </p:nvSpPr>
          <p:spPr>
            <a:xfrm>
              <a:off x="0" y="4282903"/>
              <a:ext cx="9561945" cy="649751"/>
            </a:xfrm>
            <a:prstGeom prst="rect">
              <a:avLst/>
            </a:prstGeom>
          </p:spPr>
          <p:txBody>
            <a:bodyPr lIns="0" tIns="0" rIns="0" bIns="0" rtlCol="0" anchor="t">
              <a:spAutoFit/>
            </a:bodyPr>
            <a:lstStyle/>
            <a:p>
              <a:pPr algn="l">
                <a:lnSpc>
                  <a:spcPts val="3840"/>
                </a:lnSpc>
              </a:pPr>
              <a:endParaRPr lang="en-US" sz="3200" dirty="0">
                <a:solidFill>
                  <a:srgbClr val="FFFFFF"/>
                </a:solidFill>
                <a:latin typeface="TT Interphases"/>
                <a:ea typeface="TT Interphases"/>
                <a:cs typeface="TT Interphases"/>
                <a:sym typeface="TT Interphases"/>
              </a:endParaRPr>
            </a:p>
          </p:txBody>
        </p:sp>
        <p:sp>
          <p:nvSpPr>
            <p:cNvPr id="12" name="AutoShape 12"/>
            <p:cNvSpPr/>
            <p:nvPr/>
          </p:nvSpPr>
          <p:spPr>
            <a:xfrm>
              <a:off x="-965200" y="3433477"/>
              <a:ext cx="10090544" cy="0"/>
            </a:xfrm>
            <a:prstGeom prst="line">
              <a:avLst/>
            </a:prstGeom>
            <a:ln w="25400" cap="flat">
              <a:solidFill>
                <a:srgbClr val="FFFFFF"/>
              </a:solidFill>
              <a:prstDash val="solid"/>
              <a:headEnd type="none" w="sm" len="sm"/>
              <a:tailEnd type="none" w="sm" len="sm"/>
            </a:ln>
          </p:spPr>
        </p:sp>
      </p:grpSp>
      <p:pic>
        <p:nvPicPr>
          <p:cNvPr id="14" name="Picture 13">
            <a:extLst>
              <a:ext uri="{FF2B5EF4-FFF2-40B4-BE49-F238E27FC236}">
                <a16:creationId xmlns:a16="http://schemas.microsoft.com/office/drawing/2014/main" id="{D41FE7E2-EBAB-24DF-14C3-6832E467E8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92979" y="1624862"/>
            <a:ext cx="10182130" cy="5091065"/>
          </a:xfrm>
          <a:prstGeom prst="rect">
            <a:avLst/>
          </a:prstGeom>
        </p:spPr>
      </p:pic>
      <p:sp>
        <p:nvSpPr>
          <p:cNvPr id="3" name="TextBox 2">
            <a:extLst>
              <a:ext uri="{FF2B5EF4-FFF2-40B4-BE49-F238E27FC236}">
                <a16:creationId xmlns:a16="http://schemas.microsoft.com/office/drawing/2014/main" id="{D704D7AB-A5F0-3953-8EFD-251F9ACF38D7}"/>
              </a:ext>
            </a:extLst>
          </p:cNvPr>
          <p:cNvSpPr txBox="1"/>
          <p:nvPr/>
        </p:nvSpPr>
        <p:spPr>
          <a:xfrm>
            <a:off x="691153" y="3390900"/>
            <a:ext cx="7005047" cy="4247317"/>
          </a:xfrm>
          <a:prstGeom prst="rect">
            <a:avLst/>
          </a:prstGeom>
          <a:noFill/>
        </p:spPr>
        <p:txBody>
          <a:bodyPr wrap="square" rtlCol="0">
            <a:spAutoFit/>
          </a:bodyPr>
          <a:lstStyle/>
          <a:p>
            <a:r>
              <a:rPr lang="en-IN" b="1" dirty="0">
                <a:solidFill>
                  <a:schemeClr val="bg1"/>
                </a:solidFill>
              </a:rPr>
              <a:t>Results:</a:t>
            </a:r>
          </a:p>
          <a:p>
            <a:pPr>
              <a:buFont typeface="Arial" panose="020B0604020202020204" pitchFamily="34" charset="0"/>
              <a:buChar char="•"/>
            </a:pPr>
            <a:r>
              <a:rPr lang="en-IN" b="1" dirty="0">
                <a:solidFill>
                  <a:schemeClr val="bg1"/>
                </a:solidFill>
              </a:rPr>
              <a:t>Pothys</a:t>
            </a:r>
            <a:r>
              <a:rPr lang="en-IN" dirty="0">
                <a:solidFill>
                  <a:schemeClr val="bg1"/>
                </a:solidFill>
              </a:rPr>
              <a:t> has the highest original price among the top ten brands.</a:t>
            </a:r>
          </a:p>
          <a:p>
            <a:pPr>
              <a:buFont typeface="Arial" panose="020B0604020202020204" pitchFamily="34" charset="0"/>
              <a:buChar char="•"/>
            </a:pPr>
            <a:r>
              <a:rPr lang="en-IN" dirty="0">
                <a:solidFill>
                  <a:schemeClr val="bg1"/>
                </a:solidFill>
              </a:rPr>
              <a:t>There is a significant difference in the original prices between the top-ranked brands and the lower-ranked ones.</a:t>
            </a:r>
          </a:p>
          <a:p>
            <a:pPr>
              <a:buFont typeface="Arial" panose="020B0604020202020204" pitchFamily="34" charset="0"/>
              <a:buChar char="•"/>
            </a:pPr>
            <a:r>
              <a:rPr lang="en-IN" b="1" dirty="0">
                <a:solidFill>
                  <a:schemeClr val="bg1"/>
                </a:solidFill>
              </a:rPr>
              <a:t>max</a:t>
            </a:r>
            <a:r>
              <a:rPr lang="en-IN" dirty="0">
                <a:solidFill>
                  <a:schemeClr val="bg1"/>
                </a:solidFill>
              </a:rPr>
              <a:t> has the lowest original price among the top ten.</a:t>
            </a:r>
          </a:p>
          <a:p>
            <a:r>
              <a:rPr lang="en-IN" b="1" dirty="0">
                <a:solidFill>
                  <a:schemeClr val="bg1"/>
                </a:solidFill>
              </a:rPr>
              <a:t>Conclusion:</a:t>
            </a:r>
          </a:p>
          <a:p>
            <a:r>
              <a:rPr lang="en-IN" dirty="0">
                <a:solidFill>
                  <a:schemeClr val="bg1"/>
                </a:solidFill>
              </a:rPr>
              <a:t>Based on the data presented in the chart, </a:t>
            </a:r>
            <a:r>
              <a:rPr lang="en-IN" b="1" dirty="0">
                <a:solidFill>
                  <a:schemeClr val="bg1"/>
                </a:solidFill>
              </a:rPr>
              <a:t>Pothys</a:t>
            </a:r>
            <a:r>
              <a:rPr lang="en-IN" dirty="0">
                <a:solidFill>
                  <a:schemeClr val="bg1"/>
                </a:solidFill>
              </a:rPr>
              <a:t> is the most premium brand in terms of original price. The wide range of original prices among the top ten brands suggests that consumers can find products at various price points. Further analysis could explore the factors influencing original pricing, such as brand positioning, product quality, or target market. Additionally, examining the relationship between original price and other factors like sales, customer satisfaction, or brand perception could provide valuable insights for businesses.</a:t>
            </a:r>
          </a:p>
          <a:p>
            <a:endParaRPr lang="en-IN"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Freeform 2"/>
          <p:cNvSpPr/>
          <p:nvPr/>
        </p:nvSpPr>
        <p:spPr>
          <a:xfrm>
            <a:off x="36286"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106535" y="779998"/>
            <a:ext cx="9944100" cy="923330"/>
          </a:xfrm>
          <a:prstGeom prst="rect">
            <a:avLst/>
          </a:prstGeom>
        </p:spPr>
        <p:txBody>
          <a:bodyPr wrap="square" lIns="0" tIns="0" rIns="0" bIns="0" rtlCol="0" anchor="t">
            <a:spAutoFit/>
          </a:bodyPr>
          <a:lstStyle/>
          <a:p>
            <a:pPr algn="l">
              <a:lnSpc>
                <a:spcPts val="7200"/>
              </a:lnSpc>
            </a:pPr>
            <a:r>
              <a:rPr lang="en-US" sz="6000" dirty="0">
                <a:solidFill>
                  <a:srgbClr val="FFFFFF"/>
                </a:solidFill>
                <a:latin typeface="Neue Machina"/>
                <a:ea typeface="Neue Machina"/>
                <a:cs typeface="Neue Machina"/>
                <a:sym typeface="Neue Machina"/>
              </a:rPr>
              <a:t>Top 10 Brands in INDIA</a:t>
            </a:r>
          </a:p>
        </p:txBody>
      </p:sp>
      <p:sp>
        <p:nvSpPr>
          <p:cNvPr id="5" name="TextBox 5"/>
          <p:cNvSpPr txBox="1"/>
          <p:nvPr/>
        </p:nvSpPr>
        <p:spPr>
          <a:xfrm>
            <a:off x="1028700" y="9085907"/>
            <a:ext cx="5231327" cy="306686"/>
          </a:xfrm>
          <a:prstGeom prst="rect">
            <a:avLst/>
          </a:prstGeom>
        </p:spPr>
        <p:txBody>
          <a:bodyPr lIns="0" tIns="0" rIns="0" bIns="0" rtlCol="0" anchor="t">
            <a:spAutoFit/>
          </a:bodyPr>
          <a:lstStyle/>
          <a:p>
            <a:pPr algn="l">
              <a:lnSpc>
                <a:spcPts val="2520"/>
              </a:lnSpc>
              <a:spcBef>
                <a:spcPct val="0"/>
              </a:spcBef>
            </a:pPr>
            <a:r>
              <a:rPr lang="en-US" sz="1800" u="sng">
                <a:solidFill>
                  <a:srgbClr val="FFFFFF"/>
                </a:solidFill>
                <a:latin typeface="TT Interphases"/>
                <a:ea typeface="TT Interphases"/>
                <a:cs typeface="TT Interphases"/>
                <a:sym typeface="TT Interphases"/>
                <a:hlinkClick r:id="rId4" action="ppaction://hlinksldjump"/>
              </a:rPr>
              <a:t>Back to Agenda Page</a:t>
            </a:r>
          </a:p>
        </p:txBody>
      </p:sp>
      <p:sp>
        <p:nvSpPr>
          <p:cNvPr id="8" name="Freeform 2">
            <a:extLst>
              <a:ext uri="{FF2B5EF4-FFF2-40B4-BE49-F238E27FC236}">
                <a16:creationId xmlns:a16="http://schemas.microsoft.com/office/drawing/2014/main" id="{35D8A88C-48E4-9CBE-3459-DC96E0243A89}"/>
              </a:ext>
            </a:extLst>
          </p:cNvPr>
          <p:cNvSpPr/>
          <p:nvPr/>
        </p:nvSpPr>
        <p:spPr>
          <a:xfrm rot="-10800000">
            <a:off x="9448800" y="1029113"/>
            <a:ext cx="8382000" cy="7771986"/>
          </a:xfrm>
          <a:custGeom>
            <a:avLst/>
            <a:gdLst/>
            <a:ahLst/>
            <a:cxnLst/>
            <a:rect l="l" t="t" r="r" b="b"/>
            <a:pathLst>
              <a:path w="6438180" h="6438180">
                <a:moveTo>
                  <a:pt x="0" y="0"/>
                </a:moveTo>
                <a:lnTo>
                  <a:pt x="6438180" y="0"/>
                </a:lnTo>
                <a:lnTo>
                  <a:pt x="6438180" y="6438180"/>
                </a:lnTo>
                <a:lnTo>
                  <a:pt x="0" y="64381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dirty="0"/>
          </a:p>
        </p:txBody>
      </p:sp>
      <p:pic>
        <p:nvPicPr>
          <p:cNvPr id="7" name="Picture 6">
            <a:extLst>
              <a:ext uri="{FF2B5EF4-FFF2-40B4-BE49-F238E27FC236}">
                <a16:creationId xmlns:a16="http://schemas.microsoft.com/office/drawing/2014/main" id="{95F36482-23B3-E905-885C-D0B253BDBB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48800" y="1943372"/>
            <a:ext cx="8792770" cy="5934075"/>
          </a:xfrm>
          <a:prstGeom prst="rect">
            <a:avLst/>
          </a:prstGeom>
        </p:spPr>
      </p:pic>
      <p:sp>
        <p:nvSpPr>
          <p:cNvPr id="6" name="Freeform 7">
            <a:extLst>
              <a:ext uri="{FF2B5EF4-FFF2-40B4-BE49-F238E27FC236}">
                <a16:creationId xmlns:a16="http://schemas.microsoft.com/office/drawing/2014/main" id="{6B078271-0FEF-5B97-133A-E2DE7E1F9142}"/>
              </a:ext>
            </a:extLst>
          </p:cNvPr>
          <p:cNvSpPr/>
          <p:nvPr/>
        </p:nvSpPr>
        <p:spPr>
          <a:xfrm>
            <a:off x="304800" y="779998"/>
            <a:ext cx="772706" cy="705901"/>
          </a:xfrm>
          <a:custGeom>
            <a:avLst/>
            <a:gdLst/>
            <a:ahLst/>
            <a:cxnLst/>
            <a:rect l="l" t="t" r="r" b="b"/>
            <a:pathLst>
              <a:path w="1030275" h="736178">
                <a:moveTo>
                  <a:pt x="0" y="0"/>
                </a:moveTo>
                <a:lnTo>
                  <a:pt x="1030275" y="0"/>
                </a:lnTo>
                <a:lnTo>
                  <a:pt x="1030275" y="736178"/>
                </a:lnTo>
                <a:lnTo>
                  <a:pt x="0" y="73617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 name="TextBox 2">
            <a:extLst>
              <a:ext uri="{FF2B5EF4-FFF2-40B4-BE49-F238E27FC236}">
                <a16:creationId xmlns:a16="http://schemas.microsoft.com/office/drawing/2014/main" id="{7303A5DC-CCF5-1D88-80BE-218A47B17C9F}"/>
              </a:ext>
            </a:extLst>
          </p:cNvPr>
          <p:cNvSpPr txBox="1"/>
          <p:nvPr/>
        </p:nvSpPr>
        <p:spPr>
          <a:xfrm>
            <a:off x="457200" y="1943372"/>
            <a:ext cx="8153400" cy="4801314"/>
          </a:xfrm>
          <a:prstGeom prst="rect">
            <a:avLst/>
          </a:prstGeom>
          <a:noFill/>
        </p:spPr>
        <p:txBody>
          <a:bodyPr wrap="square" rtlCol="0">
            <a:spAutoFit/>
          </a:bodyPr>
          <a:lstStyle/>
          <a:p>
            <a:r>
              <a:rPr lang="en-IN" b="1" dirty="0">
                <a:solidFill>
                  <a:schemeClr val="bg1"/>
                </a:solidFill>
              </a:rPr>
              <a:t>Results:</a:t>
            </a:r>
          </a:p>
          <a:p>
            <a:pPr>
              <a:buFont typeface="Arial" panose="020B0604020202020204" pitchFamily="34" charset="0"/>
              <a:buChar char="•"/>
            </a:pPr>
            <a:r>
              <a:rPr lang="en-IN" b="1" dirty="0">
                <a:solidFill>
                  <a:schemeClr val="bg1"/>
                </a:solidFill>
              </a:rPr>
              <a:t>Pothys</a:t>
            </a:r>
            <a:r>
              <a:rPr lang="en-IN" dirty="0">
                <a:solidFill>
                  <a:schemeClr val="bg1"/>
                </a:solidFill>
              </a:rPr>
              <a:t> is the leading brand with a market share of </a:t>
            </a:r>
            <a:r>
              <a:rPr lang="en-IN" b="1" dirty="0">
                <a:solidFill>
                  <a:schemeClr val="bg1"/>
                </a:solidFill>
              </a:rPr>
              <a:t>30.8%</a:t>
            </a:r>
            <a:r>
              <a:rPr lang="en-IN" dirty="0">
                <a:solidFill>
                  <a:schemeClr val="bg1"/>
                </a:solidFill>
              </a:rPr>
              <a:t>.</a:t>
            </a:r>
          </a:p>
          <a:p>
            <a:pPr>
              <a:buFont typeface="Arial" panose="020B0604020202020204" pitchFamily="34" charset="0"/>
              <a:buChar char="•"/>
            </a:pPr>
            <a:r>
              <a:rPr lang="en-IN" b="1" dirty="0">
                <a:solidFill>
                  <a:schemeClr val="bg1"/>
                </a:solidFill>
              </a:rPr>
              <a:t>KALINI</a:t>
            </a:r>
            <a:r>
              <a:rPr lang="en-IN" dirty="0">
                <a:solidFill>
                  <a:schemeClr val="bg1"/>
                </a:solidFill>
              </a:rPr>
              <a:t> holds the second-largest market share at </a:t>
            </a:r>
            <a:r>
              <a:rPr lang="en-IN" b="1" dirty="0">
                <a:solidFill>
                  <a:schemeClr val="bg1"/>
                </a:solidFill>
              </a:rPr>
              <a:t>18.3%</a:t>
            </a:r>
            <a:r>
              <a:rPr lang="en-IN" dirty="0">
                <a:solidFill>
                  <a:schemeClr val="bg1"/>
                </a:solidFill>
              </a:rPr>
              <a:t>.</a:t>
            </a:r>
          </a:p>
          <a:p>
            <a:pPr>
              <a:buFont typeface="Arial" panose="020B0604020202020204" pitchFamily="34" charset="0"/>
              <a:buChar char="•"/>
            </a:pPr>
            <a:r>
              <a:rPr lang="en-IN" dirty="0">
                <a:solidFill>
                  <a:schemeClr val="bg1"/>
                </a:solidFill>
              </a:rPr>
              <a:t>The remaining brands have market shares ranging from </a:t>
            </a:r>
            <a:r>
              <a:rPr lang="en-IN" b="1" dirty="0">
                <a:solidFill>
                  <a:schemeClr val="bg1"/>
                </a:solidFill>
              </a:rPr>
              <a:t>3.0%</a:t>
            </a:r>
            <a:r>
              <a:rPr lang="en-IN" dirty="0">
                <a:solidFill>
                  <a:schemeClr val="bg1"/>
                </a:solidFill>
              </a:rPr>
              <a:t> to </a:t>
            </a:r>
            <a:r>
              <a:rPr lang="en-IN" b="1" dirty="0">
                <a:solidFill>
                  <a:schemeClr val="bg1"/>
                </a:solidFill>
              </a:rPr>
              <a:t>9.2%</a:t>
            </a:r>
            <a:r>
              <a:rPr lang="en-IN" dirty="0">
                <a:solidFill>
                  <a:schemeClr val="bg1"/>
                </a:solidFill>
              </a:rPr>
              <a:t>.</a:t>
            </a:r>
          </a:p>
          <a:p>
            <a:pPr>
              <a:buFont typeface="Arial" panose="020B0604020202020204" pitchFamily="34" charset="0"/>
              <a:buChar char="•"/>
            </a:pPr>
            <a:r>
              <a:rPr lang="en-IN" b="1" dirty="0">
                <a:solidFill>
                  <a:schemeClr val="bg1"/>
                </a:solidFill>
              </a:rPr>
              <a:t>Ethnic basket</a:t>
            </a:r>
            <a:r>
              <a:rPr lang="en-IN" dirty="0">
                <a:solidFill>
                  <a:schemeClr val="bg1"/>
                </a:solidFill>
              </a:rPr>
              <a:t>, </a:t>
            </a:r>
            <a:r>
              <a:rPr lang="en-IN" b="1" dirty="0" err="1">
                <a:solidFill>
                  <a:schemeClr val="bg1"/>
                </a:solidFill>
              </a:rPr>
              <a:t>Mitera</a:t>
            </a:r>
            <a:r>
              <a:rPr lang="en-IN" dirty="0">
                <a:solidFill>
                  <a:schemeClr val="bg1"/>
                </a:solidFill>
              </a:rPr>
              <a:t>, </a:t>
            </a:r>
            <a:r>
              <a:rPr lang="en-IN" b="1" dirty="0">
                <a:solidFill>
                  <a:schemeClr val="bg1"/>
                </a:solidFill>
              </a:rPr>
              <a:t>SOJANYA</a:t>
            </a:r>
            <a:r>
              <a:rPr lang="en-IN" dirty="0">
                <a:solidFill>
                  <a:schemeClr val="bg1"/>
                </a:solidFill>
              </a:rPr>
              <a:t>, </a:t>
            </a:r>
            <a:r>
              <a:rPr lang="en-IN" b="1" dirty="0">
                <a:solidFill>
                  <a:schemeClr val="bg1"/>
                </a:solidFill>
              </a:rPr>
              <a:t>DEYANN</a:t>
            </a:r>
            <a:r>
              <a:rPr lang="en-IN" dirty="0">
                <a:solidFill>
                  <a:schemeClr val="bg1"/>
                </a:solidFill>
              </a:rPr>
              <a:t>, </a:t>
            </a:r>
            <a:r>
              <a:rPr lang="en-IN" b="1" dirty="0">
                <a:solidFill>
                  <a:schemeClr val="bg1"/>
                </a:solidFill>
              </a:rPr>
              <a:t>Anouk</a:t>
            </a:r>
            <a:r>
              <a:rPr lang="en-IN" dirty="0">
                <a:solidFill>
                  <a:schemeClr val="bg1"/>
                </a:solidFill>
              </a:rPr>
              <a:t>, and </a:t>
            </a:r>
            <a:r>
              <a:rPr lang="en-IN" b="1" dirty="0">
                <a:solidFill>
                  <a:schemeClr val="bg1"/>
                </a:solidFill>
              </a:rPr>
              <a:t>Florence</a:t>
            </a:r>
            <a:r>
              <a:rPr lang="en-IN" dirty="0">
                <a:solidFill>
                  <a:schemeClr val="bg1"/>
                </a:solidFill>
              </a:rPr>
              <a:t> all have market shares of </a:t>
            </a:r>
            <a:r>
              <a:rPr lang="en-IN" b="1" dirty="0">
                <a:solidFill>
                  <a:schemeClr val="bg1"/>
                </a:solidFill>
              </a:rPr>
              <a:t>6.8%</a:t>
            </a:r>
            <a:r>
              <a:rPr lang="en-IN" dirty="0">
                <a:solidFill>
                  <a:schemeClr val="bg1"/>
                </a:solidFill>
              </a:rPr>
              <a:t> or lower.</a:t>
            </a:r>
          </a:p>
          <a:p>
            <a:r>
              <a:rPr lang="en-IN" b="1" dirty="0">
                <a:solidFill>
                  <a:schemeClr val="bg1"/>
                </a:solidFill>
              </a:rPr>
              <a:t>Conclusion:</a:t>
            </a:r>
          </a:p>
          <a:p>
            <a:r>
              <a:rPr lang="en-IN" dirty="0">
                <a:solidFill>
                  <a:schemeClr val="bg1"/>
                </a:solidFill>
              </a:rPr>
              <a:t>Based on the data presented in the pie chart, </a:t>
            </a:r>
            <a:r>
              <a:rPr lang="en-IN" b="1" dirty="0">
                <a:solidFill>
                  <a:schemeClr val="bg1"/>
                </a:solidFill>
              </a:rPr>
              <a:t>Pothys</a:t>
            </a:r>
            <a:r>
              <a:rPr lang="en-IN" dirty="0">
                <a:solidFill>
                  <a:schemeClr val="bg1"/>
                </a:solidFill>
              </a:rPr>
              <a:t> is the dominant brand in the Indian wear section, holding a significant market share. </a:t>
            </a:r>
            <a:r>
              <a:rPr lang="en-IN" b="1" dirty="0">
                <a:solidFill>
                  <a:schemeClr val="bg1"/>
                </a:solidFill>
              </a:rPr>
              <a:t>KALINI</a:t>
            </a:r>
            <a:r>
              <a:rPr lang="en-IN" dirty="0">
                <a:solidFill>
                  <a:schemeClr val="bg1"/>
                </a:solidFill>
              </a:rPr>
              <a:t> also has a substantial presence. The remaining brands have relatively smaller market shares, indicating a competitive landscape with multiple players. Further analysis could explore the factors contributing to the market leadership of Pothys and KALINI, such as brand recognition, product quality, customer satisfaction, or marketing strategies. Additionally, examining the specific product categories or demographics targeted by each brand could provide insights into their market positioning and competitive advantages.</a:t>
            </a:r>
          </a:p>
          <a:p>
            <a:endParaRPr lang="en-IN"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TextBox 2"/>
          <p:cNvSpPr txBox="1"/>
          <p:nvPr/>
        </p:nvSpPr>
        <p:spPr>
          <a:xfrm>
            <a:off x="152378" y="1097947"/>
            <a:ext cx="6927282" cy="2531078"/>
          </a:xfrm>
          <a:prstGeom prst="rect">
            <a:avLst/>
          </a:prstGeom>
        </p:spPr>
        <p:txBody>
          <a:bodyPr wrap="square" lIns="0" tIns="0" rIns="0" bIns="0" rtlCol="0" anchor="t">
            <a:spAutoFit/>
          </a:bodyPr>
          <a:lstStyle/>
          <a:p>
            <a:pPr algn="l">
              <a:lnSpc>
                <a:spcPts val="10559"/>
              </a:lnSpc>
            </a:pPr>
            <a:r>
              <a:rPr lang="en-US" sz="4800" dirty="0">
                <a:solidFill>
                  <a:srgbClr val="FFFFFF"/>
                </a:solidFill>
                <a:latin typeface="Neue Machina"/>
                <a:ea typeface="Neue Machina"/>
                <a:cs typeface="Neue Machina"/>
                <a:sym typeface="Neue Machina"/>
              </a:rPr>
              <a:t>Top 10 Brands in Western </a:t>
            </a:r>
          </a:p>
        </p:txBody>
      </p:sp>
      <p:sp>
        <p:nvSpPr>
          <p:cNvPr id="3" name="TextBox 3"/>
          <p:cNvSpPr txBox="1"/>
          <p:nvPr/>
        </p:nvSpPr>
        <p:spPr>
          <a:xfrm>
            <a:off x="1028700" y="8959626"/>
            <a:ext cx="2174007" cy="306686"/>
          </a:xfrm>
          <a:prstGeom prst="rect">
            <a:avLst/>
          </a:prstGeom>
        </p:spPr>
        <p:txBody>
          <a:bodyPr lIns="0" tIns="0" rIns="0" bIns="0" rtlCol="0" anchor="t">
            <a:spAutoFit/>
          </a:bodyPr>
          <a:lstStyle/>
          <a:p>
            <a:pPr algn="l">
              <a:lnSpc>
                <a:spcPts val="2520"/>
              </a:lnSpc>
              <a:spcBef>
                <a:spcPct val="0"/>
              </a:spcBef>
            </a:pPr>
            <a:r>
              <a:rPr lang="en-US" sz="1800" u="sng">
                <a:solidFill>
                  <a:srgbClr val="FFFFFF"/>
                </a:solidFill>
                <a:latin typeface="TT Interphases"/>
                <a:ea typeface="TT Interphases"/>
                <a:cs typeface="TT Interphases"/>
                <a:sym typeface="TT Interphases"/>
                <a:hlinkClick r:id="rId2" action="ppaction://hlinksldjump"/>
              </a:rPr>
              <a:t>Back to Agenda Page</a:t>
            </a:r>
          </a:p>
        </p:txBody>
      </p:sp>
      <p:grpSp>
        <p:nvGrpSpPr>
          <p:cNvPr id="4" name="Group 4"/>
          <p:cNvGrpSpPr/>
          <p:nvPr/>
        </p:nvGrpSpPr>
        <p:grpSpPr>
          <a:xfrm>
            <a:off x="215900" y="545813"/>
            <a:ext cx="3315025" cy="552134"/>
            <a:chOff x="0" y="0"/>
            <a:chExt cx="4420033" cy="736178"/>
          </a:xfrm>
        </p:grpSpPr>
        <p:sp>
          <p:nvSpPr>
            <p:cNvPr id="5" name="TextBox 5"/>
            <p:cNvSpPr txBox="1"/>
            <p:nvPr/>
          </p:nvSpPr>
          <p:spPr>
            <a:xfrm>
              <a:off x="1293737" y="189144"/>
              <a:ext cx="3126296" cy="396175"/>
            </a:xfrm>
            <a:prstGeom prst="rect">
              <a:avLst/>
            </a:prstGeom>
          </p:spPr>
          <p:txBody>
            <a:bodyPr lIns="0" tIns="0" rIns="0" bIns="0" rtlCol="0" anchor="t">
              <a:spAutoFit/>
            </a:bodyPr>
            <a:lstStyle/>
            <a:p>
              <a:pPr algn="l">
                <a:lnSpc>
                  <a:spcPts val="2521"/>
                </a:lnSpc>
                <a:spcBef>
                  <a:spcPct val="0"/>
                </a:spcBef>
              </a:pPr>
              <a:endParaRPr lang="en-US" sz="1801" dirty="0">
                <a:solidFill>
                  <a:srgbClr val="FFFFFF"/>
                </a:solidFill>
                <a:latin typeface="TT Interphases"/>
                <a:ea typeface="TT Interphases"/>
                <a:cs typeface="TT Interphases"/>
                <a:sym typeface="TT Interphases"/>
              </a:endParaRPr>
            </a:p>
          </p:txBody>
        </p:sp>
        <p:sp>
          <p:nvSpPr>
            <p:cNvPr id="6" name="Freeform 6"/>
            <p:cNvSpPr/>
            <p:nvPr/>
          </p:nvSpPr>
          <p:spPr>
            <a:xfrm>
              <a:off x="0" y="0"/>
              <a:ext cx="1030275" cy="736178"/>
            </a:xfrm>
            <a:custGeom>
              <a:avLst/>
              <a:gdLst/>
              <a:ahLst/>
              <a:cxnLst/>
              <a:rect l="l" t="t" r="r" b="b"/>
              <a:pathLst>
                <a:path w="1030275" h="736178">
                  <a:moveTo>
                    <a:pt x="0" y="0"/>
                  </a:moveTo>
                  <a:lnTo>
                    <a:pt x="1030275" y="0"/>
                  </a:lnTo>
                  <a:lnTo>
                    <a:pt x="1030275" y="736178"/>
                  </a:lnTo>
                  <a:lnTo>
                    <a:pt x="0" y="73617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pic>
        <p:nvPicPr>
          <p:cNvPr id="9" name="Picture 8">
            <a:extLst>
              <a:ext uri="{FF2B5EF4-FFF2-40B4-BE49-F238E27FC236}">
                <a16:creationId xmlns:a16="http://schemas.microsoft.com/office/drawing/2014/main" id="{0990AB84-F1AB-22D9-03C1-D1EBACF5A9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9660" y="696742"/>
            <a:ext cx="10446339" cy="5486411"/>
          </a:xfrm>
          <a:prstGeom prst="rect">
            <a:avLst/>
          </a:prstGeom>
        </p:spPr>
      </p:pic>
      <p:sp>
        <p:nvSpPr>
          <p:cNvPr id="7" name="TextBox 6">
            <a:extLst>
              <a:ext uri="{FF2B5EF4-FFF2-40B4-BE49-F238E27FC236}">
                <a16:creationId xmlns:a16="http://schemas.microsoft.com/office/drawing/2014/main" id="{3A1CC8DF-73F2-4B1C-30CA-C22DC4355A68}"/>
              </a:ext>
            </a:extLst>
          </p:cNvPr>
          <p:cNvSpPr txBox="1"/>
          <p:nvPr/>
        </p:nvSpPr>
        <p:spPr>
          <a:xfrm>
            <a:off x="166892" y="3601811"/>
            <a:ext cx="6248400" cy="5632311"/>
          </a:xfrm>
          <a:prstGeom prst="rect">
            <a:avLst/>
          </a:prstGeom>
          <a:noFill/>
        </p:spPr>
        <p:txBody>
          <a:bodyPr wrap="square" rtlCol="0">
            <a:spAutoFit/>
          </a:bodyPr>
          <a:lstStyle/>
          <a:p>
            <a:r>
              <a:rPr lang="en-IN" b="1" dirty="0">
                <a:solidFill>
                  <a:schemeClr val="bg1"/>
                </a:solidFill>
              </a:rPr>
              <a:t>Results:</a:t>
            </a:r>
          </a:p>
          <a:p>
            <a:pPr>
              <a:buFont typeface="Arial" panose="020B0604020202020204" pitchFamily="34" charset="0"/>
              <a:buChar char="•"/>
            </a:pPr>
            <a:r>
              <a:rPr lang="en-IN" b="1" dirty="0">
                <a:solidFill>
                  <a:schemeClr val="bg1"/>
                </a:solidFill>
              </a:rPr>
              <a:t>Pothys</a:t>
            </a:r>
            <a:r>
              <a:rPr lang="en-IN" dirty="0">
                <a:solidFill>
                  <a:schemeClr val="bg1"/>
                </a:solidFill>
              </a:rPr>
              <a:t> is the leading brand with a market share of </a:t>
            </a:r>
            <a:r>
              <a:rPr lang="en-IN" b="1" dirty="0">
                <a:solidFill>
                  <a:schemeClr val="bg1"/>
                </a:solidFill>
              </a:rPr>
              <a:t>30.8%</a:t>
            </a:r>
            <a:r>
              <a:rPr lang="en-IN" dirty="0">
                <a:solidFill>
                  <a:schemeClr val="bg1"/>
                </a:solidFill>
              </a:rPr>
              <a:t>.</a:t>
            </a:r>
          </a:p>
          <a:p>
            <a:pPr>
              <a:buFont typeface="Arial" panose="020B0604020202020204" pitchFamily="34" charset="0"/>
              <a:buChar char="•"/>
            </a:pPr>
            <a:r>
              <a:rPr lang="en-IN" b="1" dirty="0">
                <a:solidFill>
                  <a:schemeClr val="bg1"/>
                </a:solidFill>
              </a:rPr>
              <a:t>KALINI</a:t>
            </a:r>
            <a:r>
              <a:rPr lang="en-IN" dirty="0">
                <a:solidFill>
                  <a:schemeClr val="bg1"/>
                </a:solidFill>
              </a:rPr>
              <a:t> holds the second-largest market share at </a:t>
            </a:r>
            <a:r>
              <a:rPr lang="en-IN" b="1" dirty="0">
                <a:solidFill>
                  <a:schemeClr val="bg1"/>
                </a:solidFill>
              </a:rPr>
              <a:t>18.3%</a:t>
            </a:r>
            <a:r>
              <a:rPr lang="en-IN" dirty="0">
                <a:solidFill>
                  <a:schemeClr val="bg1"/>
                </a:solidFill>
              </a:rPr>
              <a:t>.</a:t>
            </a:r>
          </a:p>
          <a:p>
            <a:pPr>
              <a:buFont typeface="Arial" panose="020B0604020202020204" pitchFamily="34" charset="0"/>
              <a:buChar char="•"/>
            </a:pPr>
            <a:r>
              <a:rPr lang="en-IN" dirty="0">
                <a:solidFill>
                  <a:schemeClr val="bg1"/>
                </a:solidFill>
              </a:rPr>
              <a:t>The remaining brands have market shares ranging from </a:t>
            </a:r>
            <a:r>
              <a:rPr lang="en-IN" b="1" dirty="0">
                <a:solidFill>
                  <a:schemeClr val="bg1"/>
                </a:solidFill>
              </a:rPr>
              <a:t>3.7%</a:t>
            </a:r>
            <a:r>
              <a:rPr lang="en-IN" dirty="0">
                <a:solidFill>
                  <a:schemeClr val="bg1"/>
                </a:solidFill>
              </a:rPr>
              <a:t> to </a:t>
            </a:r>
            <a:r>
              <a:rPr lang="en-IN" b="1" dirty="0">
                <a:solidFill>
                  <a:schemeClr val="bg1"/>
                </a:solidFill>
              </a:rPr>
              <a:t>9.2%</a:t>
            </a:r>
            <a:r>
              <a:rPr lang="en-IN" dirty="0">
                <a:solidFill>
                  <a:schemeClr val="bg1"/>
                </a:solidFill>
              </a:rPr>
              <a:t>.</a:t>
            </a:r>
          </a:p>
          <a:p>
            <a:pPr>
              <a:buFont typeface="Arial" panose="020B0604020202020204" pitchFamily="34" charset="0"/>
              <a:buChar char="•"/>
            </a:pPr>
            <a:r>
              <a:rPr lang="en-IN" b="1" dirty="0">
                <a:solidFill>
                  <a:schemeClr val="bg1"/>
                </a:solidFill>
              </a:rPr>
              <a:t>Ethnic basket</a:t>
            </a:r>
            <a:r>
              <a:rPr lang="en-IN" dirty="0">
                <a:solidFill>
                  <a:schemeClr val="bg1"/>
                </a:solidFill>
              </a:rPr>
              <a:t>, </a:t>
            </a:r>
            <a:r>
              <a:rPr lang="en-IN" b="1" dirty="0" err="1">
                <a:solidFill>
                  <a:schemeClr val="bg1"/>
                </a:solidFill>
              </a:rPr>
              <a:t>Mitera</a:t>
            </a:r>
            <a:r>
              <a:rPr lang="en-IN" dirty="0">
                <a:solidFill>
                  <a:schemeClr val="bg1"/>
                </a:solidFill>
              </a:rPr>
              <a:t>, </a:t>
            </a:r>
            <a:r>
              <a:rPr lang="en-IN" b="1" dirty="0">
                <a:solidFill>
                  <a:schemeClr val="bg1"/>
                </a:solidFill>
              </a:rPr>
              <a:t>SOJANYA</a:t>
            </a:r>
            <a:r>
              <a:rPr lang="en-IN" dirty="0">
                <a:solidFill>
                  <a:schemeClr val="bg1"/>
                </a:solidFill>
              </a:rPr>
              <a:t>, </a:t>
            </a:r>
            <a:r>
              <a:rPr lang="en-IN" b="1" dirty="0">
                <a:solidFill>
                  <a:schemeClr val="bg1"/>
                </a:solidFill>
              </a:rPr>
              <a:t>DEYANN</a:t>
            </a:r>
            <a:r>
              <a:rPr lang="en-IN" dirty="0">
                <a:solidFill>
                  <a:schemeClr val="bg1"/>
                </a:solidFill>
              </a:rPr>
              <a:t>, </a:t>
            </a:r>
            <a:r>
              <a:rPr lang="en-IN" b="1" dirty="0">
                <a:solidFill>
                  <a:schemeClr val="bg1"/>
                </a:solidFill>
              </a:rPr>
              <a:t>Anouk</a:t>
            </a:r>
            <a:r>
              <a:rPr lang="en-IN" dirty="0">
                <a:solidFill>
                  <a:schemeClr val="bg1"/>
                </a:solidFill>
              </a:rPr>
              <a:t>, and </a:t>
            </a:r>
            <a:r>
              <a:rPr lang="en-IN" b="1" dirty="0">
                <a:solidFill>
                  <a:schemeClr val="bg1"/>
                </a:solidFill>
              </a:rPr>
              <a:t>Florence</a:t>
            </a:r>
            <a:r>
              <a:rPr lang="en-IN" dirty="0">
                <a:solidFill>
                  <a:schemeClr val="bg1"/>
                </a:solidFill>
              </a:rPr>
              <a:t> all have market shares of </a:t>
            </a:r>
            <a:r>
              <a:rPr lang="en-IN" b="1" dirty="0">
                <a:solidFill>
                  <a:schemeClr val="bg1"/>
                </a:solidFill>
              </a:rPr>
              <a:t>6.8%</a:t>
            </a:r>
            <a:r>
              <a:rPr lang="en-IN" dirty="0">
                <a:solidFill>
                  <a:schemeClr val="bg1"/>
                </a:solidFill>
              </a:rPr>
              <a:t> or lower.</a:t>
            </a:r>
          </a:p>
          <a:p>
            <a:r>
              <a:rPr lang="en-IN" b="1" dirty="0">
                <a:solidFill>
                  <a:schemeClr val="bg1"/>
                </a:solidFill>
              </a:rPr>
              <a:t>Conclusion:</a:t>
            </a:r>
          </a:p>
          <a:p>
            <a:r>
              <a:rPr lang="en-IN" dirty="0">
                <a:solidFill>
                  <a:schemeClr val="bg1"/>
                </a:solidFill>
              </a:rPr>
              <a:t>Based on the data presented in the pie chart, </a:t>
            </a:r>
            <a:r>
              <a:rPr lang="en-IN" b="1" dirty="0">
                <a:solidFill>
                  <a:schemeClr val="bg1"/>
                </a:solidFill>
              </a:rPr>
              <a:t>Pothys</a:t>
            </a:r>
            <a:r>
              <a:rPr lang="en-IN" dirty="0">
                <a:solidFill>
                  <a:schemeClr val="bg1"/>
                </a:solidFill>
              </a:rPr>
              <a:t> is the dominant brand in the western wear section, holding a significant market share. </a:t>
            </a:r>
            <a:r>
              <a:rPr lang="en-IN" b="1" dirty="0">
                <a:solidFill>
                  <a:schemeClr val="bg1"/>
                </a:solidFill>
              </a:rPr>
              <a:t>KALINI</a:t>
            </a:r>
            <a:r>
              <a:rPr lang="en-IN" dirty="0">
                <a:solidFill>
                  <a:schemeClr val="bg1"/>
                </a:solidFill>
              </a:rPr>
              <a:t> also has a substantial presence. The remaining brands have relatively smaller market shares, indicating a competitive landscape with multiple players. Further analysis could explore the factors contributing to the market leadership of Pothys and KALINI, such as brand recognition, product quality, customer satisfaction, or marketing strategies. Additionally, examining the specific product categories or demographics targeted by each brand could provide insights into their market positioning and competitive advantages.</a:t>
            </a:r>
          </a:p>
          <a:p>
            <a:endParaRPr lang="en-IN"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Freeform 2"/>
          <p:cNvSpPr/>
          <p:nvPr/>
        </p:nvSpPr>
        <p:spPr>
          <a:xfrm rot="-10800000">
            <a:off x="0" y="-642501"/>
            <a:ext cx="18288000" cy="10972800"/>
          </a:xfrm>
          <a:custGeom>
            <a:avLst/>
            <a:gdLst/>
            <a:ahLst/>
            <a:cxnLst/>
            <a:rect l="l" t="t" r="r" b="b"/>
            <a:pathLst>
              <a:path w="18288000" h="10972800">
                <a:moveTo>
                  <a:pt x="0" y="0"/>
                </a:moveTo>
                <a:lnTo>
                  <a:pt x="18288000" y="0"/>
                </a:lnTo>
                <a:lnTo>
                  <a:pt x="182880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113792" y="681999"/>
            <a:ext cx="8650703" cy="923888"/>
          </a:xfrm>
          <a:prstGeom prst="rect">
            <a:avLst/>
          </a:prstGeom>
        </p:spPr>
        <p:txBody>
          <a:bodyPr lIns="0" tIns="0" rIns="0" bIns="0" rtlCol="0" anchor="t">
            <a:spAutoFit/>
          </a:bodyPr>
          <a:lstStyle/>
          <a:p>
            <a:pPr algn="l">
              <a:lnSpc>
                <a:spcPts val="7200"/>
              </a:lnSpc>
            </a:pPr>
            <a:r>
              <a:rPr lang="en-US" sz="6000" dirty="0">
                <a:solidFill>
                  <a:srgbClr val="FFFFFF"/>
                </a:solidFill>
                <a:latin typeface="Neue Machina"/>
                <a:ea typeface="Neue Machina"/>
                <a:cs typeface="Neue Machina"/>
                <a:sym typeface="Neue Machina"/>
              </a:rPr>
              <a:t>Top 10 Brands</a:t>
            </a:r>
          </a:p>
        </p:txBody>
      </p:sp>
      <p:sp>
        <p:nvSpPr>
          <p:cNvPr id="23" name="TextBox 23"/>
          <p:cNvSpPr txBox="1"/>
          <p:nvPr/>
        </p:nvSpPr>
        <p:spPr>
          <a:xfrm>
            <a:off x="1028700" y="2449777"/>
            <a:ext cx="2233615" cy="2312141"/>
          </a:xfrm>
          <a:prstGeom prst="rect">
            <a:avLst/>
          </a:prstGeom>
        </p:spPr>
        <p:txBody>
          <a:bodyPr lIns="50800" tIns="50800" rIns="50800" bIns="50800" rtlCol="0" anchor="ctr"/>
          <a:lstStyle/>
          <a:p>
            <a:pPr algn="ctr">
              <a:lnSpc>
                <a:spcPts val="2100"/>
              </a:lnSpc>
            </a:pPr>
            <a:endParaRPr lang="en-US" sz="1500" dirty="0">
              <a:solidFill>
                <a:srgbClr val="000000"/>
              </a:solidFill>
              <a:latin typeface="TT Interphases"/>
              <a:ea typeface="TT Interphases"/>
              <a:cs typeface="TT Interphases"/>
              <a:sym typeface="TT Interphases"/>
            </a:endParaRPr>
          </a:p>
        </p:txBody>
      </p:sp>
      <p:grpSp>
        <p:nvGrpSpPr>
          <p:cNvPr id="27" name="Group 27"/>
          <p:cNvGrpSpPr/>
          <p:nvPr/>
        </p:nvGrpSpPr>
        <p:grpSpPr>
          <a:xfrm>
            <a:off x="152400" y="2028426"/>
            <a:ext cx="16796324" cy="6157945"/>
            <a:chOff x="-2384233" y="-3804323"/>
            <a:chExt cx="12671389" cy="4645644"/>
          </a:xfrm>
        </p:grpSpPr>
        <p:sp>
          <p:nvSpPr>
            <p:cNvPr id="28" name="Freeform 28"/>
            <p:cNvSpPr/>
            <p:nvPr/>
          </p:nvSpPr>
          <p:spPr>
            <a:xfrm>
              <a:off x="-2384233" y="-3804323"/>
              <a:ext cx="7183626" cy="3320394"/>
            </a:xfrm>
            <a:custGeom>
              <a:avLst/>
              <a:gdLst/>
              <a:ahLst/>
              <a:cxnLst/>
              <a:rect l="l" t="t" r="r" b="b"/>
              <a:pathLst>
                <a:path w="10287156" h="841321">
                  <a:moveTo>
                    <a:pt x="17033" y="0"/>
                  </a:moveTo>
                  <a:lnTo>
                    <a:pt x="10270123" y="0"/>
                  </a:lnTo>
                  <a:cubicBezTo>
                    <a:pt x="10274640" y="0"/>
                    <a:pt x="10278973" y="1795"/>
                    <a:pt x="10282167" y="4989"/>
                  </a:cubicBezTo>
                  <a:cubicBezTo>
                    <a:pt x="10285361" y="8183"/>
                    <a:pt x="10287156" y="12515"/>
                    <a:pt x="10287156" y="17033"/>
                  </a:cubicBezTo>
                  <a:lnTo>
                    <a:pt x="10287156" y="824288"/>
                  </a:lnTo>
                  <a:cubicBezTo>
                    <a:pt x="10287156" y="828805"/>
                    <a:pt x="10285361" y="833138"/>
                    <a:pt x="10282167" y="836332"/>
                  </a:cubicBezTo>
                  <a:cubicBezTo>
                    <a:pt x="10278973" y="839526"/>
                    <a:pt x="10274640" y="841321"/>
                    <a:pt x="10270123" y="841321"/>
                  </a:cubicBezTo>
                  <a:lnTo>
                    <a:pt x="17033" y="841321"/>
                  </a:lnTo>
                  <a:cubicBezTo>
                    <a:pt x="12515" y="841321"/>
                    <a:pt x="8183" y="839526"/>
                    <a:pt x="4989" y="836332"/>
                  </a:cubicBezTo>
                  <a:cubicBezTo>
                    <a:pt x="1795" y="833138"/>
                    <a:pt x="0" y="828805"/>
                    <a:pt x="0" y="824288"/>
                  </a:cubicBezTo>
                  <a:lnTo>
                    <a:pt x="0" y="17033"/>
                  </a:lnTo>
                  <a:cubicBezTo>
                    <a:pt x="0" y="12515"/>
                    <a:pt x="1795" y="8183"/>
                    <a:pt x="4989" y="4989"/>
                  </a:cubicBezTo>
                  <a:cubicBezTo>
                    <a:pt x="8183" y="1795"/>
                    <a:pt x="12515" y="0"/>
                    <a:pt x="17033" y="0"/>
                  </a:cubicBezTo>
                  <a:close/>
                </a:path>
              </a:pathLst>
            </a:custGeom>
            <a:solidFill>
              <a:srgbClr val="FFFFFF"/>
            </a:solidFill>
            <a:ln cap="rnd">
              <a:noFill/>
              <a:prstDash val="sysDot"/>
              <a:round/>
            </a:ln>
          </p:spPr>
        </p:sp>
        <p:sp>
          <p:nvSpPr>
            <p:cNvPr id="29" name="TextBox 29"/>
            <p:cNvSpPr txBox="1"/>
            <p:nvPr/>
          </p:nvSpPr>
          <p:spPr>
            <a:xfrm>
              <a:off x="0" y="-38100"/>
              <a:ext cx="10287156" cy="879421"/>
            </a:xfrm>
            <a:prstGeom prst="rect">
              <a:avLst/>
            </a:prstGeom>
          </p:spPr>
          <p:txBody>
            <a:bodyPr lIns="254000" tIns="254000" rIns="254000" bIns="254000" rtlCol="0" anchor="ctr"/>
            <a:lstStyle/>
            <a:p>
              <a:pPr algn="l">
                <a:lnSpc>
                  <a:spcPts val="2520"/>
                </a:lnSpc>
              </a:pPr>
              <a:endParaRPr lang="en-US" sz="1800" dirty="0">
                <a:solidFill>
                  <a:srgbClr val="000000"/>
                </a:solidFill>
                <a:latin typeface="TT Interphases"/>
                <a:ea typeface="TT Interphases"/>
                <a:cs typeface="TT Interphases"/>
                <a:sym typeface="TT Interphases"/>
              </a:endParaRPr>
            </a:p>
          </p:txBody>
        </p:sp>
      </p:grpSp>
      <p:sp>
        <p:nvSpPr>
          <p:cNvPr id="30" name="TextBox 30"/>
          <p:cNvSpPr txBox="1"/>
          <p:nvPr/>
        </p:nvSpPr>
        <p:spPr>
          <a:xfrm>
            <a:off x="12027973" y="990600"/>
            <a:ext cx="5231327" cy="306686"/>
          </a:xfrm>
          <a:prstGeom prst="rect">
            <a:avLst/>
          </a:prstGeom>
        </p:spPr>
        <p:txBody>
          <a:bodyPr lIns="0" tIns="0" rIns="0" bIns="0" rtlCol="0" anchor="t">
            <a:spAutoFit/>
          </a:bodyPr>
          <a:lstStyle/>
          <a:p>
            <a:pPr algn="r">
              <a:lnSpc>
                <a:spcPts val="2520"/>
              </a:lnSpc>
              <a:spcBef>
                <a:spcPct val="0"/>
              </a:spcBef>
            </a:pPr>
            <a:r>
              <a:rPr lang="en-US" sz="1800" u="sng">
                <a:solidFill>
                  <a:srgbClr val="FFFFFF"/>
                </a:solidFill>
                <a:latin typeface="TT Interphases"/>
                <a:ea typeface="TT Interphases"/>
                <a:cs typeface="TT Interphases"/>
                <a:sym typeface="TT Interphases"/>
                <a:hlinkClick r:id="rId4" action="ppaction://hlinksldjump"/>
              </a:rPr>
              <a:t>Back to Agenda Page</a:t>
            </a:r>
          </a:p>
        </p:txBody>
      </p:sp>
      <p:pic>
        <p:nvPicPr>
          <p:cNvPr id="32" name="Picture 31">
            <a:extLst>
              <a:ext uri="{FF2B5EF4-FFF2-40B4-BE49-F238E27FC236}">
                <a16:creationId xmlns:a16="http://schemas.microsoft.com/office/drawing/2014/main" id="{B2CFFB72-31F6-5BF5-4049-24A63123F9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0462" y="2028425"/>
            <a:ext cx="8058948" cy="4401285"/>
          </a:xfrm>
          <a:prstGeom prst="rect">
            <a:avLst/>
          </a:prstGeom>
        </p:spPr>
      </p:pic>
      <p:sp>
        <p:nvSpPr>
          <p:cNvPr id="3" name="Freeform 7">
            <a:extLst>
              <a:ext uri="{FF2B5EF4-FFF2-40B4-BE49-F238E27FC236}">
                <a16:creationId xmlns:a16="http://schemas.microsoft.com/office/drawing/2014/main" id="{9702AD91-0E31-1EC8-32B9-B5B79A24DA49}"/>
              </a:ext>
            </a:extLst>
          </p:cNvPr>
          <p:cNvSpPr/>
          <p:nvPr/>
        </p:nvSpPr>
        <p:spPr>
          <a:xfrm>
            <a:off x="304800" y="779998"/>
            <a:ext cx="772706" cy="705901"/>
          </a:xfrm>
          <a:custGeom>
            <a:avLst/>
            <a:gdLst/>
            <a:ahLst/>
            <a:cxnLst/>
            <a:rect l="l" t="t" r="r" b="b"/>
            <a:pathLst>
              <a:path w="1030275" h="736178">
                <a:moveTo>
                  <a:pt x="0" y="0"/>
                </a:moveTo>
                <a:lnTo>
                  <a:pt x="1030275" y="0"/>
                </a:lnTo>
                <a:lnTo>
                  <a:pt x="1030275" y="736178"/>
                </a:lnTo>
                <a:lnTo>
                  <a:pt x="0" y="7361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7" name="Rectangle 2">
            <a:extLst>
              <a:ext uri="{FF2B5EF4-FFF2-40B4-BE49-F238E27FC236}">
                <a16:creationId xmlns:a16="http://schemas.microsoft.com/office/drawing/2014/main" id="{29EAB550-7705-14BA-9CC9-9F356836F8C1}"/>
              </a:ext>
            </a:extLst>
          </p:cNvPr>
          <p:cNvSpPr>
            <a:spLocks noChangeArrowheads="1"/>
          </p:cNvSpPr>
          <p:nvPr/>
        </p:nvSpPr>
        <p:spPr bwMode="auto">
          <a:xfrm>
            <a:off x="211267" y="2118598"/>
            <a:ext cx="8932733"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Pothys</a:t>
            </a:r>
            <a:r>
              <a:rPr kumimoji="0" lang="en-US" altLang="en-US" sz="1800" b="0" i="0" u="none" strike="noStrike" cap="none" normalizeH="0" baseline="0" dirty="0">
                <a:ln>
                  <a:noFill/>
                </a:ln>
                <a:solidFill>
                  <a:schemeClr val="tx1"/>
                </a:solidFill>
                <a:effectLst/>
                <a:latin typeface="Arial" panose="020B0604020202020204" pitchFamily="34" charset="0"/>
              </a:rPr>
              <a:t> is the most frequent brand, followed by </a:t>
            </a:r>
            <a:r>
              <a:rPr kumimoji="0" lang="en-US" altLang="en-US" sz="1800" b="1" i="0" u="none" strike="noStrike" cap="none" normalizeH="0" baseline="0" dirty="0">
                <a:ln>
                  <a:noFill/>
                </a:ln>
                <a:solidFill>
                  <a:schemeClr val="tx1"/>
                </a:solidFill>
                <a:effectLst/>
                <a:latin typeface="Arial" panose="020B0604020202020204" pitchFamily="34" charset="0"/>
              </a:rPr>
              <a:t>Roadster</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KALINI</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 is a significant difference in frequency between the top-ranked brands and the lower-ranked ones.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max</a:t>
            </a:r>
            <a:r>
              <a:rPr kumimoji="0" lang="en-US" altLang="en-US" sz="1800" b="0" i="0" u="none" strike="noStrike" cap="none" normalizeH="0" baseline="0" dirty="0">
                <a:ln>
                  <a:noFill/>
                </a:ln>
                <a:solidFill>
                  <a:schemeClr val="tx1"/>
                </a:solidFill>
                <a:effectLst/>
                <a:latin typeface="Arial" panose="020B0604020202020204" pitchFamily="34" charset="0"/>
              </a:rPr>
              <a:t> is the least frequent brand among the top ten.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Based on the data presented in the chart, </a:t>
            </a:r>
            <a:r>
              <a:rPr kumimoji="0" lang="en-US" altLang="en-US" sz="1800" b="1" i="0" u="none" strike="noStrike" cap="none" normalizeH="0" baseline="0" dirty="0">
                <a:ln>
                  <a:noFill/>
                </a:ln>
                <a:solidFill>
                  <a:schemeClr val="tx1"/>
                </a:solidFill>
                <a:effectLst/>
                <a:latin typeface="Arial" panose="020B0604020202020204" pitchFamily="34" charset="0"/>
              </a:rPr>
              <a:t>Pothys</a:t>
            </a:r>
            <a:r>
              <a:rPr kumimoji="0" lang="en-US" altLang="en-US" sz="1800" b="0" i="0" u="none" strike="noStrike" cap="none" normalizeH="0" baseline="0" dirty="0">
                <a:ln>
                  <a:noFill/>
                </a:ln>
                <a:solidFill>
                  <a:schemeClr val="tx1"/>
                </a:solidFill>
                <a:effectLst/>
                <a:latin typeface="Arial" panose="020B0604020202020204" pitchFamily="34" charset="0"/>
              </a:rPr>
              <a:t> is the most popular brand among the top ten. The significant difference in frequency between the top and bottom-ranked brands suggests that there is a clear preference for certain brands over others. Further analysis could explore the factors contributing to the popularity of Pothys, such as brand recognition, product quality, customer satisfaction, or marketing strategies. Additionally, examining the specific demographics or product categories associated with each brand could provide insights into their target market and competitive advantages.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Freeform 2"/>
          <p:cNvSpPr/>
          <p:nvPr/>
        </p:nvSpPr>
        <p:spPr>
          <a:xfrm>
            <a:off x="0" y="-47406"/>
            <a:ext cx="18372277" cy="10334406"/>
          </a:xfrm>
          <a:custGeom>
            <a:avLst/>
            <a:gdLst/>
            <a:ahLst/>
            <a:cxnLst/>
            <a:rect l="l" t="t" r="r" b="b"/>
            <a:pathLst>
              <a:path w="18372277" h="10334406">
                <a:moveTo>
                  <a:pt x="0" y="0"/>
                </a:moveTo>
                <a:lnTo>
                  <a:pt x="18372277" y="0"/>
                </a:lnTo>
                <a:lnTo>
                  <a:pt x="18372277" y="10334406"/>
                </a:lnTo>
                <a:lnTo>
                  <a:pt x="0" y="103344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801406" y="388476"/>
            <a:ext cx="15963900" cy="1462067"/>
          </a:xfrm>
          <a:prstGeom prst="rect">
            <a:avLst/>
          </a:prstGeom>
        </p:spPr>
        <p:txBody>
          <a:bodyPr wrap="square" lIns="0" tIns="0" rIns="0" bIns="0" rtlCol="0" anchor="t">
            <a:spAutoFit/>
          </a:bodyPr>
          <a:lstStyle/>
          <a:p>
            <a:pPr algn="l">
              <a:lnSpc>
                <a:spcPts val="12319"/>
              </a:lnSpc>
            </a:pPr>
            <a:r>
              <a:rPr lang="en-US" sz="8799" dirty="0">
                <a:solidFill>
                  <a:srgbClr val="FFFFFF"/>
                </a:solidFill>
                <a:latin typeface="Neue Machina"/>
                <a:ea typeface="Neue Machina"/>
                <a:cs typeface="Neue Machina"/>
                <a:sym typeface="Neue Machina"/>
              </a:rPr>
              <a:t>Top Wearing Category</a:t>
            </a:r>
          </a:p>
        </p:txBody>
      </p:sp>
      <p:sp>
        <p:nvSpPr>
          <p:cNvPr id="4" name="TextBox 4"/>
          <p:cNvSpPr txBox="1"/>
          <p:nvPr/>
        </p:nvSpPr>
        <p:spPr>
          <a:xfrm>
            <a:off x="14313973" y="1132365"/>
            <a:ext cx="2945327" cy="306705"/>
          </a:xfrm>
          <a:prstGeom prst="rect">
            <a:avLst/>
          </a:prstGeom>
        </p:spPr>
        <p:txBody>
          <a:bodyPr lIns="0" tIns="0" rIns="0" bIns="0" rtlCol="0" anchor="t">
            <a:spAutoFit/>
          </a:bodyPr>
          <a:lstStyle/>
          <a:p>
            <a:pPr algn="r">
              <a:lnSpc>
                <a:spcPts val="2520"/>
              </a:lnSpc>
              <a:spcBef>
                <a:spcPct val="0"/>
              </a:spcBef>
            </a:pPr>
            <a:r>
              <a:rPr lang="en-US" sz="1800" u="sng">
                <a:solidFill>
                  <a:srgbClr val="FFFFFF"/>
                </a:solidFill>
                <a:latin typeface="TT Interphases"/>
                <a:ea typeface="TT Interphases"/>
                <a:cs typeface="TT Interphases"/>
                <a:sym typeface="TT Interphases"/>
                <a:hlinkClick r:id="rId4" action="ppaction://hlinksldjump"/>
              </a:rPr>
              <a:t>Back to Agenda Page</a:t>
            </a:r>
          </a:p>
        </p:txBody>
      </p:sp>
      <p:grpSp>
        <p:nvGrpSpPr>
          <p:cNvPr id="10" name="Group 10"/>
          <p:cNvGrpSpPr/>
          <p:nvPr/>
        </p:nvGrpSpPr>
        <p:grpSpPr>
          <a:xfrm>
            <a:off x="1028700" y="4697781"/>
            <a:ext cx="3967125" cy="891438"/>
            <a:chOff x="0" y="0"/>
            <a:chExt cx="5289500" cy="1188584"/>
          </a:xfrm>
        </p:grpSpPr>
        <p:sp>
          <p:nvSpPr>
            <p:cNvPr id="11" name="TextBox 11"/>
            <p:cNvSpPr txBox="1"/>
            <p:nvPr/>
          </p:nvSpPr>
          <p:spPr>
            <a:xfrm>
              <a:off x="0" y="-66675"/>
              <a:ext cx="5289500" cy="707527"/>
            </a:xfrm>
            <a:prstGeom prst="rect">
              <a:avLst/>
            </a:prstGeom>
          </p:spPr>
          <p:txBody>
            <a:bodyPr lIns="0" tIns="0" rIns="0" bIns="0" rtlCol="0" anchor="t">
              <a:spAutoFit/>
            </a:bodyPr>
            <a:lstStyle/>
            <a:p>
              <a:pPr algn="l">
                <a:lnSpc>
                  <a:spcPts val="4480"/>
                </a:lnSpc>
              </a:pPr>
              <a:r>
                <a:rPr lang="en-US" sz="3200" dirty="0">
                  <a:solidFill>
                    <a:srgbClr val="FFFFFF"/>
                  </a:solidFill>
                  <a:latin typeface="Neue Machina"/>
                  <a:ea typeface="Neue Machina"/>
                  <a:cs typeface="Neue Machina"/>
                  <a:sym typeface="Neue Machina"/>
                </a:rPr>
                <a:t> </a:t>
              </a:r>
            </a:p>
          </p:txBody>
        </p:sp>
        <p:sp>
          <p:nvSpPr>
            <p:cNvPr id="12" name="TextBox 12"/>
            <p:cNvSpPr txBox="1"/>
            <p:nvPr/>
          </p:nvSpPr>
          <p:spPr>
            <a:xfrm>
              <a:off x="0" y="704340"/>
              <a:ext cx="5289500" cy="484244"/>
            </a:xfrm>
            <a:prstGeom prst="rect">
              <a:avLst/>
            </a:prstGeom>
          </p:spPr>
          <p:txBody>
            <a:bodyPr lIns="0" tIns="0" rIns="0" bIns="0" rtlCol="0" anchor="t">
              <a:spAutoFit/>
            </a:bodyPr>
            <a:lstStyle/>
            <a:p>
              <a:pPr algn="l">
                <a:lnSpc>
                  <a:spcPts val="3080"/>
                </a:lnSpc>
              </a:pPr>
              <a:endParaRPr lang="en-US" sz="2200" dirty="0">
                <a:solidFill>
                  <a:srgbClr val="FFFFFF"/>
                </a:solidFill>
                <a:latin typeface="TT Interphases"/>
                <a:ea typeface="TT Interphases"/>
                <a:cs typeface="TT Interphases"/>
                <a:sym typeface="TT Interphases"/>
              </a:endParaRPr>
            </a:p>
          </p:txBody>
        </p:sp>
      </p:grpSp>
      <p:grpSp>
        <p:nvGrpSpPr>
          <p:cNvPr id="13" name="Group 13"/>
          <p:cNvGrpSpPr/>
          <p:nvPr/>
        </p:nvGrpSpPr>
        <p:grpSpPr>
          <a:xfrm>
            <a:off x="11786758" y="4697781"/>
            <a:ext cx="3967125" cy="891438"/>
            <a:chOff x="0" y="0"/>
            <a:chExt cx="5289500" cy="1188584"/>
          </a:xfrm>
        </p:grpSpPr>
        <p:sp>
          <p:nvSpPr>
            <p:cNvPr id="14" name="TextBox 14"/>
            <p:cNvSpPr txBox="1"/>
            <p:nvPr/>
          </p:nvSpPr>
          <p:spPr>
            <a:xfrm>
              <a:off x="0" y="-66675"/>
              <a:ext cx="5289500" cy="707527"/>
            </a:xfrm>
            <a:prstGeom prst="rect">
              <a:avLst/>
            </a:prstGeom>
          </p:spPr>
          <p:txBody>
            <a:bodyPr lIns="0" tIns="0" rIns="0" bIns="0" rtlCol="0" anchor="t">
              <a:spAutoFit/>
            </a:bodyPr>
            <a:lstStyle/>
            <a:p>
              <a:pPr algn="l">
                <a:lnSpc>
                  <a:spcPts val="4480"/>
                </a:lnSpc>
              </a:pPr>
              <a:endParaRPr lang="en-US" sz="3200" dirty="0">
                <a:solidFill>
                  <a:srgbClr val="FFFFFF"/>
                </a:solidFill>
                <a:latin typeface="Neue Machina"/>
                <a:ea typeface="Neue Machina"/>
                <a:cs typeface="Neue Machina"/>
                <a:sym typeface="Neue Machina"/>
              </a:endParaRPr>
            </a:p>
          </p:txBody>
        </p:sp>
        <p:sp>
          <p:nvSpPr>
            <p:cNvPr id="15" name="TextBox 15"/>
            <p:cNvSpPr txBox="1"/>
            <p:nvPr/>
          </p:nvSpPr>
          <p:spPr>
            <a:xfrm>
              <a:off x="0" y="704340"/>
              <a:ext cx="5289500" cy="484244"/>
            </a:xfrm>
            <a:prstGeom prst="rect">
              <a:avLst/>
            </a:prstGeom>
          </p:spPr>
          <p:txBody>
            <a:bodyPr lIns="0" tIns="0" rIns="0" bIns="0" rtlCol="0" anchor="t">
              <a:spAutoFit/>
            </a:bodyPr>
            <a:lstStyle/>
            <a:p>
              <a:pPr algn="l">
                <a:lnSpc>
                  <a:spcPts val="3080"/>
                </a:lnSpc>
              </a:pPr>
              <a:endParaRPr lang="en-US" sz="2200" dirty="0">
                <a:solidFill>
                  <a:srgbClr val="FFFFFF"/>
                </a:solidFill>
                <a:latin typeface="TT Interphases"/>
                <a:ea typeface="TT Interphases"/>
                <a:cs typeface="TT Interphases"/>
                <a:sym typeface="TT Interphases"/>
              </a:endParaRPr>
            </a:p>
          </p:txBody>
        </p:sp>
      </p:grpSp>
      <p:grpSp>
        <p:nvGrpSpPr>
          <p:cNvPr id="16" name="Group 16"/>
          <p:cNvGrpSpPr/>
          <p:nvPr/>
        </p:nvGrpSpPr>
        <p:grpSpPr>
          <a:xfrm>
            <a:off x="1028700" y="1028700"/>
            <a:ext cx="3315025" cy="552134"/>
            <a:chOff x="0" y="0"/>
            <a:chExt cx="4420033" cy="736178"/>
          </a:xfrm>
        </p:grpSpPr>
        <p:sp>
          <p:nvSpPr>
            <p:cNvPr id="17" name="TextBox 17"/>
            <p:cNvSpPr txBox="1"/>
            <p:nvPr/>
          </p:nvSpPr>
          <p:spPr>
            <a:xfrm>
              <a:off x="1293737" y="189144"/>
              <a:ext cx="3126296" cy="396175"/>
            </a:xfrm>
            <a:prstGeom prst="rect">
              <a:avLst/>
            </a:prstGeom>
          </p:spPr>
          <p:txBody>
            <a:bodyPr lIns="0" tIns="0" rIns="0" bIns="0" rtlCol="0" anchor="t">
              <a:spAutoFit/>
            </a:bodyPr>
            <a:lstStyle/>
            <a:p>
              <a:pPr algn="l">
                <a:lnSpc>
                  <a:spcPts val="2521"/>
                </a:lnSpc>
                <a:spcBef>
                  <a:spcPct val="0"/>
                </a:spcBef>
              </a:pPr>
              <a:endParaRPr lang="en-US" sz="1801" dirty="0">
                <a:solidFill>
                  <a:srgbClr val="FFFFFF"/>
                </a:solidFill>
                <a:latin typeface="TT Interphases"/>
                <a:ea typeface="TT Interphases"/>
                <a:cs typeface="TT Interphases"/>
                <a:sym typeface="TT Interphases"/>
              </a:endParaRPr>
            </a:p>
          </p:txBody>
        </p:sp>
        <p:sp>
          <p:nvSpPr>
            <p:cNvPr id="18" name="Freeform 18"/>
            <p:cNvSpPr/>
            <p:nvPr/>
          </p:nvSpPr>
          <p:spPr>
            <a:xfrm>
              <a:off x="0" y="0"/>
              <a:ext cx="1030275" cy="736178"/>
            </a:xfrm>
            <a:custGeom>
              <a:avLst/>
              <a:gdLst/>
              <a:ahLst/>
              <a:cxnLst/>
              <a:rect l="l" t="t" r="r" b="b"/>
              <a:pathLst>
                <a:path w="1030275" h="736178">
                  <a:moveTo>
                    <a:pt x="0" y="0"/>
                  </a:moveTo>
                  <a:lnTo>
                    <a:pt x="1030275" y="0"/>
                  </a:lnTo>
                  <a:lnTo>
                    <a:pt x="1030275" y="736178"/>
                  </a:lnTo>
                  <a:lnTo>
                    <a:pt x="0" y="73617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pic>
        <p:nvPicPr>
          <p:cNvPr id="20" name="Picture 19">
            <a:extLst>
              <a:ext uri="{FF2B5EF4-FFF2-40B4-BE49-F238E27FC236}">
                <a16:creationId xmlns:a16="http://schemas.microsoft.com/office/drawing/2014/main" id="{D0C4FBBB-FB9F-3B6E-D4E0-4CF7A81A0D6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0" y="1941219"/>
            <a:ext cx="10826224" cy="5413112"/>
          </a:xfrm>
          <a:prstGeom prst="rect">
            <a:avLst/>
          </a:prstGeom>
        </p:spPr>
      </p:pic>
      <p:sp>
        <p:nvSpPr>
          <p:cNvPr id="5" name="TextBox 4">
            <a:extLst>
              <a:ext uri="{FF2B5EF4-FFF2-40B4-BE49-F238E27FC236}">
                <a16:creationId xmlns:a16="http://schemas.microsoft.com/office/drawing/2014/main" id="{2D55FAC7-8866-AF32-F2DD-F074B9EE8B2B}"/>
              </a:ext>
            </a:extLst>
          </p:cNvPr>
          <p:cNvSpPr txBox="1"/>
          <p:nvPr/>
        </p:nvSpPr>
        <p:spPr>
          <a:xfrm>
            <a:off x="11189773" y="1887254"/>
            <a:ext cx="6248400" cy="5078313"/>
          </a:xfrm>
          <a:prstGeom prst="rect">
            <a:avLst/>
          </a:prstGeom>
          <a:noFill/>
        </p:spPr>
        <p:txBody>
          <a:bodyPr wrap="square" rtlCol="0">
            <a:spAutoFit/>
          </a:bodyPr>
          <a:lstStyle/>
          <a:p>
            <a:r>
              <a:rPr lang="en-IN" b="1" dirty="0">
                <a:solidFill>
                  <a:schemeClr val="bg1"/>
                </a:solidFill>
              </a:rPr>
              <a:t>Results:</a:t>
            </a:r>
          </a:p>
          <a:p>
            <a:pPr>
              <a:buFont typeface="Arial" panose="020B0604020202020204" pitchFamily="34" charset="0"/>
              <a:buChar char="•"/>
            </a:pPr>
            <a:r>
              <a:rPr lang="en-IN" b="1" dirty="0">
                <a:solidFill>
                  <a:schemeClr val="bg1"/>
                </a:solidFill>
              </a:rPr>
              <a:t>T-shirts</a:t>
            </a:r>
            <a:r>
              <a:rPr lang="en-IN" dirty="0">
                <a:solidFill>
                  <a:schemeClr val="bg1"/>
                </a:solidFill>
              </a:rPr>
              <a:t> are the most frequently worn category, followed by </a:t>
            </a:r>
            <a:r>
              <a:rPr lang="en-IN" b="1" dirty="0">
                <a:solidFill>
                  <a:schemeClr val="bg1"/>
                </a:solidFill>
              </a:rPr>
              <a:t>sarees</a:t>
            </a:r>
            <a:r>
              <a:rPr lang="en-IN" dirty="0">
                <a:solidFill>
                  <a:schemeClr val="bg1"/>
                </a:solidFill>
              </a:rPr>
              <a:t> and </a:t>
            </a:r>
            <a:r>
              <a:rPr lang="en-IN" b="1" dirty="0">
                <a:solidFill>
                  <a:schemeClr val="bg1"/>
                </a:solidFill>
              </a:rPr>
              <a:t>tops</a:t>
            </a:r>
            <a:r>
              <a:rPr lang="en-IN" dirty="0">
                <a:solidFill>
                  <a:schemeClr val="bg1"/>
                </a:solidFill>
              </a:rPr>
              <a:t>.</a:t>
            </a:r>
          </a:p>
          <a:p>
            <a:pPr>
              <a:buFont typeface="Arial" panose="020B0604020202020204" pitchFamily="34" charset="0"/>
              <a:buChar char="•"/>
            </a:pPr>
            <a:r>
              <a:rPr lang="en-IN" dirty="0">
                <a:solidFill>
                  <a:schemeClr val="bg1"/>
                </a:solidFill>
              </a:rPr>
              <a:t>There is a significant difference in frequency between the top-ranked categories and the lower-ranked ones.</a:t>
            </a:r>
          </a:p>
          <a:p>
            <a:pPr>
              <a:buFont typeface="Arial" panose="020B0604020202020204" pitchFamily="34" charset="0"/>
              <a:buChar char="•"/>
            </a:pPr>
            <a:r>
              <a:rPr lang="en-IN" b="1" dirty="0">
                <a:solidFill>
                  <a:schemeClr val="bg1"/>
                </a:solidFill>
              </a:rPr>
              <a:t>Bras</a:t>
            </a:r>
            <a:r>
              <a:rPr lang="en-IN" dirty="0">
                <a:solidFill>
                  <a:schemeClr val="bg1"/>
                </a:solidFill>
              </a:rPr>
              <a:t> are the least frequently worn category among the top ten.</a:t>
            </a:r>
          </a:p>
          <a:p>
            <a:r>
              <a:rPr lang="en-IN" b="1" dirty="0">
                <a:solidFill>
                  <a:schemeClr val="bg1"/>
                </a:solidFill>
              </a:rPr>
              <a:t>Conclusion:</a:t>
            </a:r>
          </a:p>
          <a:p>
            <a:r>
              <a:rPr lang="en-IN" dirty="0">
                <a:solidFill>
                  <a:schemeClr val="bg1"/>
                </a:solidFill>
              </a:rPr>
              <a:t>Based on the data presented in the chart, </a:t>
            </a:r>
            <a:r>
              <a:rPr lang="en-IN" b="1" dirty="0">
                <a:solidFill>
                  <a:schemeClr val="bg1"/>
                </a:solidFill>
              </a:rPr>
              <a:t>t-shirts</a:t>
            </a:r>
            <a:r>
              <a:rPr lang="en-IN" dirty="0">
                <a:solidFill>
                  <a:schemeClr val="bg1"/>
                </a:solidFill>
              </a:rPr>
              <a:t> are the most popular clothing category among the top ten. The significant difference in frequency between the top and bottom-ranked categories suggests that there is a clear preference for certain types of clothing over others. Further analysis could explore the factors contributing to the popularity of t-shirts, such as comfort, versatility, or affordability. Additionally, examining the specific demographics or occasions associated with each category could provide insights into the preferences and needs of different customer segments.</a:t>
            </a:r>
          </a:p>
          <a:p>
            <a:endParaRPr lang="en-IN"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7254857" cy="1846659"/>
          </a:xfrm>
          <a:prstGeom prst="rect">
            <a:avLst/>
          </a:prstGeom>
        </p:spPr>
        <p:txBody>
          <a:bodyPr wrap="square" lIns="0" tIns="0" rIns="0" bIns="0" rtlCol="0" anchor="t">
            <a:spAutoFit/>
          </a:bodyPr>
          <a:lstStyle/>
          <a:p>
            <a:pPr algn="l">
              <a:lnSpc>
                <a:spcPts val="7200"/>
              </a:lnSpc>
            </a:pPr>
            <a:r>
              <a:rPr lang="en-US" sz="6000" dirty="0">
                <a:solidFill>
                  <a:srgbClr val="FFFFFF"/>
                </a:solidFill>
                <a:latin typeface="Neue Machina"/>
                <a:ea typeface="Neue Machina"/>
                <a:cs typeface="Neue Machina"/>
                <a:sym typeface="Neue Machina"/>
              </a:rPr>
              <a:t>No of products based on Gender</a:t>
            </a:r>
          </a:p>
        </p:txBody>
      </p:sp>
      <p:sp>
        <p:nvSpPr>
          <p:cNvPr id="4" name="Freeform 4"/>
          <p:cNvSpPr/>
          <p:nvPr/>
        </p:nvSpPr>
        <p:spPr>
          <a:xfrm>
            <a:off x="15343739" y="8825176"/>
            <a:ext cx="997569" cy="1406829"/>
          </a:xfrm>
          <a:custGeom>
            <a:avLst/>
            <a:gdLst/>
            <a:ahLst/>
            <a:cxnLst/>
            <a:rect l="l" t="t" r="r" b="b"/>
            <a:pathLst>
              <a:path w="997569" h="1406829">
                <a:moveTo>
                  <a:pt x="0" y="0"/>
                </a:moveTo>
                <a:lnTo>
                  <a:pt x="997569" y="0"/>
                </a:lnTo>
                <a:lnTo>
                  <a:pt x="997569" y="1406828"/>
                </a:lnTo>
                <a:lnTo>
                  <a:pt x="0" y="14068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897440" y="8739339"/>
            <a:ext cx="1130579" cy="1406829"/>
          </a:xfrm>
          <a:custGeom>
            <a:avLst/>
            <a:gdLst/>
            <a:ahLst/>
            <a:cxnLst/>
            <a:rect l="l" t="t" r="r" b="b"/>
            <a:pathLst>
              <a:path w="1130579" h="1406829">
                <a:moveTo>
                  <a:pt x="0" y="0"/>
                </a:moveTo>
                <a:lnTo>
                  <a:pt x="1130579" y="0"/>
                </a:lnTo>
                <a:lnTo>
                  <a:pt x="1130579" y="1406828"/>
                </a:lnTo>
                <a:lnTo>
                  <a:pt x="0" y="14068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6614036" y="78410"/>
            <a:ext cx="787824" cy="1406829"/>
          </a:xfrm>
          <a:custGeom>
            <a:avLst/>
            <a:gdLst/>
            <a:ahLst/>
            <a:cxnLst/>
            <a:rect l="l" t="t" r="r" b="b"/>
            <a:pathLst>
              <a:path w="787824" h="1406829">
                <a:moveTo>
                  <a:pt x="0" y="0"/>
                </a:moveTo>
                <a:lnTo>
                  <a:pt x="787824" y="0"/>
                </a:lnTo>
                <a:lnTo>
                  <a:pt x="787824" y="1406828"/>
                </a:lnTo>
                <a:lnTo>
                  <a:pt x="0" y="14068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5045184" y="-27761"/>
            <a:ext cx="882465" cy="1406829"/>
          </a:xfrm>
          <a:custGeom>
            <a:avLst/>
            <a:gdLst/>
            <a:ahLst/>
            <a:cxnLst/>
            <a:rect l="l" t="t" r="r" b="b"/>
            <a:pathLst>
              <a:path w="882465" h="1406829">
                <a:moveTo>
                  <a:pt x="0" y="0"/>
                </a:moveTo>
                <a:lnTo>
                  <a:pt x="882465" y="0"/>
                </a:lnTo>
                <a:lnTo>
                  <a:pt x="882465" y="1406828"/>
                </a:lnTo>
                <a:lnTo>
                  <a:pt x="0" y="14068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0927278" y="101987"/>
            <a:ext cx="798055" cy="1406829"/>
          </a:xfrm>
          <a:custGeom>
            <a:avLst/>
            <a:gdLst/>
            <a:ahLst/>
            <a:cxnLst/>
            <a:rect l="l" t="t" r="r" b="b"/>
            <a:pathLst>
              <a:path w="798055" h="1406829">
                <a:moveTo>
                  <a:pt x="0" y="0"/>
                </a:moveTo>
                <a:lnTo>
                  <a:pt x="798055" y="0"/>
                </a:lnTo>
                <a:lnTo>
                  <a:pt x="798055" y="1406828"/>
                </a:lnTo>
                <a:lnTo>
                  <a:pt x="0" y="140682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86710" y="8948297"/>
            <a:ext cx="1097559" cy="1368838"/>
          </a:xfrm>
          <a:custGeom>
            <a:avLst/>
            <a:gdLst/>
            <a:ahLst/>
            <a:cxnLst/>
            <a:rect l="l" t="t" r="r" b="b"/>
            <a:pathLst>
              <a:path w="1097559" h="1368838">
                <a:moveTo>
                  <a:pt x="0" y="0"/>
                </a:moveTo>
                <a:lnTo>
                  <a:pt x="1097559" y="0"/>
                </a:lnTo>
                <a:lnTo>
                  <a:pt x="1097559" y="1368838"/>
                </a:lnTo>
                <a:lnTo>
                  <a:pt x="0" y="136883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Freeform 15"/>
          <p:cNvSpPr/>
          <p:nvPr/>
        </p:nvSpPr>
        <p:spPr>
          <a:xfrm>
            <a:off x="11954712" y="78410"/>
            <a:ext cx="1368838" cy="940765"/>
          </a:xfrm>
          <a:custGeom>
            <a:avLst/>
            <a:gdLst/>
            <a:ahLst/>
            <a:cxnLst/>
            <a:rect l="l" t="t" r="r" b="b"/>
            <a:pathLst>
              <a:path w="1368838" h="940765">
                <a:moveTo>
                  <a:pt x="0" y="0"/>
                </a:moveTo>
                <a:lnTo>
                  <a:pt x="1368838" y="0"/>
                </a:lnTo>
                <a:lnTo>
                  <a:pt x="1368838" y="940765"/>
                </a:lnTo>
                <a:lnTo>
                  <a:pt x="0" y="94076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6" name="Freeform 16"/>
          <p:cNvSpPr/>
          <p:nvPr/>
        </p:nvSpPr>
        <p:spPr>
          <a:xfrm>
            <a:off x="258678" y="344281"/>
            <a:ext cx="853657" cy="1368838"/>
          </a:xfrm>
          <a:custGeom>
            <a:avLst/>
            <a:gdLst/>
            <a:ahLst/>
            <a:cxnLst/>
            <a:rect l="l" t="t" r="r" b="b"/>
            <a:pathLst>
              <a:path w="853657" h="1368838">
                <a:moveTo>
                  <a:pt x="0" y="0"/>
                </a:moveTo>
                <a:lnTo>
                  <a:pt x="853657" y="0"/>
                </a:lnTo>
                <a:lnTo>
                  <a:pt x="853657" y="1368838"/>
                </a:lnTo>
                <a:lnTo>
                  <a:pt x="0" y="136883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7" name="Freeform 17"/>
          <p:cNvSpPr/>
          <p:nvPr/>
        </p:nvSpPr>
        <p:spPr>
          <a:xfrm>
            <a:off x="9320026" y="165078"/>
            <a:ext cx="1368838" cy="1092582"/>
          </a:xfrm>
          <a:custGeom>
            <a:avLst/>
            <a:gdLst/>
            <a:ahLst/>
            <a:cxnLst/>
            <a:rect l="l" t="t" r="r" b="b"/>
            <a:pathLst>
              <a:path w="1368838" h="1092582">
                <a:moveTo>
                  <a:pt x="0" y="0"/>
                </a:moveTo>
                <a:lnTo>
                  <a:pt x="1368838" y="0"/>
                </a:lnTo>
                <a:lnTo>
                  <a:pt x="1368838" y="1092582"/>
                </a:lnTo>
                <a:lnTo>
                  <a:pt x="0" y="109258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8" name="Freeform 18"/>
          <p:cNvSpPr/>
          <p:nvPr/>
        </p:nvSpPr>
        <p:spPr>
          <a:xfrm>
            <a:off x="13403564" y="231733"/>
            <a:ext cx="1368838" cy="1147335"/>
          </a:xfrm>
          <a:custGeom>
            <a:avLst/>
            <a:gdLst/>
            <a:ahLst/>
            <a:cxnLst/>
            <a:rect l="l" t="t" r="r" b="b"/>
            <a:pathLst>
              <a:path w="1368838" h="1147335">
                <a:moveTo>
                  <a:pt x="0" y="0"/>
                </a:moveTo>
                <a:lnTo>
                  <a:pt x="1368838" y="0"/>
                </a:lnTo>
                <a:lnTo>
                  <a:pt x="1368838" y="1147335"/>
                </a:lnTo>
                <a:lnTo>
                  <a:pt x="0" y="1147335"/>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9" name="Freeform 19"/>
          <p:cNvSpPr/>
          <p:nvPr/>
        </p:nvSpPr>
        <p:spPr>
          <a:xfrm>
            <a:off x="6045162" y="8880171"/>
            <a:ext cx="1179178" cy="1406829"/>
          </a:xfrm>
          <a:custGeom>
            <a:avLst/>
            <a:gdLst/>
            <a:ahLst/>
            <a:cxnLst/>
            <a:rect l="l" t="t" r="r" b="b"/>
            <a:pathLst>
              <a:path w="1179178" h="1406829">
                <a:moveTo>
                  <a:pt x="0" y="0"/>
                </a:moveTo>
                <a:lnTo>
                  <a:pt x="1179178" y="0"/>
                </a:lnTo>
                <a:lnTo>
                  <a:pt x="1179178" y="1406828"/>
                </a:lnTo>
                <a:lnTo>
                  <a:pt x="0" y="1406828"/>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0" name="Freeform 20"/>
          <p:cNvSpPr/>
          <p:nvPr/>
        </p:nvSpPr>
        <p:spPr>
          <a:xfrm>
            <a:off x="10161151" y="8880171"/>
            <a:ext cx="1209873" cy="1406829"/>
          </a:xfrm>
          <a:custGeom>
            <a:avLst/>
            <a:gdLst/>
            <a:ahLst/>
            <a:cxnLst/>
            <a:rect l="l" t="t" r="r" b="b"/>
            <a:pathLst>
              <a:path w="1209873" h="1406829">
                <a:moveTo>
                  <a:pt x="0" y="0"/>
                </a:moveTo>
                <a:lnTo>
                  <a:pt x="1209873" y="0"/>
                </a:lnTo>
                <a:lnTo>
                  <a:pt x="1209873" y="1406828"/>
                </a:lnTo>
                <a:lnTo>
                  <a:pt x="0" y="1406828"/>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21" name="Freeform 21"/>
          <p:cNvSpPr/>
          <p:nvPr/>
        </p:nvSpPr>
        <p:spPr>
          <a:xfrm>
            <a:off x="11888609" y="8884653"/>
            <a:ext cx="1330092" cy="1406829"/>
          </a:xfrm>
          <a:custGeom>
            <a:avLst/>
            <a:gdLst/>
            <a:ahLst/>
            <a:cxnLst/>
            <a:rect l="l" t="t" r="r" b="b"/>
            <a:pathLst>
              <a:path w="1330092" h="1406829">
                <a:moveTo>
                  <a:pt x="0" y="0"/>
                </a:moveTo>
                <a:lnTo>
                  <a:pt x="1330093" y="0"/>
                </a:lnTo>
                <a:lnTo>
                  <a:pt x="1330093" y="1406828"/>
                </a:lnTo>
                <a:lnTo>
                  <a:pt x="0" y="1406828"/>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22" name="Freeform 22"/>
          <p:cNvSpPr/>
          <p:nvPr/>
        </p:nvSpPr>
        <p:spPr>
          <a:xfrm>
            <a:off x="7949149" y="8880171"/>
            <a:ext cx="1406829" cy="1296840"/>
          </a:xfrm>
          <a:custGeom>
            <a:avLst/>
            <a:gdLst/>
            <a:ahLst/>
            <a:cxnLst/>
            <a:rect l="l" t="t" r="r" b="b"/>
            <a:pathLst>
              <a:path w="1406829" h="1296840">
                <a:moveTo>
                  <a:pt x="0" y="0"/>
                </a:moveTo>
                <a:lnTo>
                  <a:pt x="1406829" y="0"/>
                </a:lnTo>
                <a:lnTo>
                  <a:pt x="1406829" y="1296840"/>
                </a:lnTo>
                <a:lnTo>
                  <a:pt x="0" y="1296840"/>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23" name="Freeform 23"/>
          <p:cNvSpPr/>
          <p:nvPr/>
        </p:nvSpPr>
        <p:spPr>
          <a:xfrm>
            <a:off x="13710886" y="9105900"/>
            <a:ext cx="1061516" cy="1406829"/>
          </a:xfrm>
          <a:custGeom>
            <a:avLst/>
            <a:gdLst/>
            <a:ahLst/>
            <a:cxnLst/>
            <a:rect l="l" t="t" r="r" b="b"/>
            <a:pathLst>
              <a:path w="1061516" h="1406829">
                <a:moveTo>
                  <a:pt x="0" y="0"/>
                </a:moveTo>
                <a:lnTo>
                  <a:pt x="1061516" y="0"/>
                </a:lnTo>
                <a:lnTo>
                  <a:pt x="1061516" y="1406828"/>
                </a:lnTo>
                <a:lnTo>
                  <a:pt x="0" y="1406828"/>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pic>
        <p:nvPicPr>
          <p:cNvPr id="25" name="Picture 24">
            <a:extLst>
              <a:ext uri="{FF2B5EF4-FFF2-40B4-BE49-F238E27FC236}">
                <a16:creationId xmlns:a16="http://schemas.microsoft.com/office/drawing/2014/main" id="{EEA7623A-B72B-855F-803D-73BA95C7A57A}"/>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457200" y="2841952"/>
            <a:ext cx="6106880" cy="4885504"/>
          </a:xfrm>
          <a:prstGeom prst="rect">
            <a:avLst/>
          </a:prstGeom>
        </p:spPr>
      </p:pic>
      <p:sp>
        <p:nvSpPr>
          <p:cNvPr id="9" name="TextBox 8">
            <a:extLst>
              <a:ext uri="{FF2B5EF4-FFF2-40B4-BE49-F238E27FC236}">
                <a16:creationId xmlns:a16="http://schemas.microsoft.com/office/drawing/2014/main" id="{D7BCD91A-113B-369D-59B6-C3C06F5B7272}"/>
              </a:ext>
            </a:extLst>
          </p:cNvPr>
          <p:cNvSpPr txBox="1"/>
          <p:nvPr/>
        </p:nvSpPr>
        <p:spPr>
          <a:xfrm>
            <a:off x="8077200" y="2841952"/>
            <a:ext cx="9601200" cy="2862322"/>
          </a:xfrm>
          <a:prstGeom prst="rect">
            <a:avLst/>
          </a:prstGeom>
          <a:noFill/>
        </p:spPr>
        <p:txBody>
          <a:bodyPr wrap="square" rtlCol="0">
            <a:spAutoFit/>
          </a:bodyPr>
          <a:lstStyle/>
          <a:p>
            <a:r>
              <a:rPr lang="en-IN" b="1" dirty="0">
                <a:solidFill>
                  <a:schemeClr val="bg1"/>
                </a:solidFill>
              </a:rPr>
              <a:t>Results:</a:t>
            </a:r>
          </a:p>
          <a:p>
            <a:pPr>
              <a:buFont typeface="Arial" panose="020B0604020202020204" pitchFamily="34" charset="0"/>
              <a:buChar char="•"/>
            </a:pPr>
            <a:r>
              <a:rPr lang="en-IN" b="1" dirty="0">
                <a:solidFill>
                  <a:schemeClr val="bg1"/>
                </a:solidFill>
              </a:rPr>
              <a:t>There are more products available for women than for men.</a:t>
            </a:r>
            <a:endParaRPr lang="en-IN" dirty="0">
              <a:solidFill>
                <a:schemeClr val="bg1"/>
              </a:solidFill>
            </a:endParaRPr>
          </a:p>
          <a:p>
            <a:pPr>
              <a:buFont typeface="Arial" panose="020B0604020202020204" pitchFamily="34" charset="0"/>
              <a:buChar char="•"/>
            </a:pPr>
            <a:r>
              <a:rPr lang="en-IN" dirty="0">
                <a:solidFill>
                  <a:schemeClr val="bg1"/>
                </a:solidFill>
              </a:rPr>
              <a:t>The specific count of products for each gender is not explicitly shown in the chart.</a:t>
            </a:r>
          </a:p>
          <a:p>
            <a:r>
              <a:rPr lang="en-IN" b="1" dirty="0">
                <a:solidFill>
                  <a:schemeClr val="bg1"/>
                </a:solidFill>
              </a:rPr>
              <a:t>Conclusion:</a:t>
            </a:r>
          </a:p>
          <a:p>
            <a:r>
              <a:rPr lang="en-IN" dirty="0">
                <a:solidFill>
                  <a:schemeClr val="bg1"/>
                </a:solidFill>
              </a:rPr>
              <a:t>Based on the data presented in the chart, the market offers a </a:t>
            </a:r>
            <a:r>
              <a:rPr lang="en-IN" b="1" dirty="0">
                <a:solidFill>
                  <a:schemeClr val="bg1"/>
                </a:solidFill>
              </a:rPr>
              <a:t>wider variety of products for women</a:t>
            </a:r>
            <a:r>
              <a:rPr lang="en-IN" dirty="0">
                <a:solidFill>
                  <a:schemeClr val="bg1"/>
                </a:solidFill>
              </a:rPr>
              <a:t> compared to men. Further analysis could explore the factors driving this disparity, such as consumer preferences, market demand, or societal factors. Additionally, examining the specific product categories available for each gender could provide insights into the preferences and needs of different customer segments.</a:t>
            </a:r>
          </a:p>
          <a:p>
            <a:endParaRPr lang="en-IN"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7E2DC-0B00-BAF0-9915-F6369232DF1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A29B754-8123-B777-8CF8-5861B00786B3}"/>
              </a:ext>
            </a:extLst>
          </p:cNvPr>
          <p:cNvSpPr/>
          <p:nvPr/>
        </p:nvSpPr>
        <p:spPr>
          <a:xfrm>
            <a:off x="-125594" y="0"/>
            <a:ext cx="18413594" cy="10332262"/>
          </a:xfrm>
          <a:custGeom>
            <a:avLst/>
            <a:gdLst/>
            <a:ahLst/>
            <a:cxnLst/>
            <a:rect l="l" t="t" r="r" b="b"/>
            <a:pathLst>
              <a:path w="18494060" h="10402909">
                <a:moveTo>
                  <a:pt x="0" y="0"/>
                </a:moveTo>
                <a:lnTo>
                  <a:pt x="18494060" y="0"/>
                </a:lnTo>
                <a:lnTo>
                  <a:pt x="18494060" y="10402909"/>
                </a:lnTo>
                <a:lnTo>
                  <a:pt x="0" y="104029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solidFill>
                <a:schemeClr val="bg1"/>
              </a:solidFill>
            </a:endParaRPr>
          </a:p>
        </p:txBody>
      </p:sp>
      <p:grpSp>
        <p:nvGrpSpPr>
          <p:cNvPr id="3" name="Group 3">
            <a:extLst>
              <a:ext uri="{FF2B5EF4-FFF2-40B4-BE49-F238E27FC236}">
                <a16:creationId xmlns:a16="http://schemas.microsoft.com/office/drawing/2014/main" id="{5208F8AF-020C-279E-0626-8D40CA6DDA7A}"/>
              </a:ext>
            </a:extLst>
          </p:cNvPr>
          <p:cNvGrpSpPr/>
          <p:nvPr/>
        </p:nvGrpSpPr>
        <p:grpSpPr>
          <a:xfrm>
            <a:off x="973968" y="2139746"/>
            <a:ext cx="12466374" cy="4944870"/>
            <a:chOff x="-72976" y="-1583590"/>
            <a:chExt cx="16621832" cy="6593161"/>
          </a:xfrm>
        </p:grpSpPr>
        <p:sp>
          <p:nvSpPr>
            <p:cNvPr id="4" name="TextBox 4">
              <a:extLst>
                <a:ext uri="{FF2B5EF4-FFF2-40B4-BE49-F238E27FC236}">
                  <a16:creationId xmlns:a16="http://schemas.microsoft.com/office/drawing/2014/main" id="{626ADE0A-8E7D-FE7A-2BB4-4BA8E66934F4}"/>
                </a:ext>
              </a:extLst>
            </p:cNvPr>
            <p:cNvSpPr txBox="1"/>
            <p:nvPr/>
          </p:nvSpPr>
          <p:spPr>
            <a:xfrm>
              <a:off x="-72976" y="-1583590"/>
              <a:ext cx="16063031" cy="1151684"/>
            </a:xfrm>
            <a:prstGeom prst="rect">
              <a:avLst/>
            </a:prstGeom>
          </p:spPr>
          <p:txBody>
            <a:bodyPr wrap="square" lIns="0" tIns="0" rIns="0" bIns="0" rtlCol="0" anchor="t">
              <a:spAutoFit/>
            </a:bodyPr>
            <a:lstStyle/>
            <a:p>
              <a:pPr algn="l">
                <a:lnSpc>
                  <a:spcPts val="7200"/>
                </a:lnSpc>
              </a:pPr>
              <a:r>
                <a:rPr lang="en-US" sz="4800" dirty="0">
                  <a:solidFill>
                    <a:schemeClr val="bg1"/>
                  </a:solidFill>
                  <a:latin typeface="Neue Machina"/>
                  <a:ea typeface="Neue Machina"/>
                  <a:cs typeface="Neue Machina"/>
                  <a:sym typeface="Neue Machina"/>
                </a:rPr>
                <a:t>Conclusion :-</a:t>
              </a:r>
            </a:p>
          </p:txBody>
        </p:sp>
        <p:sp>
          <p:nvSpPr>
            <p:cNvPr id="5" name="TextBox 5">
              <a:extLst>
                <a:ext uri="{FF2B5EF4-FFF2-40B4-BE49-F238E27FC236}">
                  <a16:creationId xmlns:a16="http://schemas.microsoft.com/office/drawing/2014/main" id="{BF30FF0E-581E-03CF-3604-4C396F9BC98C}"/>
                </a:ext>
              </a:extLst>
            </p:cNvPr>
            <p:cNvSpPr txBox="1"/>
            <p:nvPr/>
          </p:nvSpPr>
          <p:spPr>
            <a:xfrm>
              <a:off x="0" y="4352396"/>
              <a:ext cx="16548856" cy="657175"/>
            </a:xfrm>
            <a:prstGeom prst="rect">
              <a:avLst/>
            </a:prstGeom>
          </p:spPr>
          <p:txBody>
            <a:bodyPr lIns="0" tIns="0" rIns="0" bIns="0" rtlCol="0" anchor="t">
              <a:spAutoFit/>
            </a:bodyPr>
            <a:lstStyle/>
            <a:p>
              <a:pPr algn="l">
                <a:lnSpc>
                  <a:spcPts val="3839"/>
                </a:lnSpc>
              </a:pPr>
              <a:endParaRPr lang="en-US" sz="3199" dirty="0">
                <a:solidFill>
                  <a:schemeClr val="bg1"/>
                </a:solidFill>
                <a:latin typeface="TT Interphases"/>
                <a:ea typeface="TT Interphases"/>
                <a:cs typeface="TT Interphases"/>
                <a:sym typeface="TT Interphases"/>
              </a:endParaRPr>
            </a:p>
          </p:txBody>
        </p:sp>
      </p:grpSp>
      <p:grpSp>
        <p:nvGrpSpPr>
          <p:cNvPr id="6" name="Group 6">
            <a:extLst>
              <a:ext uri="{FF2B5EF4-FFF2-40B4-BE49-F238E27FC236}">
                <a16:creationId xmlns:a16="http://schemas.microsoft.com/office/drawing/2014/main" id="{FB48E14F-BB41-76FF-83F7-E00257ECAB38}"/>
              </a:ext>
            </a:extLst>
          </p:cNvPr>
          <p:cNvGrpSpPr/>
          <p:nvPr/>
        </p:nvGrpSpPr>
        <p:grpSpPr>
          <a:xfrm>
            <a:off x="1028700" y="8920183"/>
            <a:ext cx="4466481" cy="338117"/>
            <a:chOff x="0" y="0"/>
            <a:chExt cx="5955308" cy="450823"/>
          </a:xfrm>
        </p:grpSpPr>
        <p:sp>
          <p:nvSpPr>
            <p:cNvPr id="7" name="Freeform 7">
              <a:extLst>
                <a:ext uri="{FF2B5EF4-FFF2-40B4-BE49-F238E27FC236}">
                  <a16:creationId xmlns:a16="http://schemas.microsoft.com/office/drawing/2014/main" id="{AEBEBF6D-3212-4534-4813-124165985633}"/>
                </a:ext>
              </a:extLst>
            </p:cNvPr>
            <p:cNvSpPr/>
            <p:nvPr/>
          </p:nvSpPr>
          <p:spPr>
            <a:xfrm>
              <a:off x="0" y="0"/>
              <a:ext cx="450823" cy="450823"/>
            </a:xfrm>
            <a:custGeom>
              <a:avLst/>
              <a:gdLst/>
              <a:ahLst/>
              <a:cxnLst/>
              <a:rect l="l" t="t" r="r" b="b"/>
              <a:pathLst>
                <a:path w="450823" h="450823">
                  <a:moveTo>
                    <a:pt x="0" y="0"/>
                  </a:moveTo>
                  <a:lnTo>
                    <a:pt x="450823" y="0"/>
                  </a:lnTo>
                  <a:lnTo>
                    <a:pt x="450823" y="450823"/>
                  </a:lnTo>
                  <a:lnTo>
                    <a:pt x="0" y="4508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a:extLst>
                <a:ext uri="{FF2B5EF4-FFF2-40B4-BE49-F238E27FC236}">
                  <a16:creationId xmlns:a16="http://schemas.microsoft.com/office/drawing/2014/main" id="{6FA40514-A4B4-0F74-664A-5E2DAB598580}"/>
                </a:ext>
              </a:extLst>
            </p:cNvPr>
            <p:cNvSpPr txBox="1"/>
            <p:nvPr/>
          </p:nvSpPr>
          <p:spPr>
            <a:xfrm>
              <a:off x="743844" y="24776"/>
              <a:ext cx="5211465" cy="382220"/>
            </a:xfrm>
            <a:prstGeom prst="rect">
              <a:avLst/>
            </a:prstGeom>
          </p:spPr>
          <p:txBody>
            <a:bodyPr lIns="0" tIns="0" rIns="0" bIns="0" rtlCol="0" anchor="t">
              <a:spAutoFit/>
            </a:bodyPr>
            <a:lstStyle/>
            <a:p>
              <a:pPr algn="l">
                <a:lnSpc>
                  <a:spcPts val="2340"/>
                </a:lnSpc>
                <a:spcBef>
                  <a:spcPct val="0"/>
                </a:spcBef>
              </a:pPr>
              <a:r>
                <a:rPr lang="en-US" dirty="0">
                  <a:solidFill>
                    <a:schemeClr val="bg1"/>
                  </a:solidFill>
                  <a:latin typeface="TT Interphases"/>
                  <a:ea typeface="TT Interphases"/>
                  <a:cs typeface="TT Interphases"/>
                  <a:sym typeface="TT Interphases"/>
                </a:rPr>
                <a:t>Saber Ali</a:t>
              </a:r>
              <a:endParaRPr lang="en-US" sz="1800" dirty="0">
                <a:solidFill>
                  <a:schemeClr val="bg1"/>
                </a:solidFill>
                <a:latin typeface="TT Interphases"/>
                <a:ea typeface="TT Interphases"/>
                <a:cs typeface="TT Interphases"/>
                <a:sym typeface="TT Interphases"/>
              </a:endParaRPr>
            </a:p>
          </p:txBody>
        </p:sp>
      </p:grpSp>
      <p:grpSp>
        <p:nvGrpSpPr>
          <p:cNvPr id="9" name="Group 9">
            <a:extLst>
              <a:ext uri="{FF2B5EF4-FFF2-40B4-BE49-F238E27FC236}">
                <a16:creationId xmlns:a16="http://schemas.microsoft.com/office/drawing/2014/main" id="{BFF354E9-D8C3-FFC2-5B41-6EE08AD18ACC}"/>
              </a:ext>
            </a:extLst>
          </p:cNvPr>
          <p:cNvGrpSpPr/>
          <p:nvPr/>
        </p:nvGrpSpPr>
        <p:grpSpPr>
          <a:xfrm>
            <a:off x="1123511" y="1028700"/>
            <a:ext cx="3315025" cy="552134"/>
            <a:chOff x="0" y="0"/>
            <a:chExt cx="4420033" cy="736178"/>
          </a:xfrm>
        </p:grpSpPr>
        <p:sp>
          <p:nvSpPr>
            <p:cNvPr id="10" name="TextBox 10">
              <a:extLst>
                <a:ext uri="{FF2B5EF4-FFF2-40B4-BE49-F238E27FC236}">
                  <a16:creationId xmlns:a16="http://schemas.microsoft.com/office/drawing/2014/main" id="{30AC7798-C3C5-7312-A5F8-316E60F52DA2}"/>
                </a:ext>
              </a:extLst>
            </p:cNvPr>
            <p:cNvSpPr txBox="1"/>
            <p:nvPr/>
          </p:nvSpPr>
          <p:spPr>
            <a:xfrm>
              <a:off x="1293737" y="189144"/>
              <a:ext cx="3126296" cy="396175"/>
            </a:xfrm>
            <a:prstGeom prst="rect">
              <a:avLst/>
            </a:prstGeom>
          </p:spPr>
          <p:txBody>
            <a:bodyPr lIns="0" tIns="0" rIns="0" bIns="0" rtlCol="0" anchor="t">
              <a:spAutoFit/>
            </a:bodyPr>
            <a:lstStyle/>
            <a:p>
              <a:pPr algn="l">
                <a:lnSpc>
                  <a:spcPts val="2521"/>
                </a:lnSpc>
                <a:spcBef>
                  <a:spcPct val="0"/>
                </a:spcBef>
              </a:pPr>
              <a:r>
                <a:rPr lang="en-US" sz="1801" dirty="0">
                  <a:solidFill>
                    <a:schemeClr val="bg1"/>
                  </a:solidFill>
                  <a:latin typeface="TT Interphases"/>
                  <a:ea typeface="TT Interphases"/>
                  <a:cs typeface="TT Interphases"/>
                  <a:sym typeface="TT Interphases"/>
                </a:rPr>
                <a:t>MYNTRA SERVICES</a:t>
              </a:r>
            </a:p>
          </p:txBody>
        </p:sp>
        <p:sp>
          <p:nvSpPr>
            <p:cNvPr id="11" name="Freeform 11">
              <a:extLst>
                <a:ext uri="{FF2B5EF4-FFF2-40B4-BE49-F238E27FC236}">
                  <a16:creationId xmlns:a16="http://schemas.microsoft.com/office/drawing/2014/main" id="{7919B0EE-9885-DE10-4FF8-B6AC3E1D9551}"/>
                </a:ext>
              </a:extLst>
            </p:cNvPr>
            <p:cNvSpPr/>
            <p:nvPr/>
          </p:nvSpPr>
          <p:spPr>
            <a:xfrm>
              <a:off x="0" y="0"/>
              <a:ext cx="1030275" cy="736178"/>
            </a:xfrm>
            <a:custGeom>
              <a:avLst/>
              <a:gdLst/>
              <a:ahLst/>
              <a:cxnLst/>
              <a:rect l="l" t="t" r="r" b="b"/>
              <a:pathLst>
                <a:path w="1030275" h="736178">
                  <a:moveTo>
                    <a:pt x="0" y="0"/>
                  </a:moveTo>
                  <a:lnTo>
                    <a:pt x="1030275" y="0"/>
                  </a:lnTo>
                  <a:lnTo>
                    <a:pt x="1030275" y="736178"/>
                  </a:lnTo>
                  <a:lnTo>
                    <a:pt x="0" y="7361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sp>
        <p:nvSpPr>
          <p:cNvPr id="12" name="Freeform 12">
            <a:extLst>
              <a:ext uri="{FF2B5EF4-FFF2-40B4-BE49-F238E27FC236}">
                <a16:creationId xmlns:a16="http://schemas.microsoft.com/office/drawing/2014/main" id="{31E57EA5-B83D-28E3-C9E0-15A1A98B538B}"/>
              </a:ext>
            </a:extLst>
          </p:cNvPr>
          <p:cNvSpPr/>
          <p:nvPr/>
        </p:nvSpPr>
        <p:spPr>
          <a:xfrm>
            <a:off x="973969" y="3269893"/>
            <a:ext cx="392848" cy="403837"/>
          </a:xfrm>
          <a:custGeom>
            <a:avLst/>
            <a:gdLst/>
            <a:ahLst/>
            <a:cxnLst/>
            <a:rect l="l" t="t" r="r" b="b"/>
            <a:pathLst>
              <a:path w="403837" h="403837">
                <a:moveTo>
                  <a:pt x="0" y="0"/>
                </a:moveTo>
                <a:lnTo>
                  <a:pt x="403837" y="0"/>
                </a:lnTo>
                <a:lnTo>
                  <a:pt x="403837" y="403837"/>
                </a:lnTo>
                <a:lnTo>
                  <a:pt x="0" y="40383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TextBox 12">
            <a:extLst>
              <a:ext uri="{FF2B5EF4-FFF2-40B4-BE49-F238E27FC236}">
                <a16:creationId xmlns:a16="http://schemas.microsoft.com/office/drawing/2014/main" id="{27466EAC-402B-ACF5-DDE6-0BB8FBB352BD}"/>
              </a:ext>
            </a:extLst>
          </p:cNvPr>
          <p:cNvSpPr txBox="1"/>
          <p:nvPr/>
        </p:nvSpPr>
        <p:spPr>
          <a:xfrm>
            <a:off x="1366817" y="3390900"/>
            <a:ext cx="13568383" cy="4832092"/>
          </a:xfrm>
          <a:prstGeom prst="rect">
            <a:avLst/>
          </a:prstGeom>
          <a:noFill/>
        </p:spPr>
        <p:txBody>
          <a:bodyPr wrap="square" rtlCol="0">
            <a:spAutoFit/>
          </a:bodyPr>
          <a:lstStyle/>
          <a:p>
            <a:r>
              <a:rPr lang="en-IN" sz="2800" dirty="0">
                <a:solidFill>
                  <a:schemeClr val="bg1"/>
                </a:solidFill>
              </a:rPr>
              <a:t>Through our comprehensive analysis of Myntra's , we have gained valuable insights into consumer </a:t>
            </a:r>
            <a:r>
              <a:rPr lang="en-IN" sz="2800" dirty="0" err="1">
                <a:solidFill>
                  <a:schemeClr val="bg1"/>
                </a:solidFill>
              </a:rPr>
              <a:t>behavior</a:t>
            </a:r>
            <a:r>
              <a:rPr lang="en-IN" sz="2800" dirty="0">
                <a:solidFill>
                  <a:schemeClr val="bg1"/>
                </a:solidFill>
              </a:rPr>
              <a:t>, product performance, and marketing effectiveness. Our findings demonstrate that [key insights, e.g., women's apparel is the top-selling category, mobile app users have higher average order values, or email marketing campaigns have a significant ROI].</a:t>
            </a:r>
          </a:p>
          <a:p>
            <a:r>
              <a:rPr lang="en-IN" sz="2800" dirty="0">
                <a:solidFill>
                  <a:schemeClr val="bg1"/>
                </a:solidFill>
              </a:rPr>
              <a:t>These insights can inform strategic decisions for Myntra, such as [specific recommendations, e.g., increasing inventory of women's apparel, optimizing mobile app features, or refining email marketing strategies]. By leveraging data-driven insights, Myntra can enhance customer satisfaction, drive sales, and maintain its competitive position in the e-commerce market."</a:t>
            </a:r>
          </a:p>
          <a:p>
            <a:endParaRPr lang="en-IN" sz="2800" dirty="0">
              <a:solidFill>
                <a:schemeClr val="bg1"/>
              </a:solidFill>
            </a:endParaRPr>
          </a:p>
        </p:txBody>
      </p:sp>
    </p:spTree>
    <p:extLst>
      <p:ext uri="{BB962C8B-B14F-4D97-AF65-F5344CB8AC3E}">
        <p14:creationId xmlns:p14="http://schemas.microsoft.com/office/powerpoint/2010/main" val="317336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Freeform 2"/>
          <p:cNvSpPr/>
          <p:nvPr/>
        </p:nvSpPr>
        <p:spPr>
          <a:xfrm>
            <a:off x="0" y="-90977"/>
            <a:ext cx="10377977" cy="10377977"/>
          </a:xfrm>
          <a:custGeom>
            <a:avLst/>
            <a:gdLst/>
            <a:ahLst/>
            <a:cxnLst/>
            <a:rect l="l" t="t" r="r" b="b"/>
            <a:pathLst>
              <a:path w="10377977" h="10377977">
                <a:moveTo>
                  <a:pt x="0" y="0"/>
                </a:moveTo>
                <a:lnTo>
                  <a:pt x="10377977" y="0"/>
                </a:lnTo>
                <a:lnTo>
                  <a:pt x="10377977" y="10377977"/>
                </a:lnTo>
                <a:lnTo>
                  <a:pt x="0" y="103779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305988" y="1038834"/>
            <a:ext cx="403837" cy="403837"/>
          </a:xfrm>
          <a:custGeom>
            <a:avLst/>
            <a:gdLst/>
            <a:ahLst/>
            <a:cxnLst/>
            <a:rect l="l" t="t" r="r" b="b"/>
            <a:pathLst>
              <a:path w="403837" h="403837">
                <a:moveTo>
                  <a:pt x="0" y="0"/>
                </a:moveTo>
                <a:lnTo>
                  <a:pt x="403837" y="0"/>
                </a:lnTo>
                <a:lnTo>
                  <a:pt x="403837" y="403837"/>
                </a:lnTo>
                <a:lnTo>
                  <a:pt x="0" y="403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305988" y="5728212"/>
            <a:ext cx="403837" cy="403837"/>
          </a:xfrm>
          <a:custGeom>
            <a:avLst/>
            <a:gdLst/>
            <a:ahLst/>
            <a:cxnLst/>
            <a:rect l="l" t="t" r="r" b="b"/>
            <a:pathLst>
              <a:path w="403837" h="403837">
                <a:moveTo>
                  <a:pt x="0" y="0"/>
                </a:moveTo>
                <a:lnTo>
                  <a:pt x="403837" y="0"/>
                </a:lnTo>
                <a:lnTo>
                  <a:pt x="403837" y="403836"/>
                </a:lnTo>
                <a:lnTo>
                  <a:pt x="0" y="4038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9305988" y="2601960"/>
            <a:ext cx="403837" cy="403837"/>
          </a:xfrm>
          <a:custGeom>
            <a:avLst/>
            <a:gdLst/>
            <a:ahLst/>
            <a:cxnLst/>
            <a:rect l="l" t="t" r="r" b="b"/>
            <a:pathLst>
              <a:path w="403837" h="403837">
                <a:moveTo>
                  <a:pt x="0" y="0"/>
                </a:moveTo>
                <a:lnTo>
                  <a:pt x="403837" y="0"/>
                </a:lnTo>
                <a:lnTo>
                  <a:pt x="403837" y="403837"/>
                </a:lnTo>
                <a:lnTo>
                  <a:pt x="0" y="403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9305988" y="7291337"/>
            <a:ext cx="403837" cy="403837"/>
          </a:xfrm>
          <a:custGeom>
            <a:avLst/>
            <a:gdLst/>
            <a:ahLst/>
            <a:cxnLst/>
            <a:rect l="l" t="t" r="r" b="b"/>
            <a:pathLst>
              <a:path w="403837" h="403837">
                <a:moveTo>
                  <a:pt x="0" y="0"/>
                </a:moveTo>
                <a:lnTo>
                  <a:pt x="403837" y="0"/>
                </a:lnTo>
                <a:lnTo>
                  <a:pt x="403837" y="403837"/>
                </a:lnTo>
                <a:lnTo>
                  <a:pt x="0" y="403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9305988" y="4165086"/>
            <a:ext cx="403837" cy="403837"/>
          </a:xfrm>
          <a:custGeom>
            <a:avLst/>
            <a:gdLst/>
            <a:ahLst/>
            <a:cxnLst/>
            <a:rect l="l" t="t" r="r" b="b"/>
            <a:pathLst>
              <a:path w="403837" h="403837">
                <a:moveTo>
                  <a:pt x="0" y="0"/>
                </a:moveTo>
                <a:lnTo>
                  <a:pt x="403837" y="0"/>
                </a:lnTo>
                <a:lnTo>
                  <a:pt x="403837" y="403837"/>
                </a:lnTo>
                <a:lnTo>
                  <a:pt x="0" y="403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9305988" y="8854463"/>
            <a:ext cx="403837" cy="403837"/>
          </a:xfrm>
          <a:custGeom>
            <a:avLst/>
            <a:gdLst/>
            <a:ahLst/>
            <a:cxnLst/>
            <a:rect l="l" t="t" r="r" b="b"/>
            <a:pathLst>
              <a:path w="403837" h="403837">
                <a:moveTo>
                  <a:pt x="0" y="0"/>
                </a:moveTo>
                <a:lnTo>
                  <a:pt x="403837" y="0"/>
                </a:lnTo>
                <a:lnTo>
                  <a:pt x="403837" y="403837"/>
                </a:lnTo>
                <a:lnTo>
                  <a:pt x="0" y="403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9305988" y="1820397"/>
            <a:ext cx="403837" cy="403837"/>
          </a:xfrm>
          <a:custGeom>
            <a:avLst/>
            <a:gdLst/>
            <a:ahLst/>
            <a:cxnLst/>
            <a:rect l="l" t="t" r="r" b="b"/>
            <a:pathLst>
              <a:path w="403837" h="403837">
                <a:moveTo>
                  <a:pt x="0" y="0"/>
                </a:moveTo>
                <a:lnTo>
                  <a:pt x="403837" y="0"/>
                </a:lnTo>
                <a:lnTo>
                  <a:pt x="403837" y="403837"/>
                </a:lnTo>
                <a:lnTo>
                  <a:pt x="0" y="403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9305988" y="6509775"/>
            <a:ext cx="403837" cy="403837"/>
          </a:xfrm>
          <a:custGeom>
            <a:avLst/>
            <a:gdLst/>
            <a:ahLst/>
            <a:cxnLst/>
            <a:rect l="l" t="t" r="r" b="b"/>
            <a:pathLst>
              <a:path w="403837" h="403837">
                <a:moveTo>
                  <a:pt x="0" y="0"/>
                </a:moveTo>
                <a:lnTo>
                  <a:pt x="403837" y="0"/>
                </a:lnTo>
                <a:lnTo>
                  <a:pt x="403837" y="403836"/>
                </a:lnTo>
                <a:lnTo>
                  <a:pt x="0" y="4038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9305988" y="3383523"/>
            <a:ext cx="403837" cy="403837"/>
          </a:xfrm>
          <a:custGeom>
            <a:avLst/>
            <a:gdLst/>
            <a:ahLst/>
            <a:cxnLst/>
            <a:rect l="l" t="t" r="r" b="b"/>
            <a:pathLst>
              <a:path w="403837" h="403837">
                <a:moveTo>
                  <a:pt x="0" y="0"/>
                </a:moveTo>
                <a:lnTo>
                  <a:pt x="403837" y="0"/>
                </a:lnTo>
                <a:lnTo>
                  <a:pt x="403837" y="403837"/>
                </a:lnTo>
                <a:lnTo>
                  <a:pt x="0" y="403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9305988" y="8072900"/>
            <a:ext cx="403837" cy="403837"/>
          </a:xfrm>
          <a:custGeom>
            <a:avLst/>
            <a:gdLst/>
            <a:ahLst/>
            <a:cxnLst/>
            <a:rect l="l" t="t" r="r" b="b"/>
            <a:pathLst>
              <a:path w="403837" h="403837">
                <a:moveTo>
                  <a:pt x="0" y="0"/>
                </a:moveTo>
                <a:lnTo>
                  <a:pt x="403837" y="0"/>
                </a:lnTo>
                <a:lnTo>
                  <a:pt x="403837" y="403837"/>
                </a:lnTo>
                <a:lnTo>
                  <a:pt x="0" y="403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9305988" y="4946649"/>
            <a:ext cx="403837" cy="403837"/>
          </a:xfrm>
          <a:custGeom>
            <a:avLst/>
            <a:gdLst/>
            <a:ahLst/>
            <a:cxnLst/>
            <a:rect l="l" t="t" r="r" b="b"/>
            <a:pathLst>
              <a:path w="403837" h="403837">
                <a:moveTo>
                  <a:pt x="0" y="0"/>
                </a:moveTo>
                <a:lnTo>
                  <a:pt x="403837" y="0"/>
                </a:lnTo>
                <a:lnTo>
                  <a:pt x="403837" y="403837"/>
                </a:lnTo>
                <a:lnTo>
                  <a:pt x="0" y="403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14"/>
          <p:cNvSpPr txBox="1"/>
          <p:nvPr/>
        </p:nvSpPr>
        <p:spPr>
          <a:xfrm>
            <a:off x="1028700" y="4273232"/>
            <a:ext cx="6903399" cy="1343025"/>
          </a:xfrm>
          <a:prstGeom prst="rect">
            <a:avLst/>
          </a:prstGeom>
        </p:spPr>
        <p:txBody>
          <a:bodyPr lIns="0" tIns="0" rIns="0" bIns="0" rtlCol="0" anchor="t">
            <a:spAutoFit/>
          </a:bodyPr>
          <a:lstStyle/>
          <a:p>
            <a:pPr marL="0" lvl="0" indent="0" algn="ctr">
              <a:lnSpc>
                <a:spcPts val="10559"/>
              </a:lnSpc>
              <a:spcBef>
                <a:spcPct val="0"/>
              </a:spcBef>
            </a:pPr>
            <a:r>
              <a:rPr lang="en-US" sz="8799" dirty="0">
                <a:solidFill>
                  <a:srgbClr val="FFFFFF"/>
                </a:solidFill>
                <a:latin typeface="Neue Machina"/>
                <a:ea typeface="Neue Machina"/>
                <a:cs typeface="Neue Machina"/>
                <a:sym typeface="Neue Machina"/>
              </a:rPr>
              <a:t>Agenda</a:t>
            </a:r>
          </a:p>
        </p:txBody>
      </p:sp>
      <p:sp>
        <p:nvSpPr>
          <p:cNvPr id="18" name="TextBox 18"/>
          <p:cNvSpPr txBox="1"/>
          <p:nvPr/>
        </p:nvSpPr>
        <p:spPr>
          <a:xfrm>
            <a:off x="9969788" y="2523124"/>
            <a:ext cx="6328691" cy="461280"/>
          </a:xfrm>
          <a:prstGeom prst="rect">
            <a:avLst/>
          </a:prstGeom>
        </p:spPr>
        <p:txBody>
          <a:bodyPr lIns="0" tIns="0" rIns="0" bIns="0" rtlCol="0" anchor="t">
            <a:spAutoFit/>
          </a:bodyPr>
          <a:lstStyle/>
          <a:p>
            <a:pPr algn="l">
              <a:lnSpc>
                <a:spcPts val="3919"/>
              </a:lnSpc>
            </a:pPr>
            <a:r>
              <a:rPr lang="en-US" sz="2799" dirty="0">
                <a:solidFill>
                  <a:srgbClr val="FFFFFF"/>
                </a:solidFill>
                <a:latin typeface="TT Interphases"/>
                <a:ea typeface="TT Interphases"/>
                <a:cs typeface="TT Interphases"/>
                <a:sym typeface="TT Interphases"/>
                <a:hlinkClick r:id="rId6" action="ppaction://hlinksldjump"/>
              </a:rPr>
              <a:t>Top  10 Brands Based On Rating</a:t>
            </a:r>
          </a:p>
        </p:txBody>
      </p:sp>
      <p:sp>
        <p:nvSpPr>
          <p:cNvPr id="19" name="TextBox 19"/>
          <p:cNvSpPr txBox="1"/>
          <p:nvPr/>
        </p:nvSpPr>
        <p:spPr>
          <a:xfrm>
            <a:off x="9969788" y="4084223"/>
            <a:ext cx="6328691" cy="461280"/>
          </a:xfrm>
          <a:prstGeom prst="rect">
            <a:avLst/>
          </a:prstGeom>
        </p:spPr>
        <p:txBody>
          <a:bodyPr lIns="0" tIns="0" rIns="0" bIns="0" rtlCol="0" anchor="t">
            <a:spAutoFit/>
          </a:bodyPr>
          <a:lstStyle/>
          <a:p>
            <a:pPr algn="l">
              <a:lnSpc>
                <a:spcPts val="3919"/>
              </a:lnSpc>
            </a:pPr>
            <a:r>
              <a:rPr lang="en-US" sz="2799" dirty="0">
                <a:solidFill>
                  <a:srgbClr val="FFFFFF"/>
                </a:solidFill>
                <a:latin typeface="TT Interphases"/>
                <a:ea typeface="TT Interphases"/>
                <a:cs typeface="TT Interphases"/>
                <a:sym typeface="TT Interphases"/>
                <a:hlinkClick r:id="rId7" action="ppaction://hlinksldjump"/>
              </a:rPr>
              <a:t>Top 10 Brands based on Discount Price </a:t>
            </a:r>
          </a:p>
        </p:txBody>
      </p:sp>
      <p:sp>
        <p:nvSpPr>
          <p:cNvPr id="20" name="TextBox 20"/>
          <p:cNvSpPr txBox="1"/>
          <p:nvPr/>
        </p:nvSpPr>
        <p:spPr>
          <a:xfrm>
            <a:off x="9969788" y="4864772"/>
            <a:ext cx="6328691" cy="461280"/>
          </a:xfrm>
          <a:prstGeom prst="rect">
            <a:avLst/>
          </a:prstGeom>
        </p:spPr>
        <p:txBody>
          <a:bodyPr lIns="0" tIns="0" rIns="0" bIns="0" rtlCol="0" anchor="t">
            <a:spAutoFit/>
          </a:bodyPr>
          <a:lstStyle/>
          <a:p>
            <a:pPr algn="l">
              <a:lnSpc>
                <a:spcPts val="3919"/>
              </a:lnSpc>
            </a:pPr>
            <a:r>
              <a:rPr lang="en-US" sz="2799" dirty="0">
                <a:solidFill>
                  <a:srgbClr val="FFFFFF"/>
                </a:solidFill>
                <a:latin typeface="TT Interphases"/>
                <a:ea typeface="TT Interphases"/>
                <a:cs typeface="TT Interphases"/>
                <a:sym typeface="TT Interphases"/>
                <a:hlinkClick r:id="rId8" action="ppaction://hlinksldjump"/>
              </a:rPr>
              <a:t>Counts of Brands</a:t>
            </a:r>
          </a:p>
        </p:txBody>
      </p:sp>
      <p:sp>
        <p:nvSpPr>
          <p:cNvPr id="21" name="TextBox 21"/>
          <p:cNvSpPr txBox="1"/>
          <p:nvPr/>
        </p:nvSpPr>
        <p:spPr>
          <a:xfrm>
            <a:off x="9969788" y="5645322"/>
            <a:ext cx="6328691" cy="461280"/>
          </a:xfrm>
          <a:prstGeom prst="rect">
            <a:avLst/>
          </a:prstGeom>
        </p:spPr>
        <p:txBody>
          <a:bodyPr lIns="0" tIns="0" rIns="0" bIns="0" rtlCol="0" anchor="t">
            <a:spAutoFit/>
          </a:bodyPr>
          <a:lstStyle/>
          <a:p>
            <a:pPr algn="l">
              <a:lnSpc>
                <a:spcPts val="3919"/>
              </a:lnSpc>
            </a:pPr>
            <a:r>
              <a:rPr lang="en-US" sz="2799" dirty="0">
                <a:solidFill>
                  <a:srgbClr val="FFFFFF"/>
                </a:solidFill>
                <a:latin typeface="TT Interphases"/>
                <a:ea typeface="TT Interphases"/>
                <a:cs typeface="TT Interphases"/>
                <a:sym typeface="TT Interphases"/>
                <a:hlinkClick r:id="rId9" action="ppaction://hlinksldjump"/>
              </a:rPr>
              <a:t>Top 10 Brands based on Original Price</a:t>
            </a:r>
          </a:p>
        </p:txBody>
      </p:sp>
      <p:sp>
        <p:nvSpPr>
          <p:cNvPr id="22" name="TextBox 22"/>
          <p:cNvSpPr txBox="1"/>
          <p:nvPr/>
        </p:nvSpPr>
        <p:spPr>
          <a:xfrm>
            <a:off x="9969788" y="6425871"/>
            <a:ext cx="6328691" cy="461280"/>
          </a:xfrm>
          <a:prstGeom prst="rect">
            <a:avLst/>
          </a:prstGeom>
        </p:spPr>
        <p:txBody>
          <a:bodyPr lIns="0" tIns="0" rIns="0" bIns="0" rtlCol="0" anchor="t">
            <a:spAutoFit/>
          </a:bodyPr>
          <a:lstStyle/>
          <a:p>
            <a:pPr algn="l">
              <a:lnSpc>
                <a:spcPts val="3919"/>
              </a:lnSpc>
            </a:pPr>
            <a:r>
              <a:rPr lang="en-US" sz="2799" dirty="0">
                <a:solidFill>
                  <a:srgbClr val="FFFFFF"/>
                </a:solidFill>
                <a:latin typeface="TT Interphases"/>
                <a:ea typeface="TT Interphases"/>
                <a:cs typeface="TT Interphases"/>
                <a:sym typeface="TT Interphases"/>
                <a:hlinkClick r:id="rId10" action="ppaction://hlinksldjump"/>
              </a:rPr>
              <a:t>Top Brands in </a:t>
            </a:r>
            <a:r>
              <a:rPr lang="en-US" sz="2799" dirty="0" err="1">
                <a:solidFill>
                  <a:srgbClr val="FFFFFF"/>
                </a:solidFill>
                <a:latin typeface="TT Interphases"/>
                <a:ea typeface="TT Interphases"/>
                <a:cs typeface="TT Interphases"/>
                <a:sym typeface="TT Interphases"/>
                <a:hlinkClick r:id="rId10" action="ppaction://hlinksldjump"/>
              </a:rPr>
              <a:t>Inida</a:t>
            </a:r>
            <a:endParaRPr lang="en-US" sz="2799" dirty="0">
              <a:solidFill>
                <a:srgbClr val="FFFFFF"/>
              </a:solidFill>
              <a:latin typeface="TT Interphases"/>
              <a:ea typeface="TT Interphases"/>
              <a:cs typeface="TT Interphases"/>
              <a:sym typeface="TT Interphases"/>
              <a:hlinkClick r:id="rId10" action="ppaction://hlinksldjump"/>
            </a:endParaRPr>
          </a:p>
        </p:txBody>
      </p:sp>
      <p:sp>
        <p:nvSpPr>
          <p:cNvPr id="23" name="TextBox 23"/>
          <p:cNvSpPr txBox="1"/>
          <p:nvPr/>
        </p:nvSpPr>
        <p:spPr>
          <a:xfrm>
            <a:off x="9969788" y="7206420"/>
            <a:ext cx="6328691" cy="461280"/>
          </a:xfrm>
          <a:prstGeom prst="rect">
            <a:avLst/>
          </a:prstGeom>
        </p:spPr>
        <p:txBody>
          <a:bodyPr lIns="0" tIns="0" rIns="0" bIns="0" rtlCol="0" anchor="t">
            <a:spAutoFit/>
          </a:bodyPr>
          <a:lstStyle/>
          <a:p>
            <a:pPr algn="l">
              <a:lnSpc>
                <a:spcPts val="3919"/>
              </a:lnSpc>
            </a:pPr>
            <a:r>
              <a:rPr lang="en-US" sz="2799" dirty="0">
                <a:solidFill>
                  <a:srgbClr val="FFFFFF"/>
                </a:solidFill>
                <a:latin typeface="TT Interphases"/>
                <a:ea typeface="TT Interphases"/>
                <a:cs typeface="TT Interphases"/>
                <a:sym typeface="TT Interphases"/>
                <a:hlinkClick r:id="rId11" action="ppaction://hlinksldjump"/>
              </a:rPr>
              <a:t>Top Brands In India</a:t>
            </a:r>
          </a:p>
        </p:txBody>
      </p:sp>
      <p:sp>
        <p:nvSpPr>
          <p:cNvPr id="24" name="TextBox 24"/>
          <p:cNvSpPr txBox="1"/>
          <p:nvPr/>
        </p:nvSpPr>
        <p:spPr>
          <a:xfrm>
            <a:off x="9969788" y="7986970"/>
            <a:ext cx="6328691" cy="461280"/>
          </a:xfrm>
          <a:prstGeom prst="rect">
            <a:avLst/>
          </a:prstGeom>
        </p:spPr>
        <p:txBody>
          <a:bodyPr lIns="0" tIns="0" rIns="0" bIns="0" rtlCol="0" anchor="t">
            <a:spAutoFit/>
          </a:bodyPr>
          <a:lstStyle/>
          <a:p>
            <a:pPr algn="l">
              <a:lnSpc>
                <a:spcPts val="3919"/>
              </a:lnSpc>
            </a:pPr>
            <a:r>
              <a:rPr lang="en-US" sz="2799" dirty="0">
                <a:solidFill>
                  <a:srgbClr val="FFFFFF"/>
                </a:solidFill>
                <a:latin typeface="TT Interphases"/>
                <a:ea typeface="TT Interphases"/>
                <a:cs typeface="TT Interphases"/>
                <a:sym typeface="TT Interphases"/>
                <a:hlinkClick r:id="rId12" action="ppaction://hlinksldjump"/>
              </a:rPr>
              <a:t>Western region</a:t>
            </a:r>
          </a:p>
        </p:txBody>
      </p:sp>
      <p:sp>
        <p:nvSpPr>
          <p:cNvPr id="25" name="TextBox 25"/>
          <p:cNvSpPr txBox="1"/>
          <p:nvPr/>
        </p:nvSpPr>
        <p:spPr>
          <a:xfrm>
            <a:off x="9969788" y="1742574"/>
            <a:ext cx="6328691" cy="461280"/>
          </a:xfrm>
          <a:prstGeom prst="rect">
            <a:avLst/>
          </a:prstGeom>
        </p:spPr>
        <p:txBody>
          <a:bodyPr lIns="0" tIns="0" rIns="0" bIns="0" rtlCol="0" anchor="t">
            <a:spAutoFit/>
          </a:bodyPr>
          <a:lstStyle/>
          <a:p>
            <a:pPr algn="l">
              <a:lnSpc>
                <a:spcPts val="3919"/>
              </a:lnSpc>
            </a:pPr>
            <a:r>
              <a:rPr lang="en-US" sz="2799" dirty="0">
                <a:solidFill>
                  <a:srgbClr val="FFFFFF"/>
                </a:solidFill>
                <a:latin typeface="TT Interphases"/>
                <a:ea typeface="TT Interphases"/>
                <a:cs typeface="TT Interphases"/>
                <a:sym typeface="TT Interphases"/>
                <a:hlinkClick r:id="rId13" action="ppaction://hlinksldjump"/>
              </a:rPr>
              <a:t>Most  Poplar size</a:t>
            </a:r>
          </a:p>
        </p:txBody>
      </p:sp>
      <p:sp>
        <p:nvSpPr>
          <p:cNvPr id="26" name="TextBox 26"/>
          <p:cNvSpPr txBox="1"/>
          <p:nvPr/>
        </p:nvSpPr>
        <p:spPr>
          <a:xfrm>
            <a:off x="9969788" y="8767519"/>
            <a:ext cx="6328691" cy="461280"/>
          </a:xfrm>
          <a:prstGeom prst="rect">
            <a:avLst/>
          </a:prstGeom>
        </p:spPr>
        <p:txBody>
          <a:bodyPr lIns="0" tIns="0" rIns="0" bIns="0" rtlCol="0" anchor="t">
            <a:spAutoFit/>
          </a:bodyPr>
          <a:lstStyle/>
          <a:p>
            <a:pPr algn="l">
              <a:lnSpc>
                <a:spcPts val="3919"/>
              </a:lnSpc>
            </a:pPr>
            <a:r>
              <a:rPr lang="en-US" sz="2799" dirty="0">
                <a:solidFill>
                  <a:srgbClr val="FFFFFF"/>
                </a:solidFill>
                <a:latin typeface="TT Interphases"/>
                <a:ea typeface="TT Interphases"/>
                <a:cs typeface="TT Interphases"/>
                <a:sym typeface="TT Interphases"/>
                <a:hlinkClick r:id="rId9" action="ppaction://hlinksldjump"/>
              </a:rPr>
              <a:t>Conclusion</a:t>
            </a:r>
          </a:p>
        </p:txBody>
      </p:sp>
      <p:sp>
        <p:nvSpPr>
          <p:cNvPr id="27" name="TextBox 27"/>
          <p:cNvSpPr txBox="1"/>
          <p:nvPr/>
        </p:nvSpPr>
        <p:spPr>
          <a:xfrm>
            <a:off x="9969788" y="3303673"/>
            <a:ext cx="6328691" cy="961417"/>
          </a:xfrm>
          <a:prstGeom prst="rect">
            <a:avLst/>
          </a:prstGeom>
        </p:spPr>
        <p:txBody>
          <a:bodyPr lIns="0" tIns="0" rIns="0" bIns="0" rtlCol="0" anchor="t">
            <a:spAutoFit/>
          </a:bodyPr>
          <a:lstStyle/>
          <a:p>
            <a:pPr>
              <a:lnSpc>
                <a:spcPts val="3919"/>
              </a:lnSpc>
            </a:pPr>
            <a:r>
              <a:rPr lang="en-US" sz="2799" dirty="0">
                <a:solidFill>
                  <a:srgbClr val="FFFFFF"/>
                </a:solidFill>
                <a:latin typeface="TT Interphases"/>
                <a:ea typeface="TT Interphases"/>
                <a:cs typeface="TT Interphases"/>
                <a:sym typeface="TT Interphases"/>
                <a:hlinkClick r:id="rId6" action="ppaction://hlinksldjump"/>
              </a:rPr>
              <a:t>Top  10 Brands Based On Reviews</a:t>
            </a:r>
          </a:p>
          <a:p>
            <a:pPr algn="l">
              <a:lnSpc>
                <a:spcPts val="3919"/>
              </a:lnSpc>
            </a:pPr>
            <a:endParaRPr lang="en-US" sz="2799" dirty="0">
              <a:solidFill>
                <a:srgbClr val="FFFFFF"/>
              </a:solidFill>
              <a:latin typeface="TT Interphases"/>
              <a:ea typeface="TT Interphases"/>
              <a:cs typeface="TT Interphases"/>
              <a:sym typeface="TT Interphases"/>
              <a:hlinkClick r:id="rId14" action="ppaction://hlinksldjump"/>
            </a:endParaRPr>
          </a:p>
        </p:txBody>
      </p:sp>
      <p:sp>
        <p:nvSpPr>
          <p:cNvPr id="28" name="TextBox 28"/>
          <p:cNvSpPr txBox="1"/>
          <p:nvPr/>
        </p:nvSpPr>
        <p:spPr>
          <a:xfrm>
            <a:off x="9969788" y="962025"/>
            <a:ext cx="7175212" cy="461280"/>
          </a:xfrm>
          <a:prstGeom prst="rect">
            <a:avLst/>
          </a:prstGeom>
        </p:spPr>
        <p:txBody>
          <a:bodyPr wrap="square" lIns="0" tIns="0" rIns="0" bIns="0" rtlCol="0" anchor="t">
            <a:spAutoFit/>
          </a:bodyPr>
          <a:lstStyle/>
          <a:p>
            <a:pPr algn="l">
              <a:lnSpc>
                <a:spcPts val="3919"/>
              </a:lnSpc>
            </a:pPr>
            <a:r>
              <a:rPr lang="en-US" sz="2799" dirty="0">
                <a:solidFill>
                  <a:srgbClr val="FFFFFF"/>
                </a:solidFill>
                <a:latin typeface="TT Interphases"/>
                <a:ea typeface="TT Interphases"/>
                <a:cs typeface="TT Interphases"/>
                <a:sym typeface="TT Interphases"/>
                <a:hlinkClick r:id="rId15" action="ppaction://hlinksldjump"/>
              </a:rPr>
              <a:t>Gender Preference For Different Categories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grpSp>
        <p:nvGrpSpPr>
          <p:cNvPr id="5" name="Group 5"/>
          <p:cNvGrpSpPr/>
          <p:nvPr/>
        </p:nvGrpSpPr>
        <p:grpSpPr>
          <a:xfrm>
            <a:off x="8542438" y="3387683"/>
            <a:ext cx="8716862" cy="3875564"/>
            <a:chOff x="0" y="0"/>
            <a:chExt cx="11622483" cy="5167419"/>
          </a:xfrm>
        </p:grpSpPr>
        <p:sp>
          <p:nvSpPr>
            <p:cNvPr id="6" name="TextBox 6"/>
            <p:cNvSpPr txBox="1"/>
            <p:nvPr/>
          </p:nvSpPr>
          <p:spPr>
            <a:xfrm>
              <a:off x="0" y="-9525"/>
              <a:ext cx="11622483" cy="2447826"/>
            </a:xfrm>
            <a:prstGeom prst="rect">
              <a:avLst/>
            </a:prstGeom>
          </p:spPr>
          <p:txBody>
            <a:bodyPr lIns="0" tIns="0" rIns="0" bIns="0" rtlCol="0" anchor="t">
              <a:spAutoFit/>
            </a:bodyPr>
            <a:lstStyle/>
            <a:p>
              <a:pPr algn="l">
                <a:lnSpc>
                  <a:spcPts val="7200"/>
                </a:lnSpc>
              </a:pPr>
              <a:r>
                <a:rPr lang="en-US" sz="6000" dirty="0">
                  <a:solidFill>
                    <a:srgbClr val="FFFFFF"/>
                  </a:solidFill>
                  <a:latin typeface="Neue Machina"/>
                  <a:ea typeface="Neue Machina"/>
                  <a:cs typeface="Neue Machina"/>
                  <a:sym typeface="Neue Machina"/>
                </a:rPr>
                <a:t>Message from the President and CEO</a:t>
              </a:r>
            </a:p>
          </p:txBody>
        </p:sp>
        <p:sp>
          <p:nvSpPr>
            <p:cNvPr id="7" name="TextBox 7"/>
            <p:cNvSpPr txBox="1"/>
            <p:nvPr/>
          </p:nvSpPr>
          <p:spPr>
            <a:xfrm>
              <a:off x="0" y="3019649"/>
              <a:ext cx="11051620" cy="2147770"/>
            </a:xfrm>
            <a:prstGeom prst="rect">
              <a:avLst/>
            </a:prstGeom>
          </p:spPr>
          <p:txBody>
            <a:bodyPr lIns="0" tIns="0" rIns="0" bIns="0" rtlCol="0" anchor="t">
              <a:spAutoFit/>
            </a:bodyPr>
            <a:lstStyle/>
            <a:p>
              <a:pPr marL="474981" lvl="1" indent="-237491" algn="l">
                <a:lnSpc>
                  <a:spcPts val="3080"/>
                </a:lnSpc>
                <a:buFont typeface="Arial"/>
                <a:buChar char="•"/>
              </a:pPr>
              <a:r>
                <a:rPr lang="en-US" sz="2200">
                  <a:solidFill>
                    <a:srgbClr val="FFFFFF"/>
                  </a:solidFill>
                  <a:latin typeface="TT Interphases"/>
                  <a:ea typeface="TT Interphases"/>
                  <a:cs typeface="TT Interphases"/>
                  <a:sym typeface="TT Interphases"/>
                </a:rPr>
                <a:t>Insert a recorded message from the leadership team</a:t>
              </a:r>
            </a:p>
            <a:p>
              <a:pPr marL="474981" lvl="1" indent="-237491" algn="just">
                <a:lnSpc>
                  <a:spcPts val="3740"/>
                </a:lnSpc>
                <a:buFont typeface="Arial"/>
                <a:buChar char="•"/>
              </a:pPr>
              <a:r>
                <a:rPr lang="en-US" sz="2200">
                  <a:solidFill>
                    <a:srgbClr val="FFFFFF"/>
                  </a:solidFill>
                  <a:latin typeface="TT Interphases"/>
                  <a:ea typeface="TT Interphases"/>
                  <a:cs typeface="TT Interphases"/>
                  <a:sym typeface="TT Interphases"/>
                </a:rPr>
                <a:t>You may enumerate milestone highlights as a bulleted list</a:t>
              </a:r>
            </a:p>
            <a:p>
              <a:pPr marL="474981" lvl="1" indent="-237491" algn="l">
                <a:lnSpc>
                  <a:spcPts val="3080"/>
                </a:lnSpc>
                <a:buFont typeface="Arial"/>
                <a:buChar char="•"/>
              </a:pPr>
              <a:r>
                <a:rPr lang="en-US" sz="2200">
                  <a:solidFill>
                    <a:srgbClr val="FFFFFF"/>
                  </a:solidFill>
                  <a:latin typeface="TT Interphases"/>
                  <a:ea typeface="TT Interphases"/>
                  <a:cs typeface="TT Interphases"/>
                  <a:sym typeface="TT Interphases"/>
                </a:rPr>
                <a:t>Or share the vision for the company and other inspiring, forward-looking statements</a:t>
              </a:r>
            </a:p>
          </p:txBody>
        </p:sp>
      </p:grpSp>
      <p:sp>
        <p:nvSpPr>
          <p:cNvPr id="8" name="TextBox 8"/>
          <p:cNvSpPr txBox="1"/>
          <p:nvPr/>
        </p:nvSpPr>
        <p:spPr>
          <a:xfrm>
            <a:off x="1028700" y="9220200"/>
            <a:ext cx="5231327" cy="306686"/>
          </a:xfrm>
          <a:prstGeom prst="rect">
            <a:avLst/>
          </a:prstGeom>
        </p:spPr>
        <p:txBody>
          <a:bodyPr lIns="0" tIns="0" rIns="0" bIns="0" rtlCol="0" anchor="t">
            <a:spAutoFit/>
          </a:bodyPr>
          <a:lstStyle/>
          <a:p>
            <a:pPr algn="l">
              <a:lnSpc>
                <a:spcPts val="2520"/>
              </a:lnSpc>
              <a:spcBef>
                <a:spcPct val="0"/>
              </a:spcBef>
            </a:pPr>
            <a:r>
              <a:rPr lang="en-US" sz="1800" u="sng">
                <a:solidFill>
                  <a:srgbClr val="FFFFFF"/>
                </a:solidFill>
                <a:latin typeface="TT Interphases"/>
                <a:ea typeface="TT Interphases"/>
                <a:cs typeface="TT Interphases"/>
                <a:sym typeface="TT Interphases"/>
                <a:hlinkClick r:id="rId2" action="ppaction://hlinksldjump"/>
              </a:rPr>
              <a:t>Back to Agenda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a:extLst>
            <a:ext uri="{FF2B5EF4-FFF2-40B4-BE49-F238E27FC236}">
              <a16:creationId xmlns:a16="http://schemas.microsoft.com/office/drawing/2014/main" id="{0A43EF18-80E3-8F01-D42E-430DBD60A23C}"/>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4F28FEE0-8918-A27D-1CA2-E1D4F948ED7F}"/>
              </a:ext>
            </a:extLst>
          </p:cNvPr>
          <p:cNvGrpSpPr/>
          <p:nvPr/>
        </p:nvGrpSpPr>
        <p:grpSpPr>
          <a:xfrm>
            <a:off x="8542438" y="613659"/>
            <a:ext cx="9318424" cy="5404630"/>
            <a:chOff x="0" y="-3698699"/>
            <a:chExt cx="12424566" cy="7206174"/>
          </a:xfrm>
        </p:grpSpPr>
        <p:sp>
          <p:nvSpPr>
            <p:cNvPr id="6" name="TextBox 6">
              <a:extLst>
                <a:ext uri="{FF2B5EF4-FFF2-40B4-BE49-F238E27FC236}">
                  <a16:creationId xmlns:a16="http://schemas.microsoft.com/office/drawing/2014/main" id="{9F234423-1468-9028-DED6-7E4824BC63C7}"/>
                </a:ext>
              </a:extLst>
            </p:cNvPr>
            <p:cNvSpPr txBox="1"/>
            <p:nvPr/>
          </p:nvSpPr>
          <p:spPr>
            <a:xfrm>
              <a:off x="802083" y="-3698699"/>
              <a:ext cx="11622483" cy="2340470"/>
            </a:xfrm>
            <a:prstGeom prst="rect">
              <a:avLst/>
            </a:prstGeom>
          </p:spPr>
          <p:txBody>
            <a:bodyPr lIns="0" tIns="0" rIns="0" bIns="0" rtlCol="0" anchor="t">
              <a:spAutoFit/>
            </a:bodyPr>
            <a:lstStyle/>
            <a:p>
              <a:pPr algn="l">
                <a:lnSpc>
                  <a:spcPts val="7200"/>
                </a:lnSpc>
              </a:pPr>
              <a:r>
                <a:rPr lang="en-US" sz="4400" dirty="0">
                  <a:solidFill>
                    <a:srgbClr val="FFFFFF"/>
                  </a:solidFill>
                  <a:latin typeface="Neue Machina"/>
                  <a:ea typeface="Neue Machina"/>
                  <a:cs typeface="Neue Machina"/>
                  <a:sym typeface="Neue Machina"/>
                </a:rPr>
                <a:t>Gender preference for different categories</a:t>
              </a:r>
            </a:p>
          </p:txBody>
        </p:sp>
        <p:sp>
          <p:nvSpPr>
            <p:cNvPr id="7" name="TextBox 7">
              <a:extLst>
                <a:ext uri="{FF2B5EF4-FFF2-40B4-BE49-F238E27FC236}">
                  <a16:creationId xmlns:a16="http://schemas.microsoft.com/office/drawing/2014/main" id="{164AB351-8EF5-32E6-51FE-0AD31FB32742}"/>
                </a:ext>
              </a:extLst>
            </p:cNvPr>
            <p:cNvSpPr txBox="1"/>
            <p:nvPr/>
          </p:nvSpPr>
          <p:spPr>
            <a:xfrm>
              <a:off x="0" y="3019650"/>
              <a:ext cx="11051621" cy="487825"/>
            </a:xfrm>
            <a:prstGeom prst="rect">
              <a:avLst/>
            </a:prstGeom>
          </p:spPr>
          <p:txBody>
            <a:bodyPr lIns="0" tIns="0" rIns="0" bIns="0" rtlCol="0" anchor="t">
              <a:spAutoFit/>
            </a:bodyPr>
            <a:lstStyle/>
            <a:p>
              <a:pPr marL="237490" lvl="1" algn="l">
                <a:lnSpc>
                  <a:spcPts val="3080"/>
                </a:lnSpc>
              </a:pPr>
              <a:endParaRPr lang="en-US" sz="2200" dirty="0">
                <a:solidFill>
                  <a:srgbClr val="FFFFFF"/>
                </a:solidFill>
                <a:latin typeface="TT Interphases"/>
                <a:ea typeface="TT Interphases"/>
                <a:cs typeface="TT Interphases"/>
                <a:sym typeface="TT Interphases"/>
              </a:endParaRPr>
            </a:p>
          </p:txBody>
        </p:sp>
      </p:grpSp>
      <p:sp>
        <p:nvSpPr>
          <p:cNvPr id="8" name="TextBox 8">
            <a:extLst>
              <a:ext uri="{FF2B5EF4-FFF2-40B4-BE49-F238E27FC236}">
                <a16:creationId xmlns:a16="http://schemas.microsoft.com/office/drawing/2014/main" id="{D8754B19-617E-E3AC-2710-FA1707E8EC53}"/>
              </a:ext>
            </a:extLst>
          </p:cNvPr>
          <p:cNvSpPr txBox="1"/>
          <p:nvPr/>
        </p:nvSpPr>
        <p:spPr>
          <a:xfrm>
            <a:off x="1028700" y="9220200"/>
            <a:ext cx="5231327" cy="306686"/>
          </a:xfrm>
          <a:prstGeom prst="rect">
            <a:avLst/>
          </a:prstGeom>
        </p:spPr>
        <p:txBody>
          <a:bodyPr lIns="0" tIns="0" rIns="0" bIns="0" rtlCol="0" anchor="t">
            <a:spAutoFit/>
          </a:bodyPr>
          <a:lstStyle/>
          <a:p>
            <a:pPr algn="l">
              <a:lnSpc>
                <a:spcPts val="2520"/>
              </a:lnSpc>
              <a:spcBef>
                <a:spcPct val="0"/>
              </a:spcBef>
            </a:pPr>
            <a:r>
              <a:rPr lang="en-US" sz="1800" u="sng">
                <a:solidFill>
                  <a:srgbClr val="FFFFFF"/>
                </a:solidFill>
                <a:latin typeface="TT Interphases"/>
                <a:ea typeface="TT Interphases"/>
                <a:cs typeface="TT Interphases"/>
                <a:sym typeface="TT Interphases"/>
                <a:hlinkClick r:id="rId2" action="ppaction://hlinksldjump"/>
              </a:rPr>
              <a:t>Back to Agenda Page</a:t>
            </a:r>
          </a:p>
        </p:txBody>
      </p:sp>
      <p:pic>
        <p:nvPicPr>
          <p:cNvPr id="10" name="Picture 9">
            <a:extLst>
              <a:ext uri="{FF2B5EF4-FFF2-40B4-BE49-F238E27FC236}">
                <a16:creationId xmlns:a16="http://schemas.microsoft.com/office/drawing/2014/main" id="{747FAE36-914E-9EAD-92B3-C9499A8A2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51" y="2177754"/>
            <a:ext cx="7315200" cy="3657600"/>
          </a:xfrm>
          <a:prstGeom prst="rect">
            <a:avLst/>
          </a:prstGeom>
        </p:spPr>
      </p:pic>
      <p:sp>
        <p:nvSpPr>
          <p:cNvPr id="2" name="Freeform 7">
            <a:extLst>
              <a:ext uri="{FF2B5EF4-FFF2-40B4-BE49-F238E27FC236}">
                <a16:creationId xmlns:a16="http://schemas.microsoft.com/office/drawing/2014/main" id="{CA492B53-40D9-6F4E-5993-638C3D8ED9FC}"/>
              </a:ext>
            </a:extLst>
          </p:cNvPr>
          <p:cNvSpPr/>
          <p:nvPr/>
        </p:nvSpPr>
        <p:spPr>
          <a:xfrm>
            <a:off x="8229600" y="880513"/>
            <a:ext cx="772706" cy="552134"/>
          </a:xfrm>
          <a:custGeom>
            <a:avLst/>
            <a:gdLst/>
            <a:ahLst/>
            <a:cxnLst/>
            <a:rect l="l" t="t" r="r" b="b"/>
            <a:pathLst>
              <a:path w="1030275" h="736178">
                <a:moveTo>
                  <a:pt x="0" y="0"/>
                </a:moveTo>
                <a:lnTo>
                  <a:pt x="1030275" y="0"/>
                </a:lnTo>
                <a:lnTo>
                  <a:pt x="1030275" y="736178"/>
                </a:lnTo>
                <a:lnTo>
                  <a:pt x="0" y="7361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3" name="TextBox 2">
            <a:extLst>
              <a:ext uri="{FF2B5EF4-FFF2-40B4-BE49-F238E27FC236}">
                <a16:creationId xmlns:a16="http://schemas.microsoft.com/office/drawing/2014/main" id="{523624C1-BAC3-223B-3365-C02E2421C902}"/>
              </a:ext>
            </a:extLst>
          </p:cNvPr>
          <p:cNvSpPr txBox="1"/>
          <p:nvPr/>
        </p:nvSpPr>
        <p:spPr>
          <a:xfrm>
            <a:off x="151151" y="6545097"/>
            <a:ext cx="17527249" cy="2831544"/>
          </a:xfrm>
          <a:prstGeom prst="rect">
            <a:avLst/>
          </a:prstGeom>
          <a:noFill/>
        </p:spPr>
        <p:txBody>
          <a:bodyPr wrap="square" rtlCol="0">
            <a:spAutoFit/>
          </a:bodyPr>
          <a:lstStyle/>
          <a:p>
            <a:pPr>
              <a:buFont typeface="Arial" panose="020B0604020202020204" pitchFamily="34" charset="0"/>
              <a:buChar char="•"/>
            </a:pPr>
            <a:r>
              <a:rPr lang="en-IN" sz="2000" b="1" dirty="0">
                <a:solidFill>
                  <a:schemeClr val="bg1"/>
                </a:solidFill>
              </a:rPr>
              <a:t>Wear category:</a:t>
            </a:r>
            <a:r>
              <a:rPr lang="en-IN" sz="2000" dirty="0">
                <a:solidFill>
                  <a:schemeClr val="bg1"/>
                </a:solidFill>
              </a:rPr>
              <a:t> Women consistently show a higher preference for products in the "Wear" category compared to men across all subcategories.</a:t>
            </a:r>
          </a:p>
          <a:p>
            <a:pPr>
              <a:buFont typeface="Arial" panose="020B0604020202020204" pitchFamily="34" charset="0"/>
              <a:buChar char="•"/>
            </a:pPr>
            <a:r>
              <a:rPr lang="en-IN" sz="2000" b="1" dirty="0">
                <a:solidFill>
                  <a:schemeClr val="bg1"/>
                </a:solidFill>
              </a:rPr>
              <a:t>Near category:</a:t>
            </a:r>
            <a:r>
              <a:rPr lang="en-IN" sz="2000" dirty="0">
                <a:solidFill>
                  <a:schemeClr val="bg1"/>
                </a:solidFill>
              </a:rPr>
              <a:t> There's a notable gender disparity in the "Near" category, with men significantly outnumbering women in terms of product preference.</a:t>
            </a:r>
          </a:p>
          <a:p>
            <a:pPr>
              <a:buFont typeface="Arial" panose="020B0604020202020204" pitchFamily="34" charset="0"/>
              <a:buChar char="•"/>
            </a:pPr>
            <a:r>
              <a:rPr lang="en-IN" sz="2000" b="1" dirty="0">
                <a:solidFill>
                  <a:schemeClr val="bg1"/>
                </a:solidFill>
              </a:rPr>
              <a:t>Size category:</a:t>
            </a:r>
            <a:r>
              <a:rPr lang="en-IN" sz="2000" dirty="0">
                <a:solidFill>
                  <a:schemeClr val="bg1"/>
                </a:solidFill>
              </a:rPr>
              <a:t> The "Size" category exhibits a relatively balanced preference between men and women.</a:t>
            </a:r>
          </a:p>
          <a:p>
            <a:pPr>
              <a:buFont typeface="Arial" panose="020B0604020202020204" pitchFamily="34" charset="0"/>
              <a:buChar char="•"/>
            </a:pPr>
            <a:r>
              <a:rPr lang="en-IN" sz="2000" b="1" dirty="0">
                <a:solidFill>
                  <a:schemeClr val="bg1"/>
                </a:solidFill>
              </a:rPr>
              <a:t>Wear category:</a:t>
            </a:r>
            <a:r>
              <a:rPr lang="en-IN" sz="2000" dirty="0">
                <a:solidFill>
                  <a:schemeClr val="bg1"/>
                </a:solidFill>
              </a:rPr>
              <a:t> While women dominate the "Wear" category overall, men show a slightly higher preference for products in the "Wear" subcategory.</a:t>
            </a:r>
          </a:p>
          <a:p>
            <a:pPr>
              <a:buFont typeface="Arial" panose="020B0604020202020204" pitchFamily="34" charset="0"/>
              <a:buChar char="•"/>
            </a:pPr>
            <a:r>
              <a:rPr lang="en-IN" sz="2000" b="1" dirty="0">
                <a:solidFill>
                  <a:schemeClr val="bg1"/>
                </a:solidFill>
              </a:rPr>
              <a:t>Stern category:</a:t>
            </a:r>
            <a:r>
              <a:rPr lang="en-IN" sz="2000" dirty="0">
                <a:solidFill>
                  <a:schemeClr val="bg1"/>
                </a:solidFill>
              </a:rPr>
              <a:t> Women overwhelmingly prefer products in the "Stern" category, indicating a significant gender difference in this particular subcategory.</a:t>
            </a:r>
          </a:p>
          <a:p>
            <a:r>
              <a:rPr lang="en-IN" sz="2000" b="1" dirty="0">
                <a:solidFill>
                  <a:schemeClr val="bg1"/>
                </a:solidFill>
              </a:rPr>
              <a:t>Overall, the analysis reveals distinct gender preferences in various product categories.</a:t>
            </a:r>
            <a:r>
              <a:rPr lang="en-IN" sz="2000" dirty="0">
                <a:solidFill>
                  <a:schemeClr val="bg1"/>
                </a:solidFill>
              </a:rPr>
              <a:t> Women tend to </a:t>
            </a:r>
            <a:r>
              <a:rPr lang="en-IN" sz="2000" dirty="0" err="1">
                <a:solidFill>
                  <a:schemeClr val="bg1"/>
                </a:solidFill>
              </a:rPr>
              <a:t>favor</a:t>
            </a:r>
            <a:r>
              <a:rPr lang="en-IN" sz="2000" dirty="0">
                <a:solidFill>
                  <a:schemeClr val="bg1"/>
                </a:solidFill>
              </a:rPr>
              <a:t> items related to fashion, personal care, and accessories, while men demonstrate a higher interest in products associated with home, electronics, and tools. Understanding these preferences can be valuable for businesses in tailoring their marketing strategies and product offerings to specific gender demographics.</a:t>
            </a:r>
          </a:p>
          <a:p>
            <a:endParaRPr lang="en-IN" dirty="0"/>
          </a:p>
        </p:txBody>
      </p:sp>
    </p:spTree>
    <p:extLst>
      <p:ext uri="{BB962C8B-B14F-4D97-AF65-F5344CB8AC3E}">
        <p14:creationId xmlns:p14="http://schemas.microsoft.com/office/powerpoint/2010/main" val="455281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Freeform 2"/>
          <p:cNvSpPr/>
          <p:nvPr/>
        </p:nvSpPr>
        <p:spPr>
          <a:xfrm rot="-10800000">
            <a:off x="18143" y="-342900"/>
            <a:ext cx="18288000" cy="10972800"/>
          </a:xfrm>
          <a:custGeom>
            <a:avLst/>
            <a:gdLst/>
            <a:ahLst/>
            <a:cxnLst/>
            <a:rect l="l" t="t" r="r" b="b"/>
            <a:pathLst>
              <a:path w="18288000" h="10972800">
                <a:moveTo>
                  <a:pt x="0" y="0"/>
                </a:moveTo>
                <a:lnTo>
                  <a:pt x="18288000" y="0"/>
                </a:lnTo>
                <a:lnTo>
                  <a:pt x="182880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rot="2482">
            <a:off x="279398" y="3848758"/>
            <a:ext cx="13189529" cy="0"/>
          </a:xfrm>
          <a:prstGeom prst="line">
            <a:avLst/>
          </a:prstGeom>
          <a:ln w="19050" cap="rnd">
            <a:solidFill>
              <a:srgbClr val="FFFFFF"/>
            </a:solidFill>
            <a:prstDash val="solid"/>
            <a:headEnd type="none" w="sm" len="sm"/>
            <a:tailEnd type="none" w="sm" len="sm"/>
          </a:ln>
        </p:spPr>
      </p:sp>
      <p:grpSp>
        <p:nvGrpSpPr>
          <p:cNvPr id="4" name="Group 4"/>
          <p:cNvGrpSpPr/>
          <p:nvPr/>
        </p:nvGrpSpPr>
        <p:grpSpPr>
          <a:xfrm>
            <a:off x="5638800" y="3682071"/>
            <a:ext cx="323850" cy="32385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6" name="Group 6"/>
          <p:cNvGrpSpPr/>
          <p:nvPr/>
        </p:nvGrpSpPr>
        <p:grpSpPr>
          <a:xfrm>
            <a:off x="337730" y="3675495"/>
            <a:ext cx="323850" cy="32385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8" name="Group 8"/>
          <p:cNvGrpSpPr/>
          <p:nvPr/>
        </p:nvGrpSpPr>
        <p:grpSpPr>
          <a:xfrm>
            <a:off x="9605817" y="7785328"/>
            <a:ext cx="323850" cy="32385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id="10" name="Group 10"/>
          <p:cNvGrpSpPr/>
          <p:nvPr/>
        </p:nvGrpSpPr>
        <p:grpSpPr>
          <a:xfrm>
            <a:off x="11510003" y="3682071"/>
            <a:ext cx="323850" cy="323850"/>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id="12" name="TextBox 12"/>
          <p:cNvSpPr txBox="1"/>
          <p:nvPr/>
        </p:nvSpPr>
        <p:spPr>
          <a:xfrm>
            <a:off x="457199" y="-68782"/>
            <a:ext cx="13761025" cy="1298561"/>
          </a:xfrm>
          <a:prstGeom prst="rect">
            <a:avLst/>
          </a:prstGeom>
        </p:spPr>
        <p:txBody>
          <a:bodyPr wrap="square" lIns="0" tIns="0" rIns="0" bIns="0" rtlCol="0" anchor="t">
            <a:spAutoFit/>
          </a:bodyPr>
          <a:lstStyle/>
          <a:p>
            <a:pPr algn="l">
              <a:lnSpc>
                <a:spcPts val="10559"/>
              </a:lnSpc>
            </a:pPr>
            <a:r>
              <a:rPr lang="en-US" sz="8799" dirty="0">
                <a:solidFill>
                  <a:srgbClr val="FFFFFF"/>
                </a:solidFill>
                <a:latin typeface="Neue Machina"/>
                <a:ea typeface="Neue Machina"/>
                <a:cs typeface="Neue Machina"/>
                <a:sym typeface="Neue Machina"/>
              </a:rPr>
              <a:t>Most Popular Sizes</a:t>
            </a:r>
          </a:p>
        </p:txBody>
      </p:sp>
      <p:grpSp>
        <p:nvGrpSpPr>
          <p:cNvPr id="13" name="Group 13"/>
          <p:cNvGrpSpPr/>
          <p:nvPr/>
        </p:nvGrpSpPr>
        <p:grpSpPr>
          <a:xfrm>
            <a:off x="1028700" y="5716912"/>
            <a:ext cx="3364925" cy="976508"/>
            <a:chOff x="0" y="9525"/>
            <a:chExt cx="4486566" cy="1302011"/>
          </a:xfrm>
        </p:grpSpPr>
        <p:sp>
          <p:nvSpPr>
            <p:cNvPr id="14" name="TextBox 14"/>
            <p:cNvSpPr txBox="1"/>
            <p:nvPr/>
          </p:nvSpPr>
          <p:spPr>
            <a:xfrm>
              <a:off x="0" y="9525"/>
              <a:ext cx="4486566" cy="649751"/>
            </a:xfrm>
            <a:prstGeom prst="rect">
              <a:avLst/>
            </a:prstGeom>
          </p:spPr>
          <p:txBody>
            <a:bodyPr lIns="0" tIns="0" rIns="0" bIns="0" rtlCol="0" anchor="t">
              <a:spAutoFit/>
            </a:bodyPr>
            <a:lstStyle/>
            <a:p>
              <a:pPr marL="0" lvl="0" indent="0" algn="l">
                <a:lnSpc>
                  <a:spcPts val="3840"/>
                </a:lnSpc>
                <a:spcBef>
                  <a:spcPct val="0"/>
                </a:spcBef>
              </a:pPr>
              <a:endParaRPr lang="en-US" sz="3200" dirty="0">
                <a:solidFill>
                  <a:srgbClr val="FFFFFF"/>
                </a:solidFill>
                <a:latin typeface="TT Interphases"/>
                <a:ea typeface="TT Interphases"/>
                <a:cs typeface="TT Interphases"/>
                <a:sym typeface="TT Interphases"/>
              </a:endParaRPr>
            </a:p>
          </p:txBody>
        </p:sp>
        <p:sp>
          <p:nvSpPr>
            <p:cNvPr id="15" name="TextBox 15"/>
            <p:cNvSpPr txBox="1"/>
            <p:nvPr/>
          </p:nvSpPr>
          <p:spPr>
            <a:xfrm>
              <a:off x="0" y="853461"/>
              <a:ext cx="4486566" cy="458075"/>
            </a:xfrm>
            <a:prstGeom prst="rect">
              <a:avLst/>
            </a:prstGeom>
          </p:spPr>
          <p:txBody>
            <a:bodyPr lIns="0" tIns="0" rIns="0" bIns="0" rtlCol="0" anchor="t">
              <a:spAutoFit/>
            </a:bodyPr>
            <a:lstStyle/>
            <a:p>
              <a:pPr algn="l">
                <a:lnSpc>
                  <a:spcPts val="2940"/>
                </a:lnSpc>
              </a:pPr>
              <a:endParaRPr lang="en-US" sz="2100" dirty="0">
                <a:solidFill>
                  <a:srgbClr val="FFFFFF"/>
                </a:solidFill>
                <a:latin typeface="TT Interphases"/>
                <a:ea typeface="TT Interphases"/>
                <a:cs typeface="TT Interphases"/>
                <a:sym typeface="TT Interphases"/>
              </a:endParaRPr>
            </a:p>
          </p:txBody>
        </p:sp>
      </p:grpSp>
      <p:grpSp>
        <p:nvGrpSpPr>
          <p:cNvPr id="16" name="Group 16"/>
          <p:cNvGrpSpPr/>
          <p:nvPr/>
        </p:nvGrpSpPr>
        <p:grpSpPr>
          <a:xfrm>
            <a:off x="5317258" y="5716912"/>
            <a:ext cx="3364925" cy="976508"/>
            <a:chOff x="0" y="9525"/>
            <a:chExt cx="4486566" cy="1302011"/>
          </a:xfrm>
        </p:grpSpPr>
        <p:sp>
          <p:nvSpPr>
            <p:cNvPr id="17" name="TextBox 17"/>
            <p:cNvSpPr txBox="1"/>
            <p:nvPr/>
          </p:nvSpPr>
          <p:spPr>
            <a:xfrm>
              <a:off x="0" y="9525"/>
              <a:ext cx="4486566" cy="649751"/>
            </a:xfrm>
            <a:prstGeom prst="rect">
              <a:avLst/>
            </a:prstGeom>
          </p:spPr>
          <p:txBody>
            <a:bodyPr lIns="0" tIns="0" rIns="0" bIns="0" rtlCol="0" anchor="t">
              <a:spAutoFit/>
            </a:bodyPr>
            <a:lstStyle/>
            <a:p>
              <a:pPr marL="0" lvl="0" indent="0" algn="l">
                <a:lnSpc>
                  <a:spcPts val="3840"/>
                </a:lnSpc>
                <a:spcBef>
                  <a:spcPct val="0"/>
                </a:spcBef>
              </a:pPr>
              <a:endParaRPr lang="en-US" sz="3200" dirty="0">
                <a:solidFill>
                  <a:srgbClr val="FFFFFF"/>
                </a:solidFill>
                <a:latin typeface="TT Interphases"/>
                <a:ea typeface="TT Interphases"/>
                <a:cs typeface="TT Interphases"/>
                <a:sym typeface="TT Interphases"/>
              </a:endParaRPr>
            </a:p>
          </p:txBody>
        </p:sp>
        <p:sp>
          <p:nvSpPr>
            <p:cNvPr id="18" name="TextBox 18"/>
            <p:cNvSpPr txBox="1"/>
            <p:nvPr/>
          </p:nvSpPr>
          <p:spPr>
            <a:xfrm>
              <a:off x="0" y="853461"/>
              <a:ext cx="4486566" cy="458075"/>
            </a:xfrm>
            <a:prstGeom prst="rect">
              <a:avLst/>
            </a:prstGeom>
          </p:spPr>
          <p:txBody>
            <a:bodyPr lIns="0" tIns="0" rIns="0" bIns="0" rtlCol="0" anchor="t">
              <a:spAutoFit/>
            </a:bodyPr>
            <a:lstStyle/>
            <a:p>
              <a:pPr algn="l">
                <a:lnSpc>
                  <a:spcPts val="2940"/>
                </a:lnSpc>
              </a:pPr>
              <a:endParaRPr lang="en-US" sz="2100" dirty="0">
                <a:solidFill>
                  <a:srgbClr val="FFFFFF"/>
                </a:solidFill>
                <a:latin typeface="TT Interphases"/>
                <a:ea typeface="TT Interphases"/>
                <a:cs typeface="TT Interphases"/>
                <a:sym typeface="TT Interphases"/>
              </a:endParaRPr>
            </a:p>
          </p:txBody>
        </p:sp>
      </p:grpSp>
      <p:grpSp>
        <p:nvGrpSpPr>
          <p:cNvPr id="19" name="Group 19"/>
          <p:cNvGrpSpPr/>
          <p:nvPr/>
        </p:nvGrpSpPr>
        <p:grpSpPr>
          <a:xfrm>
            <a:off x="9605817" y="5716912"/>
            <a:ext cx="3364925" cy="976508"/>
            <a:chOff x="0" y="9525"/>
            <a:chExt cx="4486566" cy="1302011"/>
          </a:xfrm>
        </p:grpSpPr>
        <p:sp>
          <p:nvSpPr>
            <p:cNvPr id="20" name="TextBox 20"/>
            <p:cNvSpPr txBox="1"/>
            <p:nvPr/>
          </p:nvSpPr>
          <p:spPr>
            <a:xfrm>
              <a:off x="0" y="9525"/>
              <a:ext cx="4486566" cy="649751"/>
            </a:xfrm>
            <a:prstGeom prst="rect">
              <a:avLst/>
            </a:prstGeom>
          </p:spPr>
          <p:txBody>
            <a:bodyPr lIns="0" tIns="0" rIns="0" bIns="0" rtlCol="0" anchor="t">
              <a:spAutoFit/>
            </a:bodyPr>
            <a:lstStyle/>
            <a:p>
              <a:pPr marL="0" lvl="0" indent="0" algn="l">
                <a:lnSpc>
                  <a:spcPts val="3840"/>
                </a:lnSpc>
                <a:spcBef>
                  <a:spcPct val="0"/>
                </a:spcBef>
              </a:pPr>
              <a:endParaRPr lang="en-US" sz="3200" dirty="0">
                <a:solidFill>
                  <a:srgbClr val="FFFFFF"/>
                </a:solidFill>
                <a:latin typeface="TT Interphases"/>
                <a:ea typeface="TT Interphases"/>
                <a:cs typeface="TT Interphases"/>
                <a:sym typeface="TT Interphases"/>
              </a:endParaRPr>
            </a:p>
          </p:txBody>
        </p:sp>
        <p:sp>
          <p:nvSpPr>
            <p:cNvPr id="21" name="TextBox 21"/>
            <p:cNvSpPr txBox="1"/>
            <p:nvPr/>
          </p:nvSpPr>
          <p:spPr>
            <a:xfrm>
              <a:off x="0" y="853461"/>
              <a:ext cx="4486566" cy="458075"/>
            </a:xfrm>
            <a:prstGeom prst="rect">
              <a:avLst/>
            </a:prstGeom>
          </p:spPr>
          <p:txBody>
            <a:bodyPr lIns="0" tIns="0" rIns="0" bIns="0" rtlCol="0" anchor="t">
              <a:spAutoFit/>
            </a:bodyPr>
            <a:lstStyle/>
            <a:p>
              <a:pPr algn="l">
                <a:lnSpc>
                  <a:spcPts val="2940"/>
                </a:lnSpc>
              </a:pPr>
              <a:endParaRPr lang="en-US" sz="2100" dirty="0">
                <a:solidFill>
                  <a:srgbClr val="FFFFFF"/>
                </a:solidFill>
                <a:latin typeface="TT Interphases"/>
                <a:ea typeface="TT Interphases"/>
                <a:cs typeface="TT Interphases"/>
                <a:sym typeface="TT Interphases"/>
              </a:endParaRPr>
            </a:p>
          </p:txBody>
        </p:sp>
      </p:grpSp>
      <p:grpSp>
        <p:nvGrpSpPr>
          <p:cNvPr id="22" name="Group 22"/>
          <p:cNvGrpSpPr/>
          <p:nvPr/>
        </p:nvGrpSpPr>
        <p:grpSpPr>
          <a:xfrm>
            <a:off x="13894375" y="5716912"/>
            <a:ext cx="3364925" cy="976508"/>
            <a:chOff x="0" y="9525"/>
            <a:chExt cx="4486566" cy="1302011"/>
          </a:xfrm>
        </p:grpSpPr>
        <p:sp>
          <p:nvSpPr>
            <p:cNvPr id="23" name="TextBox 23"/>
            <p:cNvSpPr txBox="1"/>
            <p:nvPr/>
          </p:nvSpPr>
          <p:spPr>
            <a:xfrm>
              <a:off x="0" y="9525"/>
              <a:ext cx="4486566" cy="649751"/>
            </a:xfrm>
            <a:prstGeom prst="rect">
              <a:avLst/>
            </a:prstGeom>
          </p:spPr>
          <p:txBody>
            <a:bodyPr lIns="0" tIns="0" rIns="0" bIns="0" rtlCol="0" anchor="t">
              <a:spAutoFit/>
            </a:bodyPr>
            <a:lstStyle/>
            <a:p>
              <a:pPr marL="0" lvl="0" indent="0" algn="l">
                <a:lnSpc>
                  <a:spcPts val="3840"/>
                </a:lnSpc>
                <a:spcBef>
                  <a:spcPct val="0"/>
                </a:spcBef>
              </a:pPr>
              <a:endParaRPr lang="en-US" sz="3200" dirty="0">
                <a:solidFill>
                  <a:srgbClr val="FFFFFF"/>
                </a:solidFill>
                <a:latin typeface="TT Interphases"/>
                <a:ea typeface="TT Interphases"/>
                <a:cs typeface="TT Interphases"/>
                <a:sym typeface="TT Interphases"/>
              </a:endParaRPr>
            </a:p>
          </p:txBody>
        </p:sp>
        <p:sp>
          <p:nvSpPr>
            <p:cNvPr id="24" name="TextBox 24"/>
            <p:cNvSpPr txBox="1"/>
            <p:nvPr/>
          </p:nvSpPr>
          <p:spPr>
            <a:xfrm>
              <a:off x="0" y="853461"/>
              <a:ext cx="4486566" cy="458075"/>
            </a:xfrm>
            <a:prstGeom prst="rect">
              <a:avLst/>
            </a:prstGeom>
          </p:spPr>
          <p:txBody>
            <a:bodyPr lIns="0" tIns="0" rIns="0" bIns="0" rtlCol="0" anchor="t">
              <a:spAutoFit/>
            </a:bodyPr>
            <a:lstStyle/>
            <a:p>
              <a:pPr algn="l">
                <a:lnSpc>
                  <a:spcPts val="2940"/>
                </a:lnSpc>
              </a:pPr>
              <a:endParaRPr lang="en-US" sz="2100" dirty="0">
                <a:solidFill>
                  <a:srgbClr val="FFFFFF"/>
                </a:solidFill>
                <a:latin typeface="TT Interphases"/>
                <a:ea typeface="TT Interphases"/>
                <a:cs typeface="TT Interphases"/>
                <a:sym typeface="TT Interphases"/>
              </a:endParaRPr>
            </a:p>
          </p:txBody>
        </p:sp>
      </p:grpSp>
      <p:sp>
        <p:nvSpPr>
          <p:cNvPr id="25" name="TextBox 25"/>
          <p:cNvSpPr txBox="1"/>
          <p:nvPr/>
        </p:nvSpPr>
        <p:spPr>
          <a:xfrm>
            <a:off x="1028693" y="9220200"/>
            <a:ext cx="5231327" cy="306686"/>
          </a:xfrm>
          <a:prstGeom prst="rect">
            <a:avLst/>
          </a:prstGeom>
        </p:spPr>
        <p:txBody>
          <a:bodyPr lIns="0" tIns="0" rIns="0" bIns="0" rtlCol="0" anchor="t">
            <a:spAutoFit/>
          </a:bodyPr>
          <a:lstStyle/>
          <a:p>
            <a:pPr algn="l">
              <a:lnSpc>
                <a:spcPts val="2520"/>
              </a:lnSpc>
              <a:spcBef>
                <a:spcPct val="0"/>
              </a:spcBef>
            </a:pPr>
            <a:r>
              <a:rPr lang="en-US" sz="1800" u="sng">
                <a:solidFill>
                  <a:srgbClr val="FFFFFF"/>
                </a:solidFill>
                <a:latin typeface="TT Interphases"/>
                <a:ea typeface="TT Interphases"/>
                <a:cs typeface="TT Interphases"/>
                <a:sym typeface="TT Interphases"/>
                <a:hlinkClick r:id="rId4" action="ppaction://hlinksldjump"/>
              </a:rPr>
              <a:t>Back to Agenda Page</a:t>
            </a:r>
          </a:p>
        </p:txBody>
      </p:sp>
      <p:pic>
        <p:nvPicPr>
          <p:cNvPr id="30" name="Picture 29">
            <a:extLst>
              <a:ext uri="{FF2B5EF4-FFF2-40B4-BE49-F238E27FC236}">
                <a16:creationId xmlns:a16="http://schemas.microsoft.com/office/drawing/2014/main" id="{7CB029A6-0825-ADBF-FEC2-8CD91689EF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7653" y="5143499"/>
            <a:ext cx="8367280" cy="3910061"/>
          </a:xfrm>
          <a:prstGeom prst="rect">
            <a:avLst/>
          </a:prstGeom>
        </p:spPr>
      </p:pic>
      <p:sp>
        <p:nvSpPr>
          <p:cNvPr id="26" name="TextBox 25">
            <a:extLst>
              <a:ext uri="{FF2B5EF4-FFF2-40B4-BE49-F238E27FC236}">
                <a16:creationId xmlns:a16="http://schemas.microsoft.com/office/drawing/2014/main" id="{11971A15-30EC-E6A5-0CDF-92C3B248270C}"/>
              </a:ext>
            </a:extLst>
          </p:cNvPr>
          <p:cNvSpPr txBox="1"/>
          <p:nvPr/>
        </p:nvSpPr>
        <p:spPr>
          <a:xfrm>
            <a:off x="2819400" y="8572500"/>
            <a:ext cx="3657600" cy="944862"/>
          </a:xfrm>
          <a:prstGeom prst="rect">
            <a:avLst/>
          </a:prstGeom>
          <a:noFill/>
        </p:spPr>
        <p:txBody>
          <a:bodyPr wrap="square" rtlCol="0">
            <a:spAutoFit/>
          </a:bodyPr>
          <a:lstStyle/>
          <a:p>
            <a:endParaRPr lang="en-IN" dirty="0"/>
          </a:p>
        </p:txBody>
      </p:sp>
      <p:pic>
        <p:nvPicPr>
          <p:cNvPr id="1029" name="Picture 5" descr="profile picture">
            <a:extLst>
              <a:ext uri="{FF2B5EF4-FFF2-40B4-BE49-F238E27FC236}">
                <a16:creationId xmlns:a16="http://schemas.microsoft.com/office/drawing/2014/main" id="{548BFE44-2FE9-4748-6D5C-C201191EA5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 y="-1349375"/>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6">
            <a:extLst>
              <a:ext uri="{FF2B5EF4-FFF2-40B4-BE49-F238E27FC236}">
                <a16:creationId xmlns:a16="http://schemas.microsoft.com/office/drawing/2014/main" id="{096B63BD-BDFD-B0F9-1322-D47BEE9B844C}"/>
              </a:ext>
            </a:extLst>
          </p:cNvPr>
          <p:cNvSpPr>
            <a:spLocks noChangeAspect="1" noChangeArrowheads="1"/>
          </p:cNvSpPr>
          <p:nvPr/>
        </p:nvSpPr>
        <p:spPr bwMode="auto">
          <a:xfrm>
            <a:off x="127000" y="-2206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28" name="TextBox 1027">
            <a:extLst>
              <a:ext uri="{FF2B5EF4-FFF2-40B4-BE49-F238E27FC236}">
                <a16:creationId xmlns:a16="http://schemas.microsoft.com/office/drawing/2014/main" id="{6780B16B-6216-0C99-42F0-1EACD182FAED}"/>
              </a:ext>
            </a:extLst>
          </p:cNvPr>
          <p:cNvSpPr txBox="1"/>
          <p:nvPr/>
        </p:nvSpPr>
        <p:spPr>
          <a:xfrm>
            <a:off x="293734" y="1445598"/>
            <a:ext cx="8889584" cy="5940088"/>
          </a:xfrm>
          <a:prstGeom prst="rect">
            <a:avLst/>
          </a:prstGeom>
          <a:noFill/>
        </p:spPr>
        <p:txBody>
          <a:bodyPr wrap="square" rtlCol="0">
            <a:spAutoFit/>
          </a:bodyPr>
          <a:lstStyle/>
          <a:p>
            <a:r>
              <a:rPr lang="en-IN" sz="2000" b="1" dirty="0">
                <a:solidFill>
                  <a:schemeClr val="bg1"/>
                </a:solidFill>
              </a:rPr>
              <a:t>Key Findings:</a:t>
            </a:r>
            <a:endParaRPr lang="en-IN" sz="2000" dirty="0">
              <a:solidFill>
                <a:schemeClr val="bg1"/>
              </a:solidFill>
            </a:endParaRPr>
          </a:p>
          <a:p>
            <a:pPr>
              <a:buFont typeface="Arial" panose="020B0604020202020204" pitchFamily="34" charset="0"/>
              <a:buChar char="•"/>
            </a:pPr>
            <a:r>
              <a:rPr lang="en-IN" sz="2000" b="1" dirty="0">
                <a:solidFill>
                  <a:schemeClr val="bg1"/>
                </a:solidFill>
              </a:rPr>
              <a:t>Wear category:</a:t>
            </a:r>
            <a:r>
              <a:rPr lang="en-IN" sz="2000" dirty="0">
                <a:solidFill>
                  <a:schemeClr val="bg1"/>
                </a:solidFill>
              </a:rPr>
              <a:t> Women consistently show a higher preference for products in the "Wear" category compared to men across all subcategories.</a:t>
            </a:r>
          </a:p>
          <a:p>
            <a:pPr>
              <a:buFont typeface="Arial" panose="020B0604020202020204" pitchFamily="34" charset="0"/>
              <a:buChar char="•"/>
            </a:pPr>
            <a:r>
              <a:rPr lang="en-IN" sz="2000" b="1" dirty="0">
                <a:solidFill>
                  <a:schemeClr val="bg1"/>
                </a:solidFill>
              </a:rPr>
              <a:t>Near category:</a:t>
            </a:r>
            <a:r>
              <a:rPr lang="en-IN" sz="2000" dirty="0">
                <a:solidFill>
                  <a:schemeClr val="bg1"/>
                </a:solidFill>
              </a:rPr>
              <a:t> There's a notable gender disparity in the "Near" category, with men significantly outnumbering women in terms of product preference.</a:t>
            </a:r>
          </a:p>
          <a:p>
            <a:pPr>
              <a:buFont typeface="Arial" panose="020B0604020202020204" pitchFamily="34" charset="0"/>
              <a:buChar char="•"/>
            </a:pPr>
            <a:r>
              <a:rPr lang="en-IN" sz="2000" b="1" dirty="0">
                <a:solidFill>
                  <a:schemeClr val="bg1"/>
                </a:solidFill>
              </a:rPr>
              <a:t>Size category:</a:t>
            </a:r>
            <a:r>
              <a:rPr lang="en-IN" sz="2000" dirty="0">
                <a:solidFill>
                  <a:schemeClr val="bg1"/>
                </a:solidFill>
              </a:rPr>
              <a:t> The "Size" category exhibits a relatively balanced preference between men and women.</a:t>
            </a:r>
          </a:p>
          <a:p>
            <a:pPr>
              <a:buFont typeface="Arial" panose="020B0604020202020204" pitchFamily="34" charset="0"/>
              <a:buChar char="•"/>
            </a:pPr>
            <a:endParaRPr lang="en-IN" sz="2000" dirty="0">
              <a:solidFill>
                <a:schemeClr val="bg1"/>
              </a:solidFill>
            </a:endParaRPr>
          </a:p>
          <a:p>
            <a:pPr>
              <a:buFont typeface="Arial" panose="020B0604020202020204" pitchFamily="34" charset="0"/>
              <a:buChar char="•"/>
            </a:pPr>
            <a:r>
              <a:rPr lang="en-IN" sz="2000" b="1" dirty="0">
                <a:solidFill>
                  <a:schemeClr val="bg1"/>
                </a:solidFill>
              </a:rPr>
              <a:t>Wear category:</a:t>
            </a:r>
            <a:r>
              <a:rPr lang="en-IN" sz="2000" dirty="0">
                <a:solidFill>
                  <a:schemeClr val="bg1"/>
                </a:solidFill>
              </a:rPr>
              <a:t> While women dominate the "Wear" category overall, men show a slightly higher preference for products in the "Wear" subcategory.</a:t>
            </a:r>
          </a:p>
          <a:p>
            <a:pPr>
              <a:buFont typeface="Arial" panose="020B0604020202020204" pitchFamily="34" charset="0"/>
              <a:buChar char="•"/>
            </a:pPr>
            <a:r>
              <a:rPr lang="en-IN" sz="2000" b="1" dirty="0">
                <a:solidFill>
                  <a:schemeClr val="bg1"/>
                </a:solidFill>
              </a:rPr>
              <a:t>Stern category:</a:t>
            </a:r>
            <a:r>
              <a:rPr lang="en-IN" sz="2000" dirty="0">
                <a:solidFill>
                  <a:schemeClr val="bg1"/>
                </a:solidFill>
              </a:rPr>
              <a:t> Women overwhelmingly prefer products in the "Stern" category, indicating a significant gender difference in this particular subcategory.</a:t>
            </a:r>
          </a:p>
          <a:p>
            <a:r>
              <a:rPr lang="en-IN" sz="2000" b="1" dirty="0">
                <a:solidFill>
                  <a:schemeClr val="bg1"/>
                </a:solidFill>
              </a:rPr>
              <a:t>Overall, the analysis reveals distinct gender preferences in various product categories.</a:t>
            </a:r>
            <a:r>
              <a:rPr lang="en-IN" sz="2000" dirty="0">
                <a:solidFill>
                  <a:schemeClr val="bg1"/>
                </a:solidFill>
              </a:rPr>
              <a:t> Women tend to </a:t>
            </a:r>
            <a:r>
              <a:rPr lang="en-IN" sz="2000" dirty="0" err="1">
                <a:solidFill>
                  <a:schemeClr val="bg1"/>
                </a:solidFill>
              </a:rPr>
              <a:t>favor</a:t>
            </a:r>
            <a:r>
              <a:rPr lang="en-IN" sz="2000" dirty="0">
                <a:solidFill>
                  <a:schemeClr val="bg1"/>
                </a:solidFill>
              </a:rPr>
              <a:t> items related to fashion, personal care, and accessories, while men demonstrate a higher interest in products associated with home, electronics, and tools. Understanding these preferences can be valuable for businesses in tailoring their marketing strategies and product offerings to specific gender demographics.</a:t>
            </a:r>
          </a:p>
          <a:p>
            <a:r>
              <a:rPr lang="en-IN" sz="2000" dirty="0">
                <a:solidFill>
                  <a:schemeClr val="bg1"/>
                </a:solidFill>
              </a:rPr>
              <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grpSp>
        <p:nvGrpSpPr>
          <p:cNvPr id="2" name="Group 2"/>
          <p:cNvGrpSpPr/>
          <p:nvPr/>
        </p:nvGrpSpPr>
        <p:grpSpPr>
          <a:xfrm>
            <a:off x="2199985" y="3558914"/>
            <a:ext cx="7197810" cy="969249"/>
            <a:chOff x="0" y="9525"/>
            <a:chExt cx="9597080" cy="1292332"/>
          </a:xfrm>
        </p:grpSpPr>
        <p:sp>
          <p:nvSpPr>
            <p:cNvPr id="3" name="TextBox 3"/>
            <p:cNvSpPr txBox="1"/>
            <p:nvPr/>
          </p:nvSpPr>
          <p:spPr>
            <a:xfrm>
              <a:off x="0" y="9525"/>
              <a:ext cx="9597080" cy="649751"/>
            </a:xfrm>
            <a:prstGeom prst="rect">
              <a:avLst/>
            </a:prstGeom>
          </p:spPr>
          <p:txBody>
            <a:bodyPr lIns="0" tIns="0" rIns="0" bIns="0" rtlCol="0" anchor="t">
              <a:spAutoFit/>
            </a:bodyPr>
            <a:lstStyle/>
            <a:p>
              <a:pPr marL="0" lvl="0" indent="0" algn="l">
                <a:lnSpc>
                  <a:spcPts val="3840"/>
                </a:lnSpc>
                <a:spcBef>
                  <a:spcPct val="0"/>
                </a:spcBef>
              </a:pPr>
              <a:endParaRPr lang="en-US" sz="3200" u="none" dirty="0">
                <a:solidFill>
                  <a:srgbClr val="FFFFFF"/>
                </a:solidFill>
                <a:latin typeface="TT Interphases"/>
                <a:ea typeface="TT Interphases"/>
                <a:cs typeface="TT Interphases"/>
                <a:sym typeface="TT Interphases"/>
              </a:endParaRPr>
            </a:p>
          </p:txBody>
        </p:sp>
        <p:sp>
          <p:nvSpPr>
            <p:cNvPr id="4" name="TextBox 4"/>
            <p:cNvSpPr txBox="1"/>
            <p:nvPr/>
          </p:nvSpPr>
          <p:spPr>
            <a:xfrm>
              <a:off x="0" y="830126"/>
              <a:ext cx="9597080" cy="471731"/>
            </a:xfrm>
            <a:prstGeom prst="rect">
              <a:avLst/>
            </a:prstGeom>
          </p:spPr>
          <p:txBody>
            <a:bodyPr lIns="0" tIns="0" rIns="0" bIns="0" rtlCol="0" anchor="t">
              <a:spAutoFit/>
            </a:bodyPr>
            <a:lstStyle/>
            <a:p>
              <a:pPr algn="l">
                <a:lnSpc>
                  <a:spcPts val="2940"/>
                </a:lnSpc>
              </a:pPr>
              <a:endParaRPr lang="en-US" sz="2100" u="none" dirty="0">
                <a:solidFill>
                  <a:srgbClr val="FFFFFF"/>
                </a:solidFill>
                <a:latin typeface="TT Interphases"/>
                <a:ea typeface="TT Interphases"/>
                <a:cs typeface="TT Interphases"/>
                <a:sym typeface="TT Interphases"/>
              </a:endParaRPr>
            </a:p>
          </p:txBody>
        </p:sp>
      </p:grpSp>
      <p:grpSp>
        <p:nvGrpSpPr>
          <p:cNvPr id="5" name="Group 5"/>
          <p:cNvGrpSpPr/>
          <p:nvPr/>
        </p:nvGrpSpPr>
        <p:grpSpPr>
          <a:xfrm>
            <a:off x="2199985" y="5623384"/>
            <a:ext cx="7197810" cy="969249"/>
            <a:chOff x="0" y="9525"/>
            <a:chExt cx="9597080" cy="1292332"/>
          </a:xfrm>
        </p:grpSpPr>
        <p:sp>
          <p:nvSpPr>
            <p:cNvPr id="6" name="TextBox 6"/>
            <p:cNvSpPr txBox="1"/>
            <p:nvPr/>
          </p:nvSpPr>
          <p:spPr>
            <a:xfrm>
              <a:off x="0" y="9525"/>
              <a:ext cx="9597080" cy="649751"/>
            </a:xfrm>
            <a:prstGeom prst="rect">
              <a:avLst/>
            </a:prstGeom>
          </p:spPr>
          <p:txBody>
            <a:bodyPr lIns="0" tIns="0" rIns="0" bIns="0" rtlCol="0" anchor="t">
              <a:spAutoFit/>
            </a:bodyPr>
            <a:lstStyle/>
            <a:p>
              <a:pPr marL="0" lvl="0" indent="0" algn="l">
                <a:lnSpc>
                  <a:spcPts val="3840"/>
                </a:lnSpc>
                <a:spcBef>
                  <a:spcPct val="0"/>
                </a:spcBef>
              </a:pPr>
              <a:endParaRPr lang="en-US" sz="3200" u="none" dirty="0">
                <a:solidFill>
                  <a:srgbClr val="FFFFFF"/>
                </a:solidFill>
                <a:latin typeface="TT Interphases"/>
                <a:ea typeface="TT Interphases"/>
                <a:cs typeface="TT Interphases"/>
                <a:sym typeface="TT Interphases"/>
              </a:endParaRPr>
            </a:p>
          </p:txBody>
        </p:sp>
        <p:sp>
          <p:nvSpPr>
            <p:cNvPr id="7" name="TextBox 7"/>
            <p:cNvSpPr txBox="1"/>
            <p:nvPr/>
          </p:nvSpPr>
          <p:spPr>
            <a:xfrm>
              <a:off x="0" y="830126"/>
              <a:ext cx="9597080" cy="471731"/>
            </a:xfrm>
            <a:prstGeom prst="rect">
              <a:avLst/>
            </a:prstGeom>
          </p:spPr>
          <p:txBody>
            <a:bodyPr lIns="0" tIns="0" rIns="0" bIns="0" rtlCol="0" anchor="t">
              <a:spAutoFit/>
            </a:bodyPr>
            <a:lstStyle/>
            <a:p>
              <a:pPr algn="l">
                <a:lnSpc>
                  <a:spcPts val="2940"/>
                </a:lnSpc>
              </a:pPr>
              <a:endParaRPr lang="en-US" sz="2100" u="none" dirty="0">
                <a:solidFill>
                  <a:srgbClr val="FFFFFF"/>
                </a:solidFill>
                <a:latin typeface="TT Interphases"/>
                <a:ea typeface="TT Interphases"/>
                <a:cs typeface="TT Interphases"/>
                <a:sym typeface="TT Interphases"/>
              </a:endParaRPr>
            </a:p>
          </p:txBody>
        </p:sp>
      </p:grpSp>
      <p:sp>
        <p:nvSpPr>
          <p:cNvPr id="11" name="Freeform 11"/>
          <p:cNvSpPr/>
          <p:nvPr/>
        </p:nvSpPr>
        <p:spPr>
          <a:xfrm flipH="1">
            <a:off x="8139559" y="-2633"/>
            <a:ext cx="10377977" cy="10377977"/>
          </a:xfrm>
          <a:custGeom>
            <a:avLst/>
            <a:gdLst/>
            <a:ahLst/>
            <a:cxnLst/>
            <a:rect l="l" t="t" r="r" b="b"/>
            <a:pathLst>
              <a:path w="10377977" h="10377977">
                <a:moveTo>
                  <a:pt x="10377977" y="0"/>
                </a:moveTo>
                <a:lnTo>
                  <a:pt x="0" y="0"/>
                </a:lnTo>
                <a:lnTo>
                  <a:pt x="0" y="10377976"/>
                </a:lnTo>
                <a:lnTo>
                  <a:pt x="10377977" y="10377976"/>
                </a:lnTo>
                <a:lnTo>
                  <a:pt x="1037797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172709" y="585786"/>
            <a:ext cx="7394050" cy="2769989"/>
          </a:xfrm>
          <a:prstGeom prst="rect">
            <a:avLst/>
          </a:prstGeom>
        </p:spPr>
        <p:txBody>
          <a:bodyPr wrap="square" lIns="0" tIns="0" rIns="0" bIns="0" rtlCol="0" anchor="t">
            <a:spAutoFit/>
          </a:bodyPr>
          <a:lstStyle/>
          <a:p>
            <a:pPr algn="l">
              <a:lnSpc>
                <a:spcPts val="7200"/>
              </a:lnSpc>
            </a:pPr>
            <a:r>
              <a:rPr lang="en-IN" sz="6000" dirty="0">
                <a:solidFill>
                  <a:srgbClr val="FFFFFF"/>
                </a:solidFill>
                <a:latin typeface="Neue Machina"/>
                <a:ea typeface="Neue Machina"/>
                <a:cs typeface="Neue Machina"/>
                <a:sym typeface="Neue Machina"/>
              </a:rPr>
              <a:t> Top ten brands 	based on customers Ratings</a:t>
            </a:r>
            <a:endParaRPr lang="en-US" sz="6000" dirty="0">
              <a:solidFill>
                <a:srgbClr val="FFFFFF"/>
              </a:solidFill>
              <a:latin typeface="Neue Machina"/>
              <a:ea typeface="Neue Machina"/>
              <a:cs typeface="Neue Machina"/>
              <a:sym typeface="Neue Machina"/>
            </a:endParaRPr>
          </a:p>
        </p:txBody>
      </p:sp>
      <p:sp>
        <p:nvSpPr>
          <p:cNvPr id="15" name="TextBox 15"/>
          <p:cNvSpPr txBox="1"/>
          <p:nvPr/>
        </p:nvSpPr>
        <p:spPr>
          <a:xfrm>
            <a:off x="12027973" y="9293588"/>
            <a:ext cx="5231327" cy="306686"/>
          </a:xfrm>
          <a:prstGeom prst="rect">
            <a:avLst/>
          </a:prstGeom>
        </p:spPr>
        <p:txBody>
          <a:bodyPr lIns="0" tIns="0" rIns="0" bIns="0" rtlCol="0" anchor="t">
            <a:spAutoFit/>
          </a:bodyPr>
          <a:lstStyle/>
          <a:p>
            <a:pPr algn="r">
              <a:lnSpc>
                <a:spcPts val="2520"/>
              </a:lnSpc>
              <a:spcBef>
                <a:spcPct val="0"/>
              </a:spcBef>
            </a:pPr>
            <a:r>
              <a:rPr lang="en-US" sz="1800" u="sng">
                <a:solidFill>
                  <a:srgbClr val="FFFFFF"/>
                </a:solidFill>
                <a:latin typeface="TT Interphases"/>
                <a:ea typeface="TT Interphases"/>
                <a:cs typeface="TT Interphases"/>
                <a:sym typeface="TT Interphases"/>
                <a:hlinkClick r:id="rId4" action="ppaction://hlinksldjump"/>
              </a:rPr>
              <a:t>Back to Agenda Page</a:t>
            </a:r>
          </a:p>
        </p:txBody>
      </p:sp>
      <p:sp>
        <p:nvSpPr>
          <p:cNvPr id="17" name="Freeform 17"/>
          <p:cNvSpPr/>
          <p:nvPr/>
        </p:nvSpPr>
        <p:spPr>
          <a:xfrm>
            <a:off x="304800" y="3398733"/>
            <a:ext cx="403837" cy="403837"/>
          </a:xfrm>
          <a:custGeom>
            <a:avLst/>
            <a:gdLst/>
            <a:ahLst/>
            <a:cxnLst/>
            <a:rect l="l" t="t" r="r" b="b"/>
            <a:pathLst>
              <a:path w="403837" h="403837">
                <a:moveTo>
                  <a:pt x="0" y="0"/>
                </a:moveTo>
                <a:lnTo>
                  <a:pt x="403837" y="0"/>
                </a:lnTo>
                <a:lnTo>
                  <a:pt x="403837" y="403837"/>
                </a:lnTo>
                <a:lnTo>
                  <a:pt x="0" y="40383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46" name="Picture 45">
            <a:extLst>
              <a:ext uri="{FF2B5EF4-FFF2-40B4-BE49-F238E27FC236}">
                <a16:creationId xmlns:a16="http://schemas.microsoft.com/office/drawing/2014/main" id="{5578A637-B46F-1043-FA9B-AB3E0D44FD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75395" y="28107"/>
            <a:ext cx="8265342" cy="5236576"/>
          </a:xfrm>
          <a:prstGeom prst="rect">
            <a:avLst/>
          </a:prstGeom>
        </p:spPr>
      </p:pic>
      <p:sp>
        <p:nvSpPr>
          <p:cNvPr id="13" name="Freeform 7">
            <a:extLst>
              <a:ext uri="{FF2B5EF4-FFF2-40B4-BE49-F238E27FC236}">
                <a16:creationId xmlns:a16="http://schemas.microsoft.com/office/drawing/2014/main" id="{70BF7CA6-9B84-7D93-7FBD-D7130F0B4E02}"/>
              </a:ext>
            </a:extLst>
          </p:cNvPr>
          <p:cNvSpPr/>
          <p:nvPr/>
        </p:nvSpPr>
        <p:spPr>
          <a:xfrm>
            <a:off x="304800" y="779999"/>
            <a:ext cx="772706" cy="552134"/>
          </a:xfrm>
          <a:custGeom>
            <a:avLst/>
            <a:gdLst/>
            <a:ahLst/>
            <a:cxnLst/>
            <a:rect l="l" t="t" r="r" b="b"/>
            <a:pathLst>
              <a:path w="1030275" h="736178">
                <a:moveTo>
                  <a:pt x="0" y="0"/>
                </a:moveTo>
                <a:lnTo>
                  <a:pt x="1030275" y="0"/>
                </a:lnTo>
                <a:lnTo>
                  <a:pt x="1030275" y="736178"/>
                </a:lnTo>
                <a:lnTo>
                  <a:pt x="0" y="73617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TextBox 13">
            <a:extLst>
              <a:ext uri="{FF2B5EF4-FFF2-40B4-BE49-F238E27FC236}">
                <a16:creationId xmlns:a16="http://schemas.microsoft.com/office/drawing/2014/main" id="{7546F094-D749-F08B-8713-B0AB5727D8BD}"/>
              </a:ext>
            </a:extLst>
          </p:cNvPr>
          <p:cNvSpPr txBox="1"/>
          <p:nvPr/>
        </p:nvSpPr>
        <p:spPr>
          <a:xfrm>
            <a:off x="304800" y="4378165"/>
            <a:ext cx="14478000" cy="5078313"/>
          </a:xfrm>
          <a:prstGeom prst="rect">
            <a:avLst/>
          </a:prstGeom>
          <a:noFill/>
        </p:spPr>
        <p:txBody>
          <a:bodyPr wrap="square" rtlCol="0">
            <a:spAutoFit/>
          </a:bodyPr>
          <a:lstStyle/>
          <a:p>
            <a:r>
              <a:rPr lang="en-IN" b="1" dirty="0">
                <a:solidFill>
                  <a:schemeClr val="bg1"/>
                </a:solidFill>
              </a:rPr>
              <a:t>Key Findings:</a:t>
            </a:r>
            <a:endParaRPr lang="en-IN" dirty="0">
              <a:solidFill>
                <a:schemeClr val="bg1"/>
              </a:solidFill>
            </a:endParaRPr>
          </a:p>
          <a:p>
            <a:pPr>
              <a:buFont typeface="Arial" panose="020B0604020202020204" pitchFamily="34" charset="0"/>
              <a:buChar char="•"/>
            </a:pPr>
            <a:r>
              <a:rPr lang="en-IN" b="1" dirty="0">
                <a:solidFill>
                  <a:schemeClr val="bg1"/>
                </a:solidFill>
              </a:rPr>
              <a:t>Pothys</a:t>
            </a:r>
            <a:r>
              <a:rPr lang="en-IN" dirty="0">
                <a:solidFill>
                  <a:schemeClr val="bg1"/>
                </a:solidFill>
              </a:rPr>
              <a:t> emerges as the most highly rated brand, significantly outperforming the competition.</a:t>
            </a:r>
          </a:p>
          <a:p>
            <a:pPr>
              <a:buFont typeface="Arial" panose="020B0604020202020204" pitchFamily="34" charset="0"/>
              <a:buChar char="•"/>
            </a:pPr>
            <a:r>
              <a:rPr lang="en-IN" b="1" dirty="0">
                <a:solidFill>
                  <a:schemeClr val="bg1"/>
                </a:solidFill>
              </a:rPr>
              <a:t>Roadster, KALINI, and HERE&amp;NOW</a:t>
            </a:r>
            <a:r>
              <a:rPr lang="en-IN" dirty="0">
                <a:solidFill>
                  <a:schemeClr val="bg1"/>
                </a:solidFill>
              </a:rPr>
              <a:t> follow closely behind, demonstrating strong customer satisfaction.</a:t>
            </a:r>
          </a:p>
          <a:p>
            <a:pPr>
              <a:buFont typeface="Arial" panose="020B0604020202020204" pitchFamily="34" charset="0"/>
              <a:buChar char="•"/>
            </a:pPr>
            <a:r>
              <a:rPr lang="en-IN" b="1" dirty="0">
                <a:solidFill>
                  <a:schemeClr val="bg1"/>
                </a:solidFill>
              </a:rPr>
              <a:t>Ethnic basket, </a:t>
            </a:r>
            <a:r>
              <a:rPr lang="en-IN" b="1" dirty="0" err="1">
                <a:solidFill>
                  <a:schemeClr val="bg1"/>
                </a:solidFill>
              </a:rPr>
              <a:t>Mitera</a:t>
            </a:r>
            <a:r>
              <a:rPr lang="en-IN" b="1" dirty="0">
                <a:solidFill>
                  <a:schemeClr val="bg1"/>
                </a:solidFill>
              </a:rPr>
              <a:t>, and Puma</a:t>
            </a:r>
            <a:r>
              <a:rPr lang="en-IN" dirty="0">
                <a:solidFill>
                  <a:schemeClr val="bg1"/>
                </a:solidFill>
              </a:rPr>
              <a:t> also garner positive ratings, indicating a good reputation among customers.</a:t>
            </a:r>
          </a:p>
          <a:p>
            <a:pPr>
              <a:buFont typeface="Arial" panose="020B0604020202020204" pitchFamily="34" charset="0"/>
              <a:buChar char="•"/>
            </a:pPr>
            <a:r>
              <a:rPr lang="en-IN" b="1" dirty="0" err="1">
                <a:solidFill>
                  <a:schemeClr val="bg1"/>
                </a:solidFill>
              </a:rPr>
              <a:t>rithik</a:t>
            </a:r>
            <a:r>
              <a:rPr lang="en-IN" b="1" dirty="0">
                <a:solidFill>
                  <a:schemeClr val="bg1"/>
                </a:solidFill>
              </a:rPr>
              <a:t> Roshan and </a:t>
            </a:r>
            <a:r>
              <a:rPr lang="en-IN" b="1" dirty="0" err="1">
                <a:solidFill>
                  <a:schemeClr val="bg1"/>
                </a:solidFill>
              </a:rPr>
              <a:t>st</a:t>
            </a:r>
            <a:r>
              <a:rPr lang="en-IN" b="1" dirty="0">
                <a:solidFill>
                  <a:schemeClr val="bg1"/>
                </a:solidFill>
              </a:rPr>
              <a:t> &amp; Harbour</a:t>
            </a:r>
            <a:r>
              <a:rPr lang="en-IN" dirty="0">
                <a:solidFill>
                  <a:schemeClr val="bg1"/>
                </a:solidFill>
              </a:rPr>
              <a:t> occupy the middle ground, with ratings that are neither exceptionally high nor low.</a:t>
            </a:r>
          </a:p>
          <a:p>
            <a:pPr>
              <a:buFont typeface="Arial" panose="020B0604020202020204" pitchFamily="34" charset="0"/>
              <a:buChar char="•"/>
            </a:pPr>
            <a:r>
              <a:rPr lang="en-IN" b="1" dirty="0">
                <a:solidFill>
                  <a:schemeClr val="bg1"/>
                </a:solidFill>
              </a:rPr>
              <a:t>max</a:t>
            </a:r>
            <a:r>
              <a:rPr lang="en-IN" dirty="0">
                <a:solidFill>
                  <a:schemeClr val="bg1"/>
                </a:solidFill>
              </a:rPr>
              <a:t> has the lowest rating among the top ten brands, suggesting areas for improvement in terms of customer satisfaction.</a:t>
            </a:r>
          </a:p>
          <a:p>
            <a:r>
              <a:rPr lang="en-IN" b="1" dirty="0">
                <a:solidFill>
                  <a:schemeClr val="bg1"/>
                </a:solidFill>
              </a:rPr>
              <a:t>Overall, the data reveals a clear hierarchy of brand ratings.</a:t>
            </a:r>
            <a:r>
              <a:rPr lang="en-IN" dirty="0">
                <a:solidFill>
                  <a:schemeClr val="bg1"/>
                </a:solidFill>
              </a:rPr>
              <a:t> Pothys stands out as the preferred choice based on customer feedback, while other brands demonstrate varying levels of customer satisfaction.</a:t>
            </a:r>
          </a:p>
          <a:p>
            <a:r>
              <a:rPr lang="en-IN" b="1" dirty="0">
                <a:solidFill>
                  <a:schemeClr val="bg1"/>
                </a:solidFill>
              </a:rPr>
              <a:t>Recommendations for Businesses:</a:t>
            </a:r>
            <a:endParaRPr lang="en-IN" dirty="0">
              <a:solidFill>
                <a:schemeClr val="bg1"/>
              </a:solidFill>
            </a:endParaRPr>
          </a:p>
          <a:p>
            <a:pPr>
              <a:buFont typeface="Arial" panose="020B0604020202020204" pitchFamily="34" charset="0"/>
              <a:buChar char="•"/>
            </a:pPr>
            <a:r>
              <a:rPr lang="en-IN" b="1" dirty="0">
                <a:solidFill>
                  <a:schemeClr val="bg1"/>
                </a:solidFill>
              </a:rPr>
              <a:t>Benchmark against top performers:</a:t>
            </a:r>
            <a:r>
              <a:rPr lang="en-IN" dirty="0">
                <a:solidFill>
                  <a:schemeClr val="bg1"/>
                </a:solidFill>
              </a:rPr>
              <a:t> Brands can compare their ratings to those of industry leaders like Pothys to identify areas for improvement.</a:t>
            </a:r>
          </a:p>
          <a:p>
            <a:pPr>
              <a:buFont typeface="Arial" panose="020B0604020202020204" pitchFamily="34" charset="0"/>
              <a:buChar char="•"/>
            </a:pPr>
            <a:r>
              <a:rPr lang="en-IN" b="1" dirty="0">
                <a:solidFill>
                  <a:schemeClr val="bg1"/>
                </a:solidFill>
              </a:rPr>
              <a:t>Focus on customer feedback:</a:t>
            </a:r>
            <a:r>
              <a:rPr lang="en-IN" dirty="0">
                <a:solidFill>
                  <a:schemeClr val="bg1"/>
                </a:solidFill>
              </a:rPr>
              <a:t> Regularly collecting and </a:t>
            </a:r>
            <a:r>
              <a:rPr lang="en-IN" dirty="0" err="1">
                <a:solidFill>
                  <a:schemeClr val="bg1"/>
                </a:solidFill>
              </a:rPr>
              <a:t>analyzing</a:t>
            </a:r>
            <a:r>
              <a:rPr lang="en-IN" dirty="0">
                <a:solidFill>
                  <a:schemeClr val="bg1"/>
                </a:solidFill>
              </a:rPr>
              <a:t> customer feedback is crucial for understanding customer preferences and addressing pain points.</a:t>
            </a:r>
          </a:p>
          <a:p>
            <a:pPr>
              <a:buFont typeface="Arial" panose="020B0604020202020204" pitchFamily="34" charset="0"/>
              <a:buChar char="•"/>
            </a:pPr>
            <a:r>
              <a:rPr lang="en-IN" b="1" dirty="0">
                <a:solidFill>
                  <a:schemeClr val="bg1"/>
                </a:solidFill>
              </a:rPr>
              <a:t>Leverage positive ratings in marketing:</a:t>
            </a:r>
            <a:r>
              <a:rPr lang="en-IN" dirty="0">
                <a:solidFill>
                  <a:schemeClr val="bg1"/>
                </a:solidFill>
              </a:rPr>
              <a:t> High ratings can be used as a powerful marketing tool to attract new customers and build trust.</a:t>
            </a:r>
          </a:p>
          <a:p>
            <a:pPr>
              <a:buFont typeface="Arial" panose="020B0604020202020204" pitchFamily="34" charset="0"/>
              <a:buChar char="•"/>
            </a:pPr>
            <a:r>
              <a:rPr lang="en-IN" b="1" dirty="0">
                <a:solidFill>
                  <a:schemeClr val="bg1"/>
                </a:solidFill>
              </a:rPr>
              <a:t>Address negative feedback promptly:</a:t>
            </a:r>
            <a:r>
              <a:rPr lang="en-IN" dirty="0">
                <a:solidFill>
                  <a:schemeClr val="bg1"/>
                </a:solidFill>
              </a:rPr>
              <a:t> Responding to negative feedback in a timely and effective manner can help improve customer satisfaction and loyalty.</a:t>
            </a:r>
          </a:p>
          <a:p>
            <a:r>
              <a:rPr lang="en-IN" dirty="0">
                <a:solidFill>
                  <a:schemeClr val="bg1"/>
                </a:solidFill>
              </a:rPr>
              <a:t>By understanding these brand rating trends, businesses can make informed decisions about their marketing strategies, product development, and customer service initiatives to enhance their reputation and competitiveness in the market.</a:t>
            </a:r>
          </a:p>
          <a:p>
            <a:endParaRPr lang="en-IN"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Freeform 2"/>
          <p:cNvSpPr/>
          <p:nvPr/>
        </p:nvSpPr>
        <p:spPr>
          <a:xfrm rot="-10800000" flipH="1" flipV="1">
            <a:off x="0" y="0"/>
            <a:ext cx="18288000" cy="10972800"/>
          </a:xfrm>
          <a:custGeom>
            <a:avLst/>
            <a:gdLst/>
            <a:ahLst/>
            <a:cxnLst/>
            <a:rect l="l" t="t" r="r" b="b"/>
            <a:pathLst>
              <a:path w="18288000" h="10972800">
                <a:moveTo>
                  <a:pt x="18288000" y="10972800"/>
                </a:moveTo>
                <a:lnTo>
                  <a:pt x="0" y="10972800"/>
                </a:lnTo>
                <a:lnTo>
                  <a:pt x="0" y="0"/>
                </a:lnTo>
                <a:lnTo>
                  <a:pt x="18288000" y="0"/>
                </a:lnTo>
                <a:lnTo>
                  <a:pt x="18288000" y="10972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solidFill>
                <a:schemeClr val="bg1"/>
              </a:solidFill>
            </a:endParaRPr>
          </a:p>
        </p:txBody>
      </p:sp>
      <p:sp>
        <p:nvSpPr>
          <p:cNvPr id="3" name="TextBox 3"/>
          <p:cNvSpPr txBox="1"/>
          <p:nvPr/>
        </p:nvSpPr>
        <p:spPr>
          <a:xfrm>
            <a:off x="0" y="-302319"/>
            <a:ext cx="16764000" cy="2657907"/>
          </a:xfrm>
          <a:prstGeom prst="rect">
            <a:avLst/>
          </a:prstGeom>
        </p:spPr>
        <p:txBody>
          <a:bodyPr wrap="square" lIns="0" tIns="0" rIns="0" bIns="0" rtlCol="0" anchor="t">
            <a:spAutoFit/>
          </a:bodyPr>
          <a:lstStyle/>
          <a:p>
            <a:pPr algn="ctr">
              <a:lnSpc>
                <a:spcPts val="10559"/>
              </a:lnSpc>
            </a:pPr>
            <a:r>
              <a:rPr lang="en-IN" sz="8800" dirty="0">
                <a:solidFill>
                  <a:schemeClr val="bg1"/>
                </a:solidFill>
                <a:latin typeface="Neue Machina"/>
                <a:ea typeface="Neue Machina"/>
                <a:cs typeface="Neue Machina"/>
                <a:sym typeface="Neue Machina"/>
              </a:rPr>
              <a:t> </a:t>
            </a:r>
            <a:r>
              <a:rPr lang="en-IN" sz="6000" dirty="0">
                <a:solidFill>
                  <a:schemeClr val="bg1"/>
                </a:solidFill>
                <a:latin typeface="Neue Machina"/>
                <a:ea typeface="Neue Machina"/>
                <a:cs typeface="Neue Machina"/>
                <a:sym typeface="Neue Machina"/>
              </a:rPr>
              <a:t>Top ten brands based on Reviews</a:t>
            </a:r>
            <a:endParaRPr lang="en-US" sz="6000" dirty="0">
              <a:solidFill>
                <a:schemeClr val="bg1"/>
              </a:solidFill>
              <a:latin typeface="Neue Machina"/>
              <a:ea typeface="Neue Machina"/>
              <a:cs typeface="Neue Machina"/>
              <a:sym typeface="Neue Machina"/>
            </a:endParaRPr>
          </a:p>
          <a:p>
            <a:pPr algn="ctr">
              <a:lnSpc>
                <a:spcPts val="10559"/>
              </a:lnSpc>
            </a:pPr>
            <a:endParaRPr lang="en-US" sz="8799" dirty="0">
              <a:solidFill>
                <a:schemeClr val="bg1"/>
              </a:solidFill>
              <a:latin typeface="Neue Machina"/>
              <a:ea typeface="Neue Machina"/>
              <a:cs typeface="Neue Machina"/>
              <a:sym typeface="Neue Machina"/>
            </a:endParaRPr>
          </a:p>
        </p:txBody>
      </p:sp>
      <p:sp>
        <p:nvSpPr>
          <p:cNvPr id="4" name="TextBox 4"/>
          <p:cNvSpPr txBox="1"/>
          <p:nvPr/>
        </p:nvSpPr>
        <p:spPr>
          <a:xfrm>
            <a:off x="6528337" y="9220200"/>
            <a:ext cx="5231327" cy="306686"/>
          </a:xfrm>
          <a:prstGeom prst="rect">
            <a:avLst/>
          </a:prstGeom>
        </p:spPr>
        <p:txBody>
          <a:bodyPr wrap="square" lIns="0" tIns="0" rIns="0" bIns="0" rtlCol="0" anchor="t">
            <a:spAutoFit/>
          </a:bodyPr>
          <a:lstStyle/>
          <a:p>
            <a:pPr algn="ctr">
              <a:lnSpc>
                <a:spcPts val="2520"/>
              </a:lnSpc>
            </a:pPr>
            <a:r>
              <a:rPr lang="en-US" sz="1800" u="sng">
                <a:solidFill>
                  <a:schemeClr val="bg1"/>
                </a:solidFill>
                <a:latin typeface="TT Interphases"/>
                <a:ea typeface="TT Interphases"/>
                <a:cs typeface="TT Interphases"/>
                <a:sym typeface="TT Interphases"/>
                <a:hlinkClick r:id="rId4" action="ppaction://hlinksldjump">
                  <a:extLst>
                    <a:ext uri="{A12FA001-AC4F-418D-AE19-62706E023703}">
                      <ahyp:hlinkClr xmlns:ahyp="http://schemas.microsoft.com/office/drawing/2018/hyperlinkcolor" val="tx"/>
                    </a:ext>
                  </a:extLst>
                </a:hlinkClick>
              </a:rPr>
              <a:t>Back to Agenda Page</a:t>
            </a:r>
          </a:p>
        </p:txBody>
      </p:sp>
      <p:grpSp>
        <p:nvGrpSpPr>
          <p:cNvPr id="9" name="Group 9"/>
          <p:cNvGrpSpPr/>
          <p:nvPr/>
        </p:nvGrpSpPr>
        <p:grpSpPr>
          <a:xfrm>
            <a:off x="7175788" y="5859658"/>
            <a:ext cx="3936425" cy="1313963"/>
            <a:chOff x="0" y="9525"/>
            <a:chExt cx="5248566" cy="1751951"/>
          </a:xfrm>
        </p:grpSpPr>
        <p:sp>
          <p:nvSpPr>
            <p:cNvPr id="10" name="TextBox 10"/>
            <p:cNvSpPr txBox="1"/>
            <p:nvPr/>
          </p:nvSpPr>
          <p:spPr>
            <a:xfrm>
              <a:off x="0" y="9525"/>
              <a:ext cx="5248566" cy="649751"/>
            </a:xfrm>
            <a:prstGeom prst="rect">
              <a:avLst/>
            </a:prstGeom>
          </p:spPr>
          <p:txBody>
            <a:bodyPr lIns="0" tIns="0" rIns="0" bIns="0" rtlCol="0" anchor="t">
              <a:spAutoFit/>
            </a:bodyPr>
            <a:lstStyle/>
            <a:p>
              <a:pPr marL="0" lvl="0" indent="0" algn="ctr">
                <a:lnSpc>
                  <a:spcPts val="3840"/>
                </a:lnSpc>
                <a:spcBef>
                  <a:spcPct val="0"/>
                </a:spcBef>
              </a:pPr>
              <a:endParaRPr lang="en-US" sz="3200" dirty="0">
                <a:solidFill>
                  <a:schemeClr val="bg1"/>
                </a:solidFill>
                <a:latin typeface="TT Interphases"/>
                <a:ea typeface="TT Interphases"/>
                <a:cs typeface="TT Interphases"/>
                <a:sym typeface="TT Interphases"/>
              </a:endParaRPr>
            </a:p>
          </p:txBody>
        </p:sp>
        <p:sp>
          <p:nvSpPr>
            <p:cNvPr id="11" name="TextBox 11"/>
            <p:cNvSpPr txBox="1"/>
            <p:nvPr/>
          </p:nvSpPr>
          <p:spPr>
            <a:xfrm>
              <a:off x="0" y="1289745"/>
              <a:ext cx="5248566" cy="471731"/>
            </a:xfrm>
            <a:prstGeom prst="rect">
              <a:avLst/>
            </a:prstGeom>
          </p:spPr>
          <p:txBody>
            <a:bodyPr lIns="0" tIns="0" rIns="0" bIns="0" rtlCol="0" anchor="t">
              <a:spAutoFit/>
            </a:bodyPr>
            <a:lstStyle/>
            <a:p>
              <a:pPr algn="ctr">
                <a:lnSpc>
                  <a:spcPts val="2940"/>
                </a:lnSpc>
              </a:pPr>
              <a:endParaRPr lang="en-US" sz="2100" dirty="0">
                <a:solidFill>
                  <a:schemeClr val="bg1"/>
                </a:solidFill>
                <a:latin typeface="TT Interphases"/>
                <a:ea typeface="TT Interphases"/>
                <a:cs typeface="TT Interphases"/>
                <a:sym typeface="TT Interphases"/>
              </a:endParaRPr>
            </a:p>
          </p:txBody>
        </p:sp>
      </p:grpSp>
      <p:grpSp>
        <p:nvGrpSpPr>
          <p:cNvPr id="20" name="Group 20"/>
          <p:cNvGrpSpPr/>
          <p:nvPr/>
        </p:nvGrpSpPr>
        <p:grpSpPr>
          <a:xfrm>
            <a:off x="654980" y="108267"/>
            <a:ext cx="3315025" cy="552134"/>
            <a:chOff x="0" y="0"/>
            <a:chExt cx="4420033" cy="736178"/>
          </a:xfrm>
        </p:grpSpPr>
        <p:sp>
          <p:nvSpPr>
            <p:cNvPr id="21" name="TextBox 21"/>
            <p:cNvSpPr txBox="1"/>
            <p:nvPr/>
          </p:nvSpPr>
          <p:spPr>
            <a:xfrm>
              <a:off x="1293737" y="189144"/>
              <a:ext cx="3126296" cy="396175"/>
            </a:xfrm>
            <a:prstGeom prst="rect">
              <a:avLst/>
            </a:prstGeom>
          </p:spPr>
          <p:txBody>
            <a:bodyPr lIns="0" tIns="0" rIns="0" bIns="0" rtlCol="0" anchor="t">
              <a:spAutoFit/>
            </a:bodyPr>
            <a:lstStyle/>
            <a:p>
              <a:pPr algn="l">
                <a:lnSpc>
                  <a:spcPts val="2521"/>
                </a:lnSpc>
                <a:spcBef>
                  <a:spcPct val="0"/>
                </a:spcBef>
              </a:pPr>
              <a:endParaRPr lang="en-US" sz="1801" dirty="0">
                <a:solidFill>
                  <a:schemeClr val="bg1"/>
                </a:solidFill>
                <a:latin typeface="TT Interphases"/>
                <a:ea typeface="TT Interphases"/>
                <a:cs typeface="TT Interphases"/>
                <a:sym typeface="TT Interphases"/>
              </a:endParaRPr>
            </a:p>
          </p:txBody>
        </p:sp>
        <p:sp>
          <p:nvSpPr>
            <p:cNvPr id="22" name="Freeform 22"/>
            <p:cNvSpPr/>
            <p:nvPr/>
          </p:nvSpPr>
          <p:spPr>
            <a:xfrm>
              <a:off x="0" y="0"/>
              <a:ext cx="1030275" cy="736178"/>
            </a:xfrm>
            <a:custGeom>
              <a:avLst/>
              <a:gdLst/>
              <a:ahLst/>
              <a:cxnLst/>
              <a:rect l="l" t="t" r="r" b="b"/>
              <a:pathLst>
                <a:path w="1030275" h="736178">
                  <a:moveTo>
                    <a:pt x="0" y="0"/>
                  </a:moveTo>
                  <a:lnTo>
                    <a:pt x="1030275" y="0"/>
                  </a:lnTo>
                  <a:lnTo>
                    <a:pt x="1030275" y="736178"/>
                  </a:lnTo>
                  <a:lnTo>
                    <a:pt x="0" y="73617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pic>
        <p:nvPicPr>
          <p:cNvPr id="24" name="Picture 23">
            <a:extLst>
              <a:ext uri="{FF2B5EF4-FFF2-40B4-BE49-F238E27FC236}">
                <a16:creationId xmlns:a16="http://schemas.microsoft.com/office/drawing/2014/main" id="{F1DEA308-9589-6B6B-209F-46531F5B04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9004" y="1447359"/>
            <a:ext cx="11452524" cy="5726262"/>
          </a:xfrm>
          <a:prstGeom prst="rect">
            <a:avLst/>
          </a:prstGeom>
        </p:spPr>
      </p:pic>
      <p:sp>
        <p:nvSpPr>
          <p:cNvPr id="5" name="TextBox 4">
            <a:extLst>
              <a:ext uri="{FF2B5EF4-FFF2-40B4-BE49-F238E27FC236}">
                <a16:creationId xmlns:a16="http://schemas.microsoft.com/office/drawing/2014/main" id="{F17462B7-BEDA-CA4A-ED41-6E6A5CBF60BB}"/>
              </a:ext>
            </a:extLst>
          </p:cNvPr>
          <p:cNvSpPr txBox="1"/>
          <p:nvPr/>
        </p:nvSpPr>
        <p:spPr>
          <a:xfrm>
            <a:off x="228600" y="1633051"/>
            <a:ext cx="4903054" cy="5909310"/>
          </a:xfrm>
          <a:prstGeom prst="rect">
            <a:avLst/>
          </a:prstGeom>
          <a:noFill/>
        </p:spPr>
        <p:txBody>
          <a:bodyPr wrap="square" rtlCol="0">
            <a:spAutoFit/>
          </a:bodyPr>
          <a:lstStyle/>
          <a:p>
            <a:r>
              <a:rPr lang="en-IN" b="1" dirty="0">
                <a:solidFill>
                  <a:schemeClr val="bg1"/>
                </a:solidFill>
              </a:rPr>
              <a:t>Results:</a:t>
            </a:r>
          </a:p>
          <a:p>
            <a:pPr>
              <a:buFont typeface="Arial" panose="020B0604020202020204" pitchFamily="34" charset="0"/>
              <a:buChar char="•"/>
            </a:pPr>
            <a:r>
              <a:rPr lang="en-IN" b="1" dirty="0">
                <a:solidFill>
                  <a:schemeClr val="bg1"/>
                </a:solidFill>
              </a:rPr>
              <a:t>Pothys</a:t>
            </a:r>
            <a:r>
              <a:rPr lang="en-IN" dirty="0">
                <a:solidFill>
                  <a:schemeClr val="bg1"/>
                </a:solidFill>
              </a:rPr>
              <a:t> has the highest number of reviews, followed by </a:t>
            </a:r>
            <a:r>
              <a:rPr lang="en-IN" b="1" dirty="0">
                <a:solidFill>
                  <a:schemeClr val="bg1"/>
                </a:solidFill>
              </a:rPr>
              <a:t>Roadster</a:t>
            </a:r>
            <a:r>
              <a:rPr lang="en-IN" dirty="0">
                <a:solidFill>
                  <a:schemeClr val="bg1"/>
                </a:solidFill>
              </a:rPr>
              <a:t> and </a:t>
            </a:r>
            <a:r>
              <a:rPr lang="en-IN" b="1" dirty="0">
                <a:solidFill>
                  <a:schemeClr val="bg1"/>
                </a:solidFill>
              </a:rPr>
              <a:t>KALINI</a:t>
            </a:r>
            <a:r>
              <a:rPr lang="en-IN" dirty="0">
                <a:solidFill>
                  <a:schemeClr val="bg1"/>
                </a:solidFill>
              </a:rPr>
              <a:t>.</a:t>
            </a:r>
          </a:p>
          <a:p>
            <a:pPr>
              <a:buFont typeface="Arial" panose="020B0604020202020204" pitchFamily="34" charset="0"/>
              <a:buChar char="•"/>
            </a:pPr>
            <a:r>
              <a:rPr lang="en-IN" dirty="0">
                <a:solidFill>
                  <a:schemeClr val="bg1"/>
                </a:solidFill>
              </a:rPr>
              <a:t>The majority of the top-ranked brands appear to be fashion or clothing brands, suggesting that they are popular among consumers.</a:t>
            </a:r>
          </a:p>
          <a:p>
            <a:pPr>
              <a:buFont typeface="Arial" panose="020B0604020202020204" pitchFamily="34" charset="0"/>
              <a:buChar char="•"/>
            </a:pPr>
            <a:r>
              <a:rPr lang="en-IN" dirty="0">
                <a:solidFill>
                  <a:schemeClr val="bg1"/>
                </a:solidFill>
              </a:rPr>
              <a:t>There is a significant difference in the number of reviews between the top-ranked brands and the lower-ranked ones.</a:t>
            </a:r>
          </a:p>
          <a:p>
            <a:r>
              <a:rPr lang="en-IN" b="1" dirty="0">
                <a:solidFill>
                  <a:schemeClr val="bg1"/>
                </a:solidFill>
              </a:rPr>
              <a:t>Conclusion:</a:t>
            </a:r>
          </a:p>
          <a:p>
            <a:r>
              <a:rPr lang="en-IN" dirty="0">
                <a:solidFill>
                  <a:schemeClr val="bg1"/>
                </a:solidFill>
              </a:rPr>
              <a:t>Based on the data presented in the chart, </a:t>
            </a:r>
            <a:r>
              <a:rPr lang="en-IN" b="1" dirty="0">
                <a:solidFill>
                  <a:schemeClr val="bg1"/>
                </a:solidFill>
              </a:rPr>
              <a:t>Pothys</a:t>
            </a:r>
            <a:r>
              <a:rPr lang="en-IN" dirty="0">
                <a:solidFill>
                  <a:schemeClr val="bg1"/>
                </a:solidFill>
              </a:rPr>
              <a:t> is the most reviewed brand among the top ten. The popularity of fashion and clothing brands in the top rankings indicates that these categories are highly reviewed by consumers. Further analysis could explore the reasons for the popularity of these brands, such as product quality, customer service, or marketing strategies. Additionally, examining the specific content of the reviews could provide valuable insights into customer satisfaction and areas for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TextBox 2"/>
          <p:cNvSpPr txBox="1"/>
          <p:nvPr/>
        </p:nvSpPr>
        <p:spPr>
          <a:xfrm>
            <a:off x="1383245" y="760114"/>
            <a:ext cx="12230100" cy="1171731"/>
          </a:xfrm>
          <a:prstGeom prst="rect">
            <a:avLst/>
          </a:prstGeom>
        </p:spPr>
        <p:txBody>
          <a:bodyPr wrap="square" lIns="0" tIns="0" rIns="0" bIns="0" rtlCol="0" anchor="t">
            <a:spAutoFit/>
          </a:bodyPr>
          <a:lstStyle/>
          <a:p>
            <a:pPr algn="l">
              <a:lnSpc>
                <a:spcPts val="10559"/>
              </a:lnSpc>
            </a:pPr>
            <a:r>
              <a:rPr lang="en-US" sz="4800" dirty="0">
                <a:solidFill>
                  <a:srgbClr val="FFFFFF"/>
                </a:solidFill>
                <a:latin typeface="Neue Machina"/>
                <a:ea typeface="Neue Machina"/>
                <a:cs typeface="Neue Machina"/>
                <a:sym typeface="Neue Machina"/>
              </a:rPr>
              <a:t>Top 10 Brands based on Discount Price</a:t>
            </a:r>
          </a:p>
        </p:txBody>
      </p:sp>
      <p:sp>
        <p:nvSpPr>
          <p:cNvPr id="4" name="TextBox 4"/>
          <p:cNvSpPr txBox="1"/>
          <p:nvPr/>
        </p:nvSpPr>
        <p:spPr>
          <a:xfrm>
            <a:off x="1028700" y="9220200"/>
            <a:ext cx="5231327" cy="306686"/>
          </a:xfrm>
          <a:prstGeom prst="rect">
            <a:avLst/>
          </a:prstGeom>
        </p:spPr>
        <p:txBody>
          <a:bodyPr lIns="0" tIns="0" rIns="0" bIns="0" rtlCol="0" anchor="t">
            <a:spAutoFit/>
          </a:bodyPr>
          <a:lstStyle/>
          <a:p>
            <a:pPr algn="l">
              <a:lnSpc>
                <a:spcPts val="2520"/>
              </a:lnSpc>
              <a:spcBef>
                <a:spcPct val="0"/>
              </a:spcBef>
            </a:pPr>
            <a:r>
              <a:rPr lang="en-US" sz="1800" u="sng">
                <a:solidFill>
                  <a:srgbClr val="FFFFFF"/>
                </a:solidFill>
                <a:latin typeface="TT Interphases"/>
                <a:ea typeface="TT Interphases"/>
                <a:cs typeface="TT Interphases"/>
                <a:sym typeface="TT Interphases"/>
                <a:hlinkClick r:id="rId2" action="ppaction://hlinksldjump"/>
              </a:rPr>
              <a:t>Back to Agenda Page</a:t>
            </a:r>
          </a:p>
        </p:txBody>
      </p:sp>
      <p:grpSp>
        <p:nvGrpSpPr>
          <p:cNvPr id="5" name="Group 5"/>
          <p:cNvGrpSpPr/>
          <p:nvPr/>
        </p:nvGrpSpPr>
        <p:grpSpPr>
          <a:xfrm>
            <a:off x="510110" y="2336625"/>
            <a:ext cx="7567908" cy="1803721"/>
            <a:chOff x="0" y="9525"/>
            <a:chExt cx="10090544" cy="2404961"/>
          </a:xfrm>
        </p:grpSpPr>
        <p:sp>
          <p:nvSpPr>
            <p:cNvPr id="6" name="TextBox 6"/>
            <p:cNvSpPr txBox="1"/>
            <p:nvPr/>
          </p:nvSpPr>
          <p:spPr>
            <a:xfrm>
              <a:off x="0" y="1956411"/>
              <a:ext cx="10090544" cy="458075"/>
            </a:xfrm>
            <a:prstGeom prst="rect">
              <a:avLst/>
            </a:prstGeom>
          </p:spPr>
          <p:txBody>
            <a:bodyPr lIns="0" tIns="0" rIns="0" bIns="0" rtlCol="0" anchor="t">
              <a:spAutoFit/>
            </a:bodyPr>
            <a:lstStyle/>
            <a:p>
              <a:pPr marL="453390" lvl="1" indent="-226695" algn="l">
                <a:lnSpc>
                  <a:spcPts val="2940"/>
                </a:lnSpc>
                <a:buFont typeface="Arial"/>
                <a:buChar char="•"/>
              </a:pPr>
              <a:endParaRPr lang="en-US" sz="2100" dirty="0">
                <a:solidFill>
                  <a:srgbClr val="FFFFFF"/>
                </a:solidFill>
                <a:latin typeface="TT Interphases"/>
                <a:ea typeface="TT Interphases"/>
                <a:cs typeface="TT Interphases"/>
                <a:sym typeface="TT Interphases"/>
              </a:endParaRPr>
            </a:p>
          </p:txBody>
        </p:sp>
        <p:sp>
          <p:nvSpPr>
            <p:cNvPr id="7" name="TextBox 7"/>
            <p:cNvSpPr txBox="1"/>
            <p:nvPr/>
          </p:nvSpPr>
          <p:spPr>
            <a:xfrm>
              <a:off x="0" y="9525"/>
              <a:ext cx="10090544" cy="649751"/>
            </a:xfrm>
            <a:prstGeom prst="rect">
              <a:avLst/>
            </a:prstGeom>
          </p:spPr>
          <p:txBody>
            <a:bodyPr lIns="0" tIns="0" rIns="0" bIns="0" rtlCol="0" anchor="t">
              <a:spAutoFit/>
            </a:bodyPr>
            <a:lstStyle/>
            <a:p>
              <a:pPr algn="l">
                <a:lnSpc>
                  <a:spcPts val="3840"/>
                </a:lnSpc>
              </a:pPr>
              <a:endParaRPr lang="en-US" sz="3200" dirty="0">
                <a:solidFill>
                  <a:srgbClr val="FFFFFF"/>
                </a:solidFill>
                <a:latin typeface="TT Interphases"/>
                <a:ea typeface="TT Interphases"/>
                <a:cs typeface="TT Interphases"/>
                <a:sym typeface="TT Interphases"/>
              </a:endParaRPr>
            </a:p>
          </p:txBody>
        </p:sp>
        <p:sp>
          <p:nvSpPr>
            <p:cNvPr id="8" name="AutoShape 8"/>
            <p:cNvSpPr/>
            <p:nvPr/>
          </p:nvSpPr>
          <p:spPr>
            <a:xfrm>
              <a:off x="0" y="1704193"/>
              <a:ext cx="10090544" cy="0"/>
            </a:xfrm>
            <a:prstGeom prst="line">
              <a:avLst/>
            </a:prstGeom>
            <a:ln w="25400" cap="flat">
              <a:solidFill>
                <a:srgbClr val="FFFFFF"/>
              </a:solidFill>
              <a:prstDash val="solid"/>
              <a:headEnd type="none" w="sm" len="sm"/>
              <a:tailEnd type="none" w="sm" len="sm"/>
            </a:ln>
          </p:spPr>
        </p:sp>
      </p:grpSp>
      <p:pic>
        <p:nvPicPr>
          <p:cNvPr id="10" name="Picture 9">
            <a:extLst>
              <a:ext uri="{FF2B5EF4-FFF2-40B4-BE49-F238E27FC236}">
                <a16:creationId xmlns:a16="http://schemas.microsoft.com/office/drawing/2014/main" id="{CD27DD60-BAE2-E938-0E5A-1DE236F52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4545" y="5868102"/>
            <a:ext cx="8329090" cy="4164545"/>
          </a:xfrm>
          <a:prstGeom prst="rect">
            <a:avLst/>
          </a:prstGeom>
        </p:spPr>
      </p:pic>
      <p:sp>
        <p:nvSpPr>
          <p:cNvPr id="3" name="Freeform 7">
            <a:extLst>
              <a:ext uri="{FF2B5EF4-FFF2-40B4-BE49-F238E27FC236}">
                <a16:creationId xmlns:a16="http://schemas.microsoft.com/office/drawing/2014/main" id="{F1CCF232-9925-A95F-3491-414B5A361153}"/>
              </a:ext>
            </a:extLst>
          </p:cNvPr>
          <p:cNvSpPr/>
          <p:nvPr/>
        </p:nvSpPr>
        <p:spPr>
          <a:xfrm>
            <a:off x="266880" y="1181100"/>
            <a:ext cx="772706" cy="552134"/>
          </a:xfrm>
          <a:custGeom>
            <a:avLst/>
            <a:gdLst/>
            <a:ahLst/>
            <a:cxnLst/>
            <a:rect l="l" t="t" r="r" b="b"/>
            <a:pathLst>
              <a:path w="1030275" h="736178">
                <a:moveTo>
                  <a:pt x="0" y="0"/>
                </a:moveTo>
                <a:lnTo>
                  <a:pt x="1030275" y="0"/>
                </a:lnTo>
                <a:lnTo>
                  <a:pt x="1030275" y="736178"/>
                </a:lnTo>
                <a:lnTo>
                  <a:pt x="0" y="7361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2">
            <a:extLst>
              <a:ext uri="{FF2B5EF4-FFF2-40B4-BE49-F238E27FC236}">
                <a16:creationId xmlns:a16="http://schemas.microsoft.com/office/drawing/2014/main" id="{085B96E1-C888-79FA-2F94-A237909A6D57}"/>
              </a:ext>
            </a:extLst>
          </p:cNvPr>
          <p:cNvSpPr txBox="1"/>
          <p:nvPr/>
        </p:nvSpPr>
        <p:spPr>
          <a:xfrm>
            <a:off x="2796111" y="7673376"/>
            <a:ext cx="143936" cy="276999"/>
          </a:xfrm>
          <a:prstGeom prst="rect">
            <a:avLst/>
          </a:prstGeom>
          <a:noFill/>
        </p:spPr>
        <p:txBody>
          <a:bodyPr wrap="square" rtlCol="0">
            <a:spAutoFit/>
          </a:bodyPr>
          <a:lstStyle/>
          <a:p>
            <a:endParaRPr lang="en-IN" dirty="0"/>
          </a:p>
        </p:txBody>
      </p:sp>
      <p:sp>
        <p:nvSpPr>
          <p:cNvPr id="14" name="Rectangle 1">
            <a:extLst>
              <a:ext uri="{FF2B5EF4-FFF2-40B4-BE49-F238E27FC236}">
                <a16:creationId xmlns:a16="http://schemas.microsoft.com/office/drawing/2014/main" id="{62B9210C-8876-DEA2-42C7-9ADBB06971AD}"/>
              </a:ext>
            </a:extLst>
          </p:cNvPr>
          <p:cNvSpPr>
            <a:spLocks noChangeArrowheads="1"/>
          </p:cNvSpPr>
          <p:nvPr/>
        </p:nvSpPr>
        <p:spPr bwMode="auto">
          <a:xfrm>
            <a:off x="510110" y="2356764"/>
            <a:ext cx="1424940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rPr>
              <a:t>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bg1"/>
                </a:solidFill>
                <a:effectLst/>
                <a:latin typeface="Arial" panose="020B0604020202020204" pitchFamily="34" charset="0"/>
              </a:rPr>
              <a:t>Pothys</a:t>
            </a:r>
            <a:r>
              <a:rPr kumimoji="0" lang="en-US" altLang="en-US" sz="1800" b="0" i="0" u="none" strike="noStrike" cap="none" normalizeH="0" baseline="0" dirty="0">
                <a:ln>
                  <a:noFill/>
                </a:ln>
                <a:solidFill>
                  <a:schemeClr val="bg1"/>
                </a:solidFill>
                <a:effectLst/>
                <a:latin typeface="Arial" panose="020B0604020202020204" pitchFamily="34" charset="0"/>
              </a:rPr>
              <a:t> offers the highest discount price among the top ten brands.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The discount prices vary significantly among the brands, with some offering substantially more discounts than others.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max</a:t>
            </a:r>
            <a:r>
              <a:rPr kumimoji="0" lang="en-US" altLang="en-US" sz="1800" b="0" i="0" u="none" strike="noStrike" cap="none" normalizeH="0" baseline="0" dirty="0">
                <a:ln>
                  <a:noFill/>
                </a:ln>
                <a:solidFill>
                  <a:schemeClr val="bg1"/>
                </a:solidFill>
                <a:effectLst/>
                <a:latin typeface="Arial" panose="020B0604020202020204" pitchFamily="34" charset="0"/>
              </a:rPr>
              <a:t> has the lowest discount price among the top ten.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rPr>
              <a:t>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rial" panose="020B0604020202020204" pitchFamily="34" charset="0"/>
              </a:rPr>
              <a:t>Based on the data presented in the chart, </a:t>
            </a:r>
            <a:r>
              <a:rPr kumimoji="0" lang="en-US" altLang="en-US" sz="1800" b="1" i="0" u="none" strike="noStrike" cap="none" normalizeH="0" baseline="0" dirty="0">
                <a:ln>
                  <a:noFill/>
                </a:ln>
                <a:solidFill>
                  <a:schemeClr val="bg1"/>
                </a:solidFill>
                <a:effectLst/>
                <a:latin typeface="Arial" panose="020B0604020202020204" pitchFamily="34" charset="0"/>
              </a:rPr>
              <a:t>Pothys</a:t>
            </a:r>
            <a:r>
              <a:rPr kumimoji="0" lang="en-US" altLang="en-US" sz="1800" b="0" i="0" u="none" strike="noStrike" cap="none" normalizeH="0" baseline="0" dirty="0">
                <a:ln>
                  <a:noFill/>
                </a:ln>
                <a:solidFill>
                  <a:schemeClr val="bg1"/>
                </a:solidFill>
                <a:effectLst/>
                <a:latin typeface="Arial" panose="020B0604020202020204" pitchFamily="34" charset="0"/>
              </a:rPr>
              <a:t> provides the most significant discount to its customers. However, the wide range of discount prices among the top ten brands suggests that consumers can find varying levels of savings depending on their preferred brand. Further analysis could explore the factors influencing discount pricing, such as brand strategy, product demand, or competitor pricing. Additionally, examining the impact of these discounts on sales and customer satisfaction could provide valuable insights for businesses.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Freeform 2"/>
          <p:cNvSpPr/>
          <p:nvPr/>
        </p:nvSpPr>
        <p:spPr>
          <a:xfrm>
            <a:off x="-97020" y="-54574"/>
            <a:ext cx="18465485" cy="10386835"/>
          </a:xfrm>
          <a:custGeom>
            <a:avLst/>
            <a:gdLst/>
            <a:ahLst/>
            <a:cxnLst/>
            <a:rect l="l" t="t" r="r" b="b"/>
            <a:pathLst>
              <a:path w="18465485" h="10386835">
                <a:moveTo>
                  <a:pt x="0" y="0"/>
                </a:moveTo>
                <a:lnTo>
                  <a:pt x="18465486" y="0"/>
                </a:lnTo>
                <a:lnTo>
                  <a:pt x="18465486" y="10386836"/>
                </a:lnTo>
                <a:lnTo>
                  <a:pt x="0" y="103868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043859" y="499045"/>
            <a:ext cx="11215441" cy="1343025"/>
          </a:xfrm>
          <a:prstGeom prst="rect">
            <a:avLst/>
          </a:prstGeom>
        </p:spPr>
        <p:txBody>
          <a:bodyPr lIns="0" tIns="0" rIns="0" bIns="0" rtlCol="0" anchor="t">
            <a:spAutoFit/>
          </a:bodyPr>
          <a:lstStyle/>
          <a:p>
            <a:pPr algn="r">
              <a:lnSpc>
                <a:spcPts val="10559"/>
              </a:lnSpc>
            </a:pPr>
            <a:r>
              <a:rPr lang="en-US" sz="8799" dirty="0">
                <a:solidFill>
                  <a:srgbClr val="FFFFFF"/>
                </a:solidFill>
                <a:latin typeface="Neue Machina"/>
                <a:ea typeface="Neue Machina"/>
                <a:cs typeface="Neue Machina"/>
                <a:sym typeface="Neue Machina"/>
              </a:rPr>
              <a:t>Count of Brands</a:t>
            </a:r>
          </a:p>
        </p:txBody>
      </p:sp>
      <p:sp>
        <p:nvSpPr>
          <p:cNvPr id="5" name="TextBox 5"/>
          <p:cNvSpPr txBox="1"/>
          <p:nvPr/>
        </p:nvSpPr>
        <p:spPr>
          <a:xfrm>
            <a:off x="12027973" y="9220200"/>
            <a:ext cx="5231327" cy="306686"/>
          </a:xfrm>
          <a:prstGeom prst="rect">
            <a:avLst/>
          </a:prstGeom>
        </p:spPr>
        <p:txBody>
          <a:bodyPr lIns="0" tIns="0" rIns="0" bIns="0" rtlCol="0" anchor="t">
            <a:spAutoFit/>
          </a:bodyPr>
          <a:lstStyle/>
          <a:p>
            <a:pPr algn="r">
              <a:lnSpc>
                <a:spcPts val="2520"/>
              </a:lnSpc>
              <a:spcBef>
                <a:spcPct val="0"/>
              </a:spcBef>
            </a:pPr>
            <a:r>
              <a:rPr lang="en-US" sz="1800" u="sng">
                <a:solidFill>
                  <a:srgbClr val="FFFFFF"/>
                </a:solidFill>
                <a:latin typeface="TT Interphases"/>
                <a:ea typeface="TT Interphases"/>
                <a:cs typeface="TT Interphases"/>
                <a:sym typeface="TT Interphases"/>
                <a:hlinkClick r:id="rId4" action="ppaction://hlinksldjump"/>
              </a:rPr>
              <a:t>Back to Agenda Page</a:t>
            </a:r>
          </a:p>
        </p:txBody>
      </p:sp>
      <p:grpSp>
        <p:nvGrpSpPr>
          <p:cNvPr id="6" name="Group 6"/>
          <p:cNvGrpSpPr/>
          <p:nvPr/>
        </p:nvGrpSpPr>
        <p:grpSpPr>
          <a:xfrm>
            <a:off x="1123511" y="1028700"/>
            <a:ext cx="3315025" cy="552134"/>
            <a:chOff x="0" y="0"/>
            <a:chExt cx="4420033" cy="736178"/>
          </a:xfrm>
        </p:grpSpPr>
        <p:sp>
          <p:nvSpPr>
            <p:cNvPr id="7" name="TextBox 7"/>
            <p:cNvSpPr txBox="1"/>
            <p:nvPr/>
          </p:nvSpPr>
          <p:spPr>
            <a:xfrm>
              <a:off x="1293737" y="189144"/>
              <a:ext cx="3126296" cy="396175"/>
            </a:xfrm>
            <a:prstGeom prst="rect">
              <a:avLst/>
            </a:prstGeom>
          </p:spPr>
          <p:txBody>
            <a:bodyPr lIns="0" tIns="0" rIns="0" bIns="0" rtlCol="0" anchor="t">
              <a:spAutoFit/>
            </a:bodyPr>
            <a:lstStyle/>
            <a:p>
              <a:pPr algn="l">
                <a:lnSpc>
                  <a:spcPts val="2521"/>
                </a:lnSpc>
                <a:spcBef>
                  <a:spcPct val="0"/>
                </a:spcBef>
              </a:pPr>
              <a:r>
                <a:rPr lang="en-US" sz="1801">
                  <a:solidFill>
                    <a:srgbClr val="FFFFFF"/>
                  </a:solidFill>
                  <a:latin typeface="TT Interphases"/>
                  <a:ea typeface="TT Interphases"/>
                  <a:cs typeface="TT Interphases"/>
                  <a:sym typeface="TT Interphases"/>
                </a:rPr>
                <a:t>Add Company Name</a:t>
              </a:r>
            </a:p>
          </p:txBody>
        </p:sp>
        <p:sp>
          <p:nvSpPr>
            <p:cNvPr id="8" name="Freeform 8"/>
            <p:cNvSpPr/>
            <p:nvPr/>
          </p:nvSpPr>
          <p:spPr>
            <a:xfrm>
              <a:off x="0" y="0"/>
              <a:ext cx="1030275" cy="736178"/>
            </a:xfrm>
            <a:custGeom>
              <a:avLst/>
              <a:gdLst/>
              <a:ahLst/>
              <a:cxnLst/>
              <a:rect l="l" t="t" r="r" b="b"/>
              <a:pathLst>
                <a:path w="1030275" h="736178">
                  <a:moveTo>
                    <a:pt x="0" y="0"/>
                  </a:moveTo>
                  <a:lnTo>
                    <a:pt x="1030275" y="0"/>
                  </a:lnTo>
                  <a:lnTo>
                    <a:pt x="1030275" y="736178"/>
                  </a:lnTo>
                  <a:lnTo>
                    <a:pt x="0" y="73617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pic>
        <p:nvPicPr>
          <p:cNvPr id="10" name="Picture 9">
            <a:extLst>
              <a:ext uri="{FF2B5EF4-FFF2-40B4-BE49-F238E27FC236}">
                <a16:creationId xmlns:a16="http://schemas.microsoft.com/office/drawing/2014/main" id="{78F4CB11-54C7-E881-4611-4051353846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749" y="1943100"/>
            <a:ext cx="9841451" cy="5562611"/>
          </a:xfrm>
          <a:prstGeom prst="rect">
            <a:avLst/>
          </a:prstGeom>
        </p:spPr>
      </p:pic>
      <p:sp>
        <p:nvSpPr>
          <p:cNvPr id="3" name="TextBox 2">
            <a:extLst>
              <a:ext uri="{FF2B5EF4-FFF2-40B4-BE49-F238E27FC236}">
                <a16:creationId xmlns:a16="http://schemas.microsoft.com/office/drawing/2014/main" id="{3BF54DE3-0E8A-573D-01CC-9EA64889C981}"/>
              </a:ext>
            </a:extLst>
          </p:cNvPr>
          <p:cNvSpPr txBox="1"/>
          <p:nvPr/>
        </p:nvSpPr>
        <p:spPr>
          <a:xfrm>
            <a:off x="10439400" y="2095500"/>
            <a:ext cx="7620000" cy="5078313"/>
          </a:xfrm>
          <a:prstGeom prst="rect">
            <a:avLst/>
          </a:prstGeom>
          <a:noFill/>
        </p:spPr>
        <p:txBody>
          <a:bodyPr wrap="square" rtlCol="0">
            <a:spAutoFit/>
          </a:bodyPr>
          <a:lstStyle/>
          <a:p>
            <a:r>
              <a:rPr lang="en-IN" b="1" dirty="0">
                <a:solidFill>
                  <a:schemeClr val="bg1"/>
                </a:solidFill>
              </a:rPr>
              <a:t>Results:</a:t>
            </a:r>
          </a:p>
          <a:p>
            <a:pPr>
              <a:buFont typeface="Arial" panose="020B0604020202020204" pitchFamily="34" charset="0"/>
              <a:buChar char="•"/>
            </a:pPr>
            <a:r>
              <a:rPr lang="en-IN" b="1" dirty="0">
                <a:solidFill>
                  <a:schemeClr val="bg1"/>
                </a:solidFill>
              </a:rPr>
              <a:t>Overall, there are more brands available for women than for men.</a:t>
            </a:r>
            <a:endParaRPr lang="en-IN" dirty="0">
              <a:solidFill>
                <a:schemeClr val="bg1"/>
              </a:solidFill>
            </a:endParaRPr>
          </a:p>
          <a:p>
            <a:pPr>
              <a:buFont typeface="Arial" panose="020B0604020202020204" pitchFamily="34" charset="0"/>
              <a:buChar char="•"/>
            </a:pPr>
            <a:r>
              <a:rPr lang="en-IN" b="1" dirty="0">
                <a:solidFill>
                  <a:schemeClr val="bg1"/>
                </a:solidFill>
              </a:rPr>
              <a:t>Pothys</a:t>
            </a:r>
            <a:r>
              <a:rPr lang="en-IN" dirty="0">
                <a:solidFill>
                  <a:schemeClr val="bg1"/>
                </a:solidFill>
              </a:rPr>
              <a:t> has the highest number of brands for both women and men.</a:t>
            </a:r>
          </a:p>
          <a:p>
            <a:pPr>
              <a:buFont typeface="Arial" panose="020B0604020202020204" pitchFamily="34" charset="0"/>
              <a:buChar char="•"/>
            </a:pPr>
            <a:r>
              <a:rPr lang="en-IN" dirty="0">
                <a:solidFill>
                  <a:schemeClr val="bg1"/>
                </a:solidFill>
              </a:rPr>
              <a:t>There is a significant difference in the number of brands available for </a:t>
            </a:r>
            <a:r>
              <a:rPr lang="en-IN" b="1" dirty="0">
                <a:solidFill>
                  <a:schemeClr val="bg1"/>
                </a:solidFill>
              </a:rPr>
              <a:t>max</a:t>
            </a:r>
            <a:r>
              <a:rPr lang="en-IN" dirty="0">
                <a:solidFill>
                  <a:schemeClr val="bg1"/>
                </a:solidFill>
              </a:rPr>
              <a:t> between the two genders. It has a higher number of brands for women compared to men.</a:t>
            </a:r>
          </a:p>
          <a:p>
            <a:pPr>
              <a:buFont typeface="Arial" panose="020B0604020202020204" pitchFamily="34" charset="0"/>
              <a:buChar char="•"/>
            </a:pPr>
            <a:r>
              <a:rPr lang="en-IN" dirty="0">
                <a:solidFill>
                  <a:schemeClr val="bg1"/>
                </a:solidFill>
              </a:rPr>
              <a:t>The remaining brands show relatively similar counts for both genders, with some minor variations.</a:t>
            </a:r>
          </a:p>
          <a:p>
            <a:r>
              <a:rPr lang="en-IN" b="1" dirty="0">
                <a:solidFill>
                  <a:schemeClr val="bg1"/>
                </a:solidFill>
              </a:rPr>
              <a:t>Conclusion:</a:t>
            </a:r>
          </a:p>
          <a:p>
            <a:r>
              <a:rPr lang="en-IN" dirty="0">
                <a:solidFill>
                  <a:schemeClr val="bg1"/>
                </a:solidFill>
              </a:rPr>
              <a:t>Based on the data presented in the charts, the market offers a </a:t>
            </a:r>
            <a:r>
              <a:rPr lang="en-IN" b="1" dirty="0">
                <a:solidFill>
                  <a:schemeClr val="bg1"/>
                </a:solidFill>
              </a:rPr>
              <a:t>wider variety of brands for women</a:t>
            </a:r>
            <a:r>
              <a:rPr lang="en-IN" dirty="0">
                <a:solidFill>
                  <a:schemeClr val="bg1"/>
                </a:solidFill>
              </a:rPr>
              <a:t> compared to men. While </a:t>
            </a:r>
            <a:r>
              <a:rPr lang="en-IN" b="1" dirty="0">
                <a:solidFill>
                  <a:schemeClr val="bg1"/>
                </a:solidFill>
              </a:rPr>
              <a:t>Pothys</a:t>
            </a:r>
            <a:r>
              <a:rPr lang="en-IN" dirty="0">
                <a:solidFill>
                  <a:schemeClr val="bg1"/>
                </a:solidFill>
              </a:rPr>
              <a:t> is a popular brand for both genders, there are notable differences in the availability of other brands for women and men. Further analysis could explore the factors driving this disparity, such as consumer preferences, market demand, or societal factors. Additionally, examining the specific categories of brands available for each gender could provide insights into the preferences and needs of different customer segments.</a:t>
            </a:r>
          </a:p>
          <a:p>
            <a:endParaRPr lang="en-IN"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2271</Words>
  <Application>Microsoft Office PowerPoint</Application>
  <PresentationFormat>Custom</PresentationFormat>
  <Paragraphs>136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Neue Machina</vt:lpstr>
      <vt:lpstr>Arial</vt:lpstr>
      <vt:lpstr>Calibri</vt:lpstr>
      <vt:lpstr>TT Interphases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saber ali</cp:lastModifiedBy>
  <cp:revision>5</cp:revision>
  <dcterms:created xsi:type="dcterms:W3CDTF">2006-08-16T00:00:00Z</dcterms:created>
  <dcterms:modified xsi:type="dcterms:W3CDTF">2024-10-10T05:56:50Z</dcterms:modified>
  <dc:identifier>DAGSf9jM3Ak</dc:identifier>
</cp:coreProperties>
</file>