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9" r:id="rId2"/>
  </p:sldMasterIdLst>
  <p:notesMasterIdLst>
    <p:notesMasterId r:id="rId19"/>
  </p:notesMasterIdLst>
  <p:sldIdLst>
    <p:sldId id="256" r:id="rId3"/>
    <p:sldId id="388" r:id="rId4"/>
    <p:sldId id="389" r:id="rId5"/>
    <p:sldId id="391" r:id="rId6"/>
    <p:sldId id="390" r:id="rId7"/>
    <p:sldId id="392" r:id="rId8"/>
    <p:sldId id="393" r:id="rId9"/>
    <p:sldId id="394" r:id="rId10"/>
    <p:sldId id="395" r:id="rId11"/>
    <p:sldId id="397" r:id="rId12"/>
    <p:sldId id="398" r:id="rId13"/>
    <p:sldId id="383" r:id="rId14"/>
    <p:sldId id="382" r:id="rId15"/>
    <p:sldId id="380" r:id="rId16"/>
    <p:sldId id="384" r:id="rId17"/>
    <p:sldId id="287"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77">
          <p15:clr>
            <a:srgbClr val="A4A3A4"/>
          </p15:clr>
        </p15:guide>
        <p15:guide id="2" pos="383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j+yu/tuc+/7yWFtMzY0AxJFjh+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199" autoAdjust="0"/>
  </p:normalViewPr>
  <p:slideViewPr>
    <p:cSldViewPr snapToGrid="0">
      <p:cViewPr varScale="1">
        <p:scale>
          <a:sx n="71" d="100"/>
          <a:sy n="71" d="100"/>
        </p:scale>
        <p:origin x="1032" y="67"/>
      </p:cViewPr>
      <p:guideLst>
        <p:guide orient="horz" pos="2577"/>
        <p:guide pos="3830"/>
      </p:guideLst>
    </p:cSldViewPr>
  </p:slideViewPr>
  <p:notesTextViewPr>
    <p:cViewPr>
      <p:scale>
        <a:sx n="1" d="1"/>
        <a:sy n="1" d="1"/>
      </p:scale>
      <p:origin x="0" y="0"/>
    </p:cViewPr>
  </p:notesTextViewPr>
  <p:sorterViewPr>
    <p:cViewPr>
      <p:scale>
        <a:sx n="140" d="100"/>
        <a:sy n="140" d="100"/>
      </p:scale>
      <p:origin x="0" y="-52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notesMaster" Target="notesMasters/notesMaster1.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 name="Google Shape;8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2" name="Google Shape;462;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44373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Object storage services like Amazon S3 and Microsoft Azure Storage, object storage software like Openstack Swift, object storage systems like EMC Atmos, EMC ECS and Hitachi Content Platform, and distributed storage research projects like </a:t>
            </a:r>
            <a:r>
              <a:rPr lang="en-US" dirty="0" err="1"/>
              <a:t>OceanStore</a:t>
            </a:r>
            <a:r>
              <a:rPr lang="en-US" dirty="0"/>
              <a:t> and VISION Cloud are all examples of storage that can be hosted and deployed with cloud storage characteristics.</a:t>
            </a:r>
          </a:p>
          <a:p>
            <a:endParaRPr lang="en-US" dirty="0"/>
          </a:p>
        </p:txBody>
      </p:sp>
    </p:spTree>
    <p:extLst>
      <p:ext uri="{BB962C8B-B14F-4D97-AF65-F5344CB8AC3E}">
        <p14:creationId xmlns:p14="http://schemas.microsoft.com/office/powerpoint/2010/main" val="2959288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altLang="en-US" sz="1000">
              <a:latin typeface="Arial" panose="020B0604020202020204" pitchFamily="34" charset="0"/>
              <a:cs typeface="Arial" panose="020B0604020202020204" pitchFamily="34" charset="0"/>
            </a:endParaRPr>
          </a:p>
          <a:p>
            <a:pPr eaLnBrk="1" hangingPunct="1">
              <a:lnSpc>
                <a:spcPct val="80000"/>
              </a:lnSpc>
            </a:pPr>
            <a:endParaRPr lang="en-US" altLang="en-US" sz="1000">
              <a:latin typeface="Arial" panose="020B0604020202020204" pitchFamily="34" charset="0"/>
              <a:cs typeface="Arial" panose="020B0604020202020204" pitchFamily="34" charset="0"/>
            </a:endParaRPr>
          </a:p>
          <a:p>
            <a:pPr eaLnBrk="1" hangingPunct="1">
              <a:lnSpc>
                <a:spcPct val="80000"/>
              </a:lnSpc>
            </a:pPr>
            <a:endParaRPr lang="en-US" altLang="en-US" sz="1000">
              <a:latin typeface="Arial" panose="020B0604020202020204" pitchFamily="34" charset="0"/>
              <a:cs typeface="Arial" panose="020B0604020202020204" pitchFamily="34" charset="0"/>
            </a:endParaRPr>
          </a:p>
          <a:p>
            <a:pPr eaLnBrk="1" hangingPunct="1">
              <a:lnSpc>
                <a:spcPct val="80000"/>
              </a:lnSpc>
            </a:pPr>
            <a:endParaRPr lang="en-US" altLang="en-US" sz="1000">
              <a:latin typeface="Arial" panose="020B0604020202020204" pitchFamily="34" charset="0"/>
              <a:cs typeface="Arial" panose="020B0604020202020204" pitchFamily="34" charset="0"/>
            </a:endParaRPr>
          </a:p>
          <a:p>
            <a:pPr eaLnBrk="1" hangingPunct="1">
              <a:lnSpc>
                <a:spcPct val="80000"/>
              </a:lnSpc>
            </a:pPr>
            <a:endParaRPr lang="en-US" altLang="en-US" sz="1000">
              <a:latin typeface="Arial" panose="020B0604020202020204" pitchFamily="34" charset="0"/>
              <a:cs typeface="Arial" panose="020B0604020202020204" pitchFamily="34" charset="0"/>
            </a:endParaRPr>
          </a:p>
          <a:p>
            <a:pPr eaLnBrk="1" hangingPunct="1">
              <a:lnSpc>
                <a:spcPct val="80000"/>
              </a:lnSpc>
            </a:pPr>
            <a:r>
              <a:rPr lang="en-US" altLang="en-US" sz="1000">
                <a:latin typeface="Arial" panose="020B0604020202020204" pitchFamily="34" charset="0"/>
                <a:cs typeface="Arial" panose="020B0604020202020204" pitchFamily="34" charset="0"/>
              </a:rPr>
              <a:t> </a:t>
            </a:r>
          </a:p>
          <a:p>
            <a:pPr eaLnBrk="1" hangingPunct="1">
              <a:lnSpc>
                <a:spcPct val="80000"/>
              </a:lnSpc>
            </a:pPr>
            <a:endParaRPr lang="en-US" altLang="en-US" sz="1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0699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altLang="en-US" sz="1000">
              <a:latin typeface="Arial" panose="020B0604020202020204" pitchFamily="34" charset="0"/>
              <a:cs typeface="Arial" panose="020B0604020202020204" pitchFamily="34" charset="0"/>
            </a:endParaRPr>
          </a:p>
          <a:p>
            <a:pPr eaLnBrk="1" hangingPunct="1">
              <a:lnSpc>
                <a:spcPct val="80000"/>
              </a:lnSpc>
            </a:pPr>
            <a:endParaRPr lang="en-US" altLang="en-US" sz="1000">
              <a:latin typeface="Arial" panose="020B0604020202020204" pitchFamily="34" charset="0"/>
              <a:cs typeface="Arial" panose="020B0604020202020204" pitchFamily="34" charset="0"/>
            </a:endParaRPr>
          </a:p>
          <a:p>
            <a:pPr eaLnBrk="1" hangingPunct="1">
              <a:lnSpc>
                <a:spcPct val="80000"/>
              </a:lnSpc>
            </a:pPr>
            <a:endParaRPr lang="en-US" altLang="en-US" sz="1000">
              <a:latin typeface="Arial" panose="020B0604020202020204" pitchFamily="34" charset="0"/>
              <a:cs typeface="Arial" panose="020B0604020202020204" pitchFamily="34" charset="0"/>
            </a:endParaRPr>
          </a:p>
          <a:p>
            <a:pPr eaLnBrk="1" hangingPunct="1">
              <a:lnSpc>
                <a:spcPct val="80000"/>
              </a:lnSpc>
            </a:pPr>
            <a:endParaRPr lang="en-US" altLang="en-US" sz="1000">
              <a:latin typeface="Arial" panose="020B0604020202020204" pitchFamily="34" charset="0"/>
              <a:cs typeface="Arial" panose="020B0604020202020204" pitchFamily="34" charset="0"/>
            </a:endParaRPr>
          </a:p>
          <a:p>
            <a:pPr eaLnBrk="1" hangingPunct="1">
              <a:lnSpc>
                <a:spcPct val="80000"/>
              </a:lnSpc>
            </a:pPr>
            <a:endParaRPr lang="en-US" altLang="en-US" sz="1000">
              <a:latin typeface="Arial" panose="020B0604020202020204" pitchFamily="34" charset="0"/>
              <a:cs typeface="Arial" panose="020B0604020202020204" pitchFamily="34" charset="0"/>
            </a:endParaRPr>
          </a:p>
          <a:p>
            <a:pPr eaLnBrk="1" hangingPunct="1">
              <a:lnSpc>
                <a:spcPct val="80000"/>
              </a:lnSpc>
            </a:pPr>
            <a:r>
              <a:rPr lang="en-US" altLang="en-US" sz="1000">
                <a:latin typeface="Arial" panose="020B0604020202020204" pitchFamily="34" charset="0"/>
                <a:cs typeface="Arial" panose="020B0604020202020204" pitchFamily="34" charset="0"/>
              </a:rPr>
              <a:t> </a:t>
            </a:r>
          </a:p>
          <a:p>
            <a:pPr eaLnBrk="1" hangingPunct="1">
              <a:lnSpc>
                <a:spcPct val="80000"/>
              </a:lnSpc>
            </a:pPr>
            <a:endParaRPr lang="en-US" altLang="en-US" sz="1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0750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altLang="en-US" sz="1000">
              <a:latin typeface="Arial" panose="020B0604020202020204" pitchFamily="34" charset="0"/>
              <a:cs typeface="Arial" panose="020B0604020202020204" pitchFamily="34" charset="0"/>
            </a:endParaRPr>
          </a:p>
          <a:p>
            <a:pPr eaLnBrk="1" hangingPunct="1">
              <a:lnSpc>
                <a:spcPct val="80000"/>
              </a:lnSpc>
            </a:pPr>
            <a:endParaRPr lang="en-US" altLang="en-US" sz="1000">
              <a:latin typeface="Arial" panose="020B0604020202020204" pitchFamily="34" charset="0"/>
              <a:cs typeface="Arial" panose="020B0604020202020204" pitchFamily="34" charset="0"/>
            </a:endParaRPr>
          </a:p>
          <a:p>
            <a:pPr eaLnBrk="1" hangingPunct="1">
              <a:lnSpc>
                <a:spcPct val="80000"/>
              </a:lnSpc>
            </a:pPr>
            <a:endParaRPr lang="en-US" altLang="en-US" sz="1000">
              <a:latin typeface="Arial" panose="020B0604020202020204" pitchFamily="34" charset="0"/>
              <a:cs typeface="Arial" panose="020B0604020202020204" pitchFamily="34" charset="0"/>
            </a:endParaRPr>
          </a:p>
          <a:p>
            <a:pPr eaLnBrk="1" hangingPunct="1">
              <a:lnSpc>
                <a:spcPct val="80000"/>
              </a:lnSpc>
            </a:pPr>
            <a:endParaRPr lang="en-US" altLang="en-US" sz="1000">
              <a:latin typeface="Arial" panose="020B0604020202020204" pitchFamily="34" charset="0"/>
              <a:cs typeface="Arial" panose="020B0604020202020204" pitchFamily="34" charset="0"/>
            </a:endParaRPr>
          </a:p>
          <a:p>
            <a:pPr eaLnBrk="1" hangingPunct="1">
              <a:lnSpc>
                <a:spcPct val="80000"/>
              </a:lnSpc>
            </a:pPr>
            <a:endParaRPr lang="en-US" altLang="en-US" sz="1000">
              <a:latin typeface="Arial" panose="020B0604020202020204" pitchFamily="34" charset="0"/>
              <a:cs typeface="Arial" panose="020B0604020202020204" pitchFamily="34" charset="0"/>
            </a:endParaRPr>
          </a:p>
          <a:p>
            <a:pPr eaLnBrk="1" hangingPunct="1">
              <a:lnSpc>
                <a:spcPct val="80000"/>
              </a:lnSpc>
            </a:pPr>
            <a:r>
              <a:rPr lang="en-US" altLang="en-US" sz="1000">
                <a:latin typeface="Arial" panose="020B0604020202020204" pitchFamily="34" charset="0"/>
                <a:cs typeface="Arial" panose="020B0604020202020204" pitchFamily="34" charset="0"/>
              </a:rPr>
              <a:t> </a:t>
            </a:r>
          </a:p>
          <a:p>
            <a:pPr eaLnBrk="1" hangingPunct="1">
              <a:lnSpc>
                <a:spcPct val="80000"/>
              </a:lnSpc>
            </a:pPr>
            <a:endParaRPr lang="en-US" altLang="en-US" sz="1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0066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031968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273000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87386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7" name="Google Shape;1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hasCustomPrompt="1"/>
          </p:nvPr>
        </p:nvSpPr>
        <p:spPr>
          <a:xfrm>
            <a:off x="717884" y="162013"/>
            <a:ext cx="10515600" cy="535234"/>
          </a:xfrm>
        </p:spPr>
        <p:txBody>
          <a:bodyPr>
            <a:noAutofit/>
          </a:bodyPr>
          <a:lstStyle>
            <a:lvl1pPr>
              <a:defRPr sz="2800" b="1">
                <a:latin typeface="+mn-lt"/>
              </a:defRPr>
            </a:lvl1pPr>
          </a:lstStyle>
          <a:p>
            <a:r>
              <a:rPr lang="en-US" dirty="0"/>
              <a:t>Cloud Computing</a:t>
            </a:r>
            <a:endParaRPr lang="en-IN" dirty="0"/>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155202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402589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779627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107640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pic>
        <p:nvPicPr>
          <p:cNvPr id="6" name="Google Shape;26;p31" descr="A logo for a university&#10;&#10;Description automatically generated">
            <a:extLst>
              <a:ext uri="{FF2B5EF4-FFF2-40B4-BE49-F238E27FC236}">
                <a16:creationId xmlns:a16="http://schemas.microsoft.com/office/drawing/2014/main" id="{4F129E13-C978-7572-6867-BC9A986B966E}"/>
              </a:ext>
            </a:extLst>
          </p:cNvPr>
          <p:cNvPicPr preferRelativeResize="0"/>
          <p:nvPr userDrawn="1"/>
        </p:nvPicPr>
        <p:blipFill rotWithShape="1">
          <a:blip r:embed="rId2">
            <a:alphaModFix/>
          </a:blip>
          <a:srcRect l="23914" t="9484" r="22524" b="7889"/>
          <a:stretch/>
        </p:blipFill>
        <p:spPr>
          <a:xfrm>
            <a:off x="11218606" y="0"/>
            <a:ext cx="917809" cy="1415845"/>
          </a:xfrm>
          <a:prstGeom prst="rect">
            <a:avLst/>
          </a:prstGeom>
          <a:noFill/>
          <a:ln>
            <a:noFill/>
          </a:ln>
        </p:spPr>
      </p:pic>
    </p:spTree>
    <p:extLst>
      <p:ext uri="{BB962C8B-B14F-4D97-AF65-F5344CB8AC3E}">
        <p14:creationId xmlns:p14="http://schemas.microsoft.com/office/powerpoint/2010/main" val="2697202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55509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88858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661425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7057232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12168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6" name="Title 1"/>
          <p:cNvSpPr>
            <a:spLocks noGrp="1"/>
          </p:cNvSpPr>
          <p:nvPr>
            <p:ph type="title"/>
          </p:nvPr>
        </p:nvSpPr>
        <p:spPr>
          <a:xfrm>
            <a:off x="579459" y="241300"/>
            <a:ext cx="11307741" cy="622300"/>
          </a:xfrm>
          <a:noFill/>
        </p:spPr>
        <p:txBody>
          <a:bodyPr/>
          <a:lstStyle>
            <a:lvl1pPr>
              <a:defRPr sz="3000" b="1">
                <a:latin typeface="Calibri" panose="020F0502020204030204" pitchFamily="34" charset="0"/>
                <a:cs typeface="Calibri" panose="020F0502020204030204" pitchFamily="34" charset="0"/>
              </a:defRPr>
            </a:lvl1pPr>
          </a:lstStyle>
          <a:p>
            <a:r>
              <a:rPr kumimoji="0" lang="en-US" dirty="0"/>
              <a:t>Click to edit Master title style</a:t>
            </a:r>
          </a:p>
        </p:txBody>
      </p:sp>
    </p:spTree>
    <p:extLst>
      <p:ext uri="{BB962C8B-B14F-4D97-AF65-F5344CB8AC3E}">
        <p14:creationId xmlns:p14="http://schemas.microsoft.com/office/powerpoint/2010/main" val="11278994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1"/>
        <p:cNvGrpSpPr/>
        <p:nvPr/>
      </p:nvGrpSpPr>
      <p:grpSpPr>
        <a:xfrm>
          <a:off x="0" y="0"/>
          <a:ext cx="0" cy="0"/>
          <a:chOff x="0" y="0"/>
          <a:chExt cx="0" cy="0"/>
        </a:xfrm>
      </p:grpSpPr>
      <p:sp>
        <p:nvSpPr>
          <p:cNvPr id="22" name="Google Shape;22;p31"/>
          <p:cNvSpPr txBox="1">
            <a:spLocks noGrp="1"/>
          </p:cNvSpPr>
          <p:nvPr>
            <p:ph type="body" idx="1"/>
          </p:nvPr>
        </p:nvSpPr>
        <p:spPr>
          <a:xfrm>
            <a:off x="838200" y="1825625"/>
            <a:ext cx="7639594"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6" name="Google Shape;26;p31" descr="A logo for a university&#10;&#10;Description automatically generated"/>
          <p:cNvPicPr preferRelativeResize="0"/>
          <p:nvPr/>
        </p:nvPicPr>
        <p:blipFill rotWithShape="1">
          <a:blip r:embed="rId2">
            <a:alphaModFix/>
          </a:blip>
          <a:srcRect l="23914" t="9484" r="22524" b="7889"/>
          <a:stretch/>
        </p:blipFill>
        <p:spPr>
          <a:xfrm>
            <a:off x="11218606" y="0"/>
            <a:ext cx="917809" cy="1415845"/>
          </a:xfrm>
          <a:prstGeom prst="rect">
            <a:avLst/>
          </a:prstGeom>
          <a:noFill/>
          <a:ln>
            <a:noFill/>
          </a:ln>
        </p:spPr>
      </p:pic>
    </p:spTree>
    <p:extLst>
      <p:ext uri="{BB962C8B-B14F-4D97-AF65-F5344CB8AC3E}">
        <p14:creationId xmlns:p14="http://schemas.microsoft.com/office/powerpoint/2010/main" val="1753496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6" name="Google Shape;56;p2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7" name="Google Shape;5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0"/>
          <p:cNvSpPr>
            <a:spLocks noGrp="1"/>
          </p:cNvSpPr>
          <p:nvPr>
            <p:ph type="pic" idx="2"/>
          </p:nvPr>
        </p:nvSpPr>
        <p:spPr>
          <a:xfrm>
            <a:off x="5183188" y="987425"/>
            <a:ext cx="6172200" cy="4873625"/>
          </a:xfrm>
          <a:prstGeom prst="rect">
            <a:avLst/>
          </a:prstGeom>
          <a:noFill/>
          <a:ln>
            <a:noFill/>
          </a:ln>
        </p:spPr>
      </p:sp>
      <p:sp>
        <p:nvSpPr>
          <p:cNvPr id="63" name="Google Shape;63;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378689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image" Target="../media/image1.png"/><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26-02-2024</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pic>
        <p:nvPicPr>
          <p:cNvPr id="7" name="Google Shape;26;p31" descr="A logo for a university&#10;&#10;Description automatically generated">
            <a:extLst>
              <a:ext uri="{FF2B5EF4-FFF2-40B4-BE49-F238E27FC236}">
                <a16:creationId xmlns:a16="http://schemas.microsoft.com/office/drawing/2014/main" id="{16D30255-BD04-2D31-F97A-D5AF2A0A7CA5}"/>
              </a:ext>
            </a:extLst>
          </p:cNvPr>
          <p:cNvPicPr preferRelativeResize="0"/>
          <p:nvPr userDrawn="1"/>
        </p:nvPicPr>
        <p:blipFill rotWithShape="1">
          <a:blip r:embed="rId15">
            <a:alphaModFix/>
          </a:blip>
          <a:srcRect l="23914" t="9484" r="22524" b="7889"/>
          <a:stretch/>
        </p:blipFill>
        <p:spPr>
          <a:xfrm>
            <a:off x="11218606" y="0"/>
            <a:ext cx="917809" cy="1415845"/>
          </a:xfrm>
          <a:prstGeom prst="rect">
            <a:avLst/>
          </a:prstGeom>
          <a:noFill/>
          <a:ln>
            <a:noFill/>
          </a:ln>
        </p:spPr>
      </p:pic>
    </p:spTree>
    <p:extLst>
      <p:ext uri="{BB962C8B-B14F-4D97-AF65-F5344CB8AC3E}">
        <p14:creationId xmlns:p14="http://schemas.microsoft.com/office/powerpoint/2010/main" val="204674560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84" r:id="rId12"/>
    <p:sldLayoutId id="214748368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hyperlink" Target="https://opensource.com/business/16/9/linux-users-guide-lvm" TargetMode="Externa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Layout" Target="../slideLayouts/slideLayout20.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wmf"/><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13.jpeg"/><Relationship Id="rId5" Type="http://schemas.openxmlformats.org/officeDocument/2006/relationships/image" Target="../media/image12.wmf"/><Relationship Id="rId4" Type="http://schemas.openxmlformats.org/officeDocument/2006/relationships/image" Target="../media/image11.wmf"/></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wmf"/><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13.jpeg"/><Relationship Id="rId5" Type="http://schemas.openxmlformats.org/officeDocument/2006/relationships/image" Target="../media/image11.wmf"/><Relationship Id="rId4" Type="http://schemas.openxmlformats.org/officeDocument/2006/relationships/image" Target="../media/image12.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
          <p:cNvSpPr/>
          <p:nvPr/>
        </p:nvSpPr>
        <p:spPr>
          <a:xfrm>
            <a:off x="4569658" y="1304079"/>
            <a:ext cx="749721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dirty="0">
                <a:solidFill>
                  <a:srgbClr val="C55A11"/>
                </a:solidFill>
                <a:latin typeface="Calibri"/>
                <a:ea typeface="Calibri"/>
                <a:cs typeface="Calibri"/>
                <a:sym typeface="Calibri"/>
              </a:rPr>
              <a:t>CLOUD COMPUTING</a:t>
            </a:r>
            <a:endParaRPr sz="1400" b="0" i="0" u="none" strike="noStrike" cap="none" dirty="0">
              <a:solidFill>
                <a:srgbClr val="000000"/>
              </a:solidFill>
              <a:latin typeface="Arial"/>
              <a:ea typeface="Arial"/>
              <a:cs typeface="Arial"/>
              <a:sym typeface="Arial"/>
            </a:endParaRPr>
          </a:p>
        </p:txBody>
      </p:sp>
      <p:sp>
        <p:nvSpPr>
          <p:cNvPr id="84" name="Google Shape;84;p1"/>
          <p:cNvSpPr/>
          <p:nvPr/>
        </p:nvSpPr>
        <p:spPr>
          <a:xfrm>
            <a:off x="4982579" y="4566848"/>
            <a:ext cx="5755328"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dirty="0">
                <a:solidFill>
                  <a:schemeClr val="dk1"/>
                </a:solidFill>
                <a:latin typeface="Calibri"/>
                <a:ea typeface="Calibri"/>
                <a:cs typeface="Calibri"/>
                <a:sym typeface="Calibri"/>
              </a:rPr>
              <a:t>Department of Computer Science and Engineering</a:t>
            </a:r>
            <a:endParaRPr sz="2000" b="0" i="0" u="none" strike="noStrike" cap="none" dirty="0">
              <a:solidFill>
                <a:schemeClr val="dk1"/>
              </a:solidFill>
              <a:latin typeface="Calibri"/>
              <a:ea typeface="Calibri"/>
              <a:cs typeface="Calibri"/>
              <a:sym typeface="Calibri"/>
            </a:endParaRPr>
          </a:p>
        </p:txBody>
      </p:sp>
      <p:grpSp>
        <p:nvGrpSpPr>
          <p:cNvPr id="85" name="Google Shape;85;p1"/>
          <p:cNvGrpSpPr/>
          <p:nvPr/>
        </p:nvGrpSpPr>
        <p:grpSpPr>
          <a:xfrm>
            <a:off x="313844" y="5489699"/>
            <a:ext cx="1066895" cy="1078155"/>
            <a:chOff x="313844" y="5489699"/>
            <a:chExt cx="1066895" cy="1078155"/>
          </a:xfrm>
        </p:grpSpPr>
        <p:sp>
          <p:nvSpPr>
            <p:cNvPr id="86" name="Google Shape;86;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7" name="Google Shape;87;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cxnSp>
        <p:nvCxnSpPr>
          <p:cNvPr id="88" name="Google Shape;88;p1"/>
          <p:cNvCxnSpPr/>
          <p:nvPr/>
        </p:nvCxnSpPr>
        <p:spPr>
          <a:xfrm rot="10800000" flipH="1">
            <a:off x="4443564" y="3711399"/>
            <a:ext cx="4581449" cy="1"/>
          </a:xfrm>
          <a:prstGeom prst="straightConnector1">
            <a:avLst/>
          </a:prstGeom>
          <a:noFill/>
          <a:ln w="38100" cap="flat" cmpd="sng">
            <a:solidFill>
              <a:srgbClr val="C55A11"/>
            </a:solidFill>
            <a:prstDash val="solid"/>
            <a:miter lim="800000"/>
            <a:headEnd type="none" w="sm" len="sm"/>
            <a:tailEnd type="none" w="sm" len="sm"/>
          </a:ln>
        </p:spPr>
      </p:cxnSp>
      <p:grpSp>
        <p:nvGrpSpPr>
          <p:cNvPr id="89" name="Google Shape;89;p1"/>
          <p:cNvGrpSpPr/>
          <p:nvPr/>
        </p:nvGrpSpPr>
        <p:grpSpPr>
          <a:xfrm rot="10800000">
            <a:off x="10855702" y="266068"/>
            <a:ext cx="1066895" cy="1078155"/>
            <a:chOff x="313844" y="5489699"/>
            <a:chExt cx="1066895" cy="1078155"/>
          </a:xfrm>
        </p:grpSpPr>
        <p:sp>
          <p:nvSpPr>
            <p:cNvPr id="90" name="Google Shape;90;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1" name="Google Shape;91;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92" name="Google Shape;92;p1"/>
          <p:cNvSpPr/>
          <p:nvPr/>
        </p:nvSpPr>
        <p:spPr>
          <a:xfrm>
            <a:off x="3832046" y="2386615"/>
            <a:ext cx="8359954"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2800" b="1" i="0" u="none" strike="noStrike" cap="none" dirty="0">
                <a:solidFill>
                  <a:srgbClr val="2F5496"/>
                </a:solidFill>
                <a:latin typeface="Calibri"/>
                <a:ea typeface="Calibri"/>
                <a:cs typeface="Calibri"/>
                <a:sym typeface="Calibri"/>
              </a:rPr>
              <a:t>Cloud Storage and Enablers for Storage Virtualization</a:t>
            </a:r>
          </a:p>
        </p:txBody>
      </p:sp>
      <p:sp>
        <p:nvSpPr>
          <p:cNvPr id="95" name="Google Shape;95;p1"/>
          <p:cNvSpPr txBox="1"/>
          <p:nvPr/>
        </p:nvSpPr>
        <p:spPr>
          <a:xfrm>
            <a:off x="4982579" y="4004581"/>
            <a:ext cx="4581449"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000000"/>
                </a:solidFill>
                <a:latin typeface="Arial"/>
                <a:ea typeface="Arial"/>
                <a:cs typeface="Arial"/>
                <a:sym typeface="Arial"/>
              </a:rPr>
              <a:t>Dr. </a:t>
            </a:r>
            <a:r>
              <a:rPr lang="en-US" sz="2000" b="1" dirty="0"/>
              <a:t>Prafullata Kiran Auradkar</a:t>
            </a:r>
            <a:endParaRPr lang="en-US" sz="1400" b="0" i="0" u="none" strike="noStrike" cap="none" dirty="0">
              <a:solidFill>
                <a:srgbClr val="000000"/>
              </a:solidFill>
              <a:latin typeface="Arial"/>
              <a:ea typeface="Arial"/>
              <a:cs typeface="Arial"/>
              <a:sym typeface="Arial"/>
            </a:endParaRPr>
          </a:p>
        </p:txBody>
      </p:sp>
      <p:pic>
        <p:nvPicPr>
          <p:cNvPr id="2" name="Google Shape;134;p1" descr="A logo for a university&#10;&#10;Description automatically generated">
            <a:extLst>
              <a:ext uri="{FF2B5EF4-FFF2-40B4-BE49-F238E27FC236}">
                <a16:creationId xmlns:a16="http://schemas.microsoft.com/office/drawing/2014/main" id="{795E0EB1-C89B-7C10-DB3B-7C48EC52EC7D}"/>
              </a:ext>
            </a:extLst>
          </p:cNvPr>
          <p:cNvPicPr preferRelativeResize="0"/>
          <p:nvPr/>
        </p:nvPicPr>
        <p:blipFill rotWithShape="1">
          <a:blip r:embed="rId3">
            <a:alphaModFix/>
          </a:blip>
          <a:srcRect l="23914" t="9484" r="22524" b="18948"/>
          <a:stretch/>
        </p:blipFill>
        <p:spPr>
          <a:xfrm>
            <a:off x="992173" y="1172582"/>
            <a:ext cx="2721728" cy="3636632"/>
          </a:xfrm>
          <a:prstGeom prst="rect">
            <a:avLst/>
          </a:prstGeom>
          <a:noFill/>
          <a:ln>
            <a:noFill/>
          </a:ln>
        </p:spPr>
      </p:pic>
      <p:sp>
        <p:nvSpPr>
          <p:cNvPr id="3" name="Google Shape;112;p1">
            <a:extLst>
              <a:ext uri="{FF2B5EF4-FFF2-40B4-BE49-F238E27FC236}">
                <a16:creationId xmlns:a16="http://schemas.microsoft.com/office/drawing/2014/main" id="{E4D6A244-1D19-59D5-10B4-28FD16D8B6F3}"/>
              </a:ext>
            </a:extLst>
          </p:cNvPr>
          <p:cNvSpPr/>
          <p:nvPr/>
        </p:nvSpPr>
        <p:spPr>
          <a:xfrm>
            <a:off x="359563" y="5412850"/>
            <a:ext cx="11563034"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chemeClr val="dk1"/>
                </a:solidFill>
                <a:latin typeface="Arial"/>
                <a:ea typeface="Arial"/>
                <a:cs typeface="Arial"/>
                <a:sym typeface="Arial"/>
              </a:rPr>
              <a:t>Acknowledgements:</a:t>
            </a:r>
            <a:endParaRPr sz="1400" b="0" i="0" u="none" strike="noStrike" cap="none" dirty="0">
              <a:solidFill>
                <a:srgbClr val="000000"/>
              </a:solidFill>
              <a:latin typeface="Arial"/>
              <a:ea typeface="Arial"/>
              <a:cs typeface="Arial"/>
              <a:sym typeface="Arial"/>
            </a:endParaRPr>
          </a:p>
          <a:p>
            <a:pPr algn="just">
              <a:buSzPts val="1200"/>
            </a:pPr>
            <a:r>
              <a:rPr lang="en-US" sz="1200" b="0" i="0" u="none" strike="noStrike" cap="none" dirty="0">
                <a:solidFill>
                  <a:schemeClr val="dk1"/>
                </a:solidFill>
                <a:latin typeface="Arial"/>
                <a:ea typeface="Arial"/>
                <a:cs typeface="Arial"/>
                <a:sym typeface="Arial"/>
              </a:rPr>
              <a:t>Significant information in the slide deck presented through the Unit 3 of the course have been created by </a:t>
            </a:r>
            <a:r>
              <a:rPr lang="en-US" sz="1200" b="1" dirty="0">
                <a:solidFill>
                  <a:schemeClr val="dk1"/>
                </a:solidFill>
              </a:rPr>
              <a:t>Dr. H.L. Phalachandra </a:t>
            </a:r>
            <a:r>
              <a:rPr lang="en-US" sz="1200" b="0" i="0" u="none" strike="noStrike" cap="none" dirty="0">
                <a:solidFill>
                  <a:schemeClr val="dk1"/>
                </a:solidFill>
                <a:latin typeface="Arial"/>
                <a:ea typeface="Arial"/>
                <a:cs typeface="Arial"/>
                <a:sym typeface="Arial"/>
              </a:rPr>
              <a:t>and would like to acknowledge and thank him for the same. There have been some information which I might have leveraged from the content of </a:t>
            </a:r>
            <a:r>
              <a:rPr lang="en-US" sz="1200" b="1" i="0" u="none" strike="noStrike" cap="none" dirty="0">
                <a:solidFill>
                  <a:schemeClr val="dk1"/>
                </a:solidFill>
                <a:latin typeface="Arial"/>
                <a:ea typeface="Arial"/>
                <a:cs typeface="Arial"/>
                <a:sym typeface="Arial"/>
              </a:rPr>
              <a:t>Dr. K.V. Subramaniam’s </a:t>
            </a:r>
            <a:r>
              <a:rPr lang="en-US" sz="1200" b="0" i="0" u="none" strike="noStrike" cap="none" dirty="0">
                <a:solidFill>
                  <a:schemeClr val="dk1"/>
                </a:solidFill>
                <a:latin typeface="Arial"/>
                <a:ea typeface="Arial"/>
                <a:cs typeface="Arial"/>
                <a:sym typeface="Arial"/>
              </a:rPr>
              <a:t>lecture contents too. I may have supplemented the same with contents from books and other sources from Internet and would like to sincerely thank, acknowledge and reiterate that the credit/rights for the same remain with the original authors/publishers only. These are intended for classroom presentation only.</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121522" y="1169964"/>
            <a:ext cx="11773096" cy="5688036"/>
          </a:xfrm>
        </p:spPr>
        <p:txBody>
          <a:bodyPr>
            <a:noAutofit/>
          </a:bodyPr>
          <a:lstStyle/>
          <a:p>
            <a:pPr marL="628650" indent="-514350">
              <a:lnSpc>
                <a:spcPct val="120000"/>
              </a:lnSpc>
              <a:spcBef>
                <a:spcPts val="600"/>
              </a:spcBef>
              <a:buClr>
                <a:schemeClr val="accent2">
                  <a:lumMod val="75000"/>
                </a:schemeClr>
              </a:buClr>
              <a:buFont typeface="+mj-lt"/>
              <a:buAutoNum type="arabicPeriod" startAt="5"/>
            </a:pPr>
            <a:r>
              <a:rPr lang="en-US" sz="2400" b="1" dirty="0">
                <a:solidFill>
                  <a:srgbClr val="0070C0"/>
                </a:solidFill>
              </a:rPr>
              <a:t>Universal Access</a:t>
            </a:r>
          </a:p>
          <a:p>
            <a:pPr marL="914400" lvl="1" indent="-365760">
              <a:lnSpc>
                <a:spcPct val="120000"/>
              </a:lnSpc>
              <a:spcBef>
                <a:spcPts val="600"/>
              </a:spcBef>
              <a:buClr>
                <a:schemeClr val="accent2">
                  <a:lumMod val="75000"/>
                </a:schemeClr>
              </a:buClr>
              <a:buFont typeface="Arial" panose="020B0604020202020204" pitchFamily="34" charset="0"/>
              <a:buChar char="•"/>
            </a:pPr>
            <a:r>
              <a:rPr lang="en-US" sz="2400" dirty="0"/>
              <a:t>Traditional storage has limitations like for block storage, the server needing to be on the same SAN , but Cloud storage offers flexibility on the number of users and from where to access the same. </a:t>
            </a:r>
          </a:p>
          <a:p>
            <a:pPr marL="628650" indent="-514350">
              <a:lnSpc>
                <a:spcPct val="120000"/>
              </a:lnSpc>
              <a:spcBef>
                <a:spcPts val="600"/>
              </a:spcBef>
              <a:buClr>
                <a:schemeClr val="accent2">
                  <a:lumMod val="75000"/>
                </a:schemeClr>
              </a:buClr>
              <a:buFont typeface="+mj-lt"/>
              <a:buAutoNum type="arabicPeriod" startAt="5"/>
            </a:pPr>
            <a:r>
              <a:rPr lang="en-US" sz="2400" b="1" dirty="0">
                <a:solidFill>
                  <a:srgbClr val="0070C0"/>
                </a:solidFill>
              </a:rPr>
              <a:t>Multitenancy</a:t>
            </a:r>
          </a:p>
          <a:p>
            <a:pPr marL="914400" lvl="1" indent="-365760">
              <a:lnSpc>
                <a:spcPct val="120000"/>
              </a:lnSpc>
              <a:spcBef>
                <a:spcPts val="600"/>
              </a:spcBef>
              <a:buClr>
                <a:schemeClr val="accent2">
                  <a:lumMod val="75000"/>
                </a:schemeClr>
              </a:buClr>
              <a:buFont typeface="Arial" panose="020B0604020202020204" pitchFamily="34" charset="0"/>
              <a:buChar char="•"/>
            </a:pPr>
            <a:r>
              <a:rPr lang="en-US" sz="2400" dirty="0"/>
              <a:t>Cloud Storage is typically multi-tenant and supports centralized management, higher storage utilization and lower costs </a:t>
            </a:r>
          </a:p>
          <a:p>
            <a:pPr marL="628650" indent="-514350">
              <a:lnSpc>
                <a:spcPct val="120000"/>
              </a:lnSpc>
              <a:spcBef>
                <a:spcPts val="300"/>
              </a:spcBef>
              <a:buClr>
                <a:schemeClr val="accent2">
                  <a:lumMod val="75000"/>
                </a:schemeClr>
              </a:buClr>
              <a:buFont typeface="+mj-lt"/>
              <a:buAutoNum type="arabicPeriod" startAt="7"/>
            </a:pPr>
            <a:r>
              <a:rPr lang="en-US" sz="2400" b="1" dirty="0">
                <a:solidFill>
                  <a:srgbClr val="0070C0"/>
                </a:solidFill>
              </a:rPr>
              <a:t>Data durability and availability</a:t>
            </a:r>
          </a:p>
          <a:p>
            <a:pPr marL="914400" lvl="1" indent="-365760">
              <a:lnSpc>
                <a:spcPct val="120000"/>
              </a:lnSpc>
              <a:spcBef>
                <a:spcPts val="300"/>
              </a:spcBef>
              <a:buClr>
                <a:schemeClr val="accent2">
                  <a:lumMod val="75000"/>
                </a:schemeClr>
              </a:buClr>
              <a:buFont typeface="Arial" panose="020B0604020202020204" pitchFamily="34" charset="0"/>
              <a:buChar char="•"/>
            </a:pPr>
            <a:r>
              <a:rPr lang="en-US" sz="2400" dirty="0"/>
              <a:t>Runs on commodity hardware but still highly available even with partial failures of the  storage system supported by software layer providing the availability</a:t>
            </a:r>
          </a:p>
          <a:p>
            <a:pPr marL="628650" indent="-514350">
              <a:lnSpc>
                <a:spcPct val="120000"/>
              </a:lnSpc>
              <a:spcBef>
                <a:spcPts val="300"/>
              </a:spcBef>
              <a:buClr>
                <a:schemeClr val="accent2">
                  <a:lumMod val="75000"/>
                </a:schemeClr>
              </a:buClr>
              <a:buFont typeface="+mj-lt"/>
              <a:buAutoNum type="arabicPeriod" startAt="7"/>
            </a:pPr>
            <a:r>
              <a:rPr lang="en-US" sz="2400" b="1" dirty="0">
                <a:solidFill>
                  <a:srgbClr val="0070C0"/>
                </a:solidFill>
              </a:rPr>
              <a:t>Usability</a:t>
            </a:r>
          </a:p>
          <a:p>
            <a:pPr marL="628650" indent="-514350">
              <a:lnSpc>
                <a:spcPct val="120000"/>
              </a:lnSpc>
              <a:spcBef>
                <a:spcPts val="300"/>
              </a:spcBef>
              <a:buClr>
                <a:schemeClr val="accent2">
                  <a:lumMod val="75000"/>
                </a:schemeClr>
              </a:buClr>
              <a:buFont typeface="+mj-lt"/>
              <a:buAutoNum type="arabicPeriod" startAt="7"/>
            </a:pPr>
            <a:r>
              <a:rPr lang="en-US" sz="2400" b="1" dirty="0">
                <a:solidFill>
                  <a:srgbClr val="0070C0"/>
                </a:solidFill>
              </a:rPr>
              <a:t>Disaster Recovery</a:t>
            </a:r>
          </a:p>
          <a:p>
            <a:pPr marL="914400" lvl="1" indent="-365760">
              <a:lnSpc>
                <a:spcPct val="120000"/>
              </a:lnSpc>
              <a:spcBef>
                <a:spcPts val="600"/>
              </a:spcBef>
              <a:buClr>
                <a:schemeClr val="accent2">
                  <a:lumMod val="75000"/>
                </a:schemeClr>
              </a:buClr>
              <a:buFont typeface="Arial" panose="020B0604020202020204" pitchFamily="34" charset="0"/>
              <a:buChar char="•"/>
            </a:pPr>
            <a:endParaRPr lang="en-US" sz="2400" dirty="0"/>
          </a:p>
        </p:txBody>
      </p:sp>
      <p:cxnSp>
        <p:nvCxnSpPr>
          <p:cNvPr id="6" name="Straight Connector 5">
            <a:extLst>
              <a:ext uri="{FF2B5EF4-FFF2-40B4-BE49-F238E27FC236}">
                <a16:creationId xmlns:a16="http://schemas.microsoft.com/office/drawing/2014/main" id="{47294BDD-6C17-486B-B9DE-1B529BDF28D5}"/>
              </a:ext>
            </a:extLst>
          </p:cNvPr>
          <p:cNvCxnSpPr>
            <a:cxnSpLocks/>
          </p:cNvCxnSpPr>
          <p:nvPr/>
        </p:nvCxnSpPr>
        <p:spPr>
          <a:xfrm>
            <a:off x="-8308" y="1133582"/>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FEA0B11-2AB0-4FD4-9A1F-F6CC10E71D91}"/>
              </a:ext>
            </a:extLst>
          </p:cNvPr>
          <p:cNvSpPr/>
          <p:nvPr/>
        </p:nvSpPr>
        <p:spPr>
          <a:xfrm>
            <a:off x="96599" y="182851"/>
            <a:ext cx="7497214" cy="461665"/>
          </a:xfrm>
          <a:prstGeom prst="rect">
            <a:avLst/>
          </a:prstGeom>
        </p:spPr>
        <p:txBody>
          <a:bodyPr wrap="square">
            <a:spAutoFit/>
          </a:bodyPr>
          <a:lstStyle/>
          <a:p>
            <a:r>
              <a:rPr lang="en-US" sz="2400" b="1" dirty="0">
                <a:solidFill>
                  <a:schemeClr val="accent1">
                    <a:lumMod val="75000"/>
                  </a:schemeClr>
                </a:solidFill>
                <a:latin typeface="+mn-lt"/>
              </a:rPr>
              <a:t>CLOUD COMPUTING</a:t>
            </a:r>
          </a:p>
        </p:txBody>
      </p:sp>
      <p:sp>
        <p:nvSpPr>
          <p:cNvPr id="9" name="Rectangle 8">
            <a:extLst>
              <a:ext uri="{FF2B5EF4-FFF2-40B4-BE49-F238E27FC236}">
                <a16:creationId xmlns:a16="http://schemas.microsoft.com/office/drawing/2014/main" id="{39CB300D-44EA-4A53-A6F0-D5AFCEA8E182}"/>
              </a:ext>
            </a:extLst>
          </p:cNvPr>
          <p:cNvSpPr/>
          <p:nvPr/>
        </p:nvSpPr>
        <p:spPr>
          <a:xfrm>
            <a:off x="121522" y="563414"/>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What Constitutes Cloud Storage</a:t>
            </a:r>
            <a:endPar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endParaRPr>
          </a:p>
        </p:txBody>
      </p:sp>
    </p:spTree>
    <p:extLst>
      <p:ext uri="{BB962C8B-B14F-4D97-AF65-F5344CB8AC3E}">
        <p14:creationId xmlns:p14="http://schemas.microsoft.com/office/powerpoint/2010/main" val="246040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8308" y="1242086"/>
            <a:ext cx="11773096" cy="5688036"/>
          </a:xfrm>
        </p:spPr>
        <p:txBody>
          <a:bodyPr>
            <a:noAutofit/>
          </a:bodyPr>
          <a:lstStyle/>
          <a:p>
            <a:pPr marL="540000" lvl="1" indent="-365760">
              <a:lnSpc>
                <a:spcPct val="120000"/>
              </a:lnSpc>
              <a:spcBef>
                <a:spcPts val="600"/>
              </a:spcBef>
              <a:buClr>
                <a:schemeClr val="accent2">
                  <a:lumMod val="75000"/>
                </a:schemeClr>
              </a:buClr>
              <a:buFont typeface="Arial" panose="020B0604020202020204" pitchFamily="34" charset="0"/>
              <a:buChar char="•"/>
            </a:pPr>
            <a:r>
              <a:rPr lang="en-US" sz="2400" dirty="0"/>
              <a:t>Storage like Compute resources is enabled for the cloud by Virtualization</a:t>
            </a:r>
          </a:p>
          <a:p>
            <a:pPr marL="540000" lvl="1" indent="-365760">
              <a:lnSpc>
                <a:spcPct val="120000"/>
              </a:lnSpc>
              <a:spcBef>
                <a:spcPts val="600"/>
              </a:spcBef>
              <a:buClr>
                <a:schemeClr val="accent2">
                  <a:lumMod val="75000"/>
                </a:schemeClr>
              </a:buClr>
              <a:buFont typeface="Arial" panose="020B0604020202020204" pitchFamily="34" charset="0"/>
              <a:buChar char="•"/>
            </a:pPr>
            <a:r>
              <a:rPr lang="en-US" sz="2400" dirty="0"/>
              <a:t>Storage virtualization could be implemented in hardware or software.</a:t>
            </a:r>
          </a:p>
          <a:p>
            <a:pPr marL="540000" lvl="1" indent="-365760">
              <a:lnSpc>
                <a:spcPct val="120000"/>
              </a:lnSpc>
              <a:spcBef>
                <a:spcPts val="600"/>
              </a:spcBef>
              <a:buClr>
                <a:schemeClr val="accent2">
                  <a:lumMod val="75000"/>
                </a:schemeClr>
              </a:buClr>
              <a:buFont typeface="Arial" panose="020B0604020202020204" pitchFamily="34" charset="0"/>
              <a:buChar char="•"/>
            </a:pPr>
            <a:r>
              <a:rPr lang="en-US" sz="2400" dirty="0"/>
              <a:t>Storage virtualization could also be implemented in the Server, in the storage device and in the network carrying the data</a:t>
            </a:r>
          </a:p>
          <a:p>
            <a:pPr marL="540000" lvl="1" indent="-365760">
              <a:lnSpc>
                <a:spcPct val="120000"/>
              </a:lnSpc>
              <a:spcBef>
                <a:spcPts val="600"/>
              </a:spcBef>
              <a:buClr>
                <a:schemeClr val="accent2">
                  <a:lumMod val="75000"/>
                </a:schemeClr>
              </a:buClr>
              <a:buFont typeface="Arial" panose="020B0604020202020204" pitchFamily="34" charset="0"/>
              <a:buChar char="•"/>
            </a:pPr>
            <a:r>
              <a:rPr lang="en-US" sz="2400" dirty="0"/>
              <a:t>Techniques and components like File Systems, Volume Manager, Logical Volume Managers enable Storage virtualization in the Server</a:t>
            </a:r>
          </a:p>
          <a:p>
            <a:pPr marL="540000" lvl="1" indent="-365760">
              <a:lnSpc>
                <a:spcPct val="120000"/>
              </a:lnSpc>
              <a:spcBef>
                <a:spcPts val="600"/>
              </a:spcBef>
              <a:buClr>
                <a:schemeClr val="accent2">
                  <a:lumMod val="75000"/>
                </a:schemeClr>
              </a:buClr>
              <a:buFont typeface="Arial" panose="020B0604020202020204" pitchFamily="34" charset="0"/>
              <a:buChar char="•"/>
            </a:pPr>
            <a:r>
              <a:rPr lang="en-US" sz="2400" dirty="0"/>
              <a:t>Techniques like RAID and Logical Volume Management is also used with Storage virtualization in the storage device</a:t>
            </a:r>
          </a:p>
          <a:p>
            <a:pPr marL="540000" lvl="1" indent="-365760">
              <a:lnSpc>
                <a:spcPct val="120000"/>
              </a:lnSpc>
              <a:spcBef>
                <a:spcPts val="600"/>
              </a:spcBef>
              <a:buClr>
                <a:schemeClr val="accent2">
                  <a:lumMod val="75000"/>
                </a:schemeClr>
              </a:buClr>
              <a:buFont typeface="Arial" panose="020B0604020202020204" pitchFamily="34" charset="0"/>
              <a:buChar char="•"/>
            </a:pPr>
            <a:r>
              <a:rPr lang="en-US" sz="2400" dirty="0"/>
              <a:t>We will discuss a few of these enablers now and discuss the Storage Virtualization itself in the next session.</a:t>
            </a:r>
          </a:p>
        </p:txBody>
      </p:sp>
      <p:cxnSp>
        <p:nvCxnSpPr>
          <p:cNvPr id="6" name="Straight Connector 5">
            <a:extLst>
              <a:ext uri="{FF2B5EF4-FFF2-40B4-BE49-F238E27FC236}">
                <a16:creationId xmlns:a16="http://schemas.microsoft.com/office/drawing/2014/main" id="{47294BDD-6C17-486B-B9DE-1B529BDF28D5}"/>
              </a:ext>
            </a:extLst>
          </p:cNvPr>
          <p:cNvCxnSpPr>
            <a:cxnSpLocks/>
          </p:cNvCxnSpPr>
          <p:nvPr/>
        </p:nvCxnSpPr>
        <p:spPr>
          <a:xfrm>
            <a:off x="-8308" y="1133582"/>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FEA0B11-2AB0-4FD4-9A1F-F6CC10E71D91}"/>
              </a:ext>
            </a:extLst>
          </p:cNvPr>
          <p:cNvSpPr/>
          <p:nvPr/>
        </p:nvSpPr>
        <p:spPr>
          <a:xfrm>
            <a:off x="96599" y="182851"/>
            <a:ext cx="7497214" cy="461665"/>
          </a:xfrm>
          <a:prstGeom prst="rect">
            <a:avLst/>
          </a:prstGeom>
        </p:spPr>
        <p:txBody>
          <a:bodyPr wrap="square">
            <a:spAutoFit/>
          </a:bodyPr>
          <a:lstStyle/>
          <a:p>
            <a:r>
              <a:rPr lang="en-US" sz="2400" b="1" dirty="0">
                <a:solidFill>
                  <a:schemeClr val="accent1">
                    <a:lumMod val="75000"/>
                  </a:schemeClr>
                </a:solidFill>
                <a:latin typeface="+mn-lt"/>
              </a:rPr>
              <a:t>CLOUD COMPUTING</a:t>
            </a:r>
          </a:p>
        </p:txBody>
      </p:sp>
      <p:sp>
        <p:nvSpPr>
          <p:cNvPr id="9" name="Rectangle 8">
            <a:extLst>
              <a:ext uri="{FF2B5EF4-FFF2-40B4-BE49-F238E27FC236}">
                <a16:creationId xmlns:a16="http://schemas.microsoft.com/office/drawing/2014/main" id="{39CB300D-44EA-4A53-A6F0-D5AFCEA8E182}"/>
              </a:ext>
            </a:extLst>
          </p:cNvPr>
          <p:cNvSpPr/>
          <p:nvPr/>
        </p:nvSpPr>
        <p:spPr>
          <a:xfrm>
            <a:off x="121522" y="563414"/>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Cloud Storage Enablers</a:t>
            </a:r>
            <a:endPar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endParaRPr>
          </a:p>
        </p:txBody>
      </p:sp>
    </p:spTree>
    <p:extLst>
      <p:ext uri="{BB962C8B-B14F-4D97-AF65-F5344CB8AC3E}">
        <p14:creationId xmlns:p14="http://schemas.microsoft.com/office/powerpoint/2010/main" val="409767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211027" y="58004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Enablers for Storage Virtualization – File Systems</a:t>
            </a:r>
            <a:endPar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106389"/>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232258" y="18039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pic>
        <p:nvPicPr>
          <p:cNvPr id="11" name="Picture 4">
            <a:extLst>
              <a:ext uri="{FF2B5EF4-FFF2-40B4-BE49-F238E27FC236}">
                <a16:creationId xmlns:a16="http://schemas.microsoft.com/office/drawing/2014/main" id="{0E7E2C29-B6C7-4E4F-9D37-489AB2758B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0316" y="3527294"/>
            <a:ext cx="4534341" cy="3170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a:extLst>
              <a:ext uri="{FF2B5EF4-FFF2-40B4-BE49-F238E27FC236}">
                <a16:creationId xmlns:a16="http://schemas.microsoft.com/office/drawing/2014/main" id="{722EDC51-482F-44FC-AA50-159C90941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0317" y="160338"/>
            <a:ext cx="3693105" cy="3268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a:extLst>
              <a:ext uri="{FF2B5EF4-FFF2-40B4-BE49-F238E27FC236}">
                <a16:creationId xmlns:a16="http://schemas.microsoft.com/office/drawing/2014/main" id="{01674A8D-B4C9-4CC8-8757-59FE91507C66}"/>
              </a:ext>
            </a:extLst>
          </p:cNvPr>
          <p:cNvSpPr txBox="1"/>
          <p:nvPr/>
        </p:nvSpPr>
        <p:spPr>
          <a:xfrm>
            <a:off x="5898259" y="2598002"/>
            <a:ext cx="4786970"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Block is a basic unit of </a:t>
            </a:r>
            <a:br>
              <a:rPr kumimoji="0" lang="en-US" sz="1600" b="0" i="0" u="none" strike="noStrike" kern="1200" cap="none" spc="0" normalizeH="0" baseline="0" noProof="0" dirty="0">
                <a:ln>
                  <a:noFill/>
                </a:ln>
                <a:solidFill>
                  <a:prstClr val="black"/>
                </a:solidFill>
                <a:effectLst/>
                <a:uLnTx/>
                <a:uFillTx/>
                <a:latin typeface="Calibri"/>
                <a:ea typeface="+mn-ea"/>
                <a:cs typeface="+mn-cs"/>
              </a:rPr>
            </a:br>
            <a:r>
              <a:rPr kumimoji="0" lang="en-US" sz="1600" b="0" i="0" u="none" strike="noStrike" kern="1200" cap="none" spc="0" normalizeH="0" baseline="0" noProof="0" dirty="0">
                <a:ln>
                  <a:noFill/>
                </a:ln>
                <a:solidFill>
                  <a:prstClr val="black"/>
                </a:solidFill>
                <a:effectLst/>
                <a:uLnTx/>
                <a:uFillTx/>
                <a:latin typeface="Calibri"/>
                <a:ea typeface="+mn-ea"/>
                <a:cs typeface="+mn-cs"/>
              </a:rPr>
              <a:t>storage for IO </a:t>
            </a:r>
            <a:br>
              <a:rPr kumimoji="0" lang="en-US" sz="1600" b="0" i="0" u="none" strike="noStrike" kern="1200" cap="none" spc="0" normalizeH="0" baseline="0" noProof="0" dirty="0">
                <a:ln>
                  <a:noFill/>
                </a:ln>
                <a:solidFill>
                  <a:prstClr val="black"/>
                </a:solidFill>
                <a:effectLst/>
                <a:uLnTx/>
                <a:uFillTx/>
                <a:latin typeface="Calibri"/>
                <a:ea typeface="+mn-ea"/>
                <a:cs typeface="+mn-cs"/>
              </a:rPr>
            </a:br>
            <a:r>
              <a:rPr kumimoji="0" lang="en-US" sz="1600" b="0" i="0" u="none" strike="noStrike" kern="1200" cap="none" spc="0" normalizeH="0" baseline="0" noProof="0" dirty="0">
                <a:ln>
                  <a:noFill/>
                </a:ln>
                <a:solidFill>
                  <a:prstClr val="black"/>
                </a:solidFill>
                <a:effectLst/>
                <a:uLnTx/>
                <a:uFillTx/>
                <a:latin typeface="Calibri"/>
                <a:ea typeface="+mn-ea"/>
                <a:cs typeface="+mn-cs"/>
              </a:rPr>
              <a:t>(Read/Write) operations</a:t>
            </a:r>
          </a:p>
        </p:txBody>
      </p:sp>
      <p:sp>
        <p:nvSpPr>
          <p:cNvPr id="9" name="TextBox 8">
            <a:extLst>
              <a:ext uri="{FF2B5EF4-FFF2-40B4-BE49-F238E27FC236}">
                <a16:creationId xmlns:a16="http://schemas.microsoft.com/office/drawing/2014/main" id="{C45F3CE6-3696-4E25-8032-94B01F64A9E6}"/>
              </a:ext>
            </a:extLst>
          </p:cNvPr>
          <p:cNvSpPr txBox="1"/>
          <p:nvPr/>
        </p:nvSpPr>
        <p:spPr>
          <a:xfrm>
            <a:off x="122365" y="1276428"/>
            <a:ext cx="5579367" cy="5017656"/>
          </a:xfrm>
          <a:prstGeom prst="rect">
            <a:avLst/>
          </a:prstGeom>
          <a:noFill/>
        </p:spPr>
        <p:txBody>
          <a:bodyPr wrap="square">
            <a:spAutoFit/>
          </a:bodyPr>
          <a:lstStyle/>
          <a:p>
            <a:pPr marL="285750" indent="-285750">
              <a:lnSpc>
                <a:spcPct val="110000"/>
              </a:lnSpc>
              <a:spcBef>
                <a:spcPts val="400"/>
              </a:spcBef>
              <a:buFont typeface="Wingdings" panose="05000000000000000000" pitchFamily="2" charset="2"/>
              <a:buChar char="§"/>
            </a:pPr>
            <a:r>
              <a:rPr lang="en-US" sz="2200" dirty="0">
                <a:latin typeface="+mn-lt"/>
                <a:cs typeface="Times New Roman" panose="02020603050405020304" pitchFamily="18" charset="0"/>
              </a:rPr>
              <a:t>Data is separated and grouped into pieces and given a name called a </a:t>
            </a:r>
            <a:r>
              <a:rPr lang="en-US" sz="2200" b="1" dirty="0">
                <a:solidFill>
                  <a:srgbClr val="0070C0"/>
                </a:solidFill>
                <a:latin typeface="+mn-lt"/>
                <a:cs typeface="Times New Roman" panose="02020603050405020304" pitchFamily="18" charset="0"/>
              </a:rPr>
              <a:t>file</a:t>
            </a:r>
          </a:p>
          <a:p>
            <a:pPr marL="285750" indent="-285750">
              <a:lnSpc>
                <a:spcPct val="110000"/>
              </a:lnSpc>
              <a:spcBef>
                <a:spcPts val="400"/>
              </a:spcBef>
              <a:buFont typeface="Wingdings" panose="05000000000000000000" pitchFamily="2" charset="2"/>
              <a:buChar char="§"/>
            </a:pPr>
            <a:r>
              <a:rPr lang="en-US" sz="2200" dirty="0">
                <a:latin typeface="+mn-lt"/>
                <a:cs typeface="Times New Roman" panose="02020603050405020304" pitchFamily="18" charset="0"/>
              </a:rPr>
              <a:t>The </a:t>
            </a:r>
            <a:r>
              <a:rPr lang="en-US" sz="2200" b="1" i="1" dirty="0">
                <a:solidFill>
                  <a:srgbClr val="0070C0"/>
                </a:solidFill>
                <a:latin typeface="+mn-lt"/>
                <a:cs typeface="Times New Roman" panose="02020603050405020304" pitchFamily="18" charset="0"/>
              </a:rPr>
              <a:t>structure and logic rules</a:t>
            </a:r>
            <a:r>
              <a:rPr lang="en-US" sz="2200" dirty="0">
                <a:latin typeface="+mn-lt"/>
                <a:cs typeface="Times New Roman" panose="02020603050405020304" pitchFamily="18" charset="0"/>
              </a:rPr>
              <a:t> used </a:t>
            </a:r>
            <a:r>
              <a:rPr lang="en-US" sz="2200" b="1" i="1" dirty="0">
                <a:solidFill>
                  <a:srgbClr val="0070C0"/>
                </a:solidFill>
                <a:latin typeface="+mn-lt"/>
                <a:cs typeface="Times New Roman" panose="02020603050405020304" pitchFamily="18" charset="0"/>
              </a:rPr>
              <a:t>to manage the groups of information (files) and their names </a:t>
            </a:r>
            <a:r>
              <a:rPr lang="en-US" sz="2200" dirty="0">
                <a:latin typeface="+mn-lt"/>
                <a:cs typeface="Times New Roman" panose="02020603050405020304" pitchFamily="18" charset="0"/>
              </a:rPr>
              <a:t>is what forms a file system</a:t>
            </a:r>
          </a:p>
          <a:p>
            <a:pPr marL="285750" indent="-285750">
              <a:lnSpc>
                <a:spcPct val="110000"/>
              </a:lnSpc>
              <a:spcBef>
                <a:spcPts val="400"/>
              </a:spcBef>
              <a:buFont typeface="Wingdings" panose="05000000000000000000" pitchFamily="2" charset="2"/>
              <a:buChar char="§"/>
            </a:pPr>
            <a:r>
              <a:rPr lang="en-US" sz="2200" b="1" dirty="0">
                <a:solidFill>
                  <a:srgbClr val="0070C0"/>
                </a:solidFill>
                <a:latin typeface="+mn-lt"/>
                <a:cs typeface="Times New Roman" panose="02020603050405020304" pitchFamily="18" charset="0"/>
              </a:rPr>
              <a:t>File system </a:t>
            </a:r>
            <a:r>
              <a:rPr lang="en-US" sz="2200" dirty="0">
                <a:latin typeface="+mn-lt"/>
                <a:cs typeface="Times New Roman" panose="02020603050405020304" pitchFamily="18" charset="0"/>
              </a:rPr>
              <a:t>is used to control how data is stored and retrieved. </a:t>
            </a:r>
            <a:br>
              <a:rPr lang="en-US" sz="2200" dirty="0">
                <a:latin typeface="+mn-lt"/>
                <a:cs typeface="Times New Roman" panose="02020603050405020304" pitchFamily="18" charset="0"/>
              </a:rPr>
            </a:br>
            <a:r>
              <a:rPr lang="en-US" sz="2200" dirty="0">
                <a:latin typeface="+mn-lt"/>
                <a:cs typeface="Times New Roman" panose="02020603050405020304" pitchFamily="18" charset="0"/>
              </a:rPr>
              <a:t>Without a file system, information placed in a storage medium </a:t>
            </a:r>
            <a:br>
              <a:rPr lang="en-US" sz="2200" dirty="0">
                <a:latin typeface="+mn-lt"/>
                <a:cs typeface="Times New Roman" panose="02020603050405020304" pitchFamily="18" charset="0"/>
              </a:rPr>
            </a:br>
            <a:r>
              <a:rPr lang="en-US" sz="2200" dirty="0">
                <a:latin typeface="+mn-lt"/>
                <a:cs typeface="Times New Roman" panose="02020603050405020304" pitchFamily="18" charset="0"/>
              </a:rPr>
              <a:t>would be one large body of data with no way to tell where one </a:t>
            </a:r>
            <a:br>
              <a:rPr lang="en-US" sz="2200" dirty="0">
                <a:latin typeface="+mn-lt"/>
                <a:cs typeface="Times New Roman" panose="02020603050405020304" pitchFamily="18" charset="0"/>
              </a:rPr>
            </a:br>
            <a:r>
              <a:rPr lang="en-US" sz="2200" dirty="0">
                <a:latin typeface="+mn-lt"/>
                <a:cs typeface="Times New Roman" panose="02020603050405020304" pitchFamily="18" charset="0"/>
              </a:rPr>
              <a:t>piece of information stops and the next begins.</a:t>
            </a:r>
          </a:p>
        </p:txBody>
      </p:sp>
    </p:spTree>
    <p:extLst>
      <p:ext uri="{BB962C8B-B14F-4D97-AF65-F5344CB8AC3E}">
        <p14:creationId xmlns:p14="http://schemas.microsoft.com/office/powerpoint/2010/main" val="2409923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027874EE-ACA4-469F-8E75-65E561CB1241}"/>
              </a:ext>
            </a:extLst>
          </p:cNvPr>
          <p:cNvGrpSpPr/>
          <p:nvPr/>
        </p:nvGrpSpPr>
        <p:grpSpPr>
          <a:xfrm>
            <a:off x="8468750" y="4307979"/>
            <a:ext cx="3657511" cy="2154822"/>
            <a:chOff x="5431221" y="1821607"/>
            <a:chExt cx="3745400" cy="2154822"/>
          </a:xfrm>
        </p:grpSpPr>
        <p:pic>
          <p:nvPicPr>
            <p:cNvPr id="16" name="Picture 2">
              <a:extLst>
                <a:ext uri="{FF2B5EF4-FFF2-40B4-BE49-F238E27FC236}">
                  <a16:creationId xmlns:a16="http://schemas.microsoft.com/office/drawing/2014/main" id="{330DB2EA-9EBE-47FA-8317-61CF561FCFBD}"/>
                </a:ext>
              </a:extLst>
            </p:cNvPr>
            <p:cNvPicPr>
              <a:picLocks noChangeAspect="1" noChangeArrowheads="1"/>
            </p:cNvPicPr>
            <p:nvPr/>
          </p:nvPicPr>
          <p:blipFill>
            <a:blip r:embed="rId2"/>
            <a:srcRect/>
            <a:stretch>
              <a:fillRect/>
            </a:stretch>
          </p:blipFill>
          <p:spPr bwMode="auto">
            <a:xfrm>
              <a:off x="5431221" y="1821607"/>
              <a:ext cx="3548140" cy="1938469"/>
            </a:xfrm>
            <a:prstGeom prst="rect">
              <a:avLst/>
            </a:prstGeom>
            <a:noFill/>
            <a:ln w="9525">
              <a:noFill/>
              <a:miter lim="800000"/>
              <a:headEnd/>
              <a:tailEnd/>
            </a:ln>
            <a:effectLst/>
          </p:spPr>
        </p:pic>
        <p:sp>
          <p:nvSpPr>
            <p:cNvPr id="17" name="TextBox 16">
              <a:extLst>
                <a:ext uri="{FF2B5EF4-FFF2-40B4-BE49-F238E27FC236}">
                  <a16:creationId xmlns:a16="http://schemas.microsoft.com/office/drawing/2014/main" id="{92EECA22-F84A-4745-BBA2-AA523C3A48F5}"/>
                </a:ext>
              </a:extLst>
            </p:cNvPr>
            <p:cNvSpPr txBox="1"/>
            <p:nvPr/>
          </p:nvSpPr>
          <p:spPr>
            <a:xfrm>
              <a:off x="8252585" y="3668652"/>
              <a:ext cx="924036" cy="307777"/>
            </a:xfrm>
            <a:prstGeom prst="rect">
              <a:avLst/>
            </a:prstGeom>
            <a:noFill/>
          </p:spPr>
          <p:txBody>
            <a:bodyPr wrap="none" rtlCol="0">
              <a:spAutoFit/>
            </a:bodyPr>
            <a:lstStyle/>
            <a:p>
              <a:r>
                <a:rPr lang="en-IN" sz="1400" dirty="0"/>
                <a:t>(End users)</a:t>
              </a:r>
            </a:p>
          </p:txBody>
        </p:sp>
        <p:sp>
          <p:nvSpPr>
            <p:cNvPr id="18" name="Rectangle 17">
              <a:extLst>
                <a:ext uri="{FF2B5EF4-FFF2-40B4-BE49-F238E27FC236}">
                  <a16:creationId xmlns:a16="http://schemas.microsoft.com/office/drawing/2014/main" id="{532F8567-86B2-4E75-89E7-FA8506F1601C}"/>
                </a:ext>
              </a:extLst>
            </p:cNvPr>
            <p:cNvSpPr/>
            <p:nvPr/>
          </p:nvSpPr>
          <p:spPr>
            <a:xfrm>
              <a:off x="6676373" y="2317315"/>
              <a:ext cx="513567" cy="1111685"/>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2" name="Rectangle 21">
            <a:extLst>
              <a:ext uri="{FF2B5EF4-FFF2-40B4-BE49-F238E27FC236}">
                <a16:creationId xmlns:a16="http://schemas.microsoft.com/office/drawing/2014/main" id="{620A7DEA-950C-4954-B3B7-2672370FABF4}"/>
              </a:ext>
            </a:extLst>
          </p:cNvPr>
          <p:cNvSpPr/>
          <p:nvPr/>
        </p:nvSpPr>
        <p:spPr>
          <a:xfrm>
            <a:off x="211027" y="58004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Enablers for Storage Virtualization – File Systems</a:t>
            </a:r>
            <a:endPar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106389"/>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232258" y="18039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pic>
        <p:nvPicPr>
          <p:cNvPr id="14" name="Picture 2">
            <a:extLst>
              <a:ext uri="{FF2B5EF4-FFF2-40B4-BE49-F238E27FC236}">
                <a16:creationId xmlns:a16="http://schemas.microsoft.com/office/drawing/2014/main" id="{100BB365-31DB-47AC-901F-62811DE935B4}"/>
              </a:ext>
            </a:extLst>
          </p:cNvPr>
          <p:cNvPicPr>
            <a:picLocks noGrp="1" noChangeAspect="1" noChangeArrowheads="1"/>
          </p:cNvPicPr>
          <p:nvPr>
            <p:ph sz="quarter" idx="1"/>
          </p:nvPr>
        </p:nvPicPr>
        <p:blipFill>
          <a:blip r:embed="rId3"/>
          <a:srcRect/>
          <a:stretch>
            <a:fillRect/>
          </a:stretch>
        </p:blipFill>
        <p:spPr bwMode="auto">
          <a:xfrm>
            <a:off x="7033846" y="395199"/>
            <a:ext cx="4324826" cy="3852085"/>
          </a:xfrm>
          <a:prstGeom prst="rect">
            <a:avLst/>
          </a:prstGeom>
          <a:noFill/>
          <a:ln w="9525">
            <a:noFill/>
            <a:miter lim="800000"/>
            <a:headEnd/>
            <a:tailEnd/>
          </a:ln>
          <a:effectLst/>
        </p:spPr>
      </p:pic>
      <p:sp>
        <p:nvSpPr>
          <p:cNvPr id="9" name="TextBox 8">
            <a:extLst>
              <a:ext uri="{FF2B5EF4-FFF2-40B4-BE49-F238E27FC236}">
                <a16:creationId xmlns:a16="http://schemas.microsoft.com/office/drawing/2014/main" id="{C45F3CE6-3696-4E25-8032-94B01F64A9E6}"/>
              </a:ext>
            </a:extLst>
          </p:cNvPr>
          <p:cNvSpPr txBox="1"/>
          <p:nvPr/>
        </p:nvSpPr>
        <p:spPr>
          <a:xfrm>
            <a:off x="65737" y="1143176"/>
            <a:ext cx="10780454" cy="5718617"/>
          </a:xfrm>
          <a:prstGeom prst="rect">
            <a:avLst/>
          </a:prstGeom>
          <a:noFill/>
        </p:spPr>
        <p:txBody>
          <a:bodyPr wrap="square">
            <a:spAutoFit/>
          </a:bodyPr>
          <a:lstStyle/>
          <a:p>
            <a:pPr marL="285750" indent="-285750">
              <a:lnSpc>
                <a:spcPct val="110000"/>
              </a:lnSpc>
              <a:spcBef>
                <a:spcPts val="400"/>
              </a:spcBef>
              <a:buFont typeface="Wingdings" panose="05000000000000000000" pitchFamily="2" charset="2"/>
              <a:buChar char="§"/>
            </a:pPr>
            <a:r>
              <a:rPr lang="en-US" sz="1800" dirty="0">
                <a:latin typeface="+mn-lt"/>
                <a:cs typeface="Times New Roman" panose="02020603050405020304" pitchFamily="18" charset="0"/>
              </a:rPr>
              <a:t>Local file systems could be seen in this fashion</a:t>
            </a:r>
          </a:p>
          <a:p>
            <a:pPr marL="342900" indent="-342900">
              <a:lnSpc>
                <a:spcPct val="110000"/>
              </a:lnSpc>
              <a:spcBef>
                <a:spcPts val="400"/>
              </a:spcBef>
              <a:buFont typeface="Wingdings" panose="05000000000000000000" pitchFamily="2" charset="2"/>
              <a:buChar char="§"/>
            </a:pPr>
            <a:r>
              <a:rPr lang="en-US" sz="1800" dirty="0">
                <a:latin typeface="+mn-lt"/>
                <a:cs typeface="Times New Roman" panose="02020603050405020304" pitchFamily="18" charset="0"/>
              </a:rPr>
              <a:t>File systems </a:t>
            </a:r>
          </a:p>
          <a:p>
            <a:pPr marL="504000" lvl="1" indent="-216000">
              <a:lnSpc>
                <a:spcPct val="110000"/>
              </a:lnSpc>
              <a:spcBef>
                <a:spcPts val="400"/>
              </a:spcBef>
              <a:buFont typeface="Wingdings" panose="05000000000000000000" pitchFamily="2" charset="2"/>
              <a:buChar char="§"/>
            </a:pPr>
            <a:r>
              <a:rPr lang="en-US" sz="1800" dirty="0">
                <a:latin typeface="+mn-lt"/>
                <a:cs typeface="Times New Roman" panose="02020603050405020304" pitchFamily="18" charset="0"/>
              </a:rPr>
              <a:t>Can be used on numerous different types of storage devices that </a:t>
            </a:r>
            <a:br>
              <a:rPr lang="en-US" sz="1800" dirty="0">
                <a:latin typeface="+mn-lt"/>
                <a:cs typeface="Times New Roman" panose="02020603050405020304" pitchFamily="18" charset="0"/>
              </a:rPr>
            </a:br>
            <a:r>
              <a:rPr lang="en-US" sz="1800" dirty="0">
                <a:latin typeface="+mn-lt"/>
                <a:cs typeface="Times New Roman" panose="02020603050405020304" pitchFamily="18" charset="0"/>
              </a:rPr>
              <a:t>uses different kinds of media </a:t>
            </a:r>
          </a:p>
          <a:p>
            <a:pPr marL="504000" lvl="1" indent="-216000">
              <a:lnSpc>
                <a:spcPct val="110000"/>
              </a:lnSpc>
              <a:spcBef>
                <a:spcPts val="400"/>
              </a:spcBef>
              <a:buFont typeface="Wingdings" panose="05000000000000000000" pitchFamily="2" charset="2"/>
              <a:buChar char="§"/>
            </a:pPr>
            <a:r>
              <a:rPr lang="en-US" sz="1800" dirty="0">
                <a:latin typeface="+mn-lt"/>
                <a:cs typeface="Times New Roman" panose="02020603050405020304" pitchFamily="18" charset="0"/>
              </a:rPr>
              <a:t>There are also many different kinds of file systems.</a:t>
            </a:r>
          </a:p>
          <a:p>
            <a:pPr marL="285750" lvl="1" indent="-285750">
              <a:lnSpc>
                <a:spcPct val="110000"/>
              </a:lnSpc>
              <a:spcBef>
                <a:spcPts val="400"/>
              </a:spcBef>
              <a:buFont typeface="Wingdings" panose="05000000000000000000" pitchFamily="2" charset="2"/>
              <a:buChar char="§"/>
            </a:pPr>
            <a:r>
              <a:rPr lang="en-US" sz="1800" dirty="0">
                <a:latin typeface="+mn-lt"/>
                <a:cs typeface="Times New Roman" panose="02020603050405020304" pitchFamily="18" charset="0"/>
              </a:rPr>
              <a:t>Some filesystems are used on local data storage devices and others provide </a:t>
            </a:r>
            <a:br>
              <a:rPr lang="en-US" sz="1800" dirty="0">
                <a:latin typeface="+mn-lt"/>
                <a:cs typeface="Times New Roman" panose="02020603050405020304" pitchFamily="18" charset="0"/>
              </a:rPr>
            </a:br>
            <a:r>
              <a:rPr lang="en-US" sz="1800" dirty="0">
                <a:latin typeface="+mn-lt"/>
                <a:cs typeface="Times New Roman" panose="02020603050405020304" pitchFamily="18" charset="0"/>
              </a:rPr>
              <a:t>file access via a network  interface and is responsible for arranging </a:t>
            </a:r>
            <a:br>
              <a:rPr lang="en-US" sz="1800" dirty="0">
                <a:latin typeface="+mn-lt"/>
                <a:cs typeface="Times New Roman" panose="02020603050405020304" pitchFamily="18" charset="0"/>
              </a:rPr>
            </a:br>
            <a:r>
              <a:rPr lang="en-US" sz="1800" dirty="0">
                <a:latin typeface="+mn-lt"/>
                <a:cs typeface="Times New Roman" panose="02020603050405020304" pitchFamily="18" charset="0"/>
              </a:rPr>
              <a:t>storage space; </a:t>
            </a:r>
          </a:p>
          <a:p>
            <a:pPr marL="285750" lvl="1" indent="-285750">
              <a:lnSpc>
                <a:spcPct val="110000"/>
              </a:lnSpc>
              <a:spcBef>
                <a:spcPts val="400"/>
              </a:spcBef>
              <a:buFont typeface="Wingdings" panose="05000000000000000000" pitchFamily="2" charset="2"/>
              <a:buChar char="§"/>
            </a:pPr>
            <a:r>
              <a:rPr lang="en-US" sz="1800" b="1" dirty="0">
                <a:latin typeface="+mn-lt"/>
                <a:cs typeface="Times New Roman" panose="02020603050405020304" pitchFamily="18" charset="0"/>
              </a:rPr>
              <a:t>Network file systems </a:t>
            </a:r>
            <a:r>
              <a:rPr lang="en-US" sz="1800" dirty="0">
                <a:latin typeface="+mn-lt"/>
                <a:cs typeface="Times New Roman" panose="02020603050405020304" pitchFamily="18" charset="0"/>
              </a:rPr>
              <a:t>make local files and directories available over </a:t>
            </a:r>
            <a:br>
              <a:rPr lang="en-US" sz="1800" dirty="0">
                <a:latin typeface="+mn-lt"/>
                <a:cs typeface="Times New Roman" panose="02020603050405020304" pitchFamily="18" charset="0"/>
              </a:rPr>
            </a:br>
            <a:r>
              <a:rPr lang="en-US" sz="1800" dirty="0">
                <a:latin typeface="+mn-lt"/>
                <a:cs typeface="Times New Roman" panose="02020603050405020304" pitchFamily="18" charset="0"/>
              </a:rPr>
              <a:t>the LAN. Several end users can thus work on common files</a:t>
            </a:r>
          </a:p>
          <a:p>
            <a:pPr marL="285750" lvl="1" indent="-285750">
              <a:lnSpc>
                <a:spcPct val="110000"/>
              </a:lnSpc>
              <a:spcBef>
                <a:spcPts val="400"/>
              </a:spcBef>
              <a:buFont typeface="Wingdings" panose="05000000000000000000" pitchFamily="2" charset="2"/>
              <a:buChar char="§"/>
            </a:pPr>
            <a:r>
              <a:rPr lang="en-US" sz="1800" dirty="0">
                <a:latin typeface="+mn-lt"/>
                <a:cs typeface="Times New Roman" panose="02020603050405020304" pitchFamily="18" charset="0"/>
              </a:rPr>
              <a:t>Network File Systems supports applications to share and access files remotely </a:t>
            </a:r>
            <a:br>
              <a:rPr lang="en-US" sz="1800" dirty="0">
                <a:latin typeface="+mn-lt"/>
                <a:cs typeface="Times New Roman" panose="02020603050405020304" pitchFamily="18" charset="0"/>
              </a:rPr>
            </a:br>
            <a:r>
              <a:rPr lang="en-US" sz="1800" dirty="0">
                <a:latin typeface="+mn-lt"/>
                <a:cs typeface="Times New Roman" panose="02020603050405020304" pitchFamily="18" charset="0"/>
              </a:rPr>
              <a:t>from various computers</a:t>
            </a:r>
          </a:p>
          <a:p>
            <a:pPr marL="285750" lvl="1" indent="-285750">
              <a:lnSpc>
                <a:spcPct val="110000"/>
              </a:lnSpc>
              <a:spcBef>
                <a:spcPts val="400"/>
              </a:spcBef>
              <a:buFont typeface="Wingdings" panose="05000000000000000000" pitchFamily="2" charset="2"/>
              <a:buChar char="§"/>
            </a:pPr>
            <a:r>
              <a:rPr lang="en-US" sz="1800" dirty="0">
                <a:latin typeface="+mn-lt"/>
                <a:cs typeface="Times New Roman" panose="02020603050405020304" pitchFamily="18" charset="0"/>
              </a:rPr>
              <a:t>NFS functionality (in a typical server dedicated to host files and directories and making </a:t>
            </a:r>
            <a:br>
              <a:rPr lang="en-US" sz="1800" dirty="0">
                <a:latin typeface="+mn-lt"/>
                <a:cs typeface="Times New Roman" panose="02020603050405020304" pitchFamily="18" charset="0"/>
              </a:rPr>
            </a:br>
            <a:r>
              <a:rPr lang="en-US" sz="1800" dirty="0">
                <a:latin typeface="+mn-lt"/>
                <a:cs typeface="Times New Roman" panose="02020603050405020304" pitchFamily="18" charset="0"/>
              </a:rPr>
              <a:t>them available to </a:t>
            </a:r>
            <a:r>
              <a:rPr lang="en-US" sz="1800">
                <a:latin typeface="+mn-lt"/>
                <a:cs typeface="Times New Roman" panose="02020603050405020304" pitchFamily="18" charset="0"/>
              </a:rPr>
              <a:t>be accessed </a:t>
            </a:r>
            <a:r>
              <a:rPr lang="en-US" sz="1800" dirty="0">
                <a:latin typeface="+mn-lt"/>
                <a:cs typeface="Times New Roman" panose="02020603050405020304" pitchFamily="18" charset="0"/>
              </a:rPr>
              <a:t>across the network), </a:t>
            </a:r>
            <a:r>
              <a:rPr lang="en-US" sz="1800">
                <a:latin typeface="+mn-lt"/>
                <a:cs typeface="Times New Roman" panose="02020603050405020304" pitchFamily="18" charset="0"/>
              </a:rPr>
              <a:t>has a </a:t>
            </a:r>
            <a:r>
              <a:rPr lang="en-US" sz="1800" dirty="0">
                <a:latin typeface="+mn-lt"/>
                <a:cs typeface="Times New Roman" panose="02020603050405020304" pitchFamily="18" charset="0"/>
              </a:rPr>
              <a:t>daemon process called </a:t>
            </a:r>
            <a:r>
              <a:rPr lang="en-US" sz="1800" dirty="0" err="1">
                <a:latin typeface="+mn-lt"/>
                <a:cs typeface="Times New Roman" panose="02020603050405020304" pitchFamily="18" charset="0"/>
              </a:rPr>
              <a:t>nfsd</a:t>
            </a:r>
            <a:r>
              <a:rPr lang="en-US" sz="1800" dirty="0">
                <a:latin typeface="+mn-lt"/>
                <a:cs typeface="Times New Roman" panose="02020603050405020304" pitchFamily="18" charset="0"/>
              </a:rPr>
              <a:t>. </a:t>
            </a:r>
            <a:br>
              <a:rPr lang="en-US" sz="1800" dirty="0">
                <a:latin typeface="+mn-lt"/>
                <a:cs typeface="Times New Roman" panose="02020603050405020304" pitchFamily="18" charset="0"/>
              </a:rPr>
            </a:br>
            <a:r>
              <a:rPr lang="en-US" sz="1800" dirty="0">
                <a:latin typeface="+mn-lt"/>
                <a:cs typeface="Times New Roman" panose="02020603050405020304" pitchFamily="18" charset="0"/>
              </a:rPr>
              <a:t>Server administrator exports the directories and advertises the same in a configuration file.</a:t>
            </a:r>
          </a:p>
          <a:p>
            <a:pPr marL="285750" lvl="1" indent="-285750">
              <a:lnSpc>
                <a:spcPct val="110000"/>
              </a:lnSpc>
              <a:spcBef>
                <a:spcPts val="400"/>
              </a:spcBef>
              <a:buFont typeface="Wingdings" panose="05000000000000000000" pitchFamily="2" charset="2"/>
              <a:buChar char="§"/>
            </a:pPr>
            <a:r>
              <a:rPr lang="en-US" sz="1800" dirty="0">
                <a:latin typeface="+mn-lt"/>
                <a:cs typeface="Times New Roman" panose="02020603050405020304" pitchFamily="18" charset="0"/>
              </a:rPr>
              <a:t>NFS client requests to the exported directories with the mount command</a:t>
            </a:r>
          </a:p>
          <a:p>
            <a:pPr marL="285750" lvl="1" indent="-285750">
              <a:lnSpc>
                <a:spcPct val="110000"/>
              </a:lnSpc>
              <a:spcBef>
                <a:spcPts val="400"/>
              </a:spcBef>
              <a:buFont typeface="Wingdings" panose="05000000000000000000" pitchFamily="2" charset="2"/>
              <a:buChar char="§"/>
            </a:pPr>
            <a:r>
              <a:rPr lang="en-US" sz="1800" dirty="0">
                <a:latin typeface="+mn-lt"/>
                <a:cs typeface="Times New Roman" panose="02020603050405020304" pitchFamily="18" charset="0"/>
              </a:rPr>
              <a:t>Once mounted, its transparent on where the data is being accessed and can be controlled by permissions</a:t>
            </a:r>
          </a:p>
        </p:txBody>
      </p:sp>
    </p:spTree>
    <p:extLst>
      <p:ext uri="{BB962C8B-B14F-4D97-AF65-F5344CB8AC3E}">
        <p14:creationId xmlns:p14="http://schemas.microsoft.com/office/powerpoint/2010/main" val="3550638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45F3CE6-3696-4E25-8032-94B01F64A9E6}"/>
              </a:ext>
            </a:extLst>
          </p:cNvPr>
          <p:cNvSpPr txBox="1"/>
          <p:nvPr/>
        </p:nvSpPr>
        <p:spPr>
          <a:xfrm>
            <a:off x="108331" y="1171066"/>
            <a:ext cx="6597270" cy="3327578"/>
          </a:xfrm>
          <a:prstGeom prst="rect">
            <a:avLst/>
          </a:prstGeom>
          <a:noFill/>
        </p:spPr>
        <p:txBody>
          <a:bodyPr wrap="square">
            <a:spAutoFit/>
          </a:bodyPr>
          <a:lstStyle/>
          <a:p>
            <a:pPr marL="285750" indent="-285750">
              <a:lnSpc>
                <a:spcPct val="110000"/>
              </a:lnSpc>
              <a:spcBef>
                <a:spcPts val="400"/>
              </a:spcBef>
              <a:buFont typeface="Wingdings" panose="05000000000000000000" pitchFamily="2" charset="2"/>
              <a:buChar char="§"/>
            </a:pPr>
            <a:r>
              <a:rPr lang="en-IN" sz="2000" dirty="0">
                <a:solidFill>
                  <a:schemeClr val="tx1"/>
                </a:solidFill>
                <a:latin typeface="+mn-lt"/>
                <a:cs typeface="Times New Roman" panose="02020603050405020304" pitchFamily="18" charset="0"/>
              </a:rPr>
              <a:t>Independent layer between the File System and the disk drives</a:t>
            </a:r>
          </a:p>
          <a:p>
            <a:pPr marL="285750" indent="-285750">
              <a:lnSpc>
                <a:spcPct val="110000"/>
              </a:lnSpc>
              <a:spcBef>
                <a:spcPts val="400"/>
              </a:spcBef>
              <a:buFont typeface="Wingdings" panose="05000000000000000000" pitchFamily="2" charset="2"/>
              <a:buChar char="§"/>
            </a:pPr>
            <a:r>
              <a:rPr lang="en-IN" sz="2000" dirty="0">
                <a:solidFill>
                  <a:srgbClr val="C00000"/>
                </a:solidFill>
                <a:latin typeface="+mn-lt"/>
                <a:cs typeface="Times New Roman" panose="02020603050405020304" pitchFamily="18" charset="0"/>
              </a:rPr>
              <a:t>You could create partitions on the physical disk and create</a:t>
            </a:r>
            <a:br>
              <a:rPr lang="en-IN" sz="2000" dirty="0">
                <a:solidFill>
                  <a:srgbClr val="C00000"/>
                </a:solidFill>
                <a:latin typeface="+mn-lt"/>
                <a:cs typeface="Times New Roman" panose="02020603050405020304" pitchFamily="18" charset="0"/>
              </a:rPr>
            </a:br>
            <a:r>
              <a:rPr lang="en-IN" sz="2000" dirty="0">
                <a:solidFill>
                  <a:srgbClr val="C00000"/>
                </a:solidFill>
                <a:latin typeface="+mn-lt"/>
                <a:cs typeface="Times New Roman" panose="02020603050405020304" pitchFamily="18" charset="0"/>
              </a:rPr>
              <a:t>physical volumes.</a:t>
            </a:r>
          </a:p>
          <a:p>
            <a:pPr marL="285750" indent="-285750">
              <a:lnSpc>
                <a:spcPct val="110000"/>
              </a:lnSpc>
              <a:spcBef>
                <a:spcPts val="400"/>
              </a:spcBef>
              <a:buFont typeface="Wingdings" panose="05000000000000000000" pitchFamily="2" charset="2"/>
              <a:buChar char="§"/>
            </a:pPr>
            <a:r>
              <a:rPr lang="en-IN" sz="2000" dirty="0">
                <a:solidFill>
                  <a:srgbClr val="C00000"/>
                </a:solidFill>
                <a:latin typeface="+mn-lt"/>
                <a:cs typeface="Times New Roman" panose="02020603050405020304" pitchFamily="18" charset="0"/>
              </a:rPr>
              <a:t>These physical volumes could be grouped into a volume group</a:t>
            </a:r>
          </a:p>
          <a:p>
            <a:pPr marL="285750" indent="-285750">
              <a:lnSpc>
                <a:spcPct val="110000"/>
              </a:lnSpc>
              <a:spcBef>
                <a:spcPts val="400"/>
              </a:spcBef>
              <a:buFont typeface="Wingdings" panose="05000000000000000000" pitchFamily="2" charset="2"/>
              <a:buChar char="§"/>
            </a:pPr>
            <a:r>
              <a:rPr lang="en-IN" sz="2000" dirty="0">
                <a:solidFill>
                  <a:srgbClr val="C00000"/>
                </a:solidFill>
                <a:latin typeface="+mn-lt"/>
                <a:cs typeface="Times New Roman" panose="02020603050405020304" pitchFamily="18" charset="0"/>
              </a:rPr>
              <a:t>This volume group could be broken up into logical volumes</a:t>
            </a:r>
          </a:p>
          <a:p>
            <a:pPr marL="285750" indent="-285750">
              <a:lnSpc>
                <a:spcPct val="110000"/>
              </a:lnSpc>
              <a:spcBef>
                <a:spcPts val="400"/>
              </a:spcBef>
              <a:buFont typeface="Wingdings" panose="05000000000000000000" pitchFamily="2" charset="2"/>
              <a:buChar char="§"/>
            </a:pPr>
            <a:r>
              <a:rPr lang="en-IN" sz="2000" dirty="0">
                <a:solidFill>
                  <a:schemeClr val="tx1"/>
                </a:solidFill>
                <a:latin typeface="+mn-lt"/>
                <a:cs typeface="Times New Roman" panose="02020603050405020304" pitchFamily="18" charset="0"/>
              </a:rPr>
              <a:t>File system can be created on these Logical volumes and </a:t>
            </a:r>
            <a:br>
              <a:rPr lang="en-IN" sz="2000" dirty="0">
                <a:solidFill>
                  <a:schemeClr val="tx1"/>
                </a:solidFill>
                <a:latin typeface="+mn-lt"/>
                <a:cs typeface="Times New Roman" panose="02020603050405020304" pitchFamily="18" charset="0"/>
              </a:rPr>
            </a:br>
            <a:r>
              <a:rPr lang="en-IN" sz="2000" dirty="0">
                <a:solidFill>
                  <a:schemeClr val="tx1"/>
                </a:solidFill>
                <a:latin typeface="+mn-lt"/>
                <a:cs typeface="Times New Roman" panose="02020603050405020304" pitchFamily="18" charset="0"/>
              </a:rPr>
              <a:t>mounted </a:t>
            </a:r>
          </a:p>
        </p:txBody>
      </p:sp>
      <p:sp>
        <p:nvSpPr>
          <p:cNvPr id="22" name="Rectangle 21">
            <a:extLst>
              <a:ext uri="{FF2B5EF4-FFF2-40B4-BE49-F238E27FC236}">
                <a16:creationId xmlns:a16="http://schemas.microsoft.com/office/drawing/2014/main" id="{620A7DEA-950C-4954-B3B7-2672370FABF4}"/>
              </a:ext>
            </a:extLst>
          </p:cNvPr>
          <p:cNvSpPr/>
          <p:nvPr/>
        </p:nvSpPr>
        <p:spPr>
          <a:xfrm>
            <a:off x="125682" y="567856"/>
            <a:ext cx="953882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Enablers for Storage Virtualization– Logical Volume Manager (LVM)</a:t>
            </a:r>
            <a:endPar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106389"/>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110338" y="168198"/>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3"/>
          <p:cNvSpPr txBox="1"/>
          <p:nvPr/>
        </p:nvSpPr>
        <p:spPr>
          <a:xfrm>
            <a:off x="8210785" y="6581001"/>
            <a:ext cx="407105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a:ea typeface="+mn-ea"/>
                <a:cs typeface="+mn-cs"/>
                <a:hlinkClick r:id="rId2"/>
              </a:rPr>
              <a:t>https://opensource.com/business/16/9/linux-users-guide-lvm</a:t>
            </a:r>
            <a:endParaRPr kumimoji="0" lang="en-IN" sz="12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6" name="Group 5">
            <a:extLst>
              <a:ext uri="{FF2B5EF4-FFF2-40B4-BE49-F238E27FC236}">
                <a16:creationId xmlns:a16="http://schemas.microsoft.com/office/drawing/2014/main" id="{69B4EFA0-B146-4308-9C7D-3020721FF913}"/>
              </a:ext>
            </a:extLst>
          </p:cNvPr>
          <p:cNvGrpSpPr/>
          <p:nvPr/>
        </p:nvGrpSpPr>
        <p:grpSpPr>
          <a:xfrm>
            <a:off x="6851904" y="1470158"/>
            <a:ext cx="5231766" cy="4125970"/>
            <a:chOff x="6851904" y="1470158"/>
            <a:chExt cx="5231766" cy="4125970"/>
          </a:xfrm>
        </p:grpSpPr>
        <p:pic>
          <p:nvPicPr>
            <p:cNvPr id="5" name="Picture 4">
              <a:extLst>
                <a:ext uri="{FF2B5EF4-FFF2-40B4-BE49-F238E27FC236}">
                  <a16:creationId xmlns:a16="http://schemas.microsoft.com/office/drawing/2014/main" id="{D09A10A8-C071-4E88-92E3-FF32E0BBD447}"/>
                </a:ext>
              </a:extLst>
            </p:cNvPr>
            <p:cNvPicPr>
              <a:picLocks noChangeAspect="1"/>
            </p:cNvPicPr>
            <p:nvPr/>
          </p:nvPicPr>
          <p:blipFill>
            <a:blip r:embed="rId3"/>
            <a:stretch>
              <a:fillRect/>
            </a:stretch>
          </p:blipFill>
          <p:spPr>
            <a:xfrm>
              <a:off x="6851904" y="1470158"/>
              <a:ext cx="5231766" cy="4125970"/>
            </a:xfrm>
            <a:prstGeom prst="rect">
              <a:avLst/>
            </a:prstGeom>
          </p:spPr>
        </p:pic>
        <p:sp>
          <p:nvSpPr>
            <p:cNvPr id="2" name="TextBox 1">
              <a:extLst>
                <a:ext uri="{FF2B5EF4-FFF2-40B4-BE49-F238E27FC236}">
                  <a16:creationId xmlns:a16="http://schemas.microsoft.com/office/drawing/2014/main" id="{92C14322-0D89-4DBF-9100-769D1E5AFC9F}"/>
                </a:ext>
              </a:extLst>
            </p:cNvPr>
            <p:cNvSpPr txBox="1"/>
            <p:nvPr/>
          </p:nvSpPr>
          <p:spPr>
            <a:xfrm>
              <a:off x="7005711" y="2307102"/>
              <a:ext cx="1286033" cy="276999"/>
            </a:xfrm>
            <a:prstGeom prst="rect">
              <a:avLst/>
            </a:prstGeom>
            <a:noFill/>
          </p:spPr>
          <p:txBody>
            <a:bodyPr wrap="square" rtlCol="0">
              <a:spAutoFit/>
            </a:bodyPr>
            <a:lstStyle/>
            <a:p>
              <a:r>
                <a:rPr lang="en-IN" sz="1200" b="1" dirty="0">
                  <a:solidFill>
                    <a:schemeClr val="accent2">
                      <a:lumMod val="75000"/>
                    </a:schemeClr>
                  </a:solidFill>
                </a:rPr>
                <a:t>LVM</a:t>
              </a:r>
            </a:p>
          </p:txBody>
        </p:sp>
      </p:grpSp>
    </p:spTree>
    <p:extLst>
      <p:ext uri="{BB962C8B-B14F-4D97-AF65-F5344CB8AC3E}">
        <p14:creationId xmlns:p14="http://schemas.microsoft.com/office/powerpoint/2010/main" val="3113738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25682" y="567856"/>
            <a:ext cx="8568151"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Enablers for Storage Virtualization</a:t>
            </a:r>
            <a:endPar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106389"/>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110338" y="168198"/>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TextBox 5">
            <a:extLst>
              <a:ext uri="{FF2B5EF4-FFF2-40B4-BE49-F238E27FC236}">
                <a16:creationId xmlns:a16="http://schemas.microsoft.com/office/drawing/2014/main" id="{83647E57-1631-4FF0-9882-27C05AF2C918}"/>
              </a:ext>
            </a:extLst>
          </p:cNvPr>
          <p:cNvSpPr txBox="1"/>
          <p:nvPr/>
        </p:nvSpPr>
        <p:spPr>
          <a:xfrm>
            <a:off x="155574" y="1229124"/>
            <a:ext cx="12036425" cy="2985433"/>
          </a:xfrm>
          <a:prstGeom prst="rect">
            <a:avLst/>
          </a:prstGeom>
          <a:noFill/>
        </p:spPr>
        <p:txBody>
          <a:bodyPr wrap="square" rtlCol="0">
            <a:spAutoFit/>
          </a:bodyPr>
          <a:lstStyle/>
          <a:p>
            <a:r>
              <a:rPr lang="en-IN" sz="2200" b="1" dirty="0">
                <a:solidFill>
                  <a:srgbClr val="C00000"/>
                </a:solidFill>
                <a:latin typeface="+mn-lt"/>
              </a:rPr>
              <a:t>Thin Provisioning or Virtual Provisioning</a:t>
            </a:r>
          </a:p>
          <a:p>
            <a:pPr marL="274320" marR="0" lvl="0" indent="-274320" algn="l" defTabSz="914400" rtl="0" eaLnBrk="1" fontAlgn="auto" latinLnBrk="0" hangingPunct="1">
              <a:lnSpc>
                <a:spcPct val="120000"/>
              </a:lnSpc>
              <a:spcBef>
                <a:spcPts val="600"/>
              </a:spcBef>
              <a:spcAft>
                <a:spcPts val="0"/>
              </a:spcAft>
              <a:buClr>
                <a:srgbClr val="D34817"/>
              </a:buClr>
              <a:buSzPct val="85000"/>
              <a:buFont typeface="Wingdings 2"/>
              <a:buChar char=""/>
              <a:tabLst/>
              <a:defRPr/>
            </a:pPr>
            <a:r>
              <a:rPr kumimoji="0" lang="en-US" sz="2200" b="0" i="0" u="none" strike="noStrike" kern="1200" cap="none" spc="0" normalizeH="0" baseline="0" noProof="0" dirty="0">
                <a:ln>
                  <a:noFill/>
                </a:ln>
                <a:solidFill>
                  <a:prstClr val="black"/>
                </a:solidFill>
                <a:effectLst/>
                <a:uLnTx/>
                <a:uFillTx/>
                <a:latin typeface="+mn-lt"/>
                <a:ea typeface="+mn-ea"/>
                <a:cs typeface="+mn-cs"/>
              </a:rPr>
              <a:t>Capacity-on-demand from a shared storage pool</a:t>
            </a:r>
          </a:p>
          <a:p>
            <a:pPr marL="548640" marR="0" lvl="1" indent="-228600" algn="l" defTabSz="914400" rtl="0" eaLnBrk="1" fontAlgn="auto" latinLnBrk="0" hangingPunct="1">
              <a:lnSpc>
                <a:spcPct val="120000"/>
              </a:lnSpc>
              <a:spcBef>
                <a:spcPts val="600"/>
              </a:spcBef>
              <a:spcAft>
                <a:spcPts val="0"/>
              </a:spcAft>
              <a:buClr>
                <a:srgbClr val="9B2D1F"/>
              </a:buClr>
              <a:buSzPct val="85000"/>
              <a:buFont typeface="Wingdings 2"/>
              <a:buChar char=""/>
              <a:tabLst/>
              <a:defRPr/>
            </a:pPr>
            <a:r>
              <a:rPr kumimoji="0" lang="en-US" sz="2200" b="0" i="0" u="none" strike="noStrike" kern="1200" cap="none" spc="0" normalizeH="0" baseline="0" noProof="0" dirty="0">
                <a:ln>
                  <a:noFill/>
                </a:ln>
                <a:solidFill>
                  <a:prstClr val="black"/>
                </a:solidFill>
                <a:effectLst/>
                <a:uLnTx/>
                <a:uFillTx/>
                <a:latin typeface="+mn-lt"/>
                <a:ea typeface="+mn-ea"/>
                <a:cs typeface="+mn-cs"/>
              </a:rPr>
              <a:t>Logical units presented to hosts have more capacity than physically allocated</a:t>
            </a:r>
            <a:br>
              <a:rPr kumimoji="0" lang="en-US" sz="2200" b="0" i="0" u="none" strike="noStrike" kern="1200" cap="none" spc="0" normalizeH="0" baseline="0" noProof="0" dirty="0">
                <a:ln>
                  <a:noFill/>
                </a:ln>
                <a:solidFill>
                  <a:prstClr val="black"/>
                </a:solidFill>
                <a:effectLst/>
                <a:uLnTx/>
                <a:uFillTx/>
                <a:latin typeface="+mn-lt"/>
                <a:ea typeface="+mn-ea"/>
                <a:cs typeface="+mn-cs"/>
              </a:rPr>
            </a:br>
            <a:r>
              <a:rPr kumimoji="0" lang="en-US" sz="2200" b="0" i="0" u="none" strike="noStrike" kern="1200" cap="none" spc="0" normalizeH="0" baseline="0" noProof="0" dirty="0">
                <a:ln>
                  <a:noFill/>
                </a:ln>
                <a:solidFill>
                  <a:prstClr val="black"/>
                </a:solidFill>
                <a:effectLst/>
                <a:uLnTx/>
                <a:uFillTx/>
                <a:latin typeface="+mn-lt"/>
                <a:ea typeface="+mn-ea"/>
                <a:cs typeface="+mn-cs"/>
              </a:rPr>
              <a:t>(The physical resources are thinly or virtually provisioned) </a:t>
            </a:r>
          </a:p>
          <a:p>
            <a:pPr marL="548640" marR="0" lvl="1" indent="-228600" algn="l" defTabSz="914400" rtl="0" eaLnBrk="1" fontAlgn="auto" latinLnBrk="0" hangingPunct="1">
              <a:lnSpc>
                <a:spcPct val="120000"/>
              </a:lnSpc>
              <a:spcBef>
                <a:spcPts val="600"/>
              </a:spcBef>
              <a:spcAft>
                <a:spcPts val="0"/>
              </a:spcAft>
              <a:buClr>
                <a:srgbClr val="9B2D1F"/>
              </a:buClr>
              <a:buSzPct val="85000"/>
              <a:buFont typeface="Wingdings 2"/>
              <a:buChar char=""/>
              <a:tabLst/>
              <a:defRPr/>
            </a:pPr>
            <a:r>
              <a:rPr kumimoji="0" lang="en-US" sz="2200" b="0" i="0" u="none" strike="noStrike" kern="1200" cap="none" spc="0" normalizeH="0" baseline="0" noProof="0" dirty="0">
                <a:ln>
                  <a:noFill/>
                </a:ln>
                <a:solidFill>
                  <a:prstClr val="black"/>
                </a:solidFill>
                <a:effectLst/>
                <a:uLnTx/>
                <a:uFillTx/>
                <a:latin typeface="+mn-lt"/>
                <a:ea typeface="+mn-ea"/>
                <a:cs typeface="+mn-cs"/>
              </a:rPr>
              <a:t>Physical storage is allocated only when the host requires it</a:t>
            </a:r>
          </a:p>
          <a:p>
            <a:pPr marL="548640" marR="0" lvl="1" indent="-228600" algn="l" defTabSz="914400" rtl="0" eaLnBrk="1" fontAlgn="auto" latinLnBrk="0" hangingPunct="1">
              <a:lnSpc>
                <a:spcPct val="120000"/>
              </a:lnSpc>
              <a:spcBef>
                <a:spcPts val="600"/>
              </a:spcBef>
              <a:spcAft>
                <a:spcPts val="0"/>
              </a:spcAft>
              <a:buClr>
                <a:srgbClr val="9B2D1F"/>
              </a:buClr>
              <a:buSzPct val="85000"/>
              <a:buFont typeface="Wingdings 2"/>
              <a:buChar char=""/>
              <a:tabLst/>
              <a:defRPr/>
            </a:pPr>
            <a:r>
              <a:rPr kumimoji="0" lang="en-US" sz="2200" b="0" i="0" u="none" strike="noStrike" kern="1200" cap="none" spc="0" normalizeH="0" baseline="0" noProof="0" dirty="0">
                <a:ln>
                  <a:noFill/>
                </a:ln>
                <a:solidFill>
                  <a:prstClr val="black"/>
                </a:solidFill>
                <a:effectLst/>
                <a:uLnTx/>
                <a:uFillTx/>
                <a:latin typeface="+mn-lt"/>
                <a:ea typeface="+mn-ea"/>
                <a:cs typeface="+mn-cs"/>
              </a:rPr>
              <a:t>Provisioning decisions not bound by currently available storage</a:t>
            </a:r>
          </a:p>
          <a:p>
            <a:endParaRPr lang="en-IN" dirty="0">
              <a:latin typeface="+mn-lt"/>
            </a:endParaRPr>
          </a:p>
        </p:txBody>
      </p:sp>
      <p:grpSp>
        <p:nvGrpSpPr>
          <p:cNvPr id="11" name="Group 4">
            <a:extLst>
              <a:ext uri="{FF2B5EF4-FFF2-40B4-BE49-F238E27FC236}">
                <a16:creationId xmlns:a16="http://schemas.microsoft.com/office/drawing/2014/main" id="{0704FCD4-B85C-4BB9-A8D7-25DF2FBBEFBA}"/>
              </a:ext>
            </a:extLst>
          </p:cNvPr>
          <p:cNvGrpSpPr>
            <a:grpSpLocks/>
          </p:cNvGrpSpPr>
          <p:nvPr/>
        </p:nvGrpSpPr>
        <p:grpSpPr bwMode="auto">
          <a:xfrm>
            <a:off x="635116" y="4191535"/>
            <a:ext cx="4137025" cy="1808162"/>
            <a:chOff x="413" y="2553"/>
            <a:chExt cx="2514" cy="1031"/>
          </a:xfrm>
        </p:grpSpPr>
        <p:sp>
          <p:nvSpPr>
            <p:cNvPr id="12" name="AutoShape 5">
              <a:extLst>
                <a:ext uri="{FF2B5EF4-FFF2-40B4-BE49-F238E27FC236}">
                  <a16:creationId xmlns:a16="http://schemas.microsoft.com/office/drawing/2014/main" id="{52365527-AC39-4886-8E90-D7017B9CA457}"/>
                </a:ext>
              </a:extLst>
            </p:cNvPr>
            <p:cNvSpPr>
              <a:spLocks noChangeArrowheads="1"/>
            </p:cNvSpPr>
            <p:nvPr/>
          </p:nvSpPr>
          <p:spPr bwMode="gray">
            <a:xfrm>
              <a:off x="1183" y="2553"/>
              <a:ext cx="581" cy="1031"/>
            </a:xfrm>
            <a:prstGeom prst="can">
              <a:avLst>
                <a:gd name="adj" fmla="val 27538"/>
              </a:avLst>
            </a:prstGeom>
            <a:gradFill rotWithShape="1">
              <a:gsLst>
                <a:gs pos="0">
                  <a:schemeClr val="bg2">
                    <a:gamma/>
                    <a:shade val="46275"/>
                    <a:invGamma/>
                  </a:schemeClr>
                </a:gs>
                <a:gs pos="100000">
                  <a:schemeClr val="bg2">
                    <a:alpha val="98000"/>
                  </a:schemeClr>
                </a:gs>
              </a:gsLst>
              <a:lin ang="0" scaled="1"/>
            </a:gradFill>
            <a:ln w="19050">
              <a:noFill/>
              <a:round/>
              <a:headEnd/>
              <a:tailEnd/>
            </a:ln>
            <a:effectLst/>
          </p:spPr>
          <p:txBody>
            <a:bodyPr wrap="none" lIns="96838" tIns="50800" rIns="96838" bIns="50800" anchor="ctr"/>
            <a:lstStyle/>
            <a:p>
              <a:pPr>
                <a:spcBef>
                  <a:spcPct val="0"/>
                </a:spcBef>
                <a:buClrTx/>
                <a:buFontTx/>
                <a:buNone/>
              </a:pPr>
              <a:endParaRPr lang="en-US" sz="1400" b="1">
                <a:solidFill>
                  <a:schemeClr val="tx1"/>
                </a:solidFill>
              </a:endParaRPr>
            </a:p>
          </p:txBody>
        </p:sp>
        <p:sp>
          <p:nvSpPr>
            <p:cNvPr id="13" name="AutoShape 6">
              <a:extLst>
                <a:ext uri="{FF2B5EF4-FFF2-40B4-BE49-F238E27FC236}">
                  <a16:creationId xmlns:a16="http://schemas.microsoft.com/office/drawing/2014/main" id="{6121BB7F-8F7D-419F-BF29-E17ED3B4B557}"/>
                </a:ext>
              </a:extLst>
            </p:cNvPr>
            <p:cNvSpPr>
              <a:spLocks noChangeArrowheads="1"/>
            </p:cNvSpPr>
            <p:nvPr/>
          </p:nvSpPr>
          <p:spPr bwMode="gray">
            <a:xfrm>
              <a:off x="1763" y="2930"/>
              <a:ext cx="581" cy="654"/>
            </a:xfrm>
            <a:prstGeom prst="can">
              <a:avLst>
                <a:gd name="adj" fmla="val 20824"/>
              </a:avLst>
            </a:prstGeom>
            <a:gradFill rotWithShape="1">
              <a:gsLst>
                <a:gs pos="0">
                  <a:schemeClr val="bg2">
                    <a:gamma/>
                    <a:shade val="46275"/>
                    <a:invGamma/>
                  </a:schemeClr>
                </a:gs>
                <a:gs pos="100000">
                  <a:schemeClr val="bg2"/>
                </a:gs>
              </a:gsLst>
              <a:lin ang="0" scaled="1"/>
            </a:gradFill>
            <a:ln w="19050">
              <a:noFill/>
              <a:round/>
              <a:headEnd/>
              <a:tailEnd/>
            </a:ln>
            <a:effectLst/>
          </p:spPr>
          <p:txBody>
            <a:bodyPr wrap="none" lIns="96838" tIns="50800" rIns="96838" bIns="50800" anchor="ctr"/>
            <a:lstStyle/>
            <a:p>
              <a:pPr>
                <a:spcBef>
                  <a:spcPct val="0"/>
                </a:spcBef>
                <a:buClrTx/>
                <a:buFontTx/>
                <a:buNone/>
              </a:pPr>
              <a:endParaRPr lang="en-US" sz="1400" b="1">
                <a:solidFill>
                  <a:schemeClr val="tx1"/>
                </a:solidFill>
              </a:endParaRPr>
            </a:p>
          </p:txBody>
        </p:sp>
        <p:sp>
          <p:nvSpPr>
            <p:cNvPr id="14" name="AutoShape 7">
              <a:extLst>
                <a:ext uri="{FF2B5EF4-FFF2-40B4-BE49-F238E27FC236}">
                  <a16:creationId xmlns:a16="http://schemas.microsoft.com/office/drawing/2014/main" id="{AD9EB49E-EA4C-4146-BB39-6FAEC2B6C6C4}"/>
                </a:ext>
              </a:extLst>
            </p:cNvPr>
            <p:cNvSpPr>
              <a:spLocks noChangeArrowheads="1"/>
            </p:cNvSpPr>
            <p:nvPr/>
          </p:nvSpPr>
          <p:spPr bwMode="gray">
            <a:xfrm>
              <a:off x="2346" y="2745"/>
              <a:ext cx="581" cy="812"/>
            </a:xfrm>
            <a:prstGeom prst="can">
              <a:avLst>
                <a:gd name="adj" fmla="val 22206"/>
              </a:avLst>
            </a:prstGeom>
            <a:gradFill rotWithShape="1">
              <a:gsLst>
                <a:gs pos="0">
                  <a:schemeClr val="bg2">
                    <a:gamma/>
                    <a:shade val="46275"/>
                    <a:invGamma/>
                  </a:schemeClr>
                </a:gs>
                <a:gs pos="100000">
                  <a:schemeClr val="bg2"/>
                </a:gs>
              </a:gsLst>
              <a:lin ang="0" scaled="1"/>
            </a:gradFill>
            <a:ln w="19050">
              <a:noFill/>
              <a:round/>
              <a:headEnd/>
              <a:tailEnd/>
            </a:ln>
            <a:effectLst/>
          </p:spPr>
          <p:txBody>
            <a:bodyPr wrap="none" lIns="96838" tIns="50800" rIns="96838" bIns="50800" anchor="ctr"/>
            <a:lstStyle/>
            <a:p>
              <a:pPr>
                <a:spcBef>
                  <a:spcPct val="0"/>
                </a:spcBef>
                <a:buClrTx/>
                <a:buFontTx/>
                <a:buNone/>
              </a:pPr>
              <a:endParaRPr lang="en-US" sz="1400" b="1">
                <a:solidFill>
                  <a:schemeClr val="tx1"/>
                </a:solidFill>
              </a:endParaRPr>
            </a:p>
          </p:txBody>
        </p:sp>
        <p:sp>
          <p:nvSpPr>
            <p:cNvPr id="15" name="AutoShape 8">
              <a:extLst>
                <a:ext uri="{FF2B5EF4-FFF2-40B4-BE49-F238E27FC236}">
                  <a16:creationId xmlns:a16="http://schemas.microsoft.com/office/drawing/2014/main" id="{91B7516E-3789-4726-A8E6-51189015BB77}"/>
                </a:ext>
              </a:extLst>
            </p:cNvPr>
            <p:cNvSpPr>
              <a:spLocks noChangeArrowheads="1"/>
            </p:cNvSpPr>
            <p:nvPr/>
          </p:nvSpPr>
          <p:spPr bwMode="gray">
            <a:xfrm>
              <a:off x="1183" y="3081"/>
              <a:ext cx="581" cy="502"/>
            </a:xfrm>
            <a:prstGeom prst="can">
              <a:avLst>
                <a:gd name="adj" fmla="val 38333"/>
              </a:avLst>
            </a:prstGeom>
            <a:gradFill rotWithShape="1">
              <a:gsLst>
                <a:gs pos="0">
                  <a:srgbClr val="FFFF00">
                    <a:gamma/>
                    <a:shade val="46275"/>
                    <a:invGamma/>
                  </a:srgbClr>
                </a:gs>
                <a:gs pos="100000">
                  <a:srgbClr val="FFFF00"/>
                </a:gs>
              </a:gsLst>
              <a:lin ang="0" scaled="1"/>
            </a:gradFill>
            <a:ln w="9525">
              <a:noFill/>
              <a:round/>
              <a:headEnd/>
              <a:tailEnd/>
            </a:ln>
            <a:effectLst/>
          </p:spPr>
          <p:txBody>
            <a:bodyPr wrap="none" lIns="0" tIns="0" rIns="0" bIns="0" anchor="ctr"/>
            <a:lstStyle/>
            <a:p>
              <a:pPr algn="ctr">
                <a:spcBef>
                  <a:spcPct val="0"/>
                </a:spcBef>
                <a:buClrTx/>
                <a:buFontTx/>
                <a:buNone/>
              </a:pPr>
              <a:r>
                <a:rPr lang="en-US" sz="1400" b="1" dirty="0">
                  <a:solidFill>
                    <a:schemeClr val="tx1"/>
                  </a:solidFill>
                </a:rPr>
                <a:t>Allocated</a:t>
              </a:r>
            </a:p>
          </p:txBody>
        </p:sp>
        <p:sp>
          <p:nvSpPr>
            <p:cNvPr id="16" name="AutoShape 9">
              <a:extLst>
                <a:ext uri="{FF2B5EF4-FFF2-40B4-BE49-F238E27FC236}">
                  <a16:creationId xmlns:a16="http://schemas.microsoft.com/office/drawing/2014/main" id="{DFF81C2B-F8C2-47DE-9545-2EC79C165201}"/>
                </a:ext>
              </a:extLst>
            </p:cNvPr>
            <p:cNvSpPr>
              <a:spLocks noChangeArrowheads="1"/>
            </p:cNvSpPr>
            <p:nvPr/>
          </p:nvSpPr>
          <p:spPr bwMode="gray">
            <a:xfrm>
              <a:off x="1763" y="3246"/>
              <a:ext cx="581" cy="337"/>
            </a:xfrm>
            <a:prstGeom prst="can">
              <a:avLst>
                <a:gd name="adj" fmla="val 38333"/>
              </a:avLst>
            </a:prstGeom>
            <a:solidFill>
              <a:srgbClr val="7030A0"/>
            </a:solidFill>
            <a:ln w="9525">
              <a:noFill/>
              <a:round/>
              <a:headEnd/>
              <a:tailEnd/>
            </a:ln>
            <a:effectLst/>
          </p:spPr>
          <p:txBody>
            <a:bodyPr wrap="none" lIns="0" tIns="0" rIns="0" bIns="0" anchor="ctr"/>
            <a:lstStyle/>
            <a:p>
              <a:pPr algn="ctr">
                <a:spcBef>
                  <a:spcPct val="0"/>
                </a:spcBef>
                <a:buClrTx/>
                <a:buFontTx/>
                <a:buNone/>
              </a:pPr>
              <a:r>
                <a:rPr lang="en-US" sz="1400" b="1" dirty="0">
                  <a:solidFill>
                    <a:schemeClr val="bg1"/>
                  </a:solidFill>
                </a:rPr>
                <a:t>Allocated</a:t>
              </a:r>
            </a:p>
          </p:txBody>
        </p:sp>
        <p:sp>
          <p:nvSpPr>
            <p:cNvPr id="17" name="AutoShape 10">
              <a:extLst>
                <a:ext uri="{FF2B5EF4-FFF2-40B4-BE49-F238E27FC236}">
                  <a16:creationId xmlns:a16="http://schemas.microsoft.com/office/drawing/2014/main" id="{85942212-1958-4386-BBB1-95F9F6BA53FC}"/>
                </a:ext>
              </a:extLst>
            </p:cNvPr>
            <p:cNvSpPr>
              <a:spLocks noChangeArrowheads="1"/>
            </p:cNvSpPr>
            <p:nvPr/>
          </p:nvSpPr>
          <p:spPr bwMode="gray">
            <a:xfrm>
              <a:off x="2344" y="3114"/>
              <a:ext cx="581" cy="469"/>
            </a:xfrm>
            <a:prstGeom prst="can">
              <a:avLst>
                <a:gd name="adj" fmla="val 38333"/>
              </a:avLst>
            </a:prstGeom>
            <a:solidFill>
              <a:srgbClr val="0070C0"/>
            </a:solidFill>
            <a:ln w="9525">
              <a:noFill/>
              <a:round/>
              <a:headEnd/>
              <a:tailEnd/>
            </a:ln>
            <a:effectLst/>
          </p:spPr>
          <p:txBody>
            <a:bodyPr wrap="none" lIns="0" tIns="0" rIns="0" bIns="0" anchor="ctr"/>
            <a:lstStyle/>
            <a:p>
              <a:pPr algn="ctr">
                <a:spcBef>
                  <a:spcPct val="0"/>
                </a:spcBef>
                <a:buClrTx/>
                <a:buFontTx/>
                <a:buNone/>
              </a:pPr>
              <a:r>
                <a:rPr lang="en-US" sz="1400" b="1" dirty="0">
                  <a:solidFill>
                    <a:schemeClr val="bg1"/>
                  </a:solidFill>
                </a:rPr>
                <a:t>Allocated</a:t>
              </a:r>
            </a:p>
          </p:txBody>
        </p:sp>
        <p:sp>
          <p:nvSpPr>
            <p:cNvPr id="18" name="AutoShape 11">
              <a:extLst>
                <a:ext uri="{FF2B5EF4-FFF2-40B4-BE49-F238E27FC236}">
                  <a16:creationId xmlns:a16="http://schemas.microsoft.com/office/drawing/2014/main" id="{597F901D-3018-4380-BD35-E72588D32A85}"/>
                </a:ext>
              </a:extLst>
            </p:cNvPr>
            <p:cNvSpPr>
              <a:spLocks/>
            </p:cNvSpPr>
            <p:nvPr/>
          </p:nvSpPr>
          <p:spPr bwMode="auto">
            <a:xfrm>
              <a:off x="995" y="2622"/>
              <a:ext cx="144" cy="864"/>
            </a:xfrm>
            <a:prstGeom prst="leftBrace">
              <a:avLst>
                <a:gd name="adj1" fmla="val 50000"/>
                <a:gd name="adj2" fmla="val 50000"/>
              </a:avLst>
            </a:prstGeom>
            <a:noFill/>
            <a:ln w="9525">
              <a:solidFill>
                <a:schemeClr val="tx1"/>
              </a:solidFill>
              <a:round/>
              <a:headEnd/>
              <a:tailEnd/>
            </a:ln>
            <a:effectLst/>
          </p:spPr>
          <p:txBody>
            <a:bodyPr wrap="none" lIns="0" tIns="0" rIns="0" bIns="0" anchor="ctr"/>
            <a:lstStyle/>
            <a:p>
              <a:endParaRPr lang="en-US"/>
            </a:p>
          </p:txBody>
        </p:sp>
        <p:sp>
          <p:nvSpPr>
            <p:cNvPr id="19" name="Text Box 12">
              <a:extLst>
                <a:ext uri="{FF2B5EF4-FFF2-40B4-BE49-F238E27FC236}">
                  <a16:creationId xmlns:a16="http://schemas.microsoft.com/office/drawing/2014/main" id="{15EF4B6C-8DDB-40B2-9D2D-C93885903AFA}"/>
                </a:ext>
              </a:extLst>
            </p:cNvPr>
            <p:cNvSpPr txBox="1">
              <a:spLocks noChangeArrowheads="1"/>
            </p:cNvSpPr>
            <p:nvPr/>
          </p:nvSpPr>
          <p:spPr bwMode="auto">
            <a:xfrm>
              <a:off x="413" y="2862"/>
              <a:ext cx="502" cy="364"/>
            </a:xfrm>
            <a:prstGeom prst="rect">
              <a:avLst/>
            </a:prstGeom>
            <a:noFill/>
            <a:ln w="9525" algn="ctr">
              <a:noFill/>
              <a:miter lim="800000"/>
              <a:headEnd/>
              <a:tailEnd/>
            </a:ln>
            <a:effectLst/>
          </p:spPr>
          <p:txBody>
            <a:bodyPr wrap="none" lIns="0" tIns="0" rIns="0" bIns="0">
              <a:spAutoFit/>
            </a:bodyPr>
            <a:lstStyle/>
            <a:p>
              <a:pPr>
                <a:spcBef>
                  <a:spcPct val="0"/>
                </a:spcBef>
                <a:buClrTx/>
                <a:buFontTx/>
                <a:buNone/>
              </a:pPr>
              <a:r>
                <a:rPr lang="en-US" sz="1400" b="1">
                  <a:solidFill>
                    <a:schemeClr val="tx1"/>
                  </a:solidFill>
                </a:rPr>
                <a:t>Host </a:t>
              </a:r>
            </a:p>
            <a:p>
              <a:pPr>
                <a:spcBef>
                  <a:spcPct val="0"/>
                </a:spcBef>
                <a:buClrTx/>
                <a:buFontTx/>
                <a:buNone/>
              </a:pPr>
              <a:r>
                <a:rPr lang="en-US" sz="1400" b="1">
                  <a:solidFill>
                    <a:schemeClr val="tx1"/>
                  </a:solidFill>
                </a:rPr>
                <a:t>Reported </a:t>
              </a:r>
            </a:p>
            <a:p>
              <a:pPr>
                <a:spcBef>
                  <a:spcPct val="0"/>
                </a:spcBef>
                <a:buClrTx/>
                <a:buFontTx/>
                <a:buNone/>
              </a:pPr>
              <a:r>
                <a:rPr lang="en-US" sz="1400" b="1">
                  <a:solidFill>
                    <a:schemeClr val="tx1"/>
                  </a:solidFill>
                </a:rPr>
                <a:t>Capacity</a:t>
              </a:r>
            </a:p>
          </p:txBody>
        </p:sp>
      </p:grpSp>
      <p:sp>
        <p:nvSpPr>
          <p:cNvPr id="20" name="AutoShape 13">
            <a:extLst>
              <a:ext uri="{FF2B5EF4-FFF2-40B4-BE49-F238E27FC236}">
                <a16:creationId xmlns:a16="http://schemas.microsoft.com/office/drawing/2014/main" id="{1F2DF233-63F7-4A9E-873F-EBBE5B095CAA}"/>
              </a:ext>
            </a:extLst>
          </p:cNvPr>
          <p:cNvSpPr>
            <a:spLocks noChangeArrowheads="1"/>
          </p:cNvSpPr>
          <p:nvPr/>
        </p:nvSpPr>
        <p:spPr bwMode="gray">
          <a:xfrm>
            <a:off x="5829416" y="4199472"/>
            <a:ext cx="2066925" cy="1781175"/>
          </a:xfrm>
          <a:prstGeom prst="can">
            <a:avLst>
              <a:gd name="adj" fmla="val 24065"/>
            </a:avLst>
          </a:prstGeom>
          <a:gradFill rotWithShape="1">
            <a:gsLst>
              <a:gs pos="0">
                <a:schemeClr val="tx2">
                  <a:gamma/>
                  <a:shade val="46275"/>
                  <a:invGamma/>
                </a:schemeClr>
              </a:gs>
              <a:gs pos="100000">
                <a:schemeClr val="tx2"/>
              </a:gs>
            </a:gsLst>
            <a:lin ang="0" scaled="1"/>
          </a:gradFill>
          <a:ln w="19050">
            <a:noFill/>
            <a:round/>
            <a:headEnd/>
            <a:tailEnd/>
          </a:ln>
          <a:effectLst/>
        </p:spPr>
        <p:txBody>
          <a:bodyPr wrap="none" lIns="96838" tIns="50800" rIns="96838" bIns="50800" anchor="ctr"/>
          <a:lstStyle/>
          <a:p>
            <a:pPr algn="ctr">
              <a:spcBef>
                <a:spcPct val="0"/>
              </a:spcBef>
              <a:buClrTx/>
              <a:buFontTx/>
              <a:buNone/>
            </a:pPr>
            <a:r>
              <a:rPr lang="en-US" sz="1400" b="1" dirty="0">
                <a:solidFill>
                  <a:schemeClr val="bg1"/>
                </a:solidFill>
              </a:rPr>
              <a:t>Shared </a:t>
            </a:r>
          </a:p>
          <a:p>
            <a:pPr algn="ctr">
              <a:spcBef>
                <a:spcPct val="0"/>
              </a:spcBef>
              <a:buClrTx/>
              <a:buFontTx/>
              <a:buNone/>
            </a:pPr>
            <a:r>
              <a:rPr lang="en-US" sz="1400" b="1" dirty="0">
                <a:solidFill>
                  <a:schemeClr val="bg1"/>
                </a:solidFill>
              </a:rPr>
              <a:t>Storage Pool</a:t>
            </a:r>
          </a:p>
        </p:txBody>
      </p:sp>
      <p:sp>
        <p:nvSpPr>
          <p:cNvPr id="21" name="Text Box 14">
            <a:extLst>
              <a:ext uri="{FF2B5EF4-FFF2-40B4-BE49-F238E27FC236}">
                <a16:creationId xmlns:a16="http://schemas.microsoft.com/office/drawing/2014/main" id="{DFD28179-EDF2-4F05-8FA5-5105EB87F001}"/>
              </a:ext>
            </a:extLst>
          </p:cNvPr>
          <p:cNvSpPr txBox="1">
            <a:spLocks noChangeArrowheads="1"/>
          </p:cNvSpPr>
          <p:nvPr/>
        </p:nvSpPr>
        <p:spPr bwMode="auto">
          <a:xfrm>
            <a:off x="460374" y="6382025"/>
            <a:ext cx="10634345" cy="307777"/>
          </a:xfrm>
          <a:prstGeom prst="rect">
            <a:avLst/>
          </a:prstGeom>
          <a:noFill/>
          <a:ln w="9525" algn="ctr">
            <a:noFill/>
            <a:miter lim="800000"/>
            <a:headEnd/>
            <a:tailEnd/>
          </a:ln>
          <a:effectLst/>
        </p:spPr>
        <p:txBody>
          <a:bodyPr wrap="square" lIns="0" tIns="0" rIns="0" bIns="0">
            <a:spAutoFit/>
          </a:bodyPr>
          <a:lstStyle/>
          <a:p>
            <a:pPr>
              <a:spcBef>
                <a:spcPct val="0"/>
              </a:spcBef>
              <a:buClrTx/>
              <a:buFontTx/>
              <a:buNone/>
            </a:pPr>
            <a:r>
              <a:rPr lang="en-US" sz="2000" b="1" dirty="0">
                <a:solidFill>
                  <a:schemeClr val="tx1"/>
                </a:solidFill>
                <a:latin typeface="+mn-lt"/>
              </a:rPr>
              <a:t>Storage perceived by the application is larger than physically allocated storage</a:t>
            </a:r>
          </a:p>
        </p:txBody>
      </p:sp>
    </p:spTree>
    <p:extLst>
      <p:ext uri="{BB962C8B-B14F-4D97-AF65-F5344CB8AC3E}">
        <p14:creationId xmlns:p14="http://schemas.microsoft.com/office/powerpoint/2010/main" val="1244867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cxnSp>
        <p:nvCxnSpPr>
          <p:cNvPr id="464" name="Google Shape;464;p28"/>
          <p:cNvCxnSpPr/>
          <p:nvPr/>
        </p:nvCxnSpPr>
        <p:spPr>
          <a:xfrm rot="10800000" flipH="1">
            <a:off x="4287946" y="2887307"/>
            <a:ext cx="4581449" cy="1"/>
          </a:xfrm>
          <a:prstGeom prst="straightConnector1">
            <a:avLst/>
          </a:prstGeom>
          <a:noFill/>
          <a:ln w="38100" cap="flat" cmpd="sng">
            <a:solidFill>
              <a:srgbClr val="DFA267"/>
            </a:solidFill>
            <a:prstDash val="solid"/>
            <a:miter lim="800000"/>
            <a:headEnd type="none" w="sm" len="sm"/>
            <a:tailEnd type="none" w="sm" len="sm"/>
          </a:ln>
        </p:spPr>
      </p:cxnSp>
      <p:sp>
        <p:nvSpPr>
          <p:cNvPr id="465" name="Google Shape;465;p28"/>
          <p:cNvSpPr/>
          <p:nvPr/>
        </p:nvSpPr>
        <p:spPr>
          <a:xfrm>
            <a:off x="4287946" y="3249144"/>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chemeClr val="dk1"/>
                </a:solidFill>
                <a:latin typeface="Calibri"/>
                <a:ea typeface="Calibri"/>
                <a:cs typeface="Calibri"/>
                <a:sym typeface="Calibri"/>
              </a:rPr>
              <a:t>Prafullata Kiran Auradkar</a:t>
            </a:r>
            <a:endParaRPr sz="2400" b="1" i="0" u="none" strike="noStrike" cap="none">
              <a:solidFill>
                <a:schemeClr val="dk1"/>
              </a:solidFill>
              <a:latin typeface="Calibri"/>
              <a:ea typeface="Calibri"/>
              <a:cs typeface="Calibri"/>
              <a:sym typeface="Calibri"/>
            </a:endParaRPr>
          </a:p>
        </p:txBody>
      </p:sp>
      <p:sp>
        <p:nvSpPr>
          <p:cNvPr id="466" name="Google Shape;466;p28"/>
          <p:cNvSpPr/>
          <p:nvPr/>
        </p:nvSpPr>
        <p:spPr>
          <a:xfrm>
            <a:off x="4287946" y="3646749"/>
            <a:ext cx="749721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Calibri"/>
                <a:ea typeface="Calibri"/>
                <a:cs typeface="Calibri"/>
                <a:sym typeface="Calibri"/>
              </a:rPr>
              <a:t>Department of Computer Science and Engineering</a:t>
            </a:r>
            <a:endParaRPr sz="2000" b="0" i="0" u="none" strike="noStrike" cap="none">
              <a:solidFill>
                <a:schemeClr val="dk1"/>
              </a:solidFill>
              <a:latin typeface="Calibri"/>
              <a:ea typeface="Calibri"/>
              <a:cs typeface="Calibri"/>
              <a:sym typeface="Calibri"/>
            </a:endParaRPr>
          </a:p>
        </p:txBody>
      </p:sp>
      <p:sp>
        <p:nvSpPr>
          <p:cNvPr id="467" name="Google Shape;467;p28"/>
          <p:cNvSpPr/>
          <p:nvPr/>
        </p:nvSpPr>
        <p:spPr>
          <a:xfrm>
            <a:off x="4300315" y="4049738"/>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chemeClr val="dk1"/>
                </a:solidFill>
                <a:latin typeface="Calibri"/>
                <a:ea typeface="Calibri"/>
                <a:cs typeface="Calibri"/>
                <a:sym typeface="Calibri"/>
              </a:rPr>
              <a:t>prafullatak@pes.edu</a:t>
            </a:r>
            <a:endParaRPr sz="2400" b="1" i="0" u="none" strike="noStrike" cap="none">
              <a:solidFill>
                <a:schemeClr val="dk1"/>
              </a:solidFill>
              <a:latin typeface="Calibri"/>
              <a:ea typeface="Calibri"/>
              <a:cs typeface="Calibri"/>
              <a:sym typeface="Calibri"/>
            </a:endParaRPr>
          </a:p>
        </p:txBody>
      </p:sp>
      <p:grpSp>
        <p:nvGrpSpPr>
          <p:cNvPr id="468" name="Google Shape;468;p28"/>
          <p:cNvGrpSpPr/>
          <p:nvPr/>
        </p:nvGrpSpPr>
        <p:grpSpPr>
          <a:xfrm>
            <a:off x="313844" y="349466"/>
            <a:ext cx="11518407" cy="6218388"/>
            <a:chOff x="313844" y="349466"/>
            <a:chExt cx="11518407" cy="6218388"/>
          </a:xfrm>
        </p:grpSpPr>
        <p:sp>
          <p:nvSpPr>
            <p:cNvPr id="469" name="Google Shape;469;p28"/>
            <p:cNvSpPr/>
            <p:nvPr/>
          </p:nvSpPr>
          <p:spPr>
            <a:xfrm>
              <a:off x="11786532" y="360726"/>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0" name="Google Shape;470;p28"/>
            <p:cNvSpPr/>
            <p:nvPr/>
          </p:nvSpPr>
          <p:spPr>
            <a:xfrm rot="5400000">
              <a:off x="11275944" y="-161122"/>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1" name="Google Shape;471;p28"/>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2" name="Google Shape;472;p28"/>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73" name="Google Shape;473;p28"/>
          <p:cNvSpPr/>
          <p:nvPr/>
        </p:nvSpPr>
        <p:spPr>
          <a:xfrm>
            <a:off x="4287946" y="2068426"/>
            <a:ext cx="749721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3600" b="1" i="0" u="none" strike="noStrike" cap="none">
                <a:solidFill>
                  <a:srgbClr val="C55A11"/>
                </a:solidFill>
                <a:latin typeface="Arial"/>
                <a:ea typeface="Arial"/>
                <a:cs typeface="Arial"/>
                <a:sym typeface="Arial"/>
              </a:rPr>
              <a:t>THANK YOU</a:t>
            </a:r>
            <a:endParaRPr sz="3600" b="1" i="0" u="none" strike="noStrike" cap="none">
              <a:solidFill>
                <a:srgbClr val="C55A11"/>
              </a:solidFill>
              <a:latin typeface="Arial"/>
              <a:ea typeface="Arial"/>
              <a:cs typeface="Arial"/>
              <a:sym typeface="Arial"/>
            </a:endParaRPr>
          </a:p>
        </p:txBody>
      </p:sp>
      <p:pic>
        <p:nvPicPr>
          <p:cNvPr id="474" name="Google Shape;474;p28" descr="A logo for a university&#10;&#10;Description automatically generated"/>
          <p:cNvPicPr preferRelativeResize="0"/>
          <p:nvPr/>
        </p:nvPicPr>
        <p:blipFill rotWithShape="1">
          <a:blip r:embed="rId3">
            <a:alphaModFix/>
          </a:blip>
          <a:srcRect l="23914" t="9484" r="22524" b="18948"/>
          <a:stretch/>
        </p:blipFill>
        <p:spPr>
          <a:xfrm>
            <a:off x="992172" y="1172581"/>
            <a:ext cx="2991497" cy="399708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488" y="4365890"/>
            <a:ext cx="8257565" cy="2542232"/>
          </a:xfrm>
        </p:spPr>
        <p:txBody>
          <a:bodyPr>
            <a:normAutofit fontScale="92500"/>
          </a:bodyPr>
          <a:lstStyle/>
          <a:p>
            <a:r>
              <a:rPr lang="en-US" b="1" dirty="0"/>
              <a:t>PC users see a rich, powerful interface</a:t>
            </a:r>
          </a:p>
          <a:p>
            <a:pPr lvl="1"/>
            <a:r>
              <a:rPr lang="en-US" b="1" dirty="0"/>
              <a:t>Hierarchical namespace (directories); can move, rename, append to, truncate, (de)compress, view, delete files, ...</a:t>
            </a:r>
          </a:p>
          <a:p>
            <a:r>
              <a:rPr lang="en-US" b="1" dirty="0">
                <a:solidFill>
                  <a:srgbClr val="0070C0"/>
                </a:solidFill>
              </a:rPr>
              <a:t>But the actual storage device is very simple</a:t>
            </a:r>
          </a:p>
          <a:p>
            <a:pPr lvl="1"/>
            <a:r>
              <a:rPr lang="en-US" b="1" dirty="0">
                <a:solidFill>
                  <a:srgbClr val="0070C0"/>
                </a:solidFill>
              </a:rPr>
              <a:t>HDD only knows how to read and write fixed-size data blocks</a:t>
            </a:r>
          </a:p>
          <a:p>
            <a:r>
              <a:rPr lang="en-US" b="1" dirty="0">
                <a:solidFill>
                  <a:srgbClr val="00B050"/>
                </a:solidFill>
              </a:rPr>
              <a:t>Translation done by the operating system</a:t>
            </a:r>
          </a:p>
        </p:txBody>
      </p:sp>
      <p:pic>
        <p:nvPicPr>
          <p:cNvPr id="6" name="Picture 5" descr="cis700-folder.gif"/>
          <p:cNvPicPr>
            <a:picLocks noChangeAspect="1"/>
          </p:cNvPicPr>
          <p:nvPr/>
        </p:nvPicPr>
        <p:blipFill>
          <a:blip r:embed="rId3" cstate="print"/>
          <a:stretch>
            <a:fillRect/>
          </a:stretch>
        </p:blipFill>
        <p:spPr>
          <a:xfrm>
            <a:off x="1385068" y="1571758"/>
            <a:ext cx="1701221" cy="1235242"/>
          </a:xfrm>
          <a:prstGeom prst="rect">
            <a:avLst/>
          </a:prstGeom>
        </p:spPr>
      </p:pic>
      <p:pic>
        <p:nvPicPr>
          <p:cNvPr id="7" name="Picture 6" descr="31HardDrive.jpg"/>
          <p:cNvPicPr>
            <a:picLocks noChangeAspect="1"/>
          </p:cNvPicPr>
          <p:nvPr/>
        </p:nvPicPr>
        <p:blipFill>
          <a:blip r:embed="rId4" cstate="print"/>
          <a:stretch>
            <a:fillRect/>
          </a:stretch>
        </p:blipFill>
        <p:spPr>
          <a:xfrm>
            <a:off x="2756303" y="3536717"/>
            <a:ext cx="1523194" cy="858527"/>
          </a:xfrm>
          <a:prstGeom prst="rect">
            <a:avLst/>
          </a:prstGeom>
        </p:spPr>
      </p:pic>
      <p:sp>
        <p:nvSpPr>
          <p:cNvPr id="8" name="Rectangle 7"/>
          <p:cNvSpPr/>
          <p:nvPr/>
        </p:nvSpPr>
        <p:spPr bwMode="auto">
          <a:xfrm>
            <a:off x="365112" y="3014137"/>
            <a:ext cx="6802734" cy="411983"/>
          </a:xfrm>
          <a:prstGeom prst="rect">
            <a:avLst/>
          </a:prstGeom>
          <a:solidFill>
            <a:srgbClr val="00CC00"/>
          </a:solidFill>
          <a:ln w="19050" cap="flat" cmpd="sng" algn="ctr">
            <a:solidFill>
              <a:schemeClr val="tx1"/>
            </a:solidFill>
            <a:prstDash val="solid"/>
            <a:round/>
            <a:headEnd type="none" w="med" len="med"/>
            <a:tailEnd type="none" w="med" len="med"/>
          </a:ln>
          <a:effectLst/>
        </p:spPr>
        <p:txBody>
          <a:bodyPr rtlCol="0" anchor="ctr"/>
          <a:lstStyle/>
          <a:p>
            <a:pPr algn="ctr"/>
            <a:r>
              <a:rPr lang="en-US"/>
              <a:t>Operating system</a:t>
            </a:r>
          </a:p>
        </p:txBody>
      </p:sp>
      <p:pic>
        <p:nvPicPr>
          <p:cNvPr id="1026" name="Picture 2" descr="C:\Users\Andreas Haeberlen\AppData\Local\Microsoft\Windows\Temporary Internet Files\Content.IE5\9HYAWBUU\MC900431577[1].png"/>
          <p:cNvPicPr>
            <a:picLocks noChangeAspect="1" noChangeArrowheads="1"/>
          </p:cNvPicPr>
          <p:nvPr/>
        </p:nvPicPr>
        <p:blipFill>
          <a:blip r:embed="rId5" cstate="print"/>
          <a:srcRect/>
          <a:stretch>
            <a:fillRect/>
          </a:stretch>
        </p:blipFill>
        <p:spPr bwMode="auto">
          <a:xfrm>
            <a:off x="3219981" y="1704478"/>
            <a:ext cx="1059516" cy="1066579"/>
          </a:xfrm>
          <a:prstGeom prst="rect">
            <a:avLst/>
          </a:prstGeom>
          <a:noFill/>
        </p:spPr>
      </p:pic>
      <p:pic>
        <p:nvPicPr>
          <p:cNvPr id="1027" name="Picture 3" descr="C:\Users\Andreas Haeberlen\AppData\Local\Microsoft\Windows\Temporary Internet Files\Content.IE5\XC8QYFDJ\MC900434792[1].png"/>
          <p:cNvPicPr>
            <a:picLocks noChangeAspect="1" noChangeArrowheads="1"/>
          </p:cNvPicPr>
          <p:nvPr/>
        </p:nvPicPr>
        <p:blipFill>
          <a:blip r:embed="rId6" cstate="print"/>
          <a:srcRect/>
          <a:stretch>
            <a:fillRect/>
          </a:stretch>
        </p:blipFill>
        <p:spPr bwMode="auto">
          <a:xfrm>
            <a:off x="4209795" y="1720317"/>
            <a:ext cx="1086683" cy="1086683"/>
          </a:xfrm>
          <a:prstGeom prst="rect">
            <a:avLst/>
          </a:prstGeom>
          <a:noFill/>
        </p:spPr>
      </p:pic>
      <p:pic>
        <p:nvPicPr>
          <p:cNvPr id="1028" name="Picture 4" descr="C:\Users\Andreas Haeberlen\AppData\Local\Microsoft\Windows\Temporary Internet Files\Content.IE5\GF4GBTMY\MC900434794[1].png"/>
          <p:cNvPicPr>
            <a:picLocks noChangeAspect="1" noChangeArrowheads="1"/>
          </p:cNvPicPr>
          <p:nvPr/>
        </p:nvPicPr>
        <p:blipFill>
          <a:blip r:embed="rId7" cstate="print"/>
          <a:srcRect/>
          <a:stretch>
            <a:fillRect/>
          </a:stretch>
        </p:blipFill>
        <p:spPr bwMode="auto">
          <a:xfrm>
            <a:off x="5148024" y="1788708"/>
            <a:ext cx="1048437" cy="1048437"/>
          </a:xfrm>
          <a:prstGeom prst="rect">
            <a:avLst/>
          </a:prstGeom>
          <a:noFill/>
        </p:spPr>
      </p:pic>
      <p:sp>
        <p:nvSpPr>
          <p:cNvPr id="19" name="TextBox 18"/>
          <p:cNvSpPr txBox="1"/>
          <p:nvPr/>
        </p:nvSpPr>
        <p:spPr>
          <a:xfrm>
            <a:off x="7628161" y="3485807"/>
            <a:ext cx="2414991" cy="1015663"/>
          </a:xfrm>
          <a:prstGeom prst="rect">
            <a:avLst/>
          </a:prstGeom>
          <a:noFill/>
        </p:spPr>
        <p:txBody>
          <a:bodyPr wrap="square" rtlCol="0">
            <a:spAutoFit/>
          </a:bodyPr>
          <a:lstStyle/>
          <a:p>
            <a:pPr algn="l"/>
            <a:r>
              <a:rPr lang="en-US" sz="2000" b="1" dirty="0">
                <a:solidFill>
                  <a:srgbClr val="0070C0"/>
                </a:solidFill>
              </a:rPr>
              <a:t>Fixed-size blocks</a:t>
            </a:r>
            <a:br>
              <a:rPr lang="en-US" sz="2000" b="1" dirty="0">
                <a:solidFill>
                  <a:srgbClr val="0070C0"/>
                </a:solidFill>
              </a:rPr>
            </a:br>
            <a:r>
              <a:rPr lang="en-US" sz="2000" b="1" dirty="0">
                <a:solidFill>
                  <a:srgbClr val="0070C0"/>
                </a:solidFill>
              </a:rPr>
              <a:t> - read</a:t>
            </a:r>
            <a:br>
              <a:rPr lang="en-US" sz="2000" b="1" dirty="0">
                <a:solidFill>
                  <a:srgbClr val="0070C0"/>
                </a:solidFill>
              </a:rPr>
            </a:br>
            <a:r>
              <a:rPr lang="en-US" sz="2000" b="1" dirty="0">
                <a:solidFill>
                  <a:srgbClr val="0070C0"/>
                </a:solidFill>
                <a:sym typeface="Symbol"/>
              </a:rPr>
              <a:t> - write</a:t>
            </a:r>
            <a:endParaRPr lang="en-US" sz="2000" b="1" dirty="0">
              <a:solidFill>
                <a:srgbClr val="0070C0"/>
              </a:solidFill>
            </a:endParaRPr>
          </a:p>
        </p:txBody>
      </p:sp>
      <p:sp>
        <p:nvSpPr>
          <p:cNvPr id="20" name="TextBox 19"/>
          <p:cNvSpPr txBox="1"/>
          <p:nvPr/>
        </p:nvSpPr>
        <p:spPr>
          <a:xfrm>
            <a:off x="7628161" y="1568326"/>
            <a:ext cx="3247332" cy="1631216"/>
          </a:xfrm>
          <a:prstGeom prst="rect">
            <a:avLst/>
          </a:prstGeom>
          <a:noFill/>
        </p:spPr>
        <p:txBody>
          <a:bodyPr wrap="square" rtlCol="0">
            <a:spAutoFit/>
          </a:bodyPr>
          <a:lstStyle/>
          <a:p>
            <a:pPr algn="l"/>
            <a:r>
              <a:rPr lang="en-US" sz="2000" b="1" dirty="0"/>
              <a:t>Variable-size files</a:t>
            </a:r>
            <a:br>
              <a:rPr lang="en-US" sz="2000" b="1" dirty="0"/>
            </a:br>
            <a:r>
              <a:rPr lang="en-US" sz="2000" b="1" dirty="0"/>
              <a:t> - read, write, append</a:t>
            </a:r>
            <a:br>
              <a:rPr lang="en-US" sz="2000" b="1" dirty="0"/>
            </a:br>
            <a:r>
              <a:rPr lang="en-US" sz="2000" b="1" dirty="0"/>
              <a:t> - move, rename</a:t>
            </a:r>
            <a:br>
              <a:rPr lang="en-US" sz="2000" b="1" dirty="0"/>
            </a:br>
            <a:r>
              <a:rPr lang="en-US" sz="2000" b="1" dirty="0"/>
              <a:t> - lock, unlock</a:t>
            </a:r>
            <a:br>
              <a:rPr lang="en-US" sz="2000" b="1" dirty="0"/>
            </a:br>
            <a:r>
              <a:rPr lang="en-US" sz="2000" b="1" dirty="0"/>
              <a:t> - ...</a:t>
            </a:r>
          </a:p>
        </p:txBody>
      </p:sp>
      <p:sp>
        <p:nvSpPr>
          <p:cNvPr id="4" name="TextBox 3">
            <a:extLst>
              <a:ext uri="{FF2B5EF4-FFF2-40B4-BE49-F238E27FC236}">
                <a16:creationId xmlns:a16="http://schemas.microsoft.com/office/drawing/2014/main" id="{469FCE44-622C-4858-BB28-7166AB7A84C0}"/>
              </a:ext>
            </a:extLst>
          </p:cNvPr>
          <p:cNvSpPr txBox="1"/>
          <p:nvPr/>
        </p:nvSpPr>
        <p:spPr>
          <a:xfrm>
            <a:off x="706671" y="1085128"/>
            <a:ext cx="6503703" cy="400110"/>
          </a:xfrm>
          <a:prstGeom prst="rect">
            <a:avLst/>
          </a:prstGeom>
          <a:noFill/>
        </p:spPr>
        <p:txBody>
          <a:bodyPr wrap="none" rtlCol="0">
            <a:spAutoFit/>
          </a:bodyPr>
          <a:lstStyle/>
          <a:p>
            <a:r>
              <a:rPr lang="en-US" sz="2000" b="1" dirty="0"/>
              <a:t>Consider the following files which you see regularly</a:t>
            </a:r>
          </a:p>
        </p:txBody>
      </p:sp>
      <p:sp>
        <p:nvSpPr>
          <p:cNvPr id="14" name="Rectangle 13">
            <a:extLst>
              <a:ext uri="{FF2B5EF4-FFF2-40B4-BE49-F238E27FC236}">
                <a16:creationId xmlns:a16="http://schemas.microsoft.com/office/drawing/2014/main" id="{FAF72F95-8184-4FBC-8A74-0F16356F124C}"/>
              </a:ext>
            </a:extLst>
          </p:cNvPr>
          <p:cNvSpPr/>
          <p:nvPr/>
        </p:nvSpPr>
        <p:spPr>
          <a:xfrm>
            <a:off x="209916" y="123674"/>
            <a:ext cx="7497214" cy="461665"/>
          </a:xfrm>
          <a:prstGeom prst="rect">
            <a:avLst/>
          </a:prstGeom>
        </p:spPr>
        <p:txBody>
          <a:bodyPr wrap="square">
            <a:spAutoFit/>
          </a:bodyPr>
          <a:lstStyle/>
          <a:p>
            <a:r>
              <a:rPr lang="en-US" sz="2400" b="1" dirty="0">
                <a:solidFill>
                  <a:schemeClr val="accent1">
                    <a:lumMod val="75000"/>
                  </a:schemeClr>
                </a:solidFill>
                <a:latin typeface="+mn-lt"/>
              </a:rPr>
              <a:t>CLOUD COMPUTING</a:t>
            </a:r>
          </a:p>
        </p:txBody>
      </p:sp>
      <p:sp>
        <p:nvSpPr>
          <p:cNvPr id="15" name="Rectangle 14">
            <a:extLst>
              <a:ext uri="{FF2B5EF4-FFF2-40B4-BE49-F238E27FC236}">
                <a16:creationId xmlns:a16="http://schemas.microsoft.com/office/drawing/2014/main" id="{310E005D-051C-42B5-B26F-110688D07284}"/>
              </a:ext>
            </a:extLst>
          </p:cNvPr>
          <p:cNvSpPr/>
          <p:nvPr/>
        </p:nvSpPr>
        <p:spPr>
          <a:xfrm>
            <a:off x="209916" y="578391"/>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What is Cloud Storage : Complex service, simple storage</a:t>
            </a:r>
            <a:endPar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endParaRPr>
          </a:p>
        </p:txBody>
      </p:sp>
      <p:cxnSp>
        <p:nvCxnSpPr>
          <p:cNvPr id="16" name="Straight Connector 15">
            <a:extLst>
              <a:ext uri="{FF2B5EF4-FFF2-40B4-BE49-F238E27FC236}">
                <a16:creationId xmlns:a16="http://schemas.microsoft.com/office/drawing/2014/main" id="{530799F8-73EB-46F1-9FE7-B6161497B880}"/>
              </a:ext>
            </a:extLst>
          </p:cNvPr>
          <p:cNvCxnSpPr>
            <a:cxnSpLocks/>
          </p:cNvCxnSpPr>
          <p:nvPr/>
        </p:nvCxnSpPr>
        <p:spPr>
          <a:xfrm>
            <a:off x="0" y="1040056"/>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4976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60619" y="4405318"/>
            <a:ext cx="7881937" cy="2541588"/>
          </a:xfrm>
        </p:spPr>
        <p:txBody>
          <a:bodyPr>
            <a:normAutofit lnSpcReduction="10000"/>
          </a:bodyPr>
          <a:lstStyle/>
          <a:p>
            <a:r>
              <a:rPr lang="en-US" b="1" dirty="0"/>
              <a:t>Many cloud services have a similar structure</a:t>
            </a:r>
          </a:p>
          <a:p>
            <a:pPr lvl="1"/>
            <a:r>
              <a:rPr lang="en-US" b="1" dirty="0"/>
              <a:t>Users see a rich interface (shopping carts, product categories, searchable index, recommendations, ...)</a:t>
            </a:r>
          </a:p>
          <a:p>
            <a:r>
              <a:rPr lang="en-US" b="1" dirty="0">
                <a:solidFill>
                  <a:srgbClr val="0070C0"/>
                </a:solidFill>
              </a:rPr>
              <a:t>But the actual storage service is very simple</a:t>
            </a:r>
          </a:p>
          <a:p>
            <a:pPr lvl="1"/>
            <a:r>
              <a:rPr lang="en-US" b="1" dirty="0">
                <a:solidFill>
                  <a:srgbClr val="0070C0"/>
                </a:solidFill>
              </a:rPr>
              <a:t>Read/write 'blocks', similar to a giant hard disk</a:t>
            </a:r>
          </a:p>
          <a:p>
            <a:r>
              <a:rPr lang="en-US" b="1" dirty="0">
                <a:solidFill>
                  <a:srgbClr val="00B050"/>
                </a:solidFill>
              </a:rPr>
              <a:t>Translation done by the web service</a:t>
            </a:r>
          </a:p>
        </p:txBody>
      </p:sp>
      <p:sp>
        <p:nvSpPr>
          <p:cNvPr id="8" name="Rectangle 7"/>
          <p:cNvSpPr/>
          <p:nvPr/>
        </p:nvSpPr>
        <p:spPr bwMode="auto">
          <a:xfrm>
            <a:off x="1026125" y="2634352"/>
            <a:ext cx="7880740" cy="411084"/>
          </a:xfrm>
          <a:prstGeom prst="rect">
            <a:avLst/>
          </a:prstGeom>
          <a:solidFill>
            <a:srgbClr val="00CC00"/>
          </a:solidFill>
          <a:ln w="19050" cap="flat" cmpd="sng" algn="ctr">
            <a:solidFill>
              <a:schemeClr val="tx1"/>
            </a:solidFill>
            <a:prstDash val="solid"/>
            <a:round/>
            <a:headEnd type="none" w="med" len="med"/>
            <a:tailEnd type="none" w="med" len="med"/>
          </a:ln>
          <a:effectLst/>
        </p:spPr>
        <p:txBody>
          <a:bodyPr rtlCol="0" anchor="ctr"/>
          <a:lstStyle/>
          <a:p>
            <a:pPr algn="ctr"/>
            <a:r>
              <a:rPr lang="en-US" sz="2400" dirty="0"/>
              <a:t>Web service</a:t>
            </a:r>
          </a:p>
        </p:txBody>
      </p:sp>
      <p:sp>
        <p:nvSpPr>
          <p:cNvPr id="19" name="TextBox 18"/>
          <p:cNvSpPr txBox="1"/>
          <p:nvPr/>
        </p:nvSpPr>
        <p:spPr>
          <a:xfrm>
            <a:off x="6677378" y="3191619"/>
            <a:ext cx="2065178" cy="1015663"/>
          </a:xfrm>
          <a:prstGeom prst="rect">
            <a:avLst/>
          </a:prstGeom>
          <a:noFill/>
        </p:spPr>
        <p:txBody>
          <a:bodyPr wrap="square" rtlCol="0">
            <a:spAutoFit/>
          </a:bodyPr>
          <a:lstStyle/>
          <a:p>
            <a:pPr algn="l"/>
            <a:r>
              <a:rPr lang="en-US" sz="2000" b="1" dirty="0">
                <a:solidFill>
                  <a:srgbClr val="0070C0"/>
                </a:solidFill>
              </a:rPr>
              <a:t>Key/value store</a:t>
            </a:r>
            <a:br>
              <a:rPr lang="en-US" sz="2000" b="1" dirty="0">
                <a:solidFill>
                  <a:srgbClr val="0070C0"/>
                </a:solidFill>
              </a:rPr>
            </a:br>
            <a:r>
              <a:rPr lang="en-US" sz="2000" b="1" dirty="0">
                <a:solidFill>
                  <a:srgbClr val="0070C0"/>
                </a:solidFill>
              </a:rPr>
              <a:t> - read, write</a:t>
            </a:r>
            <a:br>
              <a:rPr lang="en-US" sz="2000" b="1" dirty="0">
                <a:solidFill>
                  <a:srgbClr val="0070C0"/>
                </a:solidFill>
              </a:rPr>
            </a:br>
            <a:r>
              <a:rPr lang="en-US" sz="2000" b="1" dirty="0">
                <a:solidFill>
                  <a:srgbClr val="0070C0"/>
                </a:solidFill>
                <a:sym typeface="Symbol"/>
              </a:rPr>
              <a:t> - delete</a:t>
            </a:r>
            <a:endParaRPr lang="en-US" sz="2000" b="1" dirty="0">
              <a:solidFill>
                <a:srgbClr val="0070C0"/>
              </a:solidFill>
            </a:endParaRPr>
          </a:p>
        </p:txBody>
      </p:sp>
      <p:sp>
        <p:nvSpPr>
          <p:cNvPr id="20" name="TextBox 19"/>
          <p:cNvSpPr txBox="1"/>
          <p:nvPr/>
        </p:nvSpPr>
        <p:spPr>
          <a:xfrm>
            <a:off x="6528977" y="989267"/>
            <a:ext cx="2473774" cy="1631216"/>
          </a:xfrm>
          <a:prstGeom prst="rect">
            <a:avLst/>
          </a:prstGeom>
          <a:noFill/>
        </p:spPr>
        <p:txBody>
          <a:bodyPr wrap="square" rtlCol="0">
            <a:spAutoFit/>
          </a:bodyPr>
          <a:lstStyle/>
          <a:p>
            <a:pPr algn="l"/>
            <a:r>
              <a:rPr lang="en-US" sz="2000" b="1" dirty="0"/>
              <a:t>Shopping carts</a:t>
            </a:r>
            <a:br>
              <a:rPr lang="en-US" sz="2000" b="1" dirty="0"/>
            </a:br>
            <a:r>
              <a:rPr lang="en-US" sz="2000" b="1" dirty="0"/>
              <a:t>Friend lists</a:t>
            </a:r>
            <a:br>
              <a:rPr lang="en-US" sz="2000" b="1" dirty="0"/>
            </a:br>
            <a:r>
              <a:rPr lang="en-US" sz="2000" b="1" dirty="0"/>
              <a:t>User accounts</a:t>
            </a:r>
            <a:br>
              <a:rPr lang="en-US" sz="2000" b="1" dirty="0"/>
            </a:br>
            <a:r>
              <a:rPr lang="en-US" sz="2000" b="1" dirty="0"/>
              <a:t>Profiles</a:t>
            </a:r>
            <a:br>
              <a:rPr lang="en-US" sz="2000" b="1" dirty="0"/>
            </a:br>
            <a:r>
              <a:rPr lang="en-US" sz="2000" b="1" dirty="0"/>
              <a:t>...</a:t>
            </a:r>
          </a:p>
        </p:txBody>
      </p:sp>
      <p:sp>
        <p:nvSpPr>
          <p:cNvPr id="14" name="Cloud"/>
          <p:cNvSpPr>
            <a:spLocks noChangeAspect="1" noEditPoints="1" noChangeArrowheads="1"/>
          </p:cNvSpPr>
          <p:nvPr/>
        </p:nvSpPr>
        <p:spPr bwMode="auto">
          <a:xfrm rot="268469">
            <a:off x="1470952" y="3090054"/>
            <a:ext cx="1818520" cy="121879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p>
        </p:txBody>
      </p:sp>
      <p:pic>
        <p:nvPicPr>
          <p:cNvPr id="2051" name="Picture 3" descr="C:\Users\Andreas Haeberlen\AppData\Local\Microsoft\Windows\Temporary Internet Files\Content.IE5\4ZIVVKYE\MC900433840[1].png"/>
          <p:cNvPicPr>
            <a:picLocks noChangeAspect="1" noChangeArrowheads="1"/>
          </p:cNvPicPr>
          <p:nvPr/>
        </p:nvPicPr>
        <p:blipFill>
          <a:blip r:embed="rId2" cstate="print"/>
          <a:srcRect/>
          <a:stretch>
            <a:fillRect/>
          </a:stretch>
        </p:blipFill>
        <p:spPr bwMode="auto">
          <a:xfrm>
            <a:off x="5092174" y="1251754"/>
            <a:ext cx="1255793" cy="1255793"/>
          </a:xfrm>
          <a:prstGeom prst="rect">
            <a:avLst/>
          </a:prstGeom>
          <a:noFill/>
        </p:spPr>
      </p:pic>
      <p:pic>
        <p:nvPicPr>
          <p:cNvPr id="17" name="Picture 16" descr="amazon-gif.gif"/>
          <p:cNvPicPr>
            <a:picLocks noChangeAspect="1"/>
          </p:cNvPicPr>
          <p:nvPr/>
        </p:nvPicPr>
        <p:blipFill>
          <a:blip r:embed="rId3" cstate="print"/>
          <a:stretch>
            <a:fillRect/>
          </a:stretch>
        </p:blipFill>
        <p:spPr>
          <a:xfrm>
            <a:off x="1317710" y="1126303"/>
            <a:ext cx="2016534" cy="1426329"/>
          </a:xfrm>
          <a:prstGeom prst="rect">
            <a:avLst/>
          </a:prstGeom>
        </p:spPr>
      </p:pic>
      <p:pic>
        <p:nvPicPr>
          <p:cNvPr id="2053" name="Picture 5" descr="C:\Users\Andreas Haeberlen\AppData\Local\Microsoft\Windows\Temporary Internet Files\Content.IE5\4ZIVVKYE\MC900441466[1].png"/>
          <p:cNvPicPr>
            <a:picLocks noChangeAspect="1" noChangeArrowheads="1"/>
          </p:cNvPicPr>
          <p:nvPr/>
        </p:nvPicPr>
        <p:blipFill>
          <a:blip r:embed="rId4" cstate="print"/>
          <a:srcRect/>
          <a:stretch>
            <a:fillRect/>
          </a:stretch>
        </p:blipFill>
        <p:spPr bwMode="auto">
          <a:xfrm>
            <a:off x="3620150" y="1168386"/>
            <a:ext cx="1409500" cy="1409500"/>
          </a:xfrm>
          <a:prstGeom prst="rect">
            <a:avLst/>
          </a:prstGeom>
          <a:noFill/>
        </p:spPr>
      </p:pic>
      <p:sp>
        <p:nvSpPr>
          <p:cNvPr id="11" name="Rectangle 10">
            <a:extLst>
              <a:ext uri="{FF2B5EF4-FFF2-40B4-BE49-F238E27FC236}">
                <a16:creationId xmlns:a16="http://schemas.microsoft.com/office/drawing/2014/main" id="{41E9BEB2-99D1-4368-A9E6-246DF55A8BFE}"/>
              </a:ext>
            </a:extLst>
          </p:cNvPr>
          <p:cNvSpPr/>
          <p:nvPr/>
        </p:nvSpPr>
        <p:spPr>
          <a:xfrm>
            <a:off x="121522" y="563414"/>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What is Cloud Storage : Analogy to cloud storage</a:t>
            </a:r>
            <a:endPar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endParaRPr>
          </a:p>
        </p:txBody>
      </p:sp>
      <p:cxnSp>
        <p:nvCxnSpPr>
          <p:cNvPr id="12" name="Straight Connector 11">
            <a:extLst>
              <a:ext uri="{FF2B5EF4-FFF2-40B4-BE49-F238E27FC236}">
                <a16:creationId xmlns:a16="http://schemas.microsoft.com/office/drawing/2014/main" id="{AA86A85F-2D90-4C51-A9A4-D4D675C6ED64}"/>
              </a:ext>
            </a:extLst>
          </p:cNvPr>
          <p:cNvCxnSpPr>
            <a:cxnSpLocks/>
          </p:cNvCxnSpPr>
          <p:nvPr/>
        </p:nvCxnSpPr>
        <p:spPr>
          <a:xfrm>
            <a:off x="-8308" y="1006970"/>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DD1383B-8878-4D60-A26F-9A3483369B35}"/>
              </a:ext>
            </a:extLst>
          </p:cNvPr>
          <p:cNvSpPr/>
          <p:nvPr/>
        </p:nvSpPr>
        <p:spPr>
          <a:xfrm>
            <a:off x="96599" y="182851"/>
            <a:ext cx="7497214" cy="461665"/>
          </a:xfrm>
          <a:prstGeom prst="rect">
            <a:avLst/>
          </a:prstGeom>
        </p:spPr>
        <p:txBody>
          <a:bodyPr wrap="square">
            <a:spAutoFit/>
          </a:bodyPr>
          <a:lstStyle/>
          <a:p>
            <a:r>
              <a:rPr lang="en-US" sz="2400" b="1" dirty="0">
                <a:solidFill>
                  <a:schemeClr val="accent1">
                    <a:lumMod val="75000"/>
                  </a:schemeClr>
                </a:solidFill>
                <a:latin typeface="+mn-lt"/>
              </a:rPr>
              <a:t>CLOUD COMPUTING</a:t>
            </a:r>
          </a:p>
        </p:txBody>
      </p:sp>
    </p:spTree>
    <p:extLst>
      <p:ext uri="{BB962C8B-B14F-4D97-AF65-F5344CB8AC3E}">
        <p14:creationId xmlns:p14="http://schemas.microsoft.com/office/powerpoint/2010/main" val="92997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par>
                          <p:cTn id="17" fill="hold">
                            <p:stCondLst>
                              <p:cond delay="0"/>
                            </p:stCondLst>
                            <p:childTnLst>
                              <p:par>
                                <p:cTn id="18" presetID="9"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dissolv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5083" y="1226104"/>
            <a:ext cx="11741834" cy="5631896"/>
          </a:xfrm>
        </p:spPr>
        <p:txBody>
          <a:bodyPr>
            <a:noAutofit/>
          </a:bodyPr>
          <a:lstStyle/>
          <a:p>
            <a:pPr>
              <a:lnSpc>
                <a:spcPct val="120000"/>
              </a:lnSpc>
            </a:pPr>
            <a:r>
              <a:rPr lang="en-US" sz="2000" dirty="0"/>
              <a:t>We have seen the Applications can be thrown into the cloud, and we don’t care what server the application lands on. This application needs to store/write or read data, there needs to be an ability for the application to access this seamlessly. This data should also be accessible in case the VM migrates too.</a:t>
            </a:r>
          </a:p>
          <a:p>
            <a:pPr>
              <a:lnSpc>
                <a:spcPct val="120000"/>
              </a:lnSpc>
            </a:pPr>
            <a:r>
              <a:rPr lang="en-US" sz="2000" dirty="0"/>
              <a:t>Cloud Storage provides an ability to an application running some-where, to save data and files in an off-site location, and access the same either through the public internet or a dedicated private network connection from where-ever. </a:t>
            </a:r>
          </a:p>
          <a:p>
            <a:pPr>
              <a:lnSpc>
                <a:spcPct val="120000"/>
              </a:lnSpc>
            </a:pPr>
            <a:r>
              <a:rPr lang="en-US" sz="2000" dirty="0"/>
              <a:t>Storage Virtualization helps supporting access, utilization, availability and other features which are needed by the applications. </a:t>
            </a:r>
          </a:p>
          <a:p>
            <a:pPr>
              <a:lnSpc>
                <a:spcPct val="120000"/>
              </a:lnSpc>
            </a:pPr>
            <a:r>
              <a:rPr lang="en-US" sz="2000" dirty="0"/>
              <a:t>Terminologies like Private cloud, Public cloud, Hybrid Cloud, Internal cloud, external cloud can be applied to the storage based on the where the storage is located, but finally its just the storage systems having the capability of virtual storage pool and multi-tenancy.</a:t>
            </a:r>
          </a:p>
          <a:p>
            <a:pPr>
              <a:lnSpc>
                <a:spcPct val="120000"/>
              </a:lnSpc>
            </a:pPr>
            <a:r>
              <a:rPr lang="en-US" sz="2000" dirty="0"/>
              <a:t>Cloud Storage infrastructure includes the hardware and software cloud components. Object based storage is the prominent approach and access to the infrastructure is via web services API</a:t>
            </a:r>
          </a:p>
        </p:txBody>
      </p:sp>
      <p:sp>
        <p:nvSpPr>
          <p:cNvPr id="5" name="Rectangle 4">
            <a:extLst>
              <a:ext uri="{FF2B5EF4-FFF2-40B4-BE49-F238E27FC236}">
                <a16:creationId xmlns:a16="http://schemas.microsoft.com/office/drawing/2014/main" id="{FE8C33E7-9A83-421E-BE5A-03C703E9AB7F}"/>
              </a:ext>
            </a:extLst>
          </p:cNvPr>
          <p:cNvSpPr/>
          <p:nvPr/>
        </p:nvSpPr>
        <p:spPr>
          <a:xfrm>
            <a:off x="135590" y="579396"/>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Cloud Storage</a:t>
            </a:r>
            <a:endPar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endParaRPr>
          </a:p>
        </p:txBody>
      </p:sp>
      <p:cxnSp>
        <p:nvCxnSpPr>
          <p:cNvPr id="6" name="Straight Connector 5">
            <a:extLst>
              <a:ext uri="{FF2B5EF4-FFF2-40B4-BE49-F238E27FC236}">
                <a16:creationId xmlns:a16="http://schemas.microsoft.com/office/drawing/2014/main" id="{16815D3B-6313-45FC-9811-A008983F0C3A}"/>
              </a:ext>
            </a:extLst>
          </p:cNvPr>
          <p:cNvCxnSpPr>
            <a:cxnSpLocks/>
          </p:cNvCxnSpPr>
          <p:nvPr/>
        </p:nvCxnSpPr>
        <p:spPr>
          <a:xfrm>
            <a:off x="-8308" y="1133582"/>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D69CF3F-8917-4183-87C9-D83223F50019}"/>
              </a:ext>
            </a:extLst>
          </p:cNvPr>
          <p:cNvSpPr/>
          <p:nvPr/>
        </p:nvSpPr>
        <p:spPr>
          <a:xfrm>
            <a:off x="121522" y="101749"/>
            <a:ext cx="7497214" cy="461665"/>
          </a:xfrm>
          <a:prstGeom prst="rect">
            <a:avLst/>
          </a:prstGeom>
        </p:spPr>
        <p:txBody>
          <a:bodyPr wrap="square">
            <a:spAutoFit/>
          </a:bodyPr>
          <a:lstStyle/>
          <a:p>
            <a:r>
              <a:rPr lang="en-US" sz="2400" b="1" dirty="0">
                <a:solidFill>
                  <a:schemeClr val="accent1">
                    <a:lumMod val="75000"/>
                  </a:schemeClr>
                </a:solidFill>
                <a:latin typeface="+mn-lt"/>
              </a:rPr>
              <a:t>CLOUD COMPUTING</a:t>
            </a:r>
          </a:p>
        </p:txBody>
      </p:sp>
    </p:spTree>
    <p:extLst>
      <p:ext uri="{BB962C8B-B14F-4D97-AF65-F5344CB8AC3E}">
        <p14:creationId xmlns:p14="http://schemas.microsoft.com/office/powerpoint/2010/main" val="393035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87450" y="1242086"/>
            <a:ext cx="11617100" cy="5740400"/>
          </a:xfrm>
        </p:spPr>
        <p:txBody>
          <a:bodyPr>
            <a:normAutofit/>
          </a:bodyPr>
          <a:lstStyle/>
          <a:p>
            <a:pPr>
              <a:lnSpc>
                <a:spcPct val="120000"/>
              </a:lnSpc>
              <a:spcBef>
                <a:spcPts val="700"/>
              </a:spcBef>
            </a:pPr>
            <a:r>
              <a:rPr lang="en-US" sz="2200" b="1" dirty="0"/>
              <a:t>Cloud storage </a:t>
            </a:r>
            <a:r>
              <a:rPr lang="en-US" sz="2200" dirty="0"/>
              <a:t>is a data storage service model in which data is maintained, managed, and backed up remotely and made available to users over a network (typically the internet)</a:t>
            </a:r>
          </a:p>
          <a:p>
            <a:pPr>
              <a:lnSpc>
                <a:spcPct val="120000"/>
              </a:lnSpc>
              <a:spcBef>
                <a:spcPts val="700"/>
              </a:spcBef>
            </a:pPr>
            <a:r>
              <a:rPr lang="en-US" sz="2200" dirty="0"/>
              <a:t>These cloud storage providers are responsible for keeping the data available and accessible, and the physical environment, protected and running. </a:t>
            </a:r>
          </a:p>
          <a:p>
            <a:pPr>
              <a:lnSpc>
                <a:spcPct val="120000"/>
              </a:lnSpc>
              <a:spcBef>
                <a:spcPts val="700"/>
              </a:spcBef>
            </a:pPr>
            <a:r>
              <a:rPr lang="en-US" sz="2200" dirty="0"/>
              <a:t>People and organizations buy or lease storage capacity from the providers to store user, organization, or application data.</a:t>
            </a:r>
          </a:p>
          <a:p>
            <a:pPr>
              <a:lnSpc>
                <a:spcPct val="120000"/>
              </a:lnSpc>
              <a:spcBef>
                <a:spcPts val="700"/>
              </a:spcBef>
            </a:pPr>
            <a:r>
              <a:rPr lang="en-US" sz="2200" dirty="0"/>
              <a:t>Cloud Storage or cloud enabled storage can also be visualized as virtual storage pool</a:t>
            </a:r>
          </a:p>
          <a:p>
            <a:pPr>
              <a:lnSpc>
                <a:spcPct val="120000"/>
              </a:lnSpc>
              <a:spcBef>
                <a:spcPts val="700"/>
              </a:spcBef>
            </a:pPr>
            <a:r>
              <a:rPr lang="en-US" sz="2200" dirty="0"/>
              <a:t>Object storage services like Amazon S3 and Microsoft Azure Storage, object storage software like </a:t>
            </a:r>
            <a:r>
              <a:rPr lang="en-US" sz="2200" dirty="0" err="1"/>
              <a:t>Openstack</a:t>
            </a:r>
            <a:r>
              <a:rPr lang="en-US" sz="2200" dirty="0"/>
              <a:t> Swift, object storage systems like EMC Atmos, EMC ECS and Hitachi Content Platform, and distributed storage research projects like </a:t>
            </a:r>
            <a:r>
              <a:rPr lang="en-US" sz="2200" dirty="0" err="1"/>
              <a:t>OceanStore</a:t>
            </a:r>
            <a:r>
              <a:rPr lang="en-US" sz="2200" dirty="0"/>
              <a:t> and VISION Cloud are all examples of storage that can be hosted and deployed with cloud storage characteristics.</a:t>
            </a:r>
          </a:p>
        </p:txBody>
      </p:sp>
      <p:sp>
        <p:nvSpPr>
          <p:cNvPr id="5" name="Rectangle 4">
            <a:extLst>
              <a:ext uri="{FF2B5EF4-FFF2-40B4-BE49-F238E27FC236}">
                <a16:creationId xmlns:a16="http://schemas.microsoft.com/office/drawing/2014/main" id="{577DC307-3A7A-405D-B006-24171E6BD643}"/>
              </a:ext>
            </a:extLst>
          </p:cNvPr>
          <p:cNvSpPr/>
          <p:nvPr/>
        </p:nvSpPr>
        <p:spPr>
          <a:xfrm>
            <a:off x="121522" y="563414"/>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What is Cloud Storage : Cloud Storage</a:t>
            </a:r>
            <a:endPar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endParaRPr>
          </a:p>
        </p:txBody>
      </p:sp>
      <p:cxnSp>
        <p:nvCxnSpPr>
          <p:cNvPr id="6" name="Straight Connector 5">
            <a:extLst>
              <a:ext uri="{FF2B5EF4-FFF2-40B4-BE49-F238E27FC236}">
                <a16:creationId xmlns:a16="http://schemas.microsoft.com/office/drawing/2014/main" id="{8288656A-9505-430A-8C73-0287358E7BB4}"/>
              </a:ext>
            </a:extLst>
          </p:cNvPr>
          <p:cNvCxnSpPr>
            <a:cxnSpLocks/>
          </p:cNvCxnSpPr>
          <p:nvPr/>
        </p:nvCxnSpPr>
        <p:spPr>
          <a:xfrm>
            <a:off x="-8308" y="1133582"/>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7A88767-D0D7-4B84-A260-619AC2948007}"/>
              </a:ext>
            </a:extLst>
          </p:cNvPr>
          <p:cNvSpPr/>
          <p:nvPr/>
        </p:nvSpPr>
        <p:spPr>
          <a:xfrm>
            <a:off x="96599" y="182851"/>
            <a:ext cx="7497214" cy="461665"/>
          </a:xfrm>
          <a:prstGeom prst="rect">
            <a:avLst/>
          </a:prstGeom>
        </p:spPr>
        <p:txBody>
          <a:bodyPr wrap="square">
            <a:spAutoFit/>
          </a:bodyPr>
          <a:lstStyle/>
          <a:p>
            <a:r>
              <a:rPr lang="en-US" sz="2400" b="1" dirty="0">
                <a:solidFill>
                  <a:schemeClr val="accent1">
                    <a:lumMod val="75000"/>
                  </a:schemeClr>
                </a:solidFill>
                <a:latin typeface="+mn-lt"/>
              </a:rPr>
              <a:t>CLOUD COMPUTING</a:t>
            </a:r>
          </a:p>
        </p:txBody>
      </p:sp>
    </p:spTree>
    <p:extLst>
      <p:ext uri="{BB962C8B-B14F-4D97-AF65-F5344CB8AC3E}">
        <p14:creationId xmlns:p14="http://schemas.microsoft.com/office/powerpoint/2010/main" val="83109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2" descr="MCj0432599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0900" y="422271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descr="Cloud 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7300" y="1266785"/>
            <a:ext cx="5715000" cy="196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 Box 5"/>
          <p:cNvSpPr txBox="1">
            <a:spLocks noChangeArrowheads="1"/>
          </p:cNvSpPr>
          <p:nvPr/>
        </p:nvSpPr>
        <p:spPr bwMode="auto">
          <a:xfrm>
            <a:off x="304800" y="1405642"/>
            <a:ext cx="10668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defTabSz="3135313" eaLnBrk="0" hangingPunct="0">
              <a:defRPr>
                <a:solidFill>
                  <a:schemeClr val="tx1"/>
                </a:solidFill>
                <a:latin typeface="Arial" panose="020B0604020202020204" pitchFamily="34" charset="0"/>
                <a:cs typeface="Arial" panose="020B0604020202020204" pitchFamily="34" charset="0"/>
              </a:defRPr>
            </a:lvl1pPr>
            <a:lvl2pPr marL="742950" indent="-285750" defTabSz="3135313" eaLnBrk="0" hangingPunct="0">
              <a:defRPr>
                <a:solidFill>
                  <a:schemeClr val="tx1"/>
                </a:solidFill>
                <a:latin typeface="Arial" panose="020B0604020202020204" pitchFamily="34" charset="0"/>
                <a:cs typeface="Arial" panose="020B0604020202020204" pitchFamily="34" charset="0"/>
              </a:defRPr>
            </a:lvl2pPr>
            <a:lvl3pPr marL="1143000" indent="-228600" defTabSz="3135313" eaLnBrk="0" hangingPunct="0">
              <a:defRPr>
                <a:solidFill>
                  <a:schemeClr val="tx1"/>
                </a:solidFill>
                <a:latin typeface="Arial" panose="020B0604020202020204" pitchFamily="34" charset="0"/>
                <a:cs typeface="Arial" panose="020B0604020202020204" pitchFamily="34" charset="0"/>
              </a:defRPr>
            </a:lvl3pPr>
            <a:lvl4pPr marL="1600200" indent="-228600" defTabSz="3135313" eaLnBrk="0" hangingPunct="0">
              <a:defRPr>
                <a:solidFill>
                  <a:schemeClr val="tx1"/>
                </a:solidFill>
                <a:latin typeface="Arial" panose="020B0604020202020204" pitchFamily="34" charset="0"/>
                <a:cs typeface="Arial" panose="020B0604020202020204" pitchFamily="34" charset="0"/>
              </a:defRPr>
            </a:lvl4pPr>
            <a:lvl5pPr marL="2057400" indent="-228600" defTabSz="3135313" eaLnBrk="0" hangingPunct="0">
              <a:defRPr>
                <a:solidFill>
                  <a:schemeClr val="tx1"/>
                </a:solidFill>
                <a:latin typeface="Arial" panose="020B0604020202020204" pitchFamily="34" charset="0"/>
                <a:cs typeface="Arial" panose="020B0604020202020204" pitchFamily="34" charset="0"/>
              </a:defRPr>
            </a:lvl5pPr>
            <a:lvl6pPr marL="2514600" indent="-228600" defTabSz="31353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1353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1353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1353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dirty="0">
                <a:solidFill>
                  <a:srgbClr val="0070C0"/>
                </a:solidFill>
                <a:latin typeface="Times New Roman" panose="02020603050405020304" pitchFamily="18" charset="0"/>
                <a:cs typeface="Times New Roman" panose="02020603050405020304" pitchFamily="18" charset="0"/>
              </a:rPr>
              <a:t>Cloud Storage Provider</a:t>
            </a:r>
          </a:p>
        </p:txBody>
      </p:sp>
      <p:pic>
        <p:nvPicPr>
          <p:cNvPr id="4102" name="Picture 6" descr="At the Computer 08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7850" y="5260937"/>
            <a:ext cx="18732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7" descr="BlueStorstac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0300" y="2012912"/>
            <a:ext cx="374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8" descr="BlueStorstac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2550" y="1555712"/>
            <a:ext cx="374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9" descr="BlueStorstac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5900" y="2012912"/>
            <a:ext cx="374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0" descr="Server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8101" y="2838411"/>
            <a:ext cx="49371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7" name="Line 12"/>
          <p:cNvSpPr>
            <a:spLocks noChangeShapeType="1"/>
          </p:cNvSpPr>
          <p:nvPr/>
        </p:nvSpPr>
        <p:spPr bwMode="auto">
          <a:xfrm flipV="1">
            <a:off x="2933700" y="1708111"/>
            <a:ext cx="838200" cy="381000"/>
          </a:xfrm>
          <a:prstGeom prst="line">
            <a:avLst/>
          </a:prstGeom>
          <a:noFill/>
          <a:ln w="254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4108" name="Line 13"/>
          <p:cNvSpPr>
            <a:spLocks noChangeShapeType="1"/>
          </p:cNvSpPr>
          <p:nvPr/>
        </p:nvSpPr>
        <p:spPr bwMode="auto">
          <a:xfrm>
            <a:off x="2857500" y="2546311"/>
            <a:ext cx="914400" cy="762000"/>
          </a:xfrm>
          <a:prstGeom prst="line">
            <a:avLst/>
          </a:prstGeom>
          <a:noFill/>
          <a:ln w="254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4109" name="Line 14"/>
          <p:cNvSpPr>
            <a:spLocks noChangeShapeType="1"/>
          </p:cNvSpPr>
          <p:nvPr/>
        </p:nvSpPr>
        <p:spPr bwMode="auto">
          <a:xfrm>
            <a:off x="4381500" y="1708111"/>
            <a:ext cx="838200" cy="381000"/>
          </a:xfrm>
          <a:prstGeom prst="line">
            <a:avLst/>
          </a:prstGeom>
          <a:noFill/>
          <a:ln w="254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4110" name="Line 15"/>
          <p:cNvSpPr>
            <a:spLocks noChangeShapeType="1"/>
          </p:cNvSpPr>
          <p:nvPr/>
        </p:nvSpPr>
        <p:spPr bwMode="auto">
          <a:xfrm flipV="1">
            <a:off x="4457700" y="2546311"/>
            <a:ext cx="762000" cy="762000"/>
          </a:xfrm>
          <a:prstGeom prst="line">
            <a:avLst/>
          </a:prstGeom>
          <a:noFill/>
          <a:ln w="254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4111" name="Text Box 16"/>
          <p:cNvSpPr txBox="1">
            <a:spLocks noChangeArrowheads="1"/>
          </p:cNvSpPr>
          <p:nvPr/>
        </p:nvSpPr>
        <p:spPr bwMode="auto">
          <a:xfrm>
            <a:off x="1962151" y="5991186"/>
            <a:ext cx="7502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defTabSz="3135313" eaLnBrk="0" hangingPunct="0">
              <a:defRPr>
                <a:solidFill>
                  <a:schemeClr val="tx1"/>
                </a:solidFill>
                <a:latin typeface="Arial" panose="020B0604020202020204" pitchFamily="34" charset="0"/>
                <a:cs typeface="Arial" panose="020B0604020202020204" pitchFamily="34" charset="0"/>
              </a:defRPr>
            </a:lvl1pPr>
            <a:lvl2pPr marL="742950" indent="-285750" defTabSz="3135313" eaLnBrk="0" hangingPunct="0">
              <a:defRPr>
                <a:solidFill>
                  <a:schemeClr val="tx1"/>
                </a:solidFill>
                <a:latin typeface="Arial" panose="020B0604020202020204" pitchFamily="34" charset="0"/>
                <a:cs typeface="Arial" panose="020B0604020202020204" pitchFamily="34" charset="0"/>
              </a:defRPr>
            </a:lvl2pPr>
            <a:lvl3pPr marL="1143000" indent="-228600" defTabSz="3135313" eaLnBrk="0" hangingPunct="0">
              <a:defRPr>
                <a:solidFill>
                  <a:schemeClr val="tx1"/>
                </a:solidFill>
                <a:latin typeface="Arial" panose="020B0604020202020204" pitchFamily="34" charset="0"/>
                <a:cs typeface="Arial" panose="020B0604020202020204" pitchFamily="34" charset="0"/>
              </a:defRPr>
            </a:lvl3pPr>
            <a:lvl4pPr marL="1600200" indent="-228600" defTabSz="3135313" eaLnBrk="0" hangingPunct="0">
              <a:defRPr>
                <a:solidFill>
                  <a:schemeClr val="tx1"/>
                </a:solidFill>
                <a:latin typeface="Arial" panose="020B0604020202020204" pitchFamily="34" charset="0"/>
                <a:cs typeface="Arial" panose="020B0604020202020204" pitchFamily="34" charset="0"/>
              </a:defRPr>
            </a:lvl4pPr>
            <a:lvl5pPr marL="2057400" indent="-228600" defTabSz="3135313" eaLnBrk="0" hangingPunct="0">
              <a:defRPr>
                <a:solidFill>
                  <a:schemeClr val="tx1"/>
                </a:solidFill>
                <a:latin typeface="Arial" panose="020B0604020202020204" pitchFamily="34" charset="0"/>
                <a:cs typeface="Arial" panose="020B0604020202020204" pitchFamily="34" charset="0"/>
              </a:defRPr>
            </a:lvl5pPr>
            <a:lvl6pPr marL="2514600" indent="-228600" defTabSz="31353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1353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1353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1353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a:solidFill>
                  <a:srgbClr val="CC0000"/>
                </a:solidFill>
                <a:latin typeface="Times New Roman" panose="02020603050405020304" pitchFamily="18" charset="0"/>
                <a:cs typeface="Times New Roman" panose="02020603050405020304" pitchFamily="18" charset="0"/>
              </a:rPr>
              <a:t>Client</a:t>
            </a:r>
          </a:p>
        </p:txBody>
      </p:sp>
      <p:sp>
        <p:nvSpPr>
          <p:cNvPr id="4112" name="Line 17"/>
          <p:cNvSpPr>
            <a:spLocks noChangeShapeType="1"/>
          </p:cNvSpPr>
          <p:nvPr/>
        </p:nvSpPr>
        <p:spPr bwMode="auto">
          <a:xfrm>
            <a:off x="4076700" y="2114511"/>
            <a:ext cx="0" cy="533400"/>
          </a:xfrm>
          <a:prstGeom prst="line">
            <a:avLst/>
          </a:prstGeom>
          <a:noFill/>
          <a:ln w="254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4113" name="Text Box 21"/>
          <p:cNvSpPr txBox="1">
            <a:spLocks noChangeArrowheads="1"/>
          </p:cNvSpPr>
          <p:nvPr/>
        </p:nvSpPr>
        <p:spPr bwMode="auto">
          <a:xfrm>
            <a:off x="4895850" y="1585875"/>
            <a:ext cx="13144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defTabSz="3135313" eaLnBrk="0" hangingPunct="0">
              <a:defRPr>
                <a:solidFill>
                  <a:schemeClr val="tx1"/>
                </a:solidFill>
                <a:latin typeface="Arial" panose="020B0604020202020204" pitchFamily="34" charset="0"/>
                <a:cs typeface="Arial" panose="020B0604020202020204" pitchFamily="34" charset="0"/>
              </a:defRPr>
            </a:lvl1pPr>
            <a:lvl2pPr marL="742950" indent="-285750" defTabSz="3135313" eaLnBrk="0" hangingPunct="0">
              <a:defRPr>
                <a:solidFill>
                  <a:schemeClr val="tx1"/>
                </a:solidFill>
                <a:latin typeface="Arial" panose="020B0604020202020204" pitchFamily="34" charset="0"/>
                <a:cs typeface="Arial" panose="020B0604020202020204" pitchFamily="34" charset="0"/>
              </a:defRPr>
            </a:lvl2pPr>
            <a:lvl3pPr marL="1143000" indent="-228600" defTabSz="3135313" eaLnBrk="0" hangingPunct="0">
              <a:defRPr>
                <a:solidFill>
                  <a:schemeClr val="tx1"/>
                </a:solidFill>
                <a:latin typeface="Arial" panose="020B0604020202020204" pitchFamily="34" charset="0"/>
                <a:cs typeface="Arial" panose="020B0604020202020204" pitchFamily="34" charset="0"/>
              </a:defRPr>
            </a:lvl3pPr>
            <a:lvl4pPr marL="1600200" indent="-228600" defTabSz="3135313" eaLnBrk="0" hangingPunct="0">
              <a:defRPr>
                <a:solidFill>
                  <a:schemeClr val="tx1"/>
                </a:solidFill>
                <a:latin typeface="Arial" panose="020B0604020202020204" pitchFamily="34" charset="0"/>
                <a:cs typeface="Arial" panose="020B0604020202020204" pitchFamily="34" charset="0"/>
              </a:defRPr>
            </a:lvl4pPr>
            <a:lvl5pPr marL="2057400" indent="-228600" defTabSz="3135313" eaLnBrk="0" hangingPunct="0">
              <a:defRPr>
                <a:solidFill>
                  <a:schemeClr val="tx1"/>
                </a:solidFill>
                <a:latin typeface="Arial" panose="020B0604020202020204" pitchFamily="34" charset="0"/>
                <a:cs typeface="Arial" panose="020B0604020202020204" pitchFamily="34" charset="0"/>
              </a:defRPr>
            </a:lvl5pPr>
            <a:lvl6pPr marL="2514600" indent="-228600" defTabSz="31353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1353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1353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1353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CC0000"/>
                </a:solidFill>
                <a:latin typeface="Times New Roman" panose="02020603050405020304" pitchFamily="18" charset="0"/>
                <a:cs typeface="Times New Roman" panose="02020603050405020304" pitchFamily="18" charset="0"/>
              </a:rPr>
              <a:t>Storage server</a:t>
            </a:r>
          </a:p>
        </p:txBody>
      </p:sp>
      <p:sp>
        <p:nvSpPr>
          <p:cNvPr id="4114" name="Text Box 22"/>
          <p:cNvSpPr txBox="1">
            <a:spLocks noChangeArrowheads="1"/>
          </p:cNvSpPr>
          <p:nvPr/>
        </p:nvSpPr>
        <p:spPr bwMode="auto">
          <a:xfrm>
            <a:off x="3562350" y="2571711"/>
            <a:ext cx="1047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defTabSz="3135313" eaLnBrk="0" hangingPunct="0">
              <a:defRPr>
                <a:solidFill>
                  <a:schemeClr val="tx1"/>
                </a:solidFill>
                <a:latin typeface="Arial" panose="020B0604020202020204" pitchFamily="34" charset="0"/>
                <a:cs typeface="Arial" panose="020B0604020202020204" pitchFamily="34" charset="0"/>
              </a:defRPr>
            </a:lvl1pPr>
            <a:lvl2pPr marL="742950" indent="-285750" defTabSz="3135313" eaLnBrk="0" hangingPunct="0">
              <a:defRPr>
                <a:solidFill>
                  <a:schemeClr val="tx1"/>
                </a:solidFill>
                <a:latin typeface="Arial" panose="020B0604020202020204" pitchFamily="34" charset="0"/>
                <a:cs typeface="Arial" panose="020B0604020202020204" pitchFamily="34" charset="0"/>
              </a:defRPr>
            </a:lvl2pPr>
            <a:lvl3pPr marL="1143000" indent="-228600" defTabSz="3135313" eaLnBrk="0" hangingPunct="0">
              <a:defRPr>
                <a:solidFill>
                  <a:schemeClr val="tx1"/>
                </a:solidFill>
                <a:latin typeface="Arial" panose="020B0604020202020204" pitchFamily="34" charset="0"/>
                <a:cs typeface="Arial" panose="020B0604020202020204" pitchFamily="34" charset="0"/>
              </a:defRPr>
            </a:lvl3pPr>
            <a:lvl4pPr marL="1600200" indent="-228600" defTabSz="3135313" eaLnBrk="0" hangingPunct="0">
              <a:defRPr>
                <a:solidFill>
                  <a:schemeClr val="tx1"/>
                </a:solidFill>
                <a:latin typeface="Arial" panose="020B0604020202020204" pitchFamily="34" charset="0"/>
                <a:cs typeface="Arial" panose="020B0604020202020204" pitchFamily="34" charset="0"/>
              </a:defRPr>
            </a:lvl4pPr>
            <a:lvl5pPr marL="2057400" indent="-228600" defTabSz="3135313" eaLnBrk="0" hangingPunct="0">
              <a:defRPr>
                <a:solidFill>
                  <a:schemeClr val="tx1"/>
                </a:solidFill>
                <a:latin typeface="Arial" panose="020B0604020202020204" pitchFamily="34" charset="0"/>
                <a:cs typeface="Arial" panose="020B0604020202020204" pitchFamily="34" charset="0"/>
              </a:defRPr>
            </a:lvl5pPr>
            <a:lvl6pPr marL="2514600" indent="-228600" defTabSz="31353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1353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1353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1353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CC0000"/>
                </a:solidFill>
                <a:latin typeface="Times New Roman" panose="02020603050405020304" pitchFamily="18" charset="0"/>
                <a:cs typeface="Times New Roman" panose="02020603050405020304" pitchFamily="18" charset="0"/>
              </a:rPr>
              <a:t>Web server</a:t>
            </a:r>
          </a:p>
        </p:txBody>
      </p:sp>
      <p:sp>
        <p:nvSpPr>
          <p:cNvPr id="4116" name="Line 25"/>
          <p:cNvSpPr>
            <a:spLocks noChangeShapeType="1"/>
          </p:cNvSpPr>
          <p:nvPr/>
        </p:nvSpPr>
        <p:spPr bwMode="auto">
          <a:xfrm flipV="1">
            <a:off x="4076700" y="3765511"/>
            <a:ext cx="0" cy="1295400"/>
          </a:xfrm>
          <a:prstGeom prst="line">
            <a:avLst/>
          </a:prstGeom>
          <a:noFill/>
          <a:ln w="635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en-US"/>
          </a:p>
        </p:txBody>
      </p:sp>
      <p:pic>
        <p:nvPicPr>
          <p:cNvPr id="2" name="Picture 1">
            <a:extLst>
              <a:ext uri="{FF2B5EF4-FFF2-40B4-BE49-F238E27FC236}">
                <a16:creationId xmlns:a16="http://schemas.microsoft.com/office/drawing/2014/main" id="{050334D2-2B37-4340-8690-9AC697F5F830}"/>
              </a:ext>
            </a:extLst>
          </p:cNvPr>
          <p:cNvPicPr>
            <a:picLocks noChangeAspect="1"/>
          </p:cNvPicPr>
          <p:nvPr/>
        </p:nvPicPr>
        <p:blipFill>
          <a:blip r:embed="rId8"/>
          <a:stretch>
            <a:fillRect/>
          </a:stretch>
        </p:blipFill>
        <p:spPr>
          <a:xfrm>
            <a:off x="6972300" y="908390"/>
            <a:ext cx="4861982" cy="5956300"/>
          </a:xfrm>
          <a:prstGeom prst="rect">
            <a:avLst/>
          </a:prstGeom>
        </p:spPr>
      </p:pic>
      <p:sp>
        <p:nvSpPr>
          <p:cNvPr id="3" name="TextBox 2">
            <a:extLst>
              <a:ext uri="{FF2B5EF4-FFF2-40B4-BE49-F238E27FC236}">
                <a16:creationId xmlns:a16="http://schemas.microsoft.com/office/drawing/2014/main" id="{6322B700-846C-4A5F-A695-E5EC6AD6B9CD}"/>
              </a:ext>
            </a:extLst>
          </p:cNvPr>
          <p:cNvSpPr txBox="1"/>
          <p:nvPr/>
        </p:nvSpPr>
        <p:spPr>
          <a:xfrm>
            <a:off x="10359901" y="2370912"/>
            <a:ext cx="1576072" cy="461665"/>
          </a:xfrm>
          <a:prstGeom prst="rect">
            <a:avLst/>
          </a:prstGeom>
          <a:noFill/>
        </p:spPr>
        <p:txBody>
          <a:bodyPr wrap="none" rtlCol="0">
            <a:spAutoFit/>
          </a:bodyPr>
          <a:lstStyle/>
          <a:p>
            <a:r>
              <a:rPr lang="en-IN" sz="1200" dirty="0"/>
              <a:t>     http Server </a:t>
            </a:r>
            <a:br>
              <a:rPr lang="en-IN" sz="1200" dirty="0"/>
            </a:br>
            <a:r>
              <a:rPr lang="en-IN" sz="1200" dirty="0"/>
              <a:t>(Could be load balanced)</a:t>
            </a:r>
            <a:endParaRPr lang="en-IN" dirty="0"/>
          </a:p>
        </p:txBody>
      </p:sp>
      <p:sp>
        <p:nvSpPr>
          <p:cNvPr id="27" name="TextBox 26">
            <a:extLst>
              <a:ext uri="{FF2B5EF4-FFF2-40B4-BE49-F238E27FC236}">
                <a16:creationId xmlns:a16="http://schemas.microsoft.com/office/drawing/2014/main" id="{29DF7AF4-44DA-48DF-A515-C76DF88417E0}"/>
              </a:ext>
            </a:extLst>
          </p:cNvPr>
          <p:cNvSpPr txBox="1"/>
          <p:nvPr/>
        </p:nvSpPr>
        <p:spPr>
          <a:xfrm>
            <a:off x="10807150" y="1325366"/>
            <a:ext cx="937564" cy="276999"/>
          </a:xfrm>
          <a:prstGeom prst="rect">
            <a:avLst/>
          </a:prstGeom>
          <a:noFill/>
        </p:spPr>
        <p:txBody>
          <a:bodyPr wrap="none" rtlCol="0">
            <a:spAutoFit/>
          </a:bodyPr>
          <a:lstStyle/>
          <a:p>
            <a:r>
              <a:rPr lang="en-IN" sz="1200" dirty="0"/>
              <a:t>Web Browser</a:t>
            </a:r>
            <a:endParaRPr lang="en-IN" dirty="0"/>
          </a:p>
        </p:txBody>
      </p:sp>
      <p:sp>
        <p:nvSpPr>
          <p:cNvPr id="4" name="TextBox 3">
            <a:extLst>
              <a:ext uri="{FF2B5EF4-FFF2-40B4-BE49-F238E27FC236}">
                <a16:creationId xmlns:a16="http://schemas.microsoft.com/office/drawing/2014/main" id="{1E641F9B-1F73-43C3-9184-425B29EB0A19}"/>
              </a:ext>
            </a:extLst>
          </p:cNvPr>
          <p:cNvSpPr txBox="1"/>
          <p:nvPr/>
        </p:nvSpPr>
        <p:spPr>
          <a:xfrm>
            <a:off x="10386847" y="4831404"/>
            <a:ext cx="1347100" cy="276999"/>
          </a:xfrm>
          <a:prstGeom prst="rect">
            <a:avLst/>
          </a:prstGeom>
          <a:noFill/>
        </p:spPr>
        <p:txBody>
          <a:bodyPr wrap="none" rtlCol="0">
            <a:spAutoFit/>
          </a:bodyPr>
          <a:lstStyle/>
          <a:p>
            <a:r>
              <a:rPr lang="en-IN" sz="1200" dirty="0"/>
              <a:t>Organization of Data</a:t>
            </a:r>
          </a:p>
        </p:txBody>
      </p:sp>
      <p:sp>
        <p:nvSpPr>
          <p:cNvPr id="25" name="Rectangle 24">
            <a:extLst>
              <a:ext uri="{FF2B5EF4-FFF2-40B4-BE49-F238E27FC236}">
                <a16:creationId xmlns:a16="http://schemas.microsoft.com/office/drawing/2014/main" id="{7364F27F-0431-4B09-8D8D-C1DBB671ED18}"/>
              </a:ext>
            </a:extLst>
          </p:cNvPr>
          <p:cNvSpPr/>
          <p:nvPr/>
        </p:nvSpPr>
        <p:spPr>
          <a:xfrm>
            <a:off x="121522" y="563414"/>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Storage in the Cloud – Cloud Storage Service</a:t>
            </a:r>
            <a:endPar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endParaRPr>
          </a:p>
        </p:txBody>
      </p:sp>
      <p:cxnSp>
        <p:nvCxnSpPr>
          <p:cNvPr id="26" name="Straight Connector 25">
            <a:extLst>
              <a:ext uri="{FF2B5EF4-FFF2-40B4-BE49-F238E27FC236}">
                <a16:creationId xmlns:a16="http://schemas.microsoft.com/office/drawing/2014/main" id="{7F830078-49AE-4C90-A472-BA6810A6B5FC}"/>
              </a:ext>
            </a:extLst>
          </p:cNvPr>
          <p:cNvCxnSpPr>
            <a:cxnSpLocks/>
          </p:cNvCxnSpPr>
          <p:nvPr/>
        </p:nvCxnSpPr>
        <p:spPr>
          <a:xfrm>
            <a:off x="-8308" y="1133582"/>
            <a:ext cx="709127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CDF8780-F78C-435C-8BFC-E7D230EDDEC6}"/>
              </a:ext>
            </a:extLst>
          </p:cNvPr>
          <p:cNvSpPr/>
          <p:nvPr/>
        </p:nvSpPr>
        <p:spPr>
          <a:xfrm>
            <a:off x="96599" y="182851"/>
            <a:ext cx="7497214" cy="461665"/>
          </a:xfrm>
          <a:prstGeom prst="rect">
            <a:avLst/>
          </a:prstGeom>
        </p:spPr>
        <p:txBody>
          <a:bodyPr wrap="square">
            <a:spAutoFit/>
          </a:bodyPr>
          <a:lstStyle/>
          <a:p>
            <a:r>
              <a:rPr lang="en-US" sz="2400" b="1" dirty="0">
                <a:solidFill>
                  <a:schemeClr val="accent1">
                    <a:lumMod val="75000"/>
                  </a:schemeClr>
                </a:solidFill>
                <a:latin typeface="+mn-lt"/>
              </a:rPr>
              <a:t>CLOUD COMPUTING</a:t>
            </a:r>
          </a:p>
        </p:txBody>
      </p:sp>
    </p:spTree>
    <p:extLst>
      <p:ext uri="{BB962C8B-B14F-4D97-AF65-F5344CB8AC3E}">
        <p14:creationId xmlns:p14="http://schemas.microsoft.com/office/powerpoint/2010/main" val="3175141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7"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 6</a:t>
            </a:r>
          </a:p>
        </p:txBody>
      </p:sp>
      <p:grpSp>
        <p:nvGrpSpPr>
          <p:cNvPr id="2" name="Group 1">
            <a:extLst>
              <a:ext uri="{FF2B5EF4-FFF2-40B4-BE49-F238E27FC236}">
                <a16:creationId xmlns:a16="http://schemas.microsoft.com/office/drawing/2014/main" id="{68DB5BAE-428C-4BDE-B8BC-834296722FCF}"/>
              </a:ext>
            </a:extLst>
          </p:cNvPr>
          <p:cNvGrpSpPr/>
          <p:nvPr/>
        </p:nvGrpSpPr>
        <p:grpSpPr>
          <a:xfrm>
            <a:off x="6995886" y="1745358"/>
            <a:ext cx="5058573" cy="4610992"/>
            <a:chOff x="6051393" y="1421295"/>
            <a:chExt cx="5380381" cy="4610993"/>
          </a:xfrm>
        </p:grpSpPr>
        <p:pic>
          <p:nvPicPr>
            <p:cNvPr id="5" name="Picture 4">
              <a:extLst>
                <a:ext uri="{FF2B5EF4-FFF2-40B4-BE49-F238E27FC236}">
                  <a16:creationId xmlns:a16="http://schemas.microsoft.com/office/drawing/2014/main" id="{966C4EB9-CE26-460C-8DB5-8E9BCBC4BE0C}"/>
                </a:ext>
              </a:extLst>
            </p:cNvPr>
            <p:cNvPicPr>
              <a:picLocks noChangeAspect="1"/>
            </p:cNvPicPr>
            <p:nvPr/>
          </p:nvPicPr>
          <p:blipFill>
            <a:blip r:embed="rId3"/>
            <a:stretch>
              <a:fillRect/>
            </a:stretch>
          </p:blipFill>
          <p:spPr>
            <a:xfrm>
              <a:off x="6051393" y="1421295"/>
              <a:ext cx="5380381" cy="4610993"/>
            </a:xfrm>
            <a:prstGeom prst="rect">
              <a:avLst/>
            </a:prstGeom>
          </p:spPr>
        </p:pic>
        <p:pic>
          <p:nvPicPr>
            <p:cNvPr id="13" name="Picture 12">
              <a:extLst>
                <a:ext uri="{FF2B5EF4-FFF2-40B4-BE49-F238E27FC236}">
                  <a16:creationId xmlns:a16="http://schemas.microsoft.com/office/drawing/2014/main" id="{37800482-7006-49C9-8411-612F470A1FB8}"/>
                </a:ext>
              </a:extLst>
            </p:cNvPr>
            <p:cNvPicPr>
              <a:picLocks noChangeAspect="1"/>
            </p:cNvPicPr>
            <p:nvPr/>
          </p:nvPicPr>
          <p:blipFill>
            <a:blip r:embed="rId4"/>
            <a:stretch>
              <a:fillRect/>
            </a:stretch>
          </p:blipFill>
          <p:spPr>
            <a:xfrm>
              <a:off x="7683334" y="3203722"/>
              <a:ext cx="2874262" cy="525130"/>
            </a:xfrm>
            <a:prstGeom prst="rect">
              <a:avLst/>
            </a:prstGeom>
          </p:spPr>
        </p:pic>
        <p:pic>
          <p:nvPicPr>
            <p:cNvPr id="15" name="Picture 14">
              <a:extLst>
                <a:ext uri="{FF2B5EF4-FFF2-40B4-BE49-F238E27FC236}">
                  <a16:creationId xmlns:a16="http://schemas.microsoft.com/office/drawing/2014/main" id="{BA7C5727-0F46-4916-9A3A-6C23A5B43FDB}"/>
                </a:ext>
              </a:extLst>
            </p:cNvPr>
            <p:cNvPicPr>
              <a:picLocks noChangeAspect="1"/>
            </p:cNvPicPr>
            <p:nvPr/>
          </p:nvPicPr>
          <p:blipFill>
            <a:blip r:embed="rId5"/>
            <a:stretch>
              <a:fillRect/>
            </a:stretch>
          </p:blipFill>
          <p:spPr>
            <a:xfrm>
              <a:off x="7737484" y="3858843"/>
              <a:ext cx="2874262" cy="525130"/>
            </a:xfrm>
            <a:prstGeom prst="rect">
              <a:avLst/>
            </a:prstGeom>
          </p:spPr>
        </p:pic>
        <p:pic>
          <p:nvPicPr>
            <p:cNvPr id="16" name="Picture 15">
              <a:extLst>
                <a:ext uri="{FF2B5EF4-FFF2-40B4-BE49-F238E27FC236}">
                  <a16:creationId xmlns:a16="http://schemas.microsoft.com/office/drawing/2014/main" id="{9673675D-88D7-49D7-8C2C-E3BF6133029E}"/>
                </a:ext>
              </a:extLst>
            </p:cNvPr>
            <p:cNvPicPr>
              <a:picLocks noChangeAspect="1"/>
            </p:cNvPicPr>
            <p:nvPr/>
          </p:nvPicPr>
          <p:blipFill>
            <a:blip r:embed="rId6"/>
            <a:stretch>
              <a:fillRect/>
            </a:stretch>
          </p:blipFill>
          <p:spPr>
            <a:xfrm>
              <a:off x="7737484" y="4490214"/>
              <a:ext cx="2874263" cy="497299"/>
            </a:xfrm>
            <a:prstGeom prst="rect">
              <a:avLst/>
            </a:prstGeom>
          </p:spPr>
        </p:pic>
        <p:pic>
          <p:nvPicPr>
            <p:cNvPr id="17" name="Picture 16">
              <a:extLst>
                <a:ext uri="{FF2B5EF4-FFF2-40B4-BE49-F238E27FC236}">
                  <a16:creationId xmlns:a16="http://schemas.microsoft.com/office/drawing/2014/main" id="{4B950585-E690-43CB-965B-6DABF476A8AA}"/>
                </a:ext>
              </a:extLst>
            </p:cNvPr>
            <p:cNvPicPr>
              <a:picLocks noChangeAspect="1"/>
            </p:cNvPicPr>
            <p:nvPr/>
          </p:nvPicPr>
          <p:blipFill>
            <a:blip r:embed="rId7"/>
            <a:stretch>
              <a:fillRect/>
            </a:stretch>
          </p:blipFill>
          <p:spPr>
            <a:xfrm>
              <a:off x="7737484" y="4931873"/>
              <a:ext cx="2874262" cy="492957"/>
            </a:xfrm>
            <a:prstGeom prst="rect">
              <a:avLst/>
            </a:prstGeom>
          </p:spPr>
        </p:pic>
        <p:sp>
          <p:nvSpPr>
            <p:cNvPr id="18" name="TextBox 17">
              <a:extLst>
                <a:ext uri="{FF2B5EF4-FFF2-40B4-BE49-F238E27FC236}">
                  <a16:creationId xmlns:a16="http://schemas.microsoft.com/office/drawing/2014/main" id="{EC2D4C39-C308-4DC4-B51C-54F10518E1DA}"/>
                </a:ext>
              </a:extLst>
            </p:cNvPr>
            <p:cNvSpPr txBox="1"/>
            <p:nvPr/>
          </p:nvSpPr>
          <p:spPr>
            <a:xfrm>
              <a:off x="6146396" y="1809189"/>
              <a:ext cx="1437043" cy="523220"/>
            </a:xfrm>
            <a:prstGeom prst="rect">
              <a:avLst/>
            </a:prstGeom>
            <a:solidFill>
              <a:schemeClr val="bg2"/>
            </a:solidFill>
            <a:ln>
              <a:solidFill>
                <a:srgbClr val="FFFFFF"/>
              </a:solidFill>
            </a:ln>
          </p:spPr>
          <p:txBody>
            <a:bodyPr wrap="square" rtlCol="0">
              <a:spAutoFit/>
            </a:bodyPr>
            <a:lstStyle/>
            <a:p>
              <a:pPr algn="ctr"/>
              <a:r>
                <a:rPr lang="en-US" sz="1400" b="1" dirty="0"/>
                <a:t>User Access Layer</a:t>
              </a:r>
            </a:p>
          </p:txBody>
        </p:sp>
        <p:pic>
          <p:nvPicPr>
            <p:cNvPr id="19" name="Picture 18">
              <a:extLst>
                <a:ext uri="{FF2B5EF4-FFF2-40B4-BE49-F238E27FC236}">
                  <a16:creationId xmlns:a16="http://schemas.microsoft.com/office/drawing/2014/main" id="{22B7060E-638C-4E0A-8EDC-F9CA8B2101F9}"/>
                </a:ext>
              </a:extLst>
            </p:cNvPr>
            <p:cNvPicPr>
              <a:picLocks noChangeAspect="1"/>
            </p:cNvPicPr>
            <p:nvPr/>
          </p:nvPicPr>
          <p:blipFill>
            <a:blip r:embed="rId8"/>
            <a:stretch>
              <a:fillRect/>
            </a:stretch>
          </p:blipFill>
          <p:spPr>
            <a:xfrm>
              <a:off x="6788399" y="3267610"/>
              <a:ext cx="894935" cy="459181"/>
            </a:xfrm>
            <a:prstGeom prst="rect">
              <a:avLst/>
            </a:prstGeom>
          </p:spPr>
        </p:pic>
        <p:pic>
          <p:nvPicPr>
            <p:cNvPr id="20" name="Picture 19">
              <a:extLst>
                <a:ext uri="{FF2B5EF4-FFF2-40B4-BE49-F238E27FC236}">
                  <a16:creationId xmlns:a16="http://schemas.microsoft.com/office/drawing/2014/main" id="{7D6C414E-0897-4ECC-81E4-F0E8F1A5D79A}"/>
                </a:ext>
              </a:extLst>
            </p:cNvPr>
            <p:cNvPicPr>
              <a:picLocks noChangeAspect="1"/>
            </p:cNvPicPr>
            <p:nvPr/>
          </p:nvPicPr>
          <p:blipFill>
            <a:blip r:embed="rId9"/>
            <a:stretch>
              <a:fillRect/>
            </a:stretch>
          </p:blipFill>
          <p:spPr>
            <a:xfrm>
              <a:off x="6681008" y="3797424"/>
              <a:ext cx="1032931" cy="657320"/>
            </a:xfrm>
            <a:prstGeom prst="rect">
              <a:avLst/>
            </a:prstGeom>
          </p:spPr>
        </p:pic>
        <p:pic>
          <p:nvPicPr>
            <p:cNvPr id="21" name="Picture 20">
              <a:extLst>
                <a:ext uri="{FF2B5EF4-FFF2-40B4-BE49-F238E27FC236}">
                  <a16:creationId xmlns:a16="http://schemas.microsoft.com/office/drawing/2014/main" id="{4BE3E16D-DA37-4595-ADA2-0B04D2638B18}"/>
                </a:ext>
              </a:extLst>
            </p:cNvPr>
            <p:cNvPicPr>
              <a:picLocks noChangeAspect="1"/>
            </p:cNvPicPr>
            <p:nvPr/>
          </p:nvPicPr>
          <p:blipFill>
            <a:blip r:embed="rId10"/>
            <a:stretch>
              <a:fillRect/>
            </a:stretch>
          </p:blipFill>
          <p:spPr>
            <a:xfrm>
              <a:off x="6662633" y="4741034"/>
              <a:ext cx="1051306" cy="492957"/>
            </a:xfrm>
            <a:prstGeom prst="rect">
              <a:avLst/>
            </a:prstGeom>
          </p:spPr>
        </p:pic>
      </p:grpSp>
      <p:sp>
        <p:nvSpPr>
          <p:cNvPr id="22" name="Rectangle 21">
            <a:extLst>
              <a:ext uri="{FF2B5EF4-FFF2-40B4-BE49-F238E27FC236}">
                <a16:creationId xmlns:a16="http://schemas.microsoft.com/office/drawing/2014/main" id="{4FB87337-5F52-4CD0-902E-8FE2C6E89ED1}"/>
              </a:ext>
            </a:extLst>
          </p:cNvPr>
          <p:cNvSpPr/>
          <p:nvPr/>
        </p:nvSpPr>
        <p:spPr>
          <a:xfrm>
            <a:off x="137540" y="1121541"/>
            <a:ext cx="8392677" cy="5577553"/>
          </a:xfrm>
          <a:prstGeom prst="rect">
            <a:avLst/>
          </a:prstGeom>
        </p:spPr>
        <p:txBody>
          <a:bodyPr wrap="square">
            <a:spAutoFit/>
          </a:bodyPr>
          <a:lstStyle/>
          <a:p>
            <a:pPr>
              <a:lnSpc>
                <a:spcPct val="120000"/>
              </a:lnSpc>
              <a:spcBef>
                <a:spcPts val="600"/>
              </a:spcBef>
            </a:pPr>
            <a:r>
              <a:rPr lang="en-US" sz="2200" b="1" dirty="0">
                <a:solidFill>
                  <a:srgbClr val="000000"/>
                </a:solidFill>
                <a:latin typeface="+mn-lt"/>
                <a:ea typeface="宋体" panose="02010600030101010101" pitchFamily="2" charset="-122"/>
                <a:cs typeface="Times New Roman" panose="02020603050405020304" pitchFamily="18" charset="0"/>
              </a:rPr>
              <a:t>User access layer: </a:t>
            </a:r>
            <a:r>
              <a:rPr lang="en-US" sz="2200" dirty="0">
                <a:solidFill>
                  <a:srgbClr val="000000"/>
                </a:solidFill>
                <a:latin typeface="+mn-lt"/>
                <a:ea typeface="宋体" panose="02010600030101010101" pitchFamily="2" charset="-122"/>
                <a:cs typeface="Times New Roman" panose="02020603050405020304" pitchFamily="18" charset="0"/>
              </a:rPr>
              <a:t>an authorized user can log into the cloud storage platform from any location via a standard public application interface and access cloud storage</a:t>
            </a:r>
          </a:p>
          <a:p>
            <a:pPr>
              <a:lnSpc>
                <a:spcPct val="120000"/>
              </a:lnSpc>
              <a:spcBef>
                <a:spcPts val="600"/>
              </a:spcBef>
            </a:pPr>
            <a:r>
              <a:rPr lang="en-US" sz="2200" b="1" dirty="0">
                <a:latin typeface="+mn-lt"/>
                <a:cs typeface="Times New Roman" panose="02020603050405020304" pitchFamily="18" charset="0"/>
              </a:rPr>
              <a:t>Data service layer: </a:t>
            </a:r>
            <a:r>
              <a:rPr lang="en-US" sz="2200" dirty="0">
                <a:latin typeface="+mn-lt"/>
                <a:cs typeface="Times New Roman" panose="02020603050405020304" pitchFamily="18" charset="0"/>
              </a:rPr>
              <a:t>deals directly with users and depending </a:t>
            </a:r>
            <a:br>
              <a:rPr lang="en-US" sz="2200" dirty="0">
                <a:latin typeface="+mn-lt"/>
                <a:cs typeface="Times New Roman" panose="02020603050405020304" pitchFamily="18" charset="0"/>
              </a:rPr>
            </a:br>
            <a:r>
              <a:rPr lang="en-US" sz="2200" dirty="0">
                <a:latin typeface="+mn-lt"/>
                <a:cs typeface="Times New Roman" panose="02020603050405020304" pitchFamily="18" charset="0"/>
              </a:rPr>
              <a:t>on user demands, different application interfaces can be </a:t>
            </a:r>
            <a:br>
              <a:rPr lang="en-US" sz="2200" dirty="0">
                <a:latin typeface="+mn-lt"/>
                <a:cs typeface="Times New Roman" panose="02020603050405020304" pitchFamily="18" charset="0"/>
              </a:rPr>
            </a:br>
            <a:r>
              <a:rPr lang="en-US" sz="2200" dirty="0">
                <a:latin typeface="+mn-lt"/>
                <a:cs typeface="Times New Roman" panose="02020603050405020304" pitchFamily="18" charset="0"/>
              </a:rPr>
              <a:t>developed to provide services such as data storage, space </a:t>
            </a:r>
            <a:br>
              <a:rPr lang="en-US" sz="2200" dirty="0">
                <a:latin typeface="+mn-lt"/>
                <a:cs typeface="Times New Roman" panose="02020603050405020304" pitchFamily="18" charset="0"/>
              </a:rPr>
            </a:br>
            <a:r>
              <a:rPr lang="en-US" sz="2200" dirty="0">
                <a:latin typeface="+mn-lt"/>
                <a:cs typeface="Times New Roman" panose="02020603050405020304" pitchFamily="18" charset="0"/>
              </a:rPr>
              <a:t>leasing, public resource, multi-user data sharing, or data backup</a:t>
            </a:r>
          </a:p>
          <a:p>
            <a:pPr>
              <a:lnSpc>
                <a:spcPct val="120000"/>
              </a:lnSpc>
              <a:spcBef>
                <a:spcPts val="600"/>
              </a:spcBef>
            </a:pPr>
            <a:r>
              <a:rPr lang="en-US" sz="2200" b="1" dirty="0">
                <a:latin typeface="+mn-lt"/>
                <a:cs typeface="Times New Roman" panose="02020603050405020304" pitchFamily="18" charset="0"/>
              </a:rPr>
              <a:t>Data management: </a:t>
            </a:r>
            <a:r>
              <a:rPr lang="en-US" sz="2200" dirty="0">
                <a:latin typeface="+mn-lt"/>
                <a:cs typeface="Times New Roman" panose="02020603050405020304" pitchFamily="18" charset="0"/>
              </a:rPr>
              <a:t>provides the upper layer with a unified </a:t>
            </a:r>
            <a:br>
              <a:rPr lang="en-US" sz="2200" dirty="0">
                <a:latin typeface="+mn-lt"/>
                <a:cs typeface="Times New Roman" panose="02020603050405020304" pitchFamily="18" charset="0"/>
              </a:rPr>
            </a:br>
            <a:r>
              <a:rPr lang="en-US" sz="2200" dirty="0">
                <a:latin typeface="+mn-lt"/>
                <a:cs typeface="Times New Roman" panose="02020603050405020304" pitchFamily="18" charset="0"/>
              </a:rPr>
              <a:t>public management interface for different services. With </a:t>
            </a:r>
            <a:br>
              <a:rPr lang="en-US" sz="2200" dirty="0">
                <a:latin typeface="+mn-lt"/>
                <a:cs typeface="Times New Roman" panose="02020603050405020304" pitchFamily="18" charset="0"/>
              </a:rPr>
            </a:br>
            <a:r>
              <a:rPr lang="en-US" sz="2200" dirty="0">
                <a:latin typeface="+mn-lt"/>
                <a:cs typeface="Times New Roman" panose="02020603050405020304" pitchFamily="18" charset="0"/>
              </a:rPr>
              <a:t>functions such as user management, security management, </a:t>
            </a:r>
            <a:br>
              <a:rPr lang="en-US" sz="2200" dirty="0">
                <a:latin typeface="+mn-lt"/>
                <a:cs typeface="Times New Roman" panose="02020603050405020304" pitchFamily="18" charset="0"/>
              </a:rPr>
            </a:br>
            <a:r>
              <a:rPr lang="en-US" sz="2200" dirty="0">
                <a:latin typeface="+mn-lt"/>
                <a:cs typeface="Times New Roman" panose="02020603050405020304" pitchFamily="18" charset="0"/>
              </a:rPr>
              <a:t>replica management, and strategy management</a:t>
            </a:r>
          </a:p>
          <a:p>
            <a:pPr>
              <a:lnSpc>
                <a:spcPct val="120000"/>
              </a:lnSpc>
              <a:spcBef>
                <a:spcPts val="600"/>
              </a:spcBef>
            </a:pPr>
            <a:r>
              <a:rPr lang="en-US" sz="2200" b="1" dirty="0">
                <a:latin typeface="+mn-lt"/>
                <a:cs typeface="Times New Roman" panose="02020603050405020304" pitchFamily="18" charset="0"/>
              </a:rPr>
              <a:t>Data storage: </a:t>
            </a:r>
            <a:r>
              <a:rPr lang="en-US" sz="2200" dirty="0">
                <a:latin typeface="+mn-lt"/>
                <a:cs typeface="Times New Roman" panose="02020603050405020304" pitchFamily="18" charset="0"/>
              </a:rPr>
              <a:t>data stored in the system forms a massive pool </a:t>
            </a:r>
            <a:br>
              <a:rPr lang="en-US" sz="2200" dirty="0">
                <a:latin typeface="+mn-lt"/>
                <a:cs typeface="Times New Roman" panose="02020603050405020304" pitchFamily="18" charset="0"/>
              </a:rPr>
            </a:br>
            <a:r>
              <a:rPr lang="en-US" sz="2200" dirty="0">
                <a:latin typeface="+mn-lt"/>
                <a:cs typeface="Times New Roman" panose="02020603050405020304" pitchFamily="18" charset="0"/>
              </a:rPr>
              <a:t>and needs to be organized</a:t>
            </a:r>
          </a:p>
        </p:txBody>
      </p:sp>
      <p:sp>
        <p:nvSpPr>
          <p:cNvPr id="14" name="Rectangle 13">
            <a:extLst>
              <a:ext uri="{FF2B5EF4-FFF2-40B4-BE49-F238E27FC236}">
                <a16:creationId xmlns:a16="http://schemas.microsoft.com/office/drawing/2014/main" id="{358B2022-EDD5-4C64-ADF1-609175086A0B}"/>
              </a:ext>
            </a:extLst>
          </p:cNvPr>
          <p:cNvSpPr/>
          <p:nvPr/>
        </p:nvSpPr>
        <p:spPr>
          <a:xfrm>
            <a:off x="121522" y="563414"/>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E.g. Architecture of a cloud storage platform</a:t>
            </a:r>
            <a:endPar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endParaRPr>
          </a:p>
        </p:txBody>
      </p:sp>
      <p:cxnSp>
        <p:nvCxnSpPr>
          <p:cNvPr id="23" name="Straight Connector 22">
            <a:extLst>
              <a:ext uri="{FF2B5EF4-FFF2-40B4-BE49-F238E27FC236}">
                <a16:creationId xmlns:a16="http://schemas.microsoft.com/office/drawing/2014/main" id="{A8D8BAA3-5D93-46B9-B1FD-F9A659DEA06A}"/>
              </a:ext>
            </a:extLst>
          </p:cNvPr>
          <p:cNvCxnSpPr>
            <a:cxnSpLocks/>
          </p:cNvCxnSpPr>
          <p:nvPr/>
        </p:nvCxnSpPr>
        <p:spPr>
          <a:xfrm>
            <a:off x="-8308" y="1133582"/>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B28B1CC2-B4B2-453F-8CF1-DAC48226BD55}"/>
              </a:ext>
            </a:extLst>
          </p:cNvPr>
          <p:cNvSpPr/>
          <p:nvPr/>
        </p:nvSpPr>
        <p:spPr>
          <a:xfrm>
            <a:off x="96599" y="182851"/>
            <a:ext cx="7497214" cy="461665"/>
          </a:xfrm>
          <a:prstGeom prst="rect">
            <a:avLst/>
          </a:prstGeom>
        </p:spPr>
        <p:txBody>
          <a:bodyPr wrap="square">
            <a:spAutoFit/>
          </a:bodyPr>
          <a:lstStyle/>
          <a:p>
            <a:r>
              <a:rPr lang="en-US" sz="2400" b="1" dirty="0">
                <a:solidFill>
                  <a:schemeClr val="accent1">
                    <a:lumMod val="75000"/>
                  </a:schemeClr>
                </a:solidFill>
                <a:latin typeface="+mn-lt"/>
              </a:rPr>
              <a:t>CLOUD COMPUTING</a:t>
            </a:r>
          </a:p>
        </p:txBody>
      </p:sp>
    </p:spTree>
    <p:extLst>
      <p:ext uri="{BB962C8B-B14F-4D97-AF65-F5344CB8AC3E}">
        <p14:creationId xmlns:p14="http://schemas.microsoft.com/office/powerpoint/2010/main" val="2168423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2" descr="MCj0432599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8871" y="422714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6" descr="At the Computer 0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5821" y="5265369"/>
            <a:ext cx="18732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1" name="Text Box 16"/>
          <p:cNvSpPr txBox="1">
            <a:spLocks noChangeArrowheads="1"/>
          </p:cNvSpPr>
          <p:nvPr/>
        </p:nvSpPr>
        <p:spPr bwMode="auto">
          <a:xfrm>
            <a:off x="4190122" y="5995618"/>
            <a:ext cx="7502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defTabSz="3135313" eaLnBrk="0" hangingPunct="0">
              <a:defRPr>
                <a:solidFill>
                  <a:schemeClr val="tx1"/>
                </a:solidFill>
                <a:latin typeface="Arial" panose="020B0604020202020204" pitchFamily="34" charset="0"/>
                <a:cs typeface="Arial" panose="020B0604020202020204" pitchFamily="34" charset="0"/>
              </a:defRPr>
            </a:lvl1pPr>
            <a:lvl2pPr marL="742950" indent="-285750" defTabSz="3135313" eaLnBrk="0" hangingPunct="0">
              <a:defRPr>
                <a:solidFill>
                  <a:schemeClr val="tx1"/>
                </a:solidFill>
                <a:latin typeface="Arial" panose="020B0604020202020204" pitchFamily="34" charset="0"/>
                <a:cs typeface="Arial" panose="020B0604020202020204" pitchFamily="34" charset="0"/>
              </a:defRPr>
            </a:lvl2pPr>
            <a:lvl3pPr marL="1143000" indent="-228600" defTabSz="3135313" eaLnBrk="0" hangingPunct="0">
              <a:defRPr>
                <a:solidFill>
                  <a:schemeClr val="tx1"/>
                </a:solidFill>
                <a:latin typeface="Arial" panose="020B0604020202020204" pitchFamily="34" charset="0"/>
                <a:cs typeface="Arial" panose="020B0604020202020204" pitchFamily="34" charset="0"/>
              </a:defRPr>
            </a:lvl3pPr>
            <a:lvl4pPr marL="1600200" indent="-228600" defTabSz="3135313" eaLnBrk="0" hangingPunct="0">
              <a:defRPr>
                <a:solidFill>
                  <a:schemeClr val="tx1"/>
                </a:solidFill>
                <a:latin typeface="Arial" panose="020B0604020202020204" pitchFamily="34" charset="0"/>
                <a:cs typeface="Arial" panose="020B0604020202020204" pitchFamily="34" charset="0"/>
              </a:defRPr>
            </a:lvl4pPr>
            <a:lvl5pPr marL="2057400" indent="-228600" defTabSz="3135313" eaLnBrk="0" hangingPunct="0">
              <a:defRPr>
                <a:solidFill>
                  <a:schemeClr val="tx1"/>
                </a:solidFill>
                <a:latin typeface="Arial" panose="020B0604020202020204" pitchFamily="34" charset="0"/>
                <a:cs typeface="Arial" panose="020B0604020202020204" pitchFamily="34" charset="0"/>
              </a:defRPr>
            </a:lvl5pPr>
            <a:lvl6pPr marL="2514600" indent="-228600" defTabSz="31353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1353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1353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1353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a:solidFill>
                  <a:srgbClr val="CC0000"/>
                </a:solidFill>
                <a:latin typeface="Times New Roman" panose="02020603050405020304" pitchFamily="18" charset="0"/>
                <a:cs typeface="Times New Roman" panose="02020603050405020304" pitchFamily="18" charset="0"/>
              </a:rPr>
              <a:t>Client</a:t>
            </a:r>
          </a:p>
        </p:txBody>
      </p:sp>
      <p:grpSp>
        <p:nvGrpSpPr>
          <p:cNvPr id="2" name="Group 1">
            <a:extLst>
              <a:ext uri="{FF2B5EF4-FFF2-40B4-BE49-F238E27FC236}">
                <a16:creationId xmlns:a16="http://schemas.microsoft.com/office/drawing/2014/main" id="{1551C36A-595C-4820-9215-1CC992F7A477}"/>
              </a:ext>
            </a:extLst>
          </p:cNvPr>
          <p:cNvGrpSpPr/>
          <p:nvPr/>
        </p:nvGrpSpPr>
        <p:grpSpPr>
          <a:xfrm>
            <a:off x="2057400" y="1133582"/>
            <a:ext cx="7086600" cy="2371618"/>
            <a:chOff x="2057400" y="914400"/>
            <a:chExt cx="7086600" cy="2590800"/>
          </a:xfrm>
        </p:grpSpPr>
        <p:pic>
          <p:nvPicPr>
            <p:cNvPr id="4100" name="Picture 4" descr="Cloud 0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914400"/>
              <a:ext cx="5715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 Box 5"/>
            <p:cNvSpPr txBox="1">
              <a:spLocks noChangeArrowheads="1"/>
            </p:cNvSpPr>
            <p:nvPr/>
          </p:nvSpPr>
          <p:spPr bwMode="auto">
            <a:xfrm>
              <a:off x="2057400" y="1371600"/>
              <a:ext cx="10668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defTabSz="3135313" eaLnBrk="0" hangingPunct="0">
                <a:defRPr>
                  <a:solidFill>
                    <a:schemeClr val="tx1"/>
                  </a:solidFill>
                  <a:latin typeface="Arial" panose="020B0604020202020204" pitchFamily="34" charset="0"/>
                  <a:cs typeface="Arial" panose="020B0604020202020204" pitchFamily="34" charset="0"/>
                </a:defRPr>
              </a:lvl1pPr>
              <a:lvl2pPr marL="742950" indent="-285750" defTabSz="3135313" eaLnBrk="0" hangingPunct="0">
                <a:defRPr>
                  <a:solidFill>
                    <a:schemeClr val="tx1"/>
                  </a:solidFill>
                  <a:latin typeface="Arial" panose="020B0604020202020204" pitchFamily="34" charset="0"/>
                  <a:cs typeface="Arial" panose="020B0604020202020204" pitchFamily="34" charset="0"/>
                </a:defRPr>
              </a:lvl2pPr>
              <a:lvl3pPr marL="1143000" indent="-228600" defTabSz="3135313" eaLnBrk="0" hangingPunct="0">
                <a:defRPr>
                  <a:solidFill>
                    <a:schemeClr val="tx1"/>
                  </a:solidFill>
                  <a:latin typeface="Arial" panose="020B0604020202020204" pitchFamily="34" charset="0"/>
                  <a:cs typeface="Arial" panose="020B0604020202020204" pitchFamily="34" charset="0"/>
                </a:defRPr>
              </a:lvl3pPr>
              <a:lvl4pPr marL="1600200" indent="-228600" defTabSz="3135313" eaLnBrk="0" hangingPunct="0">
                <a:defRPr>
                  <a:solidFill>
                    <a:schemeClr val="tx1"/>
                  </a:solidFill>
                  <a:latin typeface="Arial" panose="020B0604020202020204" pitchFamily="34" charset="0"/>
                  <a:cs typeface="Arial" panose="020B0604020202020204" pitchFamily="34" charset="0"/>
                </a:defRPr>
              </a:lvl4pPr>
              <a:lvl5pPr marL="2057400" indent="-228600" defTabSz="3135313" eaLnBrk="0" hangingPunct="0">
                <a:defRPr>
                  <a:solidFill>
                    <a:schemeClr val="tx1"/>
                  </a:solidFill>
                  <a:latin typeface="Arial" panose="020B0604020202020204" pitchFamily="34" charset="0"/>
                  <a:cs typeface="Arial" panose="020B0604020202020204" pitchFamily="34" charset="0"/>
                </a:defRPr>
              </a:lvl5pPr>
              <a:lvl6pPr marL="2514600" indent="-228600" defTabSz="31353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1353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1353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1353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a:solidFill>
                    <a:srgbClr val="CC0000"/>
                  </a:solidFill>
                  <a:latin typeface="Times New Roman" panose="02020603050405020304" pitchFamily="18" charset="0"/>
                  <a:cs typeface="Times New Roman" panose="02020603050405020304" pitchFamily="18" charset="0"/>
                </a:rPr>
                <a:t>Cloud Storage Provider</a:t>
              </a:r>
            </a:p>
          </p:txBody>
        </p:sp>
        <p:pic>
          <p:nvPicPr>
            <p:cNvPr id="4103" name="Picture 7" descr="BlueStorstac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1828801"/>
              <a:ext cx="374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8" descr="BlueStorstac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64250" y="1371601"/>
              <a:ext cx="374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9" descr="BlueStorstac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7600" y="1828801"/>
              <a:ext cx="374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0" descr="Server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801" y="2654300"/>
              <a:ext cx="49371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7" name="Line 12"/>
            <p:cNvSpPr>
              <a:spLocks noChangeShapeType="1"/>
            </p:cNvSpPr>
            <p:nvPr/>
          </p:nvSpPr>
          <p:spPr bwMode="auto">
            <a:xfrm flipV="1">
              <a:off x="5105400" y="1524000"/>
              <a:ext cx="838200" cy="381000"/>
            </a:xfrm>
            <a:prstGeom prst="line">
              <a:avLst/>
            </a:prstGeom>
            <a:noFill/>
            <a:ln w="254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4108" name="Line 13"/>
            <p:cNvSpPr>
              <a:spLocks noChangeShapeType="1"/>
            </p:cNvSpPr>
            <p:nvPr/>
          </p:nvSpPr>
          <p:spPr bwMode="auto">
            <a:xfrm>
              <a:off x="5029200" y="2362200"/>
              <a:ext cx="914400" cy="762000"/>
            </a:xfrm>
            <a:prstGeom prst="line">
              <a:avLst/>
            </a:prstGeom>
            <a:noFill/>
            <a:ln w="254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4109" name="Line 14"/>
            <p:cNvSpPr>
              <a:spLocks noChangeShapeType="1"/>
            </p:cNvSpPr>
            <p:nvPr/>
          </p:nvSpPr>
          <p:spPr bwMode="auto">
            <a:xfrm>
              <a:off x="6553200" y="1524000"/>
              <a:ext cx="838200" cy="381000"/>
            </a:xfrm>
            <a:prstGeom prst="line">
              <a:avLst/>
            </a:prstGeom>
            <a:noFill/>
            <a:ln w="254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4110" name="Line 15"/>
            <p:cNvSpPr>
              <a:spLocks noChangeShapeType="1"/>
            </p:cNvSpPr>
            <p:nvPr/>
          </p:nvSpPr>
          <p:spPr bwMode="auto">
            <a:xfrm flipV="1">
              <a:off x="6629400" y="2362200"/>
              <a:ext cx="762000" cy="762000"/>
            </a:xfrm>
            <a:prstGeom prst="line">
              <a:avLst/>
            </a:prstGeom>
            <a:noFill/>
            <a:ln w="254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4112" name="Line 17"/>
            <p:cNvSpPr>
              <a:spLocks noChangeShapeType="1"/>
            </p:cNvSpPr>
            <p:nvPr/>
          </p:nvSpPr>
          <p:spPr bwMode="auto">
            <a:xfrm>
              <a:off x="6248400" y="1930400"/>
              <a:ext cx="0" cy="533400"/>
            </a:xfrm>
            <a:prstGeom prst="line">
              <a:avLst/>
            </a:prstGeom>
            <a:noFill/>
            <a:ln w="254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4113" name="Text Box 21"/>
            <p:cNvSpPr txBox="1">
              <a:spLocks noChangeArrowheads="1"/>
            </p:cNvSpPr>
            <p:nvPr/>
          </p:nvSpPr>
          <p:spPr bwMode="auto">
            <a:xfrm>
              <a:off x="7067550" y="1401764"/>
              <a:ext cx="13144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defTabSz="3135313" eaLnBrk="0" hangingPunct="0">
                <a:defRPr>
                  <a:solidFill>
                    <a:schemeClr val="tx1"/>
                  </a:solidFill>
                  <a:latin typeface="Arial" panose="020B0604020202020204" pitchFamily="34" charset="0"/>
                  <a:cs typeface="Arial" panose="020B0604020202020204" pitchFamily="34" charset="0"/>
                </a:defRPr>
              </a:lvl1pPr>
              <a:lvl2pPr marL="742950" indent="-285750" defTabSz="3135313" eaLnBrk="0" hangingPunct="0">
                <a:defRPr>
                  <a:solidFill>
                    <a:schemeClr val="tx1"/>
                  </a:solidFill>
                  <a:latin typeface="Arial" panose="020B0604020202020204" pitchFamily="34" charset="0"/>
                  <a:cs typeface="Arial" panose="020B0604020202020204" pitchFamily="34" charset="0"/>
                </a:defRPr>
              </a:lvl2pPr>
              <a:lvl3pPr marL="1143000" indent="-228600" defTabSz="3135313" eaLnBrk="0" hangingPunct="0">
                <a:defRPr>
                  <a:solidFill>
                    <a:schemeClr val="tx1"/>
                  </a:solidFill>
                  <a:latin typeface="Arial" panose="020B0604020202020204" pitchFamily="34" charset="0"/>
                  <a:cs typeface="Arial" panose="020B0604020202020204" pitchFamily="34" charset="0"/>
                </a:defRPr>
              </a:lvl3pPr>
              <a:lvl4pPr marL="1600200" indent="-228600" defTabSz="3135313" eaLnBrk="0" hangingPunct="0">
                <a:defRPr>
                  <a:solidFill>
                    <a:schemeClr val="tx1"/>
                  </a:solidFill>
                  <a:latin typeface="Arial" panose="020B0604020202020204" pitchFamily="34" charset="0"/>
                  <a:cs typeface="Arial" panose="020B0604020202020204" pitchFamily="34" charset="0"/>
                </a:defRPr>
              </a:lvl4pPr>
              <a:lvl5pPr marL="2057400" indent="-228600" defTabSz="3135313" eaLnBrk="0" hangingPunct="0">
                <a:defRPr>
                  <a:solidFill>
                    <a:schemeClr val="tx1"/>
                  </a:solidFill>
                  <a:latin typeface="Arial" panose="020B0604020202020204" pitchFamily="34" charset="0"/>
                  <a:cs typeface="Arial" panose="020B0604020202020204" pitchFamily="34" charset="0"/>
                </a:defRPr>
              </a:lvl5pPr>
              <a:lvl6pPr marL="2514600" indent="-228600" defTabSz="31353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1353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1353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1353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CC0000"/>
                  </a:solidFill>
                  <a:latin typeface="Times New Roman" panose="02020603050405020304" pitchFamily="18" charset="0"/>
                  <a:cs typeface="Times New Roman" panose="02020603050405020304" pitchFamily="18" charset="0"/>
                </a:rPr>
                <a:t>Storage server</a:t>
              </a:r>
            </a:p>
          </p:txBody>
        </p:sp>
        <p:sp>
          <p:nvSpPr>
            <p:cNvPr id="4114" name="Text Box 22"/>
            <p:cNvSpPr txBox="1">
              <a:spLocks noChangeArrowheads="1"/>
            </p:cNvSpPr>
            <p:nvPr/>
          </p:nvSpPr>
          <p:spPr bwMode="auto">
            <a:xfrm>
              <a:off x="5734050" y="2387600"/>
              <a:ext cx="1047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defTabSz="3135313" eaLnBrk="0" hangingPunct="0">
                <a:defRPr>
                  <a:solidFill>
                    <a:schemeClr val="tx1"/>
                  </a:solidFill>
                  <a:latin typeface="Arial" panose="020B0604020202020204" pitchFamily="34" charset="0"/>
                  <a:cs typeface="Arial" panose="020B0604020202020204" pitchFamily="34" charset="0"/>
                </a:defRPr>
              </a:lvl1pPr>
              <a:lvl2pPr marL="742950" indent="-285750" defTabSz="3135313" eaLnBrk="0" hangingPunct="0">
                <a:defRPr>
                  <a:solidFill>
                    <a:schemeClr val="tx1"/>
                  </a:solidFill>
                  <a:latin typeface="Arial" panose="020B0604020202020204" pitchFamily="34" charset="0"/>
                  <a:cs typeface="Arial" panose="020B0604020202020204" pitchFamily="34" charset="0"/>
                </a:defRPr>
              </a:lvl2pPr>
              <a:lvl3pPr marL="1143000" indent="-228600" defTabSz="3135313" eaLnBrk="0" hangingPunct="0">
                <a:defRPr>
                  <a:solidFill>
                    <a:schemeClr val="tx1"/>
                  </a:solidFill>
                  <a:latin typeface="Arial" panose="020B0604020202020204" pitchFamily="34" charset="0"/>
                  <a:cs typeface="Arial" panose="020B0604020202020204" pitchFamily="34" charset="0"/>
                </a:defRPr>
              </a:lvl3pPr>
              <a:lvl4pPr marL="1600200" indent="-228600" defTabSz="3135313" eaLnBrk="0" hangingPunct="0">
                <a:defRPr>
                  <a:solidFill>
                    <a:schemeClr val="tx1"/>
                  </a:solidFill>
                  <a:latin typeface="Arial" panose="020B0604020202020204" pitchFamily="34" charset="0"/>
                  <a:cs typeface="Arial" panose="020B0604020202020204" pitchFamily="34" charset="0"/>
                </a:defRPr>
              </a:lvl4pPr>
              <a:lvl5pPr marL="2057400" indent="-228600" defTabSz="3135313" eaLnBrk="0" hangingPunct="0">
                <a:defRPr>
                  <a:solidFill>
                    <a:schemeClr val="tx1"/>
                  </a:solidFill>
                  <a:latin typeface="Arial" panose="020B0604020202020204" pitchFamily="34" charset="0"/>
                  <a:cs typeface="Arial" panose="020B0604020202020204" pitchFamily="34" charset="0"/>
                </a:defRPr>
              </a:lvl5pPr>
              <a:lvl6pPr marL="2514600" indent="-228600" defTabSz="31353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1353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1353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1353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CC0000"/>
                  </a:solidFill>
                  <a:latin typeface="Times New Roman" panose="02020603050405020304" pitchFamily="18" charset="0"/>
                  <a:cs typeface="Times New Roman" panose="02020603050405020304" pitchFamily="18" charset="0"/>
                </a:rPr>
                <a:t>Web server</a:t>
              </a:r>
            </a:p>
          </p:txBody>
        </p:sp>
      </p:grpSp>
      <p:sp>
        <p:nvSpPr>
          <p:cNvPr id="4116" name="Line 25"/>
          <p:cNvSpPr>
            <a:spLocks noChangeShapeType="1"/>
          </p:cNvSpPr>
          <p:nvPr/>
        </p:nvSpPr>
        <p:spPr bwMode="auto">
          <a:xfrm flipV="1">
            <a:off x="6304671" y="3769943"/>
            <a:ext cx="0" cy="1295400"/>
          </a:xfrm>
          <a:prstGeom prst="line">
            <a:avLst/>
          </a:prstGeom>
          <a:noFill/>
          <a:ln w="635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23578" name="Text Box 26"/>
          <p:cNvSpPr txBox="1">
            <a:spLocks noChangeArrowheads="1"/>
          </p:cNvSpPr>
          <p:nvPr/>
        </p:nvSpPr>
        <p:spPr bwMode="auto">
          <a:xfrm>
            <a:off x="2799471" y="3465143"/>
            <a:ext cx="2971800" cy="239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SzPct val="130000"/>
            </a:pPr>
            <a:r>
              <a:rPr lang="en-US" altLang="en-US" sz="2000" dirty="0"/>
              <a:t>Pros: </a:t>
            </a:r>
          </a:p>
          <a:p>
            <a:pPr eaLnBrk="1" hangingPunct="1">
              <a:spcBef>
                <a:spcPct val="50000"/>
              </a:spcBef>
              <a:buSzPct val="130000"/>
              <a:buFontTx/>
              <a:buChar char="•"/>
            </a:pPr>
            <a:r>
              <a:rPr lang="en-US" altLang="en-US" sz="2000" dirty="0"/>
              <a:t> Lower cost</a:t>
            </a:r>
          </a:p>
          <a:p>
            <a:pPr eaLnBrk="1" hangingPunct="1">
              <a:spcBef>
                <a:spcPct val="50000"/>
              </a:spcBef>
              <a:buSzPct val="130000"/>
              <a:buFontTx/>
              <a:buChar char="•"/>
            </a:pPr>
            <a:r>
              <a:rPr lang="en-US" altLang="en-US" sz="2000" dirty="0"/>
              <a:t> Easier management </a:t>
            </a:r>
          </a:p>
          <a:p>
            <a:pPr eaLnBrk="1" hangingPunct="1">
              <a:spcBef>
                <a:spcPct val="50000"/>
              </a:spcBef>
              <a:buSzPct val="130000"/>
              <a:buFontTx/>
              <a:buChar char="•"/>
            </a:pPr>
            <a:r>
              <a:rPr lang="en-US" altLang="en-US" sz="2000" dirty="0"/>
              <a:t> Enables sharing and access from anywhere</a:t>
            </a:r>
          </a:p>
          <a:p>
            <a:pPr eaLnBrk="1" hangingPunct="1">
              <a:spcBef>
                <a:spcPct val="50000"/>
              </a:spcBef>
            </a:pPr>
            <a:endParaRPr lang="en-US" altLang="en-US" dirty="0">
              <a:solidFill>
                <a:schemeClr val="accent2"/>
              </a:solidFill>
            </a:endParaRPr>
          </a:p>
        </p:txBody>
      </p:sp>
      <p:sp>
        <p:nvSpPr>
          <p:cNvPr id="23589" name="AutoShape 37"/>
          <p:cNvSpPr>
            <a:spLocks noChangeArrowheads="1"/>
          </p:cNvSpPr>
          <p:nvPr/>
        </p:nvSpPr>
        <p:spPr bwMode="auto">
          <a:xfrm>
            <a:off x="2570871" y="3312743"/>
            <a:ext cx="2895600" cy="2362200"/>
          </a:xfrm>
          <a:prstGeom prst="roundRect">
            <a:avLst>
              <a:gd name="adj" fmla="val 16667"/>
            </a:avLst>
          </a:prstGeom>
          <a:noFill/>
          <a:ln w="31750" algn="ctr">
            <a:solidFill>
              <a:srgbClr val="00008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90" name="Text Box 38"/>
          <p:cNvSpPr txBox="1">
            <a:spLocks noChangeArrowheads="1"/>
          </p:cNvSpPr>
          <p:nvPr/>
        </p:nvSpPr>
        <p:spPr bwMode="auto">
          <a:xfrm>
            <a:off x="7295271" y="3541343"/>
            <a:ext cx="29718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SzPct val="130000"/>
            </a:pPr>
            <a:r>
              <a:rPr lang="en-US" altLang="en-US" sz="2000">
                <a:solidFill>
                  <a:srgbClr val="CC0000"/>
                </a:solidFill>
              </a:rPr>
              <a:t>Cons: </a:t>
            </a:r>
          </a:p>
          <a:p>
            <a:pPr eaLnBrk="1" hangingPunct="1">
              <a:spcBef>
                <a:spcPct val="50000"/>
              </a:spcBef>
              <a:buSzPct val="130000"/>
              <a:buFontTx/>
              <a:buChar char="•"/>
            </a:pPr>
            <a:r>
              <a:rPr lang="en-US" altLang="en-US" sz="2000">
                <a:solidFill>
                  <a:srgbClr val="CC0000"/>
                </a:solidFill>
              </a:rPr>
              <a:t> Loss of control</a:t>
            </a:r>
          </a:p>
          <a:p>
            <a:pPr eaLnBrk="1" hangingPunct="1">
              <a:spcBef>
                <a:spcPct val="50000"/>
              </a:spcBef>
              <a:buSzPct val="130000"/>
              <a:buFontTx/>
              <a:buChar char="•"/>
            </a:pPr>
            <a:r>
              <a:rPr lang="en-US" altLang="en-US" sz="2000">
                <a:solidFill>
                  <a:srgbClr val="CC0000"/>
                </a:solidFill>
              </a:rPr>
              <a:t> No guarantees of data availability</a:t>
            </a:r>
          </a:p>
          <a:p>
            <a:pPr eaLnBrk="1" hangingPunct="1">
              <a:spcBef>
                <a:spcPct val="50000"/>
              </a:spcBef>
              <a:buSzPct val="130000"/>
              <a:buFontTx/>
              <a:buChar char="•"/>
            </a:pPr>
            <a:r>
              <a:rPr lang="en-US" altLang="en-US" sz="2000">
                <a:solidFill>
                  <a:srgbClr val="CC0000"/>
                </a:solidFill>
              </a:rPr>
              <a:t> Provider failures</a:t>
            </a:r>
            <a:r>
              <a:rPr lang="en-US" altLang="en-US">
                <a:solidFill>
                  <a:srgbClr val="CC0000"/>
                </a:solidFill>
              </a:rPr>
              <a:t> </a:t>
            </a:r>
            <a:endParaRPr lang="en-US" altLang="en-US" sz="2000">
              <a:solidFill>
                <a:srgbClr val="CC0000"/>
              </a:solidFill>
            </a:endParaRPr>
          </a:p>
        </p:txBody>
      </p:sp>
      <p:sp>
        <p:nvSpPr>
          <p:cNvPr id="23591" name="AutoShape 39"/>
          <p:cNvSpPr>
            <a:spLocks noChangeArrowheads="1"/>
          </p:cNvSpPr>
          <p:nvPr/>
        </p:nvSpPr>
        <p:spPr bwMode="auto">
          <a:xfrm>
            <a:off x="7219071" y="3388943"/>
            <a:ext cx="3048000" cy="2286000"/>
          </a:xfrm>
          <a:prstGeom prst="roundRect">
            <a:avLst>
              <a:gd name="adj" fmla="val 16667"/>
            </a:avLst>
          </a:prstGeom>
          <a:noFill/>
          <a:ln w="31750" algn="ctr">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5" name="Rectangle 24">
            <a:extLst>
              <a:ext uri="{FF2B5EF4-FFF2-40B4-BE49-F238E27FC236}">
                <a16:creationId xmlns:a16="http://schemas.microsoft.com/office/drawing/2014/main" id="{59384E7F-FC8C-43DC-BE74-355303123C6A}"/>
              </a:ext>
            </a:extLst>
          </p:cNvPr>
          <p:cNvSpPr/>
          <p:nvPr/>
        </p:nvSpPr>
        <p:spPr>
          <a:xfrm>
            <a:off x="79318" y="563414"/>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Cloud storage : Cloud Storage Service</a:t>
            </a:r>
            <a:endPar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endParaRPr>
          </a:p>
        </p:txBody>
      </p:sp>
      <p:cxnSp>
        <p:nvCxnSpPr>
          <p:cNvPr id="26" name="Straight Connector 25">
            <a:extLst>
              <a:ext uri="{FF2B5EF4-FFF2-40B4-BE49-F238E27FC236}">
                <a16:creationId xmlns:a16="http://schemas.microsoft.com/office/drawing/2014/main" id="{B9F81CAC-E11B-4C40-A8E3-BB7A142CF36B}"/>
              </a:ext>
            </a:extLst>
          </p:cNvPr>
          <p:cNvCxnSpPr>
            <a:cxnSpLocks/>
          </p:cNvCxnSpPr>
          <p:nvPr/>
        </p:nvCxnSpPr>
        <p:spPr>
          <a:xfrm>
            <a:off x="-8308" y="1035106"/>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F44E0052-471F-43C6-9438-F1B01D67F25D}"/>
              </a:ext>
            </a:extLst>
          </p:cNvPr>
          <p:cNvSpPr/>
          <p:nvPr/>
        </p:nvSpPr>
        <p:spPr>
          <a:xfrm>
            <a:off x="96599" y="182851"/>
            <a:ext cx="7497214" cy="461665"/>
          </a:xfrm>
          <a:prstGeom prst="rect">
            <a:avLst/>
          </a:prstGeom>
        </p:spPr>
        <p:txBody>
          <a:bodyPr wrap="square">
            <a:spAutoFit/>
          </a:bodyPr>
          <a:lstStyle/>
          <a:p>
            <a:r>
              <a:rPr lang="en-US" sz="2400" b="1" dirty="0">
                <a:solidFill>
                  <a:schemeClr val="accent1">
                    <a:lumMod val="75000"/>
                  </a:schemeClr>
                </a:solidFill>
                <a:latin typeface="+mn-lt"/>
              </a:rPr>
              <a:t>CLOUD COMPUTING</a:t>
            </a:r>
          </a:p>
        </p:txBody>
      </p:sp>
    </p:spTree>
    <p:extLst>
      <p:ext uri="{BB962C8B-B14F-4D97-AF65-F5344CB8AC3E}">
        <p14:creationId xmlns:p14="http://schemas.microsoft.com/office/powerpoint/2010/main" val="31880879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7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5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5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78" grpId="0"/>
      <p:bldP spid="23589" grpId="0" animBg="1"/>
      <p:bldP spid="23590" grpId="0"/>
      <p:bldP spid="2359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96598" y="1242086"/>
            <a:ext cx="12095401" cy="5688036"/>
          </a:xfrm>
        </p:spPr>
        <p:txBody>
          <a:bodyPr>
            <a:normAutofit fontScale="92500"/>
          </a:bodyPr>
          <a:lstStyle/>
          <a:p>
            <a:pPr marL="548640" indent="-457200">
              <a:lnSpc>
                <a:spcPct val="120000"/>
              </a:lnSpc>
              <a:spcBef>
                <a:spcPts val="300"/>
              </a:spcBef>
              <a:buClr>
                <a:schemeClr val="accent2">
                  <a:lumMod val="75000"/>
                </a:schemeClr>
              </a:buClr>
              <a:buFont typeface="+mj-lt"/>
              <a:buAutoNum type="arabicPeriod"/>
            </a:pPr>
            <a:r>
              <a:rPr lang="en-US" sz="2400" b="1" dirty="0">
                <a:solidFill>
                  <a:srgbClr val="0070C0"/>
                </a:solidFill>
              </a:rPr>
              <a:t>Dramatic reduction in TCO</a:t>
            </a:r>
          </a:p>
          <a:p>
            <a:pPr marL="914400" lvl="1" indent="-365760">
              <a:lnSpc>
                <a:spcPct val="120000"/>
              </a:lnSpc>
              <a:spcBef>
                <a:spcPts val="600"/>
              </a:spcBef>
              <a:buClr>
                <a:schemeClr val="accent2">
                  <a:lumMod val="75000"/>
                </a:schemeClr>
              </a:buClr>
              <a:buFont typeface="Arial" panose="020B0604020202020204" pitchFamily="34" charset="0"/>
              <a:buChar char="•"/>
            </a:pPr>
            <a:r>
              <a:rPr lang="en-US" sz="2400" dirty="0"/>
              <a:t>Cuts storage cost by more than 10 times compared to block or file storage</a:t>
            </a:r>
          </a:p>
          <a:p>
            <a:pPr marL="548640" indent="-457200">
              <a:lnSpc>
                <a:spcPct val="120000"/>
              </a:lnSpc>
              <a:spcBef>
                <a:spcPts val="300"/>
              </a:spcBef>
              <a:buClr>
                <a:schemeClr val="accent2">
                  <a:lumMod val="75000"/>
                </a:schemeClr>
              </a:buClr>
              <a:buFont typeface="+mj-lt"/>
              <a:buAutoNum type="arabicPeriod"/>
            </a:pPr>
            <a:r>
              <a:rPr lang="en-US" sz="2400" b="1" dirty="0">
                <a:solidFill>
                  <a:srgbClr val="0070C0"/>
                </a:solidFill>
              </a:rPr>
              <a:t>Unlimited scalability</a:t>
            </a:r>
          </a:p>
          <a:p>
            <a:pPr marL="914400" lvl="1" indent="-365760">
              <a:lnSpc>
                <a:spcPct val="120000"/>
              </a:lnSpc>
              <a:spcBef>
                <a:spcPts val="600"/>
              </a:spcBef>
              <a:buClr>
                <a:schemeClr val="accent2">
                  <a:lumMod val="75000"/>
                </a:schemeClr>
              </a:buClr>
              <a:buFont typeface="Arial" panose="020B0604020202020204" pitchFamily="34" charset="0"/>
              <a:buChar char="•"/>
            </a:pPr>
            <a:r>
              <a:rPr lang="en-US" sz="2400" dirty="0"/>
              <a:t>Since built using distributed technologies, has unlimited scalability</a:t>
            </a:r>
          </a:p>
          <a:p>
            <a:pPr marL="914400" lvl="1" indent="-365760">
              <a:lnSpc>
                <a:spcPct val="120000"/>
              </a:lnSpc>
              <a:spcBef>
                <a:spcPts val="600"/>
              </a:spcBef>
              <a:buClr>
                <a:schemeClr val="accent2">
                  <a:lumMod val="75000"/>
                </a:schemeClr>
              </a:buClr>
              <a:buFont typeface="Arial" panose="020B0604020202020204" pitchFamily="34" charset="0"/>
              <a:buChar char="•"/>
            </a:pPr>
            <a:r>
              <a:rPr lang="en-US" sz="2400" dirty="0"/>
              <a:t>Seamlessly add or remove storage systems from the pool</a:t>
            </a:r>
          </a:p>
          <a:p>
            <a:pPr marL="628650" indent="-514350">
              <a:lnSpc>
                <a:spcPct val="120000"/>
              </a:lnSpc>
              <a:spcBef>
                <a:spcPts val="300"/>
              </a:spcBef>
              <a:buClr>
                <a:schemeClr val="accent2">
                  <a:lumMod val="75000"/>
                </a:schemeClr>
              </a:buClr>
              <a:buFont typeface="+mj-lt"/>
              <a:buAutoNum type="arabicPeriod" startAt="3"/>
            </a:pPr>
            <a:r>
              <a:rPr lang="en-US" sz="2400" b="1" dirty="0">
                <a:solidFill>
                  <a:srgbClr val="0070C0"/>
                </a:solidFill>
              </a:rPr>
              <a:t>Elasticity</a:t>
            </a:r>
          </a:p>
          <a:p>
            <a:pPr marL="914400" lvl="1" indent="-365760">
              <a:lnSpc>
                <a:spcPct val="120000"/>
              </a:lnSpc>
              <a:spcBef>
                <a:spcPts val="600"/>
              </a:spcBef>
              <a:buClr>
                <a:schemeClr val="accent2">
                  <a:lumMod val="75000"/>
                </a:schemeClr>
              </a:buClr>
              <a:buFont typeface="Arial" panose="020B0604020202020204" pitchFamily="34" charset="0"/>
              <a:buChar char="•"/>
            </a:pPr>
            <a:r>
              <a:rPr lang="en-US" sz="2400" dirty="0"/>
              <a:t>Storage virtualization decouples and abstracts the storage pool from its physical implementation. So we can get an virtual elastic (grow and shrink as required) and unified storage pool</a:t>
            </a:r>
          </a:p>
          <a:p>
            <a:pPr marL="628650" indent="-514350">
              <a:lnSpc>
                <a:spcPct val="120000"/>
              </a:lnSpc>
              <a:spcBef>
                <a:spcPts val="300"/>
              </a:spcBef>
              <a:buClr>
                <a:schemeClr val="accent2">
                  <a:lumMod val="75000"/>
                </a:schemeClr>
              </a:buClr>
              <a:buFont typeface="+mj-lt"/>
              <a:buAutoNum type="arabicPeriod" startAt="3"/>
            </a:pPr>
            <a:r>
              <a:rPr lang="en-US" sz="2400" b="1" dirty="0">
                <a:solidFill>
                  <a:srgbClr val="0070C0"/>
                </a:solidFill>
              </a:rPr>
              <a:t>On-Demand</a:t>
            </a:r>
          </a:p>
          <a:p>
            <a:pPr marL="914400" lvl="1" indent="-365760">
              <a:lnSpc>
                <a:spcPct val="120000"/>
              </a:lnSpc>
              <a:spcBef>
                <a:spcPts val="600"/>
              </a:spcBef>
              <a:buClr>
                <a:schemeClr val="accent2">
                  <a:lumMod val="75000"/>
                </a:schemeClr>
              </a:buClr>
              <a:buFont typeface="Arial" panose="020B0604020202020204" pitchFamily="34" charset="0"/>
              <a:buChar char="•"/>
            </a:pPr>
            <a:r>
              <a:rPr lang="en-US" sz="2400" dirty="0"/>
              <a:t>Uses  a pay-as-you-go model, where you pay only for the data stored and the data accessed. For a private cloud, there is a minimal cluster to start with, beyond  which it is on-demand. </a:t>
            </a:r>
          </a:p>
          <a:p>
            <a:pPr marL="914400" lvl="1" indent="-365760">
              <a:lnSpc>
                <a:spcPct val="120000"/>
              </a:lnSpc>
              <a:spcBef>
                <a:spcPts val="600"/>
              </a:spcBef>
              <a:buClr>
                <a:schemeClr val="accent2">
                  <a:lumMod val="75000"/>
                </a:schemeClr>
              </a:buClr>
              <a:buFont typeface="Arial" panose="020B0604020202020204" pitchFamily="34" charset="0"/>
              <a:buChar char="•"/>
            </a:pPr>
            <a:r>
              <a:rPr lang="en-US" sz="2400" dirty="0"/>
              <a:t>This can result in huge cost savings for the storage user.</a:t>
            </a:r>
          </a:p>
          <a:p>
            <a:pPr marL="114300">
              <a:spcBef>
                <a:spcPts val="300"/>
              </a:spcBef>
              <a:buClr>
                <a:schemeClr val="accent2">
                  <a:lumMod val="75000"/>
                </a:schemeClr>
              </a:buClr>
            </a:pPr>
            <a:endParaRPr lang="en-US" sz="2400" dirty="0"/>
          </a:p>
        </p:txBody>
      </p:sp>
      <p:sp>
        <p:nvSpPr>
          <p:cNvPr id="5" name="Rectangle 4">
            <a:extLst>
              <a:ext uri="{FF2B5EF4-FFF2-40B4-BE49-F238E27FC236}">
                <a16:creationId xmlns:a16="http://schemas.microsoft.com/office/drawing/2014/main" id="{0767E669-161B-4A36-A935-33CC30DD4385}"/>
              </a:ext>
            </a:extLst>
          </p:cNvPr>
          <p:cNvSpPr/>
          <p:nvPr/>
        </p:nvSpPr>
        <p:spPr>
          <a:xfrm>
            <a:off x="121522" y="563414"/>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What Constitutes Cloud Storage</a:t>
            </a:r>
            <a:endPar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endParaRPr>
          </a:p>
        </p:txBody>
      </p:sp>
      <p:cxnSp>
        <p:nvCxnSpPr>
          <p:cNvPr id="6" name="Straight Connector 5">
            <a:extLst>
              <a:ext uri="{FF2B5EF4-FFF2-40B4-BE49-F238E27FC236}">
                <a16:creationId xmlns:a16="http://schemas.microsoft.com/office/drawing/2014/main" id="{373A841D-730B-4000-AD7D-94911DC8C86F}"/>
              </a:ext>
            </a:extLst>
          </p:cNvPr>
          <p:cNvCxnSpPr>
            <a:cxnSpLocks/>
          </p:cNvCxnSpPr>
          <p:nvPr/>
        </p:nvCxnSpPr>
        <p:spPr>
          <a:xfrm>
            <a:off x="-8308" y="1133582"/>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6E2809B6-189E-4ABF-B0A7-922FC7C30B9F}"/>
              </a:ext>
            </a:extLst>
          </p:cNvPr>
          <p:cNvSpPr/>
          <p:nvPr/>
        </p:nvSpPr>
        <p:spPr>
          <a:xfrm>
            <a:off x="96599" y="182851"/>
            <a:ext cx="7497214" cy="461665"/>
          </a:xfrm>
          <a:prstGeom prst="rect">
            <a:avLst/>
          </a:prstGeom>
        </p:spPr>
        <p:txBody>
          <a:bodyPr wrap="square">
            <a:spAutoFit/>
          </a:bodyPr>
          <a:lstStyle/>
          <a:p>
            <a:r>
              <a:rPr lang="en-US" sz="2400" b="1" dirty="0">
                <a:solidFill>
                  <a:schemeClr val="accent1">
                    <a:lumMod val="75000"/>
                  </a:schemeClr>
                </a:solidFill>
                <a:latin typeface="+mn-lt"/>
              </a:rPr>
              <a:t>CLOUD COMPUTING</a:t>
            </a:r>
          </a:p>
        </p:txBody>
      </p:sp>
    </p:spTree>
    <p:extLst>
      <p:ext uri="{BB962C8B-B14F-4D97-AF65-F5344CB8AC3E}">
        <p14:creationId xmlns:p14="http://schemas.microsoft.com/office/powerpoint/2010/main" val="366511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4037</TotalTime>
  <Words>1782</Words>
  <Application>Microsoft Office PowerPoint</Application>
  <PresentationFormat>Widescreen</PresentationFormat>
  <Paragraphs>169</Paragraphs>
  <Slides>16</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Calibri Light</vt:lpstr>
      <vt:lpstr>Symbol</vt:lpstr>
      <vt:lpstr>Times New Roman</vt:lpstr>
      <vt:lpstr>Wingdings</vt:lpstr>
      <vt:lpstr>Wingdings 2</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Prafullata K Auradkar</cp:lastModifiedBy>
  <cp:revision>170</cp:revision>
  <dcterms:created xsi:type="dcterms:W3CDTF">2019-05-30T23:14:00Z</dcterms:created>
  <dcterms:modified xsi:type="dcterms:W3CDTF">2024-02-26T08:32:44Z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1033-11.2.0.9260</vt:lpwstr>
  </property>
</Properties>
</file>