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19"/>
  </p:notesMasterIdLst>
  <p:sldIdLst>
    <p:sldId id="256" r:id="rId3"/>
    <p:sldId id="363" r:id="rId4"/>
    <p:sldId id="381" r:id="rId5"/>
    <p:sldId id="366" r:id="rId6"/>
    <p:sldId id="367" r:id="rId7"/>
    <p:sldId id="368" r:id="rId8"/>
    <p:sldId id="369" r:id="rId9"/>
    <p:sldId id="370" r:id="rId10"/>
    <p:sldId id="371" r:id="rId11"/>
    <p:sldId id="372" r:id="rId12"/>
    <p:sldId id="373" r:id="rId13"/>
    <p:sldId id="374" r:id="rId14"/>
    <p:sldId id="375" r:id="rId15"/>
    <p:sldId id="377" r:id="rId16"/>
    <p:sldId id="376" r:id="rId17"/>
    <p:sldId id="28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9" autoAdjust="0"/>
  </p:normalViewPr>
  <p:slideViewPr>
    <p:cSldViewPr snapToGrid="0">
      <p:cViewPr varScale="1">
        <p:scale>
          <a:sx n="71" d="100"/>
          <a:sy n="71" d="100"/>
        </p:scale>
        <p:origin x="1032" y="67"/>
      </p:cViewPr>
      <p:guideLst>
        <p:guide orient="horz" pos="2577"/>
        <p:guide pos="3830"/>
      </p:guideLst>
    </p:cSldViewPr>
  </p:slideViewPr>
  <p:notesTextViewPr>
    <p:cViewPr>
      <p:scale>
        <a:sx n="1" d="1"/>
        <a:sy n="1" d="1"/>
      </p:scale>
      <p:origin x="0" y="0"/>
    </p:cViewPr>
  </p:notesTextViewPr>
  <p:sorterViewPr>
    <p:cViewPr>
      <p:scale>
        <a:sx n="140" d="100"/>
        <a:sy n="140" d="100"/>
      </p:scale>
      <p:origin x="0" y="-64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CIFS – Common Internet File System – less scalable than NFS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029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ASIC – Application specific Integrated Circuit</a:t>
            </a:r>
          </a:p>
          <a:p>
            <a:endParaRPr lang="en-GB" dirty="0"/>
          </a:p>
          <a:p>
            <a:r>
              <a:rPr lang="en-GB" dirty="0"/>
              <a:t>SCSI – Small Computer System Interface</a:t>
            </a:r>
          </a:p>
          <a:p>
            <a:r>
              <a:rPr lang="en-GB" dirty="0"/>
              <a:t>ISCSI – Internet Small Computer System Interface</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40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8" name="Google Shape;26;p31" descr="A logo for a university&#10;&#10;Description automatically generated">
            <a:extLst>
              <a:ext uri="{FF2B5EF4-FFF2-40B4-BE49-F238E27FC236}">
                <a16:creationId xmlns:a16="http://schemas.microsoft.com/office/drawing/2014/main" id="{A53E07AF-366E-BEEB-AA12-5586DC08A833}"/>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415520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40258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779627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1076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697202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55509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88858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66142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705723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1216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46274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06-03-2024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37868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06-03-2024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04674560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569658" y="1304079"/>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4982579" y="4566848"/>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443564" y="3711399"/>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680797" y="2317312"/>
            <a:ext cx="518501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1" i="0" u="none" strike="noStrike" cap="none" dirty="0">
                <a:solidFill>
                  <a:srgbClr val="2F5496"/>
                </a:solidFill>
                <a:latin typeface="Calibri"/>
                <a:ea typeface="Calibri"/>
                <a:cs typeface="Calibri"/>
                <a:sym typeface="Calibri"/>
              </a:rPr>
              <a:t>Storage Virtualization</a:t>
            </a:r>
          </a:p>
        </p:txBody>
      </p:sp>
      <p:sp>
        <p:nvSpPr>
          <p:cNvPr id="95" name="Google Shape;95;p1"/>
          <p:cNvSpPr txBox="1"/>
          <p:nvPr/>
        </p:nvSpPr>
        <p:spPr>
          <a:xfrm>
            <a:off x="4982579" y="4004581"/>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356034ED-574C-FFCF-6832-409AF397F275}"/>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4" name="Google Shape;112;p1">
            <a:extLst>
              <a:ext uri="{FF2B5EF4-FFF2-40B4-BE49-F238E27FC236}">
                <a16:creationId xmlns:a16="http://schemas.microsoft.com/office/drawing/2014/main" id="{A8221ED9-E857-EBFF-DB90-ED3ADB8819DA}"/>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648" y="1137392"/>
            <a:ext cx="11977351" cy="5589351"/>
          </a:xfrm>
          <a:prstGeom prst="rect">
            <a:avLst/>
          </a:prstGeom>
          <a:noFill/>
        </p:spPr>
        <p:txBody>
          <a:bodyPr wrap="square" rtlCol="0">
            <a:spAutoFit/>
          </a:bodyPr>
          <a:lstStyle/>
          <a:p>
            <a:pPr>
              <a:lnSpc>
                <a:spcPct val="150000"/>
              </a:lnSpc>
              <a:buClrTx/>
              <a:defRPr/>
            </a:pPr>
            <a:r>
              <a:rPr kumimoji="0" lang="en-US" sz="2000" b="1" i="0" u="none" strike="noStrike" kern="1200" cap="none" spc="0" normalizeH="0" baseline="0" noProof="0" dirty="0" err="1">
                <a:ln>
                  <a:noFill/>
                </a:ln>
                <a:solidFill>
                  <a:schemeClr val="tx1"/>
                </a:solidFill>
                <a:effectLst/>
                <a:uLnTx/>
                <a:uFillTx/>
                <a:latin typeface="Calibri"/>
                <a:ea typeface="+mn-ea"/>
                <a:cs typeface="+mn-cs"/>
              </a:rPr>
              <a:t>Gluster</a:t>
            </a:r>
            <a:r>
              <a:rPr kumimoji="0" lang="en-US" sz="2000" b="1" i="0" u="none" strike="noStrike" kern="1200" cap="none" spc="0" normalizeH="0" baseline="0" noProof="0" dirty="0">
                <a:ln>
                  <a:noFill/>
                </a:ln>
                <a:solidFill>
                  <a:schemeClr val="tx1"/>
                </a:solidFill>
                <a:effectLst/>
                <a:uLnTx/>
                <a:uFillTx/>
                <a:latin typeface="Calibri"/>
                <a:ea typeface="+mn-ea"/>
                <a:cs typeface="+mn-cs"/>
              </a:rPr>
              <a:t> FS architecture</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GlusterFS</a:t>
            </a:r>
            <a:r>
              <a:rPr kumimoji="0" lang="en-US" sz="1800" b="0" i="0" u="none" strike="noStrike" kern="1200" cap="none" spc="0" normalizeH="0" baseline="0" noProof="0" dirty="0">
                <a:ln>
                  <a:noFill/>
                </a:ln>
                <a:solidFill>
                  <a:prstClr val="black"/>
                </a:solidFill>
                <a:effectLst/>
                <a:uLnTx/>
                <a:uFillTx/>
                <a:latin typeface="Calibri"/>
                <a:ea typeface="+mn-ea"/>
                <a:cs typeface="+mn-cs"/>
              </a:rPr>
              <a:t> uses the concept of a storage brick consisting of a server that is attached to storage directly (DAS) or through a SAN.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Local file systems (ext3, ext4) are created on this storage.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Gluster employs a mechanism called translators to implement the file system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capabilities.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Translators are programs (like filters) inserted between the actual content of a </a:t>
            </a:r>
            <a:br>
              <a:rPr kumimoji="0" lang="en-US" sz="1800" b="0" i="0" u="none" strike="noStrike" kern="1200" cap="none" spc="0" normalizeH="0" baseline="0" noProof="0" dirty="0">
                <a:ln>
                  <a:noFill/>
                </a:ln>
                <a:solidFill>
                  <a:prstClr val="black"/>
                </a:solidFill>
                <a:effectLst/>
                <a:uLnTx/>
                <a:uFillTx/>
                <a:latin typeface="Calibri"/>
                <a:ea typeface="+mn-ea"/>
                <a:cs typeface="+mn-cs"/>
              </a:rPr>
            </a:br>
            <a:r>
              <a:rPr kumimoji="0" lang="en-US" sz="1800" b="0" i="0" u="none" strike="noStrike" kern="1200" cap="none" spc="0" normalizeH="0" baseline="0" noProof="0" dirty="0">
                <a:ln>
                  <a:noFill/>
                </a:ln>
                <a:solidFill>
                  <a:prstClr val="black"/>
                </a:solidFill>
                <a:effectLst/>
                <a:uLnTx/>
                <a:uFillTx/>
                <a:latin typeface="Calibri"/>
                <a:ea typeface="+mn-ea"/>
                <a:cs typeface="+mn-cs"/>
              </a:rPr>
              <a:t>file and the user accessing the file as a basic file system interface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Each translator implements a particular feature of GlusterFS.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Translators can be loaded both in client and server side appropriately to improve or achieve new functionalities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Gluster performs very good load balancing of operations using the I/O Scheduler translators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GlusterFS also supports file replication with the Automatic File Replication (AFR) translator, which keeps identical copies of a file/directory on all its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subvolumes</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a:buClrTx/>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 </a:t>
            </a:r>
            <a:r>
              <a:rPr kumimoji="0" lang="en-US" sz="2400" b="1" i="0" u="none" strike="noStrike" kern="1200" cap="none" spc="0" normalizeH="0" baseline="0" noProof="0" dirty="0">
                <a:ln>
                  <a:noFill/>
                </a:ln>
                <a:solidFill>
                  <a:schemeClr val="tx1"/>
                </a:solidFill>
                <a:effectLst/>
                <a:uLnTx/>
                <a:uFillTx/>
                <a:latin typeface="Calibri"/>
                <a:ea typeface="+mn-ea"/>
                <a:cs typeface="+mn-cs"/>
              </a:rPr>
              <a:t>– Distributed File System</a:t>
            </a:r>
            <a:endParaRPr kumimoji="0" lang="en-IN" sz="2400" b="1" i="0" u="none" strike="noStrike" kern="1200" cap="none" spc="0" normalizeH="0" baseline="0" noProof="0" dirty="0">
              <a:ln>
                <a:noFill/>
              </a:ln>
              <a:solidFill>
                <a:schemeClr val="tx1"/>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125477"/>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2101" y="1977511"/>
            <a:ext cx="3905250" cy="2935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9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2. Block </a:t>
            </a:r>
            <a:r>
              <a:rPr kumimoji="0" lang="en-US" sz="2400" b="1" i="0" u="none" strike="noStrike" kern="1200" cap="none" spc="0" normalizeH="0" baseline="0" noProof="0" dirty="0">
                <a:ln>
                  <a:noFill/>
                </a:ln>
                <a:solidFill>
                  <a:srgbClr val="7030A0"/>
                </a:solidFill>
                <a:effectLst/>
                <a:uLnTx/>
                <a:uFillTx/>
                <a:latin typeface="Calibri"/>
                <a:ea typeface="+mn-ea"/>
                <a:cs typeface="+mn-cs"/>
              </a:rPr>
              <a:t>Virtualization</a:t>
            </a:r>
            <a:endParaRPr kumimoji="0" lang="en-IN" sz="2400" b="1" i="0" u="none" strike="noStrike" kern="1200" cap="none" spc="0" normalizeH="0" baseline="0" noProof="0" dirty="0">
              <a:ln>
                <a:noFill/>
              </a:ln>
              <a:solidFill>
                <a:srgbClr val="7030A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504856"/>
            <a:ext cx="11984849" cy="3737946"/>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i="0" u="none" strike="noStrike" kern="1200" cap="none" spc="0" normalizeH="0" baseline="0" noProof="0" dirty="0">
                <a:ln>
                  <a:noFill/>
                </a:ln>
                <a:solidFill>
                  <a:prstClr val="black"/>
                </a:solidFill>
                <a:effectLst/>
                <a:uLnTx/>
                <a:uFillTx/>
                <a:latin typeface="Calibri"/>
                <a:ea typeface="+mn-ea"/>
                <a:cs typeface="+mn-cs"/>
              </a:rPr>
              <a:t>Block level Virtualization </a:t>
            </a:r>
            <a:r>
              <a:rPr lang="en-US" sz="2000" kern="1200" dirty="0">
                <a:solidFill>
                  <a:prstClr val="black"/>
                </a:solidFill>
                <a:latin typeface="Calibri"/>
                <a:ea typeface="+mn-ea"/>
                <a:cs typeface="+mn-cs"/>
              </a:rPr>
              <a:t>Virtualizes multiple physical disks and presents the same as a single logical disk.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data blocks are mapped to one or more physical disks sub-systems.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These block addresses may reside on multiple storage sub-systems, appearing however as a single storage (logical) storage device.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Block level storage virtualization can be performed at three levels: </a:t>
            </a:r>
          </a:p>
          <a:p>
            <a:pPr marL="914400" marR="0" lvl="1" indent="-457200" algn="l" defTabSz="914400" rtl="0" eaLnBrk="1" fontAlgn="auto" latinLnBrk="0" hangingPunct="1">
              <a:lnSpc>
                <a:spcPct val="150000"/>
              </a:lnSpc>
              <a:spcBef>
                <a:spcPts val="0"/>
              </a:spcBef>
              <a:spcAft>
                <a:spcPts val="0"/>
              </a:spcAft>
              <a:buClrTx/>
              <a:buSzTx/>
              <a:buFont typeface="+mj-lt"/>
              <a:buAutoNum type="alphaLcPeriod"/>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Host-Based </a:t>
            </a:r>
          </a:p>
          <a:p>
            <a:pPr marL="914400" marR="0" lvl="1" indent="-457200" algn="l" defTabSz="914400" rtl="0" eaLnBrk="1" fontAlgn="auto" latinLnBrk="0" hangingPunct="1">
              <a:lnSpc>
                <a:spcPct val="150000"/>
              </a:lnSpc>
              <a:spcBef>
                <a:spcPts val="0"/>
              </a:spcBef>
              <a:spcAft>
                <a:spcPts val="0"/>
              </a:spcAft>
              <a:buClrTx/>
              <a:buSzTx/>
              <a:buFont typeface="+mj-lt"/>
              <a:buAutoNum type="alphaLcPeriod"/>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Storage Level </a:t>
            </a:r>
          </a:p>
          <a:p>
            <a:pPr marL="914400" marR="0" lvl="1" indent="-457200" algn="l" defTabSz="914400" rtl="0" eaLnBrk="1" fontAlgn="auto" latinLnBrk="0" hangingPunct="1">
              <a:lnSpc>
                <a:spcPct val="150000"/>
              </a:lnSpc>
              <a:spcBef>
                <a:spcPts val="0"/>
              </a:spcBef>
              <a:spcAft>
                <a:spcPts val="0"/>
              </a:spcAft>
              <a:buClrTx/>
              <a:buSzTx/>
              <a:buFont typeface="+mj-lt"/>
              <a:buAutoNum type="alphaLcPeriod"/>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Network level</a:t>
            </a:r>
          </a:p>
        </p:txBody>
      </p:sp>
    </p:spTree>
    <p:extLst>
      <p:ext uri="{BB962C8B-B14F-4D97-AF65-F5344CB8AC3E}">
        <p14:creationId xmlns:p14="http://schemas.microsoft.com/office/powerpoint/2010/main" val="69062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2. Block </a:t>
            </a:r>
            <a:r>
              <a:rPr kumimoji="0" lang="en-US" sz="2400" b="1" i="0" u="none" strike="noStrike" kern="1200" cap="none" spc="0" normalizeH="0" baseline="0" noProof="0" dirty="0">
                <a:ln>
                  <a:noFill/>
                </a:ln>
                <a:solidFill>
                  <a:srgbClr val="7030A0"/>
                </a:solidFill>
                <a:effectLst/>
                <a:uLnTx/>
                <a:uFillTx/>
                <a:latin typeface="Calibri"/>
                <a:ea typeface="+mn-ea"/>
                <a:cs typeface="+mn-cs"/>
              </a:rPr>
              <a:t>Virtualization</a:t>
            </a:r>
            <a:endParaRPr kumimoji="0" lang="en-IN" sz="2400" b="1" i="0" u="none" strike="noStrike" kern="1200" cap="none" spc="0" normalizeH="0" baseline="0" noProof="0" dirty="0">
              <a:ln>
                <a:noFill/>
              </a:ln>
              <a:solidFill>
                <a:srgbClr val="7030A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435114"/>
            <a:ext cx="8280026" cy="508151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Host-Based block virtualization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Uses a </a:t>
            </a:r>
            <a:r>
              <a:rPr kumimoji="0" lang="en-US" sz="1600" b="1" i="0" u="none" strike="noStrike" kern="1200" cap="none" spc="0" normalizeH="0" baseline="0" noProof="0" dirty="0">
                <a:ln>
                  <a:noFill/>
                </a:ln>
                <a:solidFill>
                  <a:prstClr val="black"/>
                </a:solidFill>
                <a:effectLst/>
                <a:uLnTx/>
                <a:uFillTx/>
                <a:latin typeface="Calibri"/>
                <a:ea typeface="+mn-ea"/>
                <a:cs typeface="+mn-cs"/>
              </a:rPr>
              <a:t>Logical Volume Manager</a:t>
            </a:r>
            <a:r>
              <a:rPr kumimoji="0" lang="en-US" sz="1600" b="0" i="0" u="none" strike="noStrike" kern="1200" cap="none" spc="0" normalizeH="0" baseline="0" noProof="0" dirty="0">
                <a:ln>
                  <a:noFill/>
                </a:ln>
                <a:solidFill>
                  <a:prstClr val="black"/>
                </a:solidFill>
                <a:effectLst/>
                <a:uLnTx/>
                <a:uFillTx/>
                <a:latin typeface="Calibri"/>
                <a:ea typeface="+mn-ea"/>
                <a:cs typeface="+mn-cs"/>
              </a:rPr>
              <a:t> (LVM), a virtualization layer that supports creation of a Storage pool by combining multiple disks (as in the picture) that is greater than the size of a physical disk from where the logical </a:t>
            </a:r>
            <a:r>
              <a:rPr lang="en-US" sz="1600" kern="1200" dirty="0">
                <a:solidFill>
                  <a:prstClr val="black"/>
                </a:solidFill>
                <a:latin typeface="Calibri"/>
                <a:ea typeface="+mn-ea"/>
                <a:cs typeface="+mn-cs"/>
              </a:rPr>
              <a:t>storage is created.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kern="1200" dirty="0">
                <a:solidFill>
                  <a:prstClr val="black"/>
                </a:solidFill>
                <a:latin typeface="Calibri"/>
                <a:ea typeface="+mn-ea"/>
                <a:cs typeface="+mn-cs"/>
              </a:rPr>
              <a:t>This also allows transparent </a:t>
            </a:r>
            <a:r>
              <a:rPr kumimoji="0" lang="en-US" sz="1600" b="0" i="0" u="none" strike="noStrike" kern="1200" cap="none" spc="0" normalizeH="0" baseline="0" noProof="0" dirty="0">
                <a:ln>
                  <a:noFill/>
                </a:ln>
                <a:solidFill>
                  <a:prstClr val="black"/>
                </a:solidFill>
                <a:effectLst/>
                <a:uLnTx/>
                <a:uFillTx/>
                <a:latin typeface="Calibri"/>
                <a:ea typeface="+mn-ea"/>
                <a:cs typeface="+mn-cs"/>
              </a:rPr>
              <a:t>allocation and management of disk space for file systems or raw data with capabilities to dynamically shrink or increase physical volumes.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Storage-Device level virtualization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Creates </a:t>
            </a:r>
            <a:r>
              <a:rPr kumimoji="0" lang="en-US" sz="1600" b="1" i="0" u="none" strike="noStrike" kern="1200" cap="none" spc="0" normalizeH="0" baseline="0" noProof="0" dirty="0">
                <a:ln>
                  <a:noFill/>
                </a:ln>
                <a:solidFill>
                  <a:prstClr val="black"/>
                </a:solidFill>
                <a:effectLst/>
                <a:uLnTx/>
                <a:uFillTx/>
                <a:latin typeface="Calibri"/>
                <a:ea typeface="+mn-ea"/>
                <a:cs typeface="+mn-cs"/>
              </a:rPr>
              <a:t>Virtual Volumes </a:t>
            </a:r>
            <a:r>
              <a:rPr kumimoji="0" lang="en-US" sz="1600" b="0" i="0" u="none" strike="noStrike" kern="1200" cap="none" spc="0" normalizeH="0" baseline="0" noProof="0" dirty="0">
                <a:ln>
                  <a:noFill/>
                </a:ln>
                <a:solidFill>
                  <a:prstClr val="black"/>
                </a:solidFill>
                <a:effectLst/>
                <a:uLnTx/>
                <a:uFillTx/>
                <a:latin typeface="Calibri"/>
                <a:ea typeface="+mn-ea"/>
                <a:cs typeface="+mn-cs"/>
              </a:rPr>
              <a:t>over the physical storage space of the specific storage subsystem.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Storage disk arrays provide this form of virtualization using RAID techniques. Array controllers create </a:t>
            </a:r>
            <a:r>
              <a:rPr kumimoji="0" lang="en-US" sz="1600" b="1" i="0" u="none" strike="noStrike" kern="1200" cap="none" spc="0" normalizeH="0" baseline="0" noProof="0" dirty="0">
                <a:ln>
                  <a:noFill/>
                </a:ln>
                <a:solidFill>
                  <a:prstClr val="black"/>
                </a:solidFill>
                <a:effectLst/>
                <a:uLnTx/>
                <a:uFillTx/>
                <a:latin typeface="Calibri"/>
                <a:ea typeface="+mn-ea"/>
                <a:cs typeface="+mn-cs"/>
              </a:rPr>
              <a:t>Logical </a:t>
            </a:r>
            <a:r>
              <a:rPr kumimoji="0" lang="en-US" sz="1600" b="1" i="0" u="none" strike="noStrike" kern="1200" cap="none" spc="0" normalizeH="0" baseline="0" noProof="0" dirty="0" err="1">
                <a:ln>
                  <a:noFill/>
                </a:ln>
                <a:solidFill>
                  <a:prstClr val="black"/>
                </a:solidFill>
                <a:effectLst/>
                <a:uLnTx/>
                <a:uFillTx/>
                <a:latin typeface="Calibri"/>
                <a:ea typeface="+mn-ea"/>
                <a:cs typeface="+mn-cs"/>
              </a:rPr>
              <a:t>UNits</a:t>
            </a:r>
            <a:r>
              <a:rPr kumimoji="0" lang="en-US" sz="1600" b="1" i="0" u="none" strike="noStrike" kern="1200" cap="none" spc="0" normalizeH="0" baseline="0" noProof="0" dirty="0">
                <a:ln>
                  <a:noFill/>
                </a:ln>
                <a:solidFill>
                  <a:prstClr val="black"/>
                </a:solidFill>
                <a:effectLst/>
                <a:uLnTx/>
                <a:uFillTx/>
                <a:latin typeface="Calibri"/>
                <a:ea typeface="+mn-ea"/>
                <a:cs typeface="+mn-cs"/>
              </a:rPr>
              <a:t> </a:t>
            </a:r>
            <a:r>
              <a:rPr kumimoji="0" lang="en-US" sz="1600" b="0" i="0" u="none" strike="noStrike" kern="1200" cap="none" spc="0" normalizeH="0" baseline="0" noProof="0" dirty="0">
                <a:ln>
                  <a:noFill/>
                </a:ln>
                <a:solidFill>
                  <a:prstClr val="black"/>
                </a:solidFill>
                <a:effectLst/>
                <a:uLnTx/>
                <a:uFillTx/>
                <a:latin typeface="Calibri"/>
                <a:ea typeface="+mn-ea"/>
                <a:cs typeface="+mn-cs"/>
              </a:rPr>
              <a:t>(LUNs) spanning across multiple disks in the array in RAID Groups. Some disk arrays also virtualize third-party external storage devices attached to the array.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This technique is generally host-agnostic and has low latency since the virtualization is a part of the storage device itself and in the firmware of the device</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grpSp>
        <p:nvGrpSpPr>
          <p:cNvPr id="9" name="Group 8">
            <a:extLst>
              <a:ext uri="{FF2B5EF4-FFF2-40B4-BE49-F238E27FC236}">
                <a16:creationId xmlns:a16="http://schemas.microsoft.com/office/drawing/2014/main" id="{48477271-4AB8-4CE7-926E-34539ED1C278}"/>
              </a:ext>
            </a:extLst>
          </p:cNvPr>
          <p:cNvGrpSpPr/>
          <p:nvPr/>
        </p:nvGrpSpPr>
        <p:grpSpPr>
          <a:xfrm>
            <a:off x="8487178" y="1113563"/>
            <a:ext cx="3695574" cy="3126226"/>
            <a:chOff x="6851904" y="1470158"/>
            <a:chExt cx="5231766" cy="4125970"/>
          </a:xfrm>
        </p:grpSpPr>
        <p:pic>
          <p:nvPicPr>
            <p:cNvPr id="11" name="Picture 10">
              <a:extLst>
                <a:ext uri="{FF2B5EF4-FFF2-40B4-BE49-F238E27FC236}">
                  <a16:creationId xmlns:a16="http://schemas.microsoft.com/office/drawing/2014/main" id="{7FCD7C7C-7449-4DD5-A655-F306EB0231EB}"/>
                </a:ext>
              </a:extLst>
            </p:cNvPr>
            <p:cNvPicPr>
              <a:picLocks noChangeAspect="1"/>
            </p:cNvPicPr>
            <p:nvPr/>
          </p:nvPicPr>
          <p:blipFill>
            <a:blip r:embed="rId2"/>
            <a:stretch>
              <a:fillRect/>
            </a:stretch>
          </p:blipFill>
          <p:spPr>
            <a:xfrm>
              <a:off x="6851904" y="1470158"/>
              <a:ext cx="5231766" cy="4125970"/>
            </a:xfrm>
            <a:prstGeom prst="rect">
              <a:avLst/>
            </a:prstGeom>
          </p:spPr>
        </p:pic>
        <p:sp>
          <p:nvSpPr>
            <p:cNvPr id="12" name="TextBox 11">
              <a:extLst>
                <a:ext uri="{FF2B5EF4-FFF2-40B4-BE49-F238E27FC236}">
                  <a16:creationId xmlns:a16="http://schemas.microsoft.com/office/drawing/2014/main" id="{5A6B8E7E-01D5-4B7D-863B-F236662B9A7A}"/>
                </a:ext>
              </a:extLst>
            </p:cNvPr>
            <p:cNvSpPr txBox="1"/>
            <p:nvPr/>
          </p:nvSpPr>
          <p:spPr>
            <a:xfrm>
              <a:off x="7005711" y="2307102"/>
              <a:ext cx="1286033" cy="276999"/>
            </a:xfrm>
            <a:prstGeom prst="rect">
              <a:avLst/>
            </a:prstGeom>
            <a:noFill/>
          </p:spPr>
          <p:txBody>
            <a:bodyPr wrap="square" rtlCol="0">
              <a:spAutoFit/>
            </a:bodyPr>
            <a:lstStyle/>
            <a:p>
              <a:r>
                <a:rPr lang="en-IN" sz="1200" b="1" dirty="0">
                  <a:solidFill>
                    <a:schemeClr val="accent2">
                      <a:lumMod val="75000"/>
                    </a:schemeClr>
                  </a:solidFill>
                </a:rPr>
                <a:t>LVM</a:t>
              </a:r>
            </a:p>
          </p:txBody>
        </p:sp>
      </p:grpSp>
      <p:pic>
        <p:nvPicPr>
          <p:cNvPr id="5" name="Picture 4">
            <a:extLst>
              <a:ext uri="{FF2B5EF4-FFF2-40B4-BE49-F238E27FC236}">
                <a16:creationId xmlns:a16="http://schemas.microsoft.com/office/drawing/2014/main" id="{B645E118-A5FF-4254-8E41-E444D6FF2E29}"/>
              </a:ext>
            </a:extLst>
          </p:cNvPr>
          <p:cNvPicPr>
            <a:picLocks noChangeAspect="1"/>
          </p:cNvPicPr>
          <p:nvPr/>
        </p:nvPicPr>
        <p:blipFill>
          <a:blip r:embed="rId3"/>
          <a:stretch>
            <a:fillRect/>
          </a:stretch>
        </p:blipFill>
        <p:spPr>
          <a:xfrm>
            <a:off x="8487178" y="4358444"/>
            <a:ext cx="3695574" cy="2415424"/>
          </a:xfrm>
          <a:prstGeom prst="rect">
            <a:avLst/>
          </a:prstGeom>
        </p:spPr>
      </p:pic>
    </p:spTree>
    <p:extLst>
      <p:ext uri="{BB962C8B-B14F-4D97-AF65-F5344CB8AC3E}">
        <p14:creationId xmlns:p14="http://schemas.microsoft.com/office/powerpoint/2010/main" val="419927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41839" y="654965"/>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2. Block </a:t>
            </a:r>
            <a:r>
              <a:rPr kumimoji="0" lang="en-US" sz="2400" b="1" i="0" u="none" strike="noStrike" kern="1200" cap="none" spc="0" normalizeH="0" baseline="0" noProof="0" dirty="0">
                <a:ln>
                  <a:noFill/>
                </a:ln>
                <a:solidFill>
                  <a:srgbClr val="7030A0"/>
                </a:solidFill>
                <a:effectLst/>
                <a:uLnTx/>
                <a:uFillTx/>
                <a:latin typeface="Calibri"/>
                <a:ea typeface="+mn-ea"/>
                <a:cs typeface="+mn-cs"/>
              </a:rPr>
              <a:t>Virtualization</a:t>
            </a:r>
            <a:endParaRPr kumimoji="0" lang="en-IN" sz="2400" b="1" i="0" u="none" strike="noStrike" kern="1200" cap="none" spc="0" normalizeH="0" baseline="0" noProof="0" dirty="0">
              <a:ln>
                <a:noFill/>
              </a:ln>
              <a:solidFill>
                <a:srgbClr val="7030A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41839" y="255307"/>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C47E5626-F399-4EBE-85D3-1CF4FCBB4B3B}"/>
              </a:ext>
            </a:extLst>
          </p:cNvPr>
          <p:cNvPicPr>
            <a:picLocks noChangeAspect="1"/>
          </p:cNvPicPr>
          <p:nvPr/>
        </p:nvPicPr>
        <p:blipFill>
          <a:blip r:embed="rId2"/>
          <a:stretch>
            <a:fillRect/>
          </a:stretch>
        </p:blipFill>
        <p:spPr>
          <a:xfrm>
            <a:off x="8705088" y="1350709"/>
            <a:ext cx="3486912" cy="4169328"/>
          </a:xfrm>
          <a:prstGeom prst="rect">
            <a:avLst/>
          </a:prstGeom>
        </p:spPr>
      </p:pic>
      <p:sp>
        <p:nvSpPr>
          <p:cNvPr id="4" name="TextBox 3"/>
          <p:cNvSpPr txBox="1"/>
          <p:nvPr/>
        </p:nvSpPr>
        <p:spPr>
          <a:xfrm>
            <a:off x="155575" y="1316458"/>
            <a:ext cx="11853545" cy="55846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Network-Based block virtualization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This is the most commonly implemented form of scalable virtualization.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Virtualization functionality is implemented within the network connecting hosts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and storage, say a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Fibre</a:t>
            </a:r>
            <a:r>
              <a:rPr kumimoji="0" lang="en-US" sz="2000" b="0" i="0" u="none" strike="noStrike" kern="1200" cap="none" spc="0" normalizeH="0" baseline="0" noProof="0" dirty="0">
                <a:ln>
                  <a:noFill/>
                </a:ln>
                <a:solidFill>
                  <a:prstClr val="black"/>
                </a:solidFill>
                <a:effectLst/>
                <a:uLnTx/>
                <a:uFillTx/>
                <a:latin typeface="Calibri"/>
                <a:ea typeface="+mn-ea"/>
                <a:cs typeface="+mn-cs"/>
              </a:rPr>
              <a:t> Channel Storage Area Network (SAN).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There are broadly two categories </a:t>
            </a:r>
            <a:r>
              <a:rPr kumimoji="0" lang="en-US" sz="2000" b="1" i="0" u="none" strike="noStrike" kern="1200" cap="none" spc="0" normalizeH="0" baseline="0" noProof="0" dirty="0">
                <a:ln>
                  <a:noFill/>
                </a:ln>
                <a:solidFill>
                  <a:prstClr val="black"/>
                </a:solidFill>
                <a:effectLst/>
                <a:uLnTx/>
                <a:uFillTx/>
                <a:latin typeface="Calibri"/>
                <a:ea typeface="+mn-ea"/>
                <a:cs typeface="+mn-cs"/>
              </a:rPr>
              <a:t>based on where the virtualization functions </a:t>
            </a:r>
            <a:br>
              <a:rPr kumimoji="0" lang="en-US" sz="2000" b="1" i="0" u="none" strike="noStrike" kern="1200" cap="none" spc="0" normalizeH="0" baseline="0" noProof="0" dirty="0">
                <a:ln>
                  <a:noFill/>
                </a:ln>
                <a:solidFill>
                  <a:prstClr val="black"/>
                </a:solidFill>
                <a:effectLst/>
                <a:uLnTx/>
                <a:uFillTx/>
                <a:latin typeface="Calibri"/>
                <a:ea typeface="+mn-ea"/>
                <a:cs typeface="+mn-cs"/>
              </a:rPr>
            </a:br>
            <a:r>
              <a:rPr kumimoji="0" lang="en-US" sz="2000" b="1" i="0" u="none" strike="noStrike" kern="1200" cap="none" spc="0" normalizeH="0" baseline="0" noProof="0" dirty="0">
                <a:ln>
                  <a:noFill/>
                </a:ln>
                <a:solidFill>
                  <a:prstClr val="black"/>
                </a:solidFill>
                <a:effectLst/>
                <a:uLnTx/>
                <a:uFillTx/>
                <a:latin typeface="Calibri"/>
                <a:ea typeface="+mn-ea"/>
                <a:cs typeface="+mn-cs"/>
              </a:rPr>
              <a:t>are implemented</a:t>
            </a:r>
            <a:r>
              <a:rPr kumimoji="0" lang="en-US" sz="2000" b="0" i="0" u="none" strike="noStrike" kern="1200" cap="none" spc="0" normalizeH="0" baseline="0" noProof="0" dirty="0">
                <a:ln>
                  <a:noFill/>
                </a:ln>
                <a:solidFill>
                  <a:prstClr val="black"/>
                </a:solidFill>
                <a:effectLst/>
                <a:uLnTx/>
                <a:uFillTx/>
                <a:latin typeface="Calibri"/>
                <a:ea typeface="+mn-ea"/>
                <a:cs typeface="+mn-cs"/>
              </a:rPr>
              <a:t>: either in </a:t>
            </a:r>
            <a:r>
              <a:rPr kumimoji="0" lang="en-US" sz="2000" b="1" i="0" u="none" strike="noStrike" kern="1200" cap="none" spc="0" normalizeH="0" baseline="0" noProof="0" dirty="0">
                <a:ln>
                  <a:noFill/>
                </a:ln>
                <a:solidFill>
                  <a:prstClr val="black"/>
                </a:solidFill>
                <a:effectLst/>
                <a:uLnTx/>
                <a:uFillTx/>
                <a:latin typeface="Calibri"/>
                <a:ea typeface="+mn-ea"/>
                <a:cs typeface="+mn-cs"/>
              </a:rPr>
              <a:t>switches</a:t>
            </a:r>
            <a:r>
              <a:rPr kumimoji="0" lang="en-US" sz="2000" b="0" i="0" u="none" strike="noStrike" kern="1200" cap="none" spc="0" normalizeH="0" baseline="0" noProof="0" dirty="0">
                <a:ln>
                  <a:noFill/>
                </a:ln>
                <a:solidFill>
                  <a:prstClr val="black"/>
                </a:solidFill>
                <a:effectLst/>
                <a:uLnTx/>
                <a:uFillTx/>
                <a:latin typeface="Calibri"/>
                <a:ea typeface="+mn-ea"/>
                <a:cs typeface="+mn-cs"/>
              </a:rPr>
              <a:t> (routers) or in </a:t>
            </a:r>
            <a:r>
              <a:rPr kumimoji="0" lang="en-US" sz="2000" b="1" i="0" u="none" strike="noStrike" kern="1200" cap="none" spc="0" normalizeH="0" baseline="0" noProof="0" dirty="0">
                <a:ln>
                  <a:noFill/>
                </a:ln>
                <a:solidFill>
                  <a:prstClr val="black"/>
                </a:solidFill>
                <a:effectLst/>
                <a:uLnTx/>
                <a:uFillTx/>
                <a:latin typeface="Calibri"/>
                <a:ea typeface="+mn-ea"/>
                <a:cs typeface="+mn-cs"/>
              </a:rPr>
              <a:t>appliances</a:t>
            </a:r>
            <a:r>
              <a:rPr kumimoji="0" lang="en-US" sz="2000" b="0" i="0" u="none" strike="noStrike" kern="1200" cap="none" spc="0" normalizeH="0" baseline="0" noProof="0" dirty="0">
                <a:ln>
                  <a:noFill/>
                </a:ln>
                <a:solidFill>
                  <a:prstClr val="black"/>
                </a:solidFill>
                <a:effectLst/>
                <a:uLnTx/>
                <a:uFillTx/>
                <a:latin typeface="Calibri"/>
                <a:ea typeface="+mn-ea"/>
                <a:cs typeface="+mn-cs"/>
              </a:rPr>
              <a:t> (servers). </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 a switch-based network virtualization, the actual virtualization occurs in an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intelligent switch in the fabric and the functionality is achieved when it works in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conjunction with a metadata manager in the network. Example</a:t>
            </a:r>
            <a:r>
              <a:rPr kumimoji="0" lang="en-US" sz="2000" b="1" i="0" u="none" strike="noStrike" kern="1200" cap="none" spc="0" normalizeH="0" baseline="0" noProof="0" dirty="0">
                <a:ln>
                  <a:noFill/>
                </a:ln>
                <a:solidFill>
                  <a:prstClr val="black"/>
                </a:solidFill>
                <a:effectLst/>
                <a:uLnTx/>
                <a:uFillTx/>
                <a:latin typeface="Calibri"/>
                <a:ea typeface="+mn-ea"/>
                <a:cs typeface="+mn-cs"/>
              </a:rPr>
              <a:t>: HP StorageWorks </a:t>
            </a:r>
            <a:br>
              <a:rPr kumimoji="0" lang="en-US" sz="2000" b="1" i="0" u="none" strike="noStrike" kern="1200" cap="none" spc="0" normalizeH="0" baseline="0" noProof="0" dirty="0">
                <a:ln>
                  <a:noFill/>
                </a:ln>
                <a:solidFill>
                  <a:prstClr val="black"/>
                </a:solidFill>
                <a:effectLst/>
                <a:uLnTx/>
                <a:uFillTx/>
                <a:latin typeface="Calibri"/>
                <a:ea typeface="+mn-ea"/>
                <a:cs typeface="+mn-cs"/>
              </a:rPr>
            </a:br>
            <a:r>
              <a:rPr kumimoji="0" lang="en-US" sz="2000" b="1" i="0" u="none" strike="noStrike" kern="1200" cap="none" spc="0" normalizeH="0" baseline="0" noProof="0" dirty="0">
                <a:ln>
                  <a:noFill/>
                </a:ln>
                <a:solidFill>
                  <a:prstClr val="black"/>
                </a:solidFill>
                <a:effectLst/>
                <a:uLnTx/>
                <a:uFillTx/>
                <a:latin typeface="Calibri"/>
                <a:ea typeface="+mn-ea"/>
                <a:cs typeface="+mn-cs"/>
              </a:rPr>
              <a:t>SAN Virtualization Services Platform</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 an appliance-based approach, the I/O flows through an appliance that controls the virtualization layer. Example: </a:t>
            </a:r>
            <a:r>
              <a:rPr kumimoji="0" lang="en-IN" sz="2000" b="1" i="0" u="none" strike="noStrike" kern="1200" cap="none" spc="0" normalizeH="0" baseline="0" noProof="0" dirty="0">
                <a:ln>
                  <a:noFill/>
                </a:ln>
                <a:solidFill>
                  <a:prstClr val="black"/>
                </a:solidFill>
                <a:effectLst/>
                <a:uLnTx/>
                <a:uFillTx/>
                <a:latin typeface="Calibri"/>
                <a:ea typeface="+mn-ea"/>
                <a:cs typeface="+mn-cs"/>
              </a:rPr>
              <a:t>IBM SAN Volume Controller </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38759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2. Block </a:t>
            </a:r>
            <a:r>
              <a:rPr kumimoji="0" lang="en-US" sz="2400" b="1" i="0" u="none" strike="noStrike" kern="1200" cap="none" spc="0" normalizeH="0" baseline="0" noProof="0" dirty="0">
                <a:ln>
                  <a:noFill/>
                </a:ln>
                <a:solidFill>
                  <a:srgbClr val="7030A0"/>
                </a:solidFill>
                <a:effectLst/>
                <a:uLnTx/>
                <a:uFillTx/>
                <a:latin typeface="Calibri"/>
                <a:ea typeface="+mn-ea"/>
                <a:cs typeface="+mn-cs"/>
              </a:rPr>
              <a:t>Virtualization</a:t>
            </a:r>
            <a:endParaRPr kumimoji="0" lang="en-IN" sz="2400" b="1" i="0" u="none" strike="noStrike" kern="1200" cap="none" spc="0" normalizeH="0" baseline="0" noProof="0" dirty="0">
              <a:ln>
                <a:noFill/>
              </a:ln>
              <a:solidFill>
                <a:srgbClr val="7030A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0" y="1539080"/>
            <a:ext cx="10349337" cy="55399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sng" strike="noStrike" kern="1200" cap="none" spc="0" normalizeH="0" baseline="0" noProof="0" dirty="0">
                <a:ln>
                  <a:noFill/>
                </a:ln>
                <a:solidFill>
                  <a:prstClr val="black"/>
                </a:solidFill>
                <a:effectLst/>
                <a:uLnTx/>
                <a:uFillTx/>
                <a:latin typeface="Calibri"/>
                <a:ea typeface="+mn-ea"/>
                <a:cs typeface="+mn-cs"/>
              </a:rPr>
              <a:t>Switch-based network virtualization</a:t>
            </a:r>
            <a:r>
              <a:rPr kumimoji="0" lang="en-US" sz="2000" b="1"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sng" strike="noStrike" kern="1200" cap="none" spc="0" normalizeH="0" baseline="0" noProof="0" dirty="0">
                <a:ln>
                  <a:noFill/>
                </a:ln>
                <a:solidFill>
                  <a:prstClr val="black"/>
                </a:solidFill>
                <a:effectLst/>
                <a:uLnTx/>
                <a:uFillTx/>
                <a:latin typeface="Calibri"/>
                <a:ea typeface="+mn-ea"/>
                <a:cs typeface="+mn-cs"/>
              </a:rPr>
              <a:t>Appliance-based network virtualization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35" y="2544587"/>
            <a:ext cx="47434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712" y="2544587"/>
            <a:ext cx="50577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450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2. Block </a:t>
            </a:r>
            <a:r>
              <a:rPr kumimoji="0" lang="en-US" sz="2400" b="1" i="0" u="none" strike="noStrike" kern="1200" cap="none" spc="0" normalizeH="0" baseline="0" noProof="0" dirty="0">
                <a:ln>
                  <a:noFill/>
                </a:ln>
                <a:solidFill>
                  <a:srgbClr val="7030A0"/>
                </a:solidFill>
                <a:effectLst/>
                <a:uLnTx/>
                <a:uFillTx/>
                <a:latin typeface="Calibri"/>
                <a:ea typeface="+mn-ea"/>
                <a:cs typeface="+mn-cs"/>
              </a:rPr>
              <a:t>Virtualization</a:t>
            </a:r>
            <a:endParaRPr kumimoji="0" lang="en-IN" sz="2400" b="1" i="0" u="none" strike="noStrike" kern="1200" cap="none" spc="0" normalizeH="0" baseline="0" noProof="0" dirty="0">
              <a:ln>
                <a:noFill/>
              </a:ln>
              <a:solidFill>
                <a:srgbClr val="7030A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307975" y="1316458"/>
            <a:ext cx="10198979" cy="304698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Network-Based block virtualization</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There are broadly two variations of an appliance-based implementation.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appliance can either be </a:t>
            </a:r>
            <a:r>
              <a:rPr kumimoji="0" lang="en-US" sz="1800" b="1" i="0" u="none" strike="noStrike" kern="1200" cap="none" spc="0" normalizeH="0" baseline="0" noProof="0" dirty="0">
                <a:ln>
                  <a:noFill/>
                </a:ln>
                <a:solidFill>
                  <a:prstClr val="black"/>
                </a:solidFill>
                <a:effectLst/>
                <a:uLnTx/>
                <a:uFillTx/>
                <a:latin typeface="Calibri"/>
                <a:ea typeface="+mn-ea"/>
                <a:cs typeface="+mn-cs"/>
              </a:rPr>
              <a:t>in-band</a:t>
            </a:r>
            <a:r>
              <a:rPr kumimoji="0" lang="en-US" sz="1800" b="0" i="0" u="none" strike="noStrike" kern="1200" cap="none" spc="0" normalizeH="0" baseline="0" noProof="0" dirty="0">
                <a:ln>
                  <a:noFill/>
                </a:ln>
                <a:solidFill>
                  <a:prstClr val="black"/>
                </a:solidFill>
                <a:effectLst/>
                <a:uLnTx/>
                <a:uFillTx/>
                <a:latin typeface="Calibri"/>
                <a:ea typeface="+mn-ea"/>
                <a:cs typeface="+mn-cs"/>
              </a:rPr>
              <a:t> or </a:t>
            </a:r>
            <a:r>
              <a:rPr kumimoji="0" lang="en-US" sz="1800" b="1" i="0" u="none" strike="noStrike" kern="1200" cap="none" spc="0" normalizeH="0" baseline="0" noProof="0" dirty="0">
                <a:ln>
                  <a:noFill/>
                </a:ln>
                <a:solidFill>
                  <a:prstClr val="black"/>
                </a:solidFill>
                <a:effectLst/>
                <a:uLnTx/>
                <a:uFillTx/>
                <a:latin typeface="Calibri"/>
                <a:ea typeface="+mn-ea"/>
                <a:cs typeface="+mn-cs"/>
              </a:rPr>
              <a:t>out-of-band</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a:t>
            </a:r>
            <a:r>
              <a:rPr kumimoji="0" lang="en-US" sz="1800" b="1" i="0" u="none" strike="noStrike" kern="1200" cap="none" spc="0" normalizeH="0" baseline="0" noProof="0" dirty="0">
                <a:ln>
                  <a:noFill/>
                </a:ln>
                <a:solidFill>
                  <a:prstClr val="black"/>
                </a:solidFill>
                <a:effectLst/>
                <a:uLnTx/>
                <a:uFillTx/>
                <a:latin typeface="Calibri"/>
                <a:ea typeface="+mn-ea"/>
                <a:cs typeface="+mn-cs"/>
              </a:rPr>
              <a:t>in-band</a:t>
            </a:r>
            <a:r>
              <a:rPr kumimoji="0" lang="en-US" sz="1800" b="0" i="0" u="none" strike="noStrike" kern="1200" cap="none" spc="0" normalizeH="0" baseline="0" noProof="0" dirty="0">
                <a:ln>
                  <a:noFill/>
                </a:ln>
                <a:solidFill>
                  <a:prstClr val="black"/>
                </a:solidFill>
                <a:effectLst/>
                <a:uLnTx/>
                <a:uFillTx/>
                <a:latin typeface="Calibri"/>
                <a:ea typeface="+mn-ea"/>
                <a:cs typeface="+mn-cs"/>
              </a:rPr>
              <a:t>, all I/O requests and their data pass through the virtualization device and the clients do not interact with the storage device at all. All I/O is performed by the appliance on behalf of the clients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 </a:t>
            </a:r>
            <a:r>
              <a:rPr kumimoji="0" lang="en-US" sz="1800" b="1" i="0" u="none" strike="noStrike" kern="1200" cap="none" spc="0" normalizeH="0" baseline="0" noProof="0" dirty="0">
                <a:ln>
                  <a:noFill/>
                </a:ln>
                <a:solidFill>
                  <a:prstClr val="black"/>
                </a:solidFill>
                <a:effectLst/>
                <a:uLnTx/>
                <a:uFillTx/>
                <a:latin typeface="Calibri"/>
                <a:ea typeface="+mn-ea"/>
                <a:cs typeface="+mn-cs"/>
              </a:rPr>
              <a:t>out-of-band</a:t>
            </a:r>
            <a:r>
              <a:rPr kumimoji="0" lang="en-US" sz="1800" b="0" i="0" u="none" strike="noStrike" kern="1200" cap="none" spc="0" normalizeH="0" baseline="0" noProof="0" dirty="0">
                <a:ln>
                  <a:noFill/>
                </a:ln>
                <a:solidFill>
                  <a:prstClr val="black"/>
                </a:solidFill>
                <a:effectLst/>
                <a:uLnTx/>
                <a:uFillTx/>
                <a:latin typeface="Calibri"/>
                <a:ea typeface="+mn-ea"/>
                <a:cs typeface="+mn-cs"/>
              </a:rPr>
              <a:t> usage, the appliance only comes in between for metadata management (control path), while the data (I/O) path is directly from the client to each host (with agents on each host/client).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7309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 Virtualization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98263" y="1312820"/>
            <a:ext cx="12036425" cy="5562820"/>
          </a:xfrm>
          <a:prstGeom prst="rect">
            <a:avLst/>
          </a:prstGeom>
          <a:noFill/>
        </p:spPr>
        <p:txBody>
          <a:bodyPr wrap="square" rtlCol="0">
            <a:normAutofit fontScale="92500" lnSpcReduction="20000"/>
          </a:bodyPr>
          <a:lstStyle/>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Storage Virtualization is a means through which physical storage subsystems </a:t>
            </a:r>
            <a:br>
              <a:rPr kumimoji="0" lang="en-US" sz="2100" b="0" i="0" u="none" strike="noStrike" kern="1200" cap="none" spc="0" normalizeH="0" baseline="0" noProof="0" dirty="0">
                <a:ln>
                  <a:noFill/>
                </a:ln>
                <a:solidFill>
                  <a:prstClr val="black"/>
                </a:solidFill>
                <a:effectLst/>
                <a:uLnTx/>
                <a:uFillTx/>
                <a:latin typeface="Calibri"/>
                <a:ea typeface="+mn-ea"/>
                <a:cs typeface="+mn-cs"/>
              </a:rPr>
            </a:br>
            <a:r>
              <a:rPr kumimoji="0" lang="en-US" sz="2100" b="0" i="0" u="none" strike="noStrike" kern="1200" cap="none" spc="0" normalizeH="0" baseline="0" noProof="0" dirty="0">
                <a:ln>
                  <a:noFill/>
                </a:ln>
                <a:solidFill>
                  <a:prstClr val="black"/>
                </a:solidFill>
                <a:effectLst/>
                <a:uLnTx/>
                <a:uFillTx/>
                <a:latin typeface="Calibri"/>
                <a:ea typeface="+mn-ea"/>
                <a:cs typeface="+mn-cs"/>
              </a:rPr>
              <a:t>(disks, tapes ..) are abstracted from the user’s application and presented as </a:t>
            </a:r>
            <a:br>
              <a:rPr kumimoji="0" lang="en-US" sz="2100" b="0" i="0" u="none" strike="noStrike" kern="1200" cap="none" spc="0" normalizeH="0" baseline="0" noProof="0" dirty="0">
                <a:ln>
                  <a:noFill/>
                </a:ln>
                <a:solidFill>
                  <a:prstClr val="black"/>
                </a:solidFill>
                <a:effectLst/>
                <a:uLnTx/>
                <a:uFillTx/>
                <a:latin typeface="Calibri"/>
                <a:ea typeface="+mn-ea"/>
                <a:cs typeface="+mn-cs"/>
              </a:rPr>
            </a:br>
            <a:r>
              <a:rPr kumimoji="0" lang="en-US" sz="2100" b="0" i="0" u="none" strike="noStrike" kern="1200" cap="none" spc="0" normalizeH="0" baseline="0" noProof="0" dirty="0">
                <a:ln>
                  <a:noFill/>
                </a:ln>
                <a:solidFill>
                  <a:prstClr val="black"/>
                </a:solidFill>
                <a:effectLst/>
                <a:uLnTx/>
                <a:uFillTx/>
                <a:latin typeface="Calibri"/>
                <a:ea typeface="+mn-ea"/>
                <a:cs typeface="+mn-cs"/>
              </a:rPr>
              <a:t>logical entities, hiding the underlying complexity of the storage subsystems </a:t>
            </a:r>
            <a:br>
              <a:rPr kumimoji="0" lang="en-US" sz="2100" b="0" i="0" u="none" strike="noStrike" kern="1200" cap="none" spc="0" normalizeH="0" baseline="0" noProof="0" dirty="0">
                <a:ln>
                  <a:noFill/>
                </a:ln>
                <a:solidFill>
                  <a:prstClr val="black"/>
                </a:solidFill>
                <a:effectLst/>
                <a:uLnTx/>
                <a:uFillTx/>
                <a:latin typeface="Calibri"/>
                <a:ea typeface="+mn-ea"/>
                <a:cs typeface="+mn-cs"/>
              </a:rPr>
            </a:br>
            <a:r>
              <a:rPr kumimoji="0" lang="en-US" sz="2100" b="0" i="0" u="none" strike="noStrike" kern="1200" cap="none" spc="0" normalizeH="0" baseline="0" noProof="0" dirty="0">
                <a:ln>
                  <a:noFill/>
                </a:ln>
                <a:solidFill>
                  <a:prstClr val="black"/>
                </a:solidFill>
                <a:effectLst/>
                <a:uLnTx/>
                <a:uFillTx/>
                <a:latin typeface="Calibri"/>
                <a:ea typeface="+mn-ea"/>
                <a:cs typeface="+mn-cs"/>
              </a:rPr>
              <a:t>and nature of access, network or changes to the physical devices.</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IN" sz="2100" b="0" i="0" u="none" strike="noStrike" kern="1200" cap="none" spc="0" normalizeH="0" baseline="0" noProof="0" dirty="0">
                <a:ln>
                  <a:noFill/>
                </a:ln>
                <a:solidFill>
                  <a:prstClr val="black"/>
                </a:solidFill>
                <a:effectLst/>
                <a:uLnTx/>
                <a:uFillTx/>
                <a:latin typeface="Calibri"/>
                <a:ea typeface="+mn-ea"/>
                <a:cs typeface="+mn-cs"/>
              </a:rPr>
              <a:t>Its the process of aggregating the capacity of multiple storage devices</a:t>
            </a:r>
            <a:br>
              <a:rPr kumimoji="0" lang="en-IN" sz="2100" b="0" i="0" u="none" strike="noStrike" kern="1200" cap="none" spc="0" normalizeH="0" baseline="0" noProof="0" dirty="0">
                <a:ln>
                  <a:noFill/>
                </a:ln>
                <a:solidFill>
                  <a:prstClr val="black"/>
                </a:solidFill>
                <a:effectLst/>
                <a:uLnTx/>
                <a:uFillTx/>
                <a:latin typeface="Calibri"/>
                <a:ea typeface="+mn-ea"/>
                <a:cs typeface="+mn-cs"/>
              </a:rPr>
            </a:br>
            <a:r>
              <a:rPr kumimoji="0" lang="en-IN" sz="2100" b="0" i="0" u="none" strike="noStrike" kern="1200" cap="none" spc="0" normalizeH="0" baseline="0" noProof="0" dirty="0">
                <a:ln>
                  <a:noFill/>
                </a:ln>
                <a:solidFill>
                  <a:prstClr val="black"/>
                </a:solidFill>
                <a:effectLst/>
                <a:uLnTx/>
                <a:uFillTx/>
                <a:latin typeface="Calibri"/>
                <a:ea typeface="+mn-ea"/>
                <a:cs typeface="+mn-cs"/>
              </a:rPr>
              <a:t>into storage pools</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IN" sz="2100" b="0" i="0" u="none" strike="noStrike" kern="1200" cap="none" spc="0" normalizeH="0" baseline="0" noProof="0" dirty="0">
                <a:ln>
                  <a:noFill/>
                </a:ln>
                <a:solidFill>
                  <a:prstClr val="black"/>
                </a:solidFill>
                <a:effectLst/>
                <a:uLnTx/>
                <a:uFillTx/>
                <a:latin typeface="Calibri"/>
                <a:ea typeface="+mn-ea"/>
                <a:cs typeface="+mn-cs"/>
              </a:rPr>
              <a:t>Aggregates multiple resources as one addressable entity (pool) or divides a </a:t>
            </a:r>
            <a:br>
              <a:rPr kumimoji="0" lang="en-IN" sz="2100" b="0" i="0" u="none" strike="noStrike" kern="1200" cap="none" spc="0" normalizeH="0" baseline="0" noProof="0" dirty="0">
                <a:ln>
                  <a:noFill/>
                </a:ln>
                <a:solidFill>
                  <a:prstClr val="black"/>
                </a:solidFill>
                <a:effectLst/>
                <a:uLnTx/>
                <a:uFillTx/>
                <a:latin typeface="Calibri"/>
                <a:ea typeface="+mn-ea"/>
                <a:cs typeface="+mn-cs"/>
              </a:rPr>
            </a:br>
            <a:r>
              <a:rPr kumimoji="0" lang="en-IN" sz="2100" b="0" i="0" u="none" strike="noStrike" kern="1200" cap="none" spc="0" normalizeH="0" baseline="0" noProof="0" dirty="0">
                <a:ln>
                  <a:noFill/>
                </a:ln>
                <a:solidFill>
                  <a:prstClr val="black"/>
                </a:solidFill>
                <a:effectLst/>
                <a:uLnTx/>
                <a:uFillTx/>
                <a:latin typeface="Calibri"/>
                <a:ea typeface="+mn-ea"/>
                <a:cs typeface="+mn-cs"/>
              </a:rPr>
              <a:t>resource to multiple addressable entities and enables easy provisioning of the right </a:t>
            </a:r>
            <a:br>
              <a:rPr kumimoji="0" lang="en-IN" sz="2100" b="0" i="0" u="none" strike="noStrike" kern="1200" cap="none" spc="0" normalizeH="0" baseline="0" noProof="0" dirty="0">
                <a:ln>
                  <a:noFill/>
                </a:ln>
                <a:solidFill>
                  <a:prstClr val="black"/>
                </a:solidFill>
                <a:effectLst/>
                <a:uLnTx/>
                <a:uFillTx/>
                <a:latin typeface="Calibri"/>
                <a:ea typeface="+mn-ea"/>
                <a:cs typeface="+mn-cs"/>
              </a:rPr>
            </a:br>
            <a:r>
              <a:rPr kumimoji="0" lang="en-IN" sz="2100" b="0" i="0" u="none" strike="noStrike" kern="1200" cap="none" spc="0" normalizeH="0" baseline="0" noProof="0" dirty="0">
                <a:ln>
                  <a:noFill/>
                </a:ln>
                <a:solidFill>
                  <a:prstClr val="black"/>
                </a:solidFill>
                <a:effectLst/>
                <a:uLnTx/>
                <a:uFillTx/>
                <a:latin typeface="Calibri"/>
                <a:ea typeface="+mn-ea"/>
                <a:cs typeface="+mn-cs"/>
              </a:rPr>
              <a:t>storage for performance or cost.</a:t>
            </a:r>
          </a:p>
          <a:p>
            <a:pPr marL="720000" marR="0" lvl="0" indent="-2880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IN" sz="2100" b="0" i="0" u="none" strike="noStrike" kern="1200" cap="none" spc="0" normalizeH="0" baseline="0" noProof="0" dirty="0">
                <a:ln>
                  <a:noFill/>
                </a:ln>
                <a:solidFill>
                  <a:prstClr val="black"/>
                </a:solidFill>
                <a:effectLst/>
                <a:uLnTx/>
                <a:uFillTx/>
                <a:latin typeface="Calibri"/>
                <a:ea typeface="+mn-ea"/>
                <a:cs typeface="+mn-cs"/>
              </a:rPr>
              <a:t>E.g. Single virtual large disks from multiple small disks or Many smaller virtual disks from a large disk</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IN" sz="2100" b="0" i="0" u="none" strike="noStrike" kern="1200" cap="none" spc="0" normalizeH="0" baseline="0" noProof="0" dirty="0">
                <a:ln>
                  <a:noFill/>
                </a:ln>
                <a:solidFill>
                  <a:prstClr val="black"/>
                </a:solidFill>
                <a:effectLst/>
                <a:uLnTx/>
                <a:uFillTx/>
                <a:latin typeface="Calibri"/>
                <a:ea typeface="+mn-ea"/>
                <a:cs typeface="+mn-cs"/>
              </a:rPr>
              <a:t>Virtualization of storage helps achieve </a:t>
            </a:r>
            <a:r>
              <a:rPr kumimoji="0" lang="en-IN" sz="2100" b="1" i="1" u="none" strike="noStrike" kern="1200" cap="none" spc="0" normalizeH="0" baseline="0" noProof="0" dirty="0">
                <a:ln>
                  <a:noFill/>
                </a:ln>
                <a:solidFill>
                  <a:srgbClr val="0070C0"/>
                </a:solidFill>
                <a:effectLst/>
                <a:uLnTx/>
                <a:uFillTx/>
                <a:latin typeface="Calibri"/>
                <a:ea typeface="+mn-ea"/>
                <a:cs typeface="+mn-cs"/>
              </a:rPr>
              <a:t>location independence</a:t>
            </a:r>
            <a:r>
              <a:rPr kumimoji="0" lang="en-IN" sz="2100" b="0" i="0" u="none" strike="noStrike" kern="1200" cap="none" spc="0" normalizeH="0" baseline="0" noProof="0" dirty="0">
                <a:ln>
                  <a:noFill/>
                </a:ln>
                <a:solidFill>
                  <a:prstClr val="black"/>
                </a:solidFill>
                <a:effectLst/>
                <a:uLnTx/>
                <a:uFillTx/>
                <a:latin typeface="Calibri"/>
                <a:ea typeface="+mn-ea"/>
                <a:cs typeface="+mn-cs"/>
              </a:rPr>
              <a:t> by abstracting the physical location of the data. The virtualization system/layer presents to the user a logical space for data storage and handles the </a:t>
            </a:r>
            <a:r>
              <a:rPr kumimoji="0" lang="en-IN" sz="2100" b="1" i="1" u="none" strike="noStrike" kern="1200" cap="none" spc="0" normalizeH="0" baseline="0" noProof="0" dirty="0">
                <a:ln>
                  <a:noFill/>
                </a:ln>
                <a:solidFill>
                  <a:srgbClr val="0070C0"/>
                </a:solidFill>
                <a:effectLst/>
                <a:uLnTx/>
                <a:uFillTx/>
                <a:latin typeface="Calibri"/>
                <a:ea typeface="+mn-ea"/>
                <a:cs typeface="+mn-cs"/>
              </a:rPr>
              <a:t>mapping </a:t>
            </a:r>
            <a:r>
              <a:rPr kumimoji="0" lang="en-IN" sz="2100" b="0" i="0" u="none" strike="noStrike" kern="1200" cap="none" spc="0" normalizeH="0" baseline="0" noProof="0" dirty="0">
                <a:ln>
                  <a:noFill/>
                </a:ln>
                <a:solidFill>
                  <a:prstClr val="black"/>
                </a:solidFill>
                <a:effectLst/>
                <a:uLnTx/>
                <a:uFillTx/>
                <a:latin typeface="Calibri"/>
                <a:ea typeface="+mn-ea"/>
                <a:cs typeface="+mn-cs"/>
              </a:rPr>
              <a:t>to the actual physical location. </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IN" sz="2100" b="0" i="0" u="none" strike="noStrike" kern="1200" cap="none" spc="0" normalizeH="0" baseline="0" noProof="0" dirty="0">
                <a:ln>
                  <a:noFill/>
                </a:ln>
                <a:solidFill>
                  <a:prstClr val="black"/>
                </a:solidFill>
                <a:effectLst/>
                <a:uLnTx/>
                <a:uFillTx/>
                <a:latin typeface="Calibri"/>
                <a:ea typeface="+mn-ea"/>
                <a:cs typeface="+mn-cs"/>
              </a:rPr>
              <a:t>Virtualization software is responsible for maintaining a consistent view of all of the mapping information and keeping it consistent</a:t>
            </a:r>
            <a:r>
              <a:rPr lang="en-IN" sz="2100" kern="1200" dirty="0">
                <a:solidFill>
                  <a:prstClr val="black"/>
                </a:solidFill>
                <a:latin typeface="Calibri"/>
                <a:ea typeface="+mn-ea"/>
                <a:cs typeface="+mn-cs"/>
              </a:rPr>
              <a:t>t. This mapping information is often part of called </a:t>
            </a:r>
            <a:r>
              <a:rPr lang="en-IN" sz="2100" b="1" kern="1200" dirty="0">
                <a:solidFill>
                  <a:srgbClr val="0070C0"/>
                </a:solidFill>
                <a:latin typeface="Calibri"/>
                <a:ea typeface="+mn-ea"/>
                <a:cs typeface="+mn-cs"/>
              </a:rPr>
              <a:t>metadata</a:t>
            </a:r>
            <a:r>
              <a:rPr lang="en-IN" sz="2100" kern="1200" dirty="0">
                <a:solidFill>
                  <a:prstClr val="black"/>
                </a:solidFill>
                <a:latin typeface="Calibri"/>
                <a:ea typeface="+mn-ea"/>
                <a:cs typeface="+mn-cs"/>
              </a:rPr>
              <a:t>.</a:t>
            </a:r>
            <a:endParaRPr kumimoji="0" lang="en-IN" sz="2100" b="0" i="0" u="none" strike="noStrike" kern="1200" cap="none" spc="0" normalizeH="0" baseline="0" noProof="0" dirty="0">
              <a:ln>
                <a:noFill/>
              </a:ln>
              <a:solidFill>
                <a:prstClr val="black"/>
              </a:solidFill>
              <a:effectLst/>
              <a:uLnTx/>
              <a:uFillTx/>
              <a:latin typeface="Calibri"/>
              <a:ea typeface="+mn-ea"/>
              <a:cs typeface="+mn-cs"/>
            </a:endParaRPr>
          </a:p>
          <a:p>
            <a:pPr marL="285750" indent="-285750">
              <a:lnSpc>
                <a:spcPct val="120000"/>
              </a:lnSpc>
              <a:spcBef>
                <a:spcPts val="600"/>
              </a:spcBef>
              <a:buClrTx/>
              <a:buFont typeface="Arial" panose="020B0604020202020204" pitchFamily="34" charset="0"/>
              <a:buChar char="•"/>
              <a:defRPr/>
            </a:pPr>
            <a:r>
              <a:rPr kumimoji="0" lang="en-IN" sz="2100" b="0" i="0" u="none" strike="noStrike" kern="1200" cap="none" spc="0" normalizeH="0" baseline="0" noProof="0" dirty="0">
                <a:ln>
                  <a:noFill/>
                </a:ln>
                <a:solidFill>
                  <a:prstClr val="black"/>
                </a:solidFill>
                <a:effectLst/>
                <a:uLnTx/>
                <a:uFillTx/>
                <a:latin typeface="Calibri"/>
                <a:ea typeface="+mn-ea"/>
                <a:cs typeface="+mn-cs"/>
              </a:rPr>
              <a:t>Virtualization layer can be in H/W or in S/W</a:t>
            </a:r>
            <a:endParaRPr kumimoji="0" lang="en-US" sz="21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oup 6">
            <a:extLst>
              <a:ext uri="{FF2B5EF4-FFF2-40B4-BE49-F238E27FC236}">
                <a16:creationId xmlns:a16="http://schemas.microsoft.com/office/drawing/2014/main" id="{150C378A-E38A-400A-B0E3-895858A4C961}"/>
              </a:ext>
            </a:extLst>
          </p:cNvPr>
          <p:cNvGrpSpPr/>
          <p:nvPr/>
        </p:nvGrpSpPr>
        <p:grpSpPr>
          <a:xfrm>
            <a:off x="7891975" y="1113563"/>
            <a:ext cx="4408820" cy="2542489"/>
            <a:chOff x="4359753" y="914400"/>
            <a:chExt cx="4569385" cy="5640288"/>
          </a:xfrm>
        </p:grpSpPr>
        <p:pic>
          <p:nvPicPr>
            <p:cNvPr id="9" name="Picture 3">
              <a:extLst>
                <a:ext uri="{FF2B5EF4-FFF2-40B4-BE49-F238E27FC236}">
                  <a16:creationId xmlns:a16="http://schemas.microsoft.com/office/drawing/2014/main" id="{0A1E73A5-E2D7-44F5-AD77-365538975482}"/>
                </a:ext>
              </a:extLst>
            </p:cNvPr>
            <p:cNvPicPr>
              <a:picLocks noChangeAspect="1" noChangeArrowheads="1"/>
            </p:cNvPicPr>
            <p:nvPr/>
          </p:nvPicPr>
          <p:blipFill>
            <a:blip r:embed="rId2"/>
            <a:srcRect/>
            <a:stretch>
              <a:fillRect/>
            </a:stretch>
          </p:blipFill>
          <p:spPr bwMode="auto">
            <a:xfrm>
              <a:off x="7326396" y="2319462"/>
              <a:ext cx="523875" cy="295275"/>
            </a:xfrm>
            <a:prstGeom prst="rect">
              <a:avLst/>
            </a:prstGeom>
            <a:noFill/>
            <a:ln w="9525">
              <a:noFill/>
              <a:miter lim="800000"/>
              <a:headEnd/>
              <a:tailEnd/>
            </a:ln>
            <a:effectLst/>
          </p:spPr>
        </p:pic>
        <p:sp>
          <p:nvSpPr>
            <p:cNvPr id="11" name="Line 4103">
              <a:extLst>
                <a:ext uri="{FF2B5EF4-FFF2-40B4-BE49-F238E27FC236}">
                  <a16:creationId xmlns:a16="http://schemas.microsoft.com/office/drawing/2014/main" id="{C619ABD6-A94C-468C-9A19-840A784B9C5E}"/>
                </a:ext>
              </a:extLst>
            </p:cNvPr>
            <p:cNvSpPr>
              <a:spLocks noChangeShapeType="1"/>
            </p:cNvSpPr>
            <p:nvPr/>
          </p:nvSpPr>
          <p:spPr bwMode="auto">
            <a:xfrm flipV="1">
              <a:off x="7581900" y="2002068"/>
              <a:ext cx="0" cy="381000"/>
            </a:xfrm>
            <a:prstGeom prst="line">
              <a:avLst/>
            </a:prstGeom>
            <a:noFill/>
            <a:ln w="38100">
              <a:solidFill>
                <a:srgbClr val="FF9900"/>
              </a:solidFill>
              <a:round/>
              <a:headEnd/>
              <a:tailEnd/>
            </a:ln>
            <a:effectLst/>
          </p:spPr>
          <p:txBody>
            <a:bodyPr/>
            <a:lstStyle/>
            <a:p>
              <a:endParaRPr lang="en-IN"/>
            </a:p>
          </p:txBody>
        </p:sp>
        <p:sp>
          <p:nvSpPr>
            <p:cNvPr id="12" name="Line 4104">
              <a:extLst>
                <a:ext uri="{FF2B5EF4-FFF2-40B4-BE49-F238E27FC236}">
                  <a16:creationId xmlns:a16="http://schemas.microsoft.com/office/drawing/2014/main" id="{005B1D98-8153-4747-A2D7-AD8681097E88}"/>
                </a:ext>
              </a:extLst>
            </p:cNvPr>
            <p:cNvSpPr>
              <a:spLocks noChangeShapeType="1"/>
            </p:cNvSpPr>
            <p:nvPr/>
          </p:nvSpPr>
          <p:spPr bwMode="auto">
            <a:xfrm flipV="1">
              <a:off x="6826250" y="1925638"/>
              <a:ext cx="0" cy="381000"/>
            </a:xfrm>
            <a:prstGeom prst="line">
              <a:avLst/>
            </a:prstGeom>
            <a:noFill/>
            <a:ln w="38100">
              <a:solidFill>
                <a:srgbClr val="FF9900"/>
              </a:solidFill>
              <a:round/>
              <a:headEnd/>
              <a:tailEnd/>
            </a:ln>
            <a:effectLst/>
          </p:spPr>
          <p:txBody>
            <a:bodyPr/>
            <a:lstStyle/>
            <a:p>
              <a:endParaRPr lang="en-IN"/>
            </a:p>
          </p:txBody>
        </p:sp>
        <p:sp>
          <p:nvSpPr>
            <p:cNvPr id="13" name="Line 4102">
              <a:extLst>
                <a:ext uri="{FF2B5EF4-FFF2-40B4-BE49-F238E27FC236}">
                  <a16:creationId xmlns:a16="http://schemas.microsoft.com/office/drawing/2014/main" id="{844B7232-B1BE-421A-A296-54F295F6BC3F}"/>
                </a:ext>
              </a:extLst>
            </p:cNvPr>
            <p:cNvSpPr>
              <a:spLocks noChangeShapeType="1"/>
            </p:cNvSpPr>
            <p:nvPr/>
          </p:nvSpPr>
          <p:spPr bwMode="auto">
            <a:xfrm flipV="1">
              <a:off x="6024563" y="1927225"/>
              <a:ext cx="0" cy="381000"/>
            </a:xfrm>
            <a:prstGeom prst="line">
              <a:avLst/>
            </a:prstGeom>
            <a:noFill/>
            <a:ln w="38100">
              <a:solidFill>
                <a:srgbClr val="FF9900"/>
              </a:solidFill>
              <a:round/>
              <a:headEnd/>
              <a:tailEnd/>
            </a:ln>
            <a:effectLst/>
          </p:spPr>
          <p:txBody>
            <a:bodyPr/>
            <a:lstStyle/>
            <a:p>
              <a:endParaRPr lang="en-IN"/>
            </a:p>
          </p:txBody>
        </p:sp>
        <p:sp>
          <p:nvSpPr>
            <p:cNvPr id="14" name="Line 4101">
              <a:extLst>
                <a:ext uri="{FF2B5EF4-FFF2-40B4-BE49-F238E27FC236}">
                  <a16:creationId xmlns:a16="http://schemas.microsoft.com/office/drawing/2014/main" id="{75AD3D40-9B10-4774-B532-A8A8473B5FEC}"/>
                </a:ext>
              </a:extLst>
            </p:cNvPr>
            <p:cNvSpPr>
              <a:spLocks noChangeShapeType="1"/>
            </p:cNvSpPr>
            <p:nvPr/>
          </p:nvSpPr>
          <p:spPr bwMode="auto">
            <a:xfrm flipV="1">
              <a:off x="5268913" y="1949450"/>
              <a:ext cx="0" cy="381000"/>
            </a:xfrm>
            <a:prstGeom prst="line">
              <a:avLst/>
            </a:prstGeom>
            <a:noFill/>
            <a:ln w="38100">
              <a:solidFill>
                <a:srgbClr val="FF9900"/>
              </a:solidFill>
              <a:round/>
              <a:headEnd/>
              <a:tailEnd/>
            </a:ln>
            <a:effectLst/>
          </p:spPr>
          <p:txBody>
            <a:bodyPr/>
            <a:lstStyle/>
            <a:p>
              <a:endParaRPr lang="en-IN"/>
            </a:p>
          </p:txBody>
        </p:sp>
        <p:pic>
          <p:nvPicPr>
            <p:cNvPr id="15" name="Picture 4075" descr="host11">
              <a:extLst>
                <a:ext uri="{FF2B5EF4-FFF2-40B4-BE49-F238E27FC236}">
                  <a16:creationId xmlns:a16="http://schemas.microsoft.com/office/drawing/2014/main" id="{6D7945B4-A2A6-4DCF-B812-5F35603ED1BC}"/>
                </a:ext>
              </a:extLst>
            </p:cNvPr>
            <p:cNvPicPr>
              <a:picLocks noChangeAspect="1" noChangeArrowheads="1"/>
            </p:cNvPicPr>
            <p:nvPr/>
          </p:nvPicPr>
          <p:blipFill>
            <a:blip r:embed="rId3" cstate="print"/>
            <a:srcRect/>
            <a:stretch>
              <a:fillRect/>
            </a:stretch>
          </p:blipFill>
          <p:spPr bwMode="auto">
            <a:xfrm>
              <a:off x="7315200" y="1143000"/>
              <a:ext cx="530225" cy="900113"/>
            </a:xfrm>
            <a:prstGeom prst="rect">
              <a:avLst/>
            </a:prstGeom>
            <a:noFill/>
          </p:spPr>
        </p:pic>
        <p:pic>
          <p:nvPicPr>
            <p:cNvPr id="16" name="Picture 4072" descr="host11">
              <a:extLst>
                <a:ext uri="{FF2B5EF4-FFF2-40B4-BE49-F238E27FC236}">
                  <a16:creationId xmlns:a16="http://schemas.microsoft.com/office/drawing/2014/main" id="{B78D686B-E7A1-403D-8059-158B062E0186}"/>
                </a:ext>
              </a:extLst>
            </p:cNvPr>
            <p:cNvPicPr>
              <a:picLocks noChangeAspect="1" noChangeArrowheads="1"/>
            </p:cNvPicPr>
            <p:nvPr/>
          </p:nvPicPr>
          <p:blipFill>
            <a:blip r:embed="rId3" cstate="print"/>
            <a:srcRect/>
            <a:stretch>
              <a:fillRect/>
            </a:stretch>
          </p:blipFill>
          <p:spPr bwMode="auto">
            <a:xfrm>
              <a:off x="5038725" y="1143000"/>
              <a:ext cx="530225" cy="900113"/>
            </a:xfrm>
            <a:prstGeom prst="rect">
              <a:avLst/>
            </a:prstGeom>
            <a:noFill/>
          </p:spPr>
        </p:pic>
        <p:pic>
          <p:nvPicPr>
            <p:cNvPr id="17" name="Picture 4073" descr="host11">
              <a:extLst>
                <a:ext uri="{FF2B5EF4-FFF2-40B4-BE49-F238E27FC236}">
                  <a16:creationId xmlns:a16="http://schemas.microsoft.com/office/drawing/2014/main" id="{CFD67174-77E5-4646-AB30-6CB12335DA1F}"/>
                </a:ext>
              </a:extLst>
            </p:cNvPr>
            <p:cNvPicPr>
              <a:picLocks noChangeAspect="1" noChangeArrowheads="1"/>
            </p:cNvPicPr>
            <p:nvPr/>
          </p:nvPicPr>
          <p:blipFill>
            <a:blip r:embed="rId3" cstate="print"/>
            <a:srcRect/>
            <a:stretch>
              <a:fillRect/>
            </a:stretch>
          </p:blipFill>
          <p:spPr bwMode="auto">
            <a:xfrm>
              <a:off x="5794375" y="1143000"/>
              <a:ext cx="530225" cy="900113"/>
            </a:xfrm>
            <a:prstGeom prst="rect">
              <a:avLst/>
            </a:prstGeom>
            <a:noFill/>
          </p:spPr>
        </p:pic>
        <p:pic>
          <p:nvPicPr>
            <p:cNvPr id="18" name="Picture 4074" descr="host11">
              <a:extLst>
                <a:ext uri="{FF2B5EF4-FFF2-40B4-BE49-F238E27FC236}">
                  <a16:creationId xmlns:a16="http://schemas.microsoft.com/office/drawing/2014/main" id="{9FCB073E-9738-4E7B-AC69-7693D0206E0D}"/>
                </a:ext>
              </a:extLst>
            </p:cNvPr>
            <p:cNvPicPr>
              <a:picLocks noChangeAspect="1" noChangeArrowheads="1"/>
            </p:cNvPicPr>
            <p:nvPr/>
          </p:nvPicPr>
          <p:blipFill>
            <a:blip r:embed="rId3" cstate="print"/>
            <a:srcRect/>
            <a:stretch>
              <a:fillRect/>
            </a:stretch>
          </p:blipFill>
          <p:spPr bwMode="auto">
            <a:xfrm>
              <a:off x="6553200" y="1143000"/>
              <a:ext cx="530225" cy="900113"/>
            </a:xfrm>
            <a:prstGeom prst="rect">
              <a:avLst/>
            </a:prstGeom>
            <a:noFill/>
          </p:spPr>
        </p:pic>
        <p:pic>
          <p:nvPicPr>
            <p:cNvPr id="19" name="Picture 3528" descr="CX4-480-SO-300dpi-LAR">
              <a:extLst>
                <a:ext uri="{FF2B5EF4-FFF2-40B4-BE49-F238E27FC236}">
                  <a16:creationId xmlns:a16="http://schemas.microsoft.com/office/drawing/2014/main" id="{8CEE832B-A253-40BF-9C80-D5E04F07DD1F}"/>
                </a:ext>
              </a:extLst>
            </p:cNvPr>
            <p:cNvPicPr>
              <a:picLocks noChangeAspect="1" noChangeArrowheads="1"/>
            </p:cNvPicPr>
            <p:nvPr/>
          </p:nvPicPr>
          <p:blipFill>
            <a:blip r:embed="rId4" cstate="print"/>
            <a:srcRect/>
            <a:stretch>
              <a:fillRect/>
            </a:stretch>
          </p:blipFill>
          <p:spPr bwMode="auto">
            <a:xfrm>
              <a:off x="4562475" y="4876800"/>
              <a:ext cx="1049338" cy="1447800"/>
            </a:xfrm>
            <a:prstGeom prst="rect">
              <a:avLst/>
            </a:prstGeom>
            <a:solidFill>
              <a:schemeClr val="bg1">
                <a:alpha val="0"/>
              </a:schemeClr>
            </a:solidFill>
            <a:ln w="9525">
              <a:noFill/>
              <a:miter lim="800000"/>
              <a:headEnd/>
              <a:tailEnd/>
            </a:ln>
          </p:spPr>
        </p:pic>
        <p:pic>
          <p:nvPicPr>
            <p:cNvPr id="20" name="Picture 3527" descr="DMX-3_3_SO_300dpi_LAR">
              <a:extLst>
                <a:ext uri="{FF2B5EF4-FFF2-40B4-BE49-F238E27FC236}">
                  <a16:creationId xmlns:a16="http://schemas.microsoft.com/office/drawing/2014/main" id="{2790E7F2-F06A-428B-9931-FBA4C115E415}"/>
                </a:ext>
              </a:extLst>
            </p:cNvPr>
            <p:cNvPicPr>
              <a:picLocks noChangeAspect="1" noChangeArrowheads="1"/>
            </p:cNvPicPr>
            <p:nvPr/>
          </p:nvPicPr>
          <p:blipFill>
            <a:blip r:embed="rId5" cstate="print"/>
            <a:srcRect/>
            <a:stretch>
              <a:fillRect/>
            </a:stretch>
          </p:blipFill>
          <p:spPr bwMode="auto">
            <a:xfrm>
              <a:off x="6677025" y="4981575"/>
              <a:ext cx="1447800" cy="1303338"/>
            </a:xfrm>
            <a:prstGeom prst="rect">
              <a:avLst/>
            </a:prstGeom>
            <a:solidFill>
              <a:schemeClr val="bg1">
                <a:alpha val="0"/>
              </a:schemeClr>
            </a:solidFill>
            <a:ln w="9525" algn="ctr">
              <a:noFill/>
              <a:miter lim="800000"/>
              <a:headEnd/>
              <a:tailEnd/>
            </a:ln>
            <a:effectLst/>
          </p:spPr>
        </p:pic>
        <p:pic>
          <p:nvPicPr>
            <p:cNvPr id="21" name="Picture 4076" descr="LUN">
              <a:extLst>
                <a:ext uri="{FF2B5EF4-FFF2-40B4-BE49-F238E27FC236}">
                  <a16:creationId xmlns:a16="http://schemas.microsoft.com/office/drawing/2014/main" id="{3FBFCF58-1629-4D75-8861-0B8F71F31E3F}"/>
                </a:ext>
              </a:extLst>
            </p:cNvPr>
            <p:cNvPicPr>
              <a:picLocks noChangeAspect="1" noChangeArrowheads="1"/>
            </p:cNvPicPr>
            <p:nvPr/>
          </p:nvPicPr>
          <p:blipFill>
            <a:blip r:embed="rId6" cstate="print"/>
            <a:srcRect/>
            <a:stretch>
              <a:fillRect/>
            </a:stretch>
          </p:blipFill>
          <p:spPr bwMode="auto">
            <a:xfrm>
              <a:off x="5051425" y="2312988"/>
              <a:ext cx="474663" cy="430212"/>
            </a:xfrm>
            <a:prstGeom prst="rect">
              <a:avLst/>
            </a:prstGeom>
            <a:noFill/>
          </p:spPr>
        </p:pic>
        <p:pic>
          <p:nvPicPr>
            <p:cNvPr id="23" name="Picture 4077" descr="LUN">
              <a:extLst>
                <a:ext uri="{FF2B5EF4-FFF2-40B4-BE49-F238E27FC236}">
                  <a16:creationId xmlns:a16="http://schemas.microsoft.com/office/drawing/2014/main" id="{9A76ED22-18C3-4E9F-AF83-8D077788C759}"/>
                </a:ext>
              </a:extLst>
            </p:cNvPr>
            <p:cNvPicPr>
              <a:picLocks noChangeAspect="1" noChangeArrowheads="1"/>
            </p:cNvPicPr>
            <p:nvPr/>
          </p:nvPicPr>
          <p:blipFill>
            <a:blip r:embed="rId6" cstate="print"/>
            <a:srcRect/>
            <a:stretch>
              <a:fillRect/>
            </a:stretch>
          </p:blipFill>
          <p:spPr bwMode="auto">
            <a:xfrm>
              <a:off x="5788025" y="2298700"/>
              <a:ext cx="474663" cy="430213"/>
            </a:xfrm>
            <a:prstGeom prst="rect">
              <a:avLst/>
            </a:prstGeom>
            <a:noFill/>
          </p:spPr>
        </p:pic>
        <p:pic>
          <p:nvPicPr>
            <p:cNvPr id="24" name="Picture 4078" descr="LUN">
              <a:extLst>
                <a:ext uri="{FF2B5EF4-FFF2-40B4-BE49-F238E27FC236}">
                  <a16:creationId xmlns:a16="http://schemas.microsoft.com/office/drawing/2014/main" id="{5C3DC919-2A80-4119-AE97-9B81C2AFDFC5}"/>
                </a:ext>
              </a:extLst>
            </p:cNvPr>
            <p:cNvPicPr>
              <a:picLocks noChangeAspect="1" noChangeArrowheads="1"/>
            </p:cNvPicPr>
            <p:nvPr/>
          </p:nvPicPr>
          <p:blipFill>
            <a:blip r:embed="rId6" cstate="print"/>
            <a:srcRect/>
            <a:stretch>
              <a:fillRect/>
            </a:stretch>
          </p:blipFill>
          <p:spPr bwMode="auto">
            <a:xfrm>
              <a:off x="6575425" y="2298700"/>
              <a:ext cx="474663" cy="430213"/>
            </a:xfrm>
            <a:prstGeom prst="rect">
              <a:avLst/>
            </a:prstGeom>
            <a:noFill/>
          </p:spPr>
        </p:pic>
        <p:pic>
          <p:nvPicPr>
            <p:cNvPr id="25" name="Picture 4080" descr="Centera_FL_300dpi_LAR">
              <a:extLst>
                <a:ext uri="{FF2B5EF4-FFF2-40B4-BE49-F238E27FC236}">
                  <a16:creationId xmlns:a16="http://schemas.microsoft.com/office/drawing/2014/main" id="{C63B06A4-ED15-483D-8B2B-0C6B819A5190}"/>
                </a:ext>
              </a:extLst>
            </p:cNvPr>
            <p:cNvPicPr>
              <a:picLocks noChangeArrowheads="1"/>
            </p:cNvPicPr>
            <p:nvPr/>
          </p:nvPicPr>
          <p:blipFill>
            <a:blip r:embed="rId7" cstate="print"/>
            <a:srcRect/>
            <a:stretch>
              <a:fillRect/>
            </a:stretch>
          </p:blipFill>
          <p:spPr bwMode="auto">
            <a:xfrm>
              <a:off x="5791200" y="4953000"/>
              <a:ext cx="622300" cy="1333500"/>
            </a:xfrm>
            <a:prstGeom prst="rect">
              <a:avLst/>
            </a:prstGeom>
            <a:noFill/>
          </p:spPr>
        </p:pic>
        <p:pic>
          <p:nvPicPr>
            <p:cNvPr id="26" name="Picture 4081" descr="disk">
              <a:extLst>
                <a:ext uri="{FF2B5EF4-FFF2-40B4-BE49-F238E27FC236}">
                  <a16:creationId xmlns:a16="http://schemas.microsoft.com/office/drawing/2014/main" id="{5D4E43DD-2210-4C6A-A7C2-5750AC62C756}"/>
                </a:ext>
              </a:extLst>
            </p:cNvPr>
            <p:cNvPicPr>
              <a:picLocks noChangeAspect="1" noChangeArrowheads="1"/>
            </p:cNvPicPr>
            <p:nvPr/>
          </p:nvPicPr>
          <p:blipFill>
            <a:blip r:embed="rId8" cstate="print"/>
            <a:srcRect/>
            <a:stretch>
              <a:fillRect/>
            </a:stretch>
          </p:blipFill>
          <p:spPr bwMode="auto">
            <a:xfrm>
              <a:off x="4800600" y="5257800"/>
              <a:ext cx="474663" cy="431800"/>
            </a:xfrm>
            <a:prstGeom prst="rect">
              <a:avLst/>
            </a:prstGeom>
            <a:noFill/>
          </p:spPr>
        </p:pic>
        <p:pic>
          <p:nvPicPr>
            <p:cNvPr id="27" name="Picture 4082" descr="disk">
              <a:extLst>
                <a:ext uri="{FF2B5EF4-FFF2-40B4-BE49-F238E27FC236}">
                  <a16:creationId xmlns:a16="http://schemas.microsoft.com/office/drawing/2014/main" id="{C6F6F054-C361-4383-98A5-A89A17E6F2F7}"/>
                </a:ext>
              </a:extLst>
            </p:cNvPr>
            <p:cNvPicPr>
              <a:picLocks noChangeAspect="1" noChangeArrowheads="1"/>
            </p:cNvPicPr>
            <p:nvPr/>
          </p:nvPicPr>
          <p:blipFill>
            <a:blip r:embed="rId8" cstate="print"/>
            <a:srcRect/>
            <a:stretch>
              <a:fillRect/>
            </a:stretch>
          </p:blipFill>
          <p:spPr bwMode="auto">
            <a:xfrm>
              <a:off x="4953000" y="5410200"/>
              <a:ext cx="474663" cy="431800"/>
            </a:xfrm>
            <a:prstGeom prst="rect">
              <a:avLst/>
            </a:prstGeom>
            <a:noFill/>
          </p:spPr>
        </p:pic>
        <p:pic>
          <p:nvPicPr>
            <p:cNvPr id="28" name="Picture 4083" descr="disk">
              <a:extLst>
                <a:ext uri="{FF2B5EF4-FFF2-40B4-BE49-F238E27FC236}">
                  <a16:creationId xmlns:a16="http://schemas.microsoft.com/office/drawing/2014/main" id="{AE431035-42F9-4D44-B534-4B83A80E5899}"/>
                </a:ext>
              </a:extLst>
            </p:cNvPr>
            <p:cNvPicPr>
              <a:picLocks noChangeAspect="1" noChangeArrowheads="1"/>
            </p:cNvPicPr>
            <p:nvPr/>
          </p:nvPicPr>
          <p:blipFill>
            <a:blip r:embed="rId8" cstate="print"/>
            <a:srcRect/>
            <a:stretch>
              <a:fillRect/>
            </a:stretch>
          </p:blipFill>
          <p:spPr bwMode="auto">
            <a:xfrm>
              <a:off x="6781800" y="5257800"/>
              <a:ext cx="474663" cy="431800"/>
            </a:xfrm>
            <a:prstGeom prst="rect">
              <a:avLst/>
            </a:prstGeom>
            <a:noFill/>
          </p:spPr>
        </p:pic>
        <p:pic>
          <p:nvPicPr>
            <p:cNvPr id="29" name="Picture 4084" descr="disk">
              <a:extLst>
                <a:ext uri="{FF2B5EF4-FFF2-40B4-BE49-F238E27FC236}">
                  <a16:creationId xmlns:a16="http://schemas.microsoft.com/office/drawing/2014/main" id="{8906D0C1-D4CD-449E-B530-EE51CA66DCB1}"/>
                </a:ext>
              </a:extLst>
            </p:cNvPr>
            <p:cNvPicPr>
              <a:picLocks noChangeAspect="1" noChangeArrowheads="1"/>
            </p:cNvPicPr>
            <p:nvPr/>
          </p:nvPicPr>
          <p:blipFill>
            <a:blip r:embed="rId8" cstate="print"/>
            <a:srcRect/>
            <a:stretch>
              <a:fillRect/>
            </a:stretch>
          </p:blipFill>
          <p:spPr bwMode="auto">
            <a:xfrm>
              <a:off x="7010400" y="5410200"/>
              <a:ext cx="474663" cy="431800"/>
            </a:xfrm>
            <a:prstGeom prst="rect">
              <a:avLst/>
            </a:prstGeom>
            <a:noFill/>
          </p:spPr>
        </p:pic>
        <p:pic>
          <p:nvPicPr>
            <p:cNvPr id="30" name="Picture 4085" descr="disk">
              <a:extLst>
                <a:ext uri="{FF2B5EF4-FFF2-40B4-BE49-F238E27FC236}">
                  <a16:creationId xmlns:a16="http://schemas.microsoft.com/office/drawing/2014/main" id="{44A63B25-0591-4E29-958A-8C3C0A6F590D}"/>
                </a:ext>
              </a:extLst>
            </p:cNvPr>
            <p:cNvPicPr>
              <a:picLocks noChangeAspect="1" noChangeArrowheads="1"/>
            </p:cNvPicPr>
            <p:nvPr/>
          </p:nvPicPr>
          <p:blipFill>
            <a:blip r:embed="rId8" cstate="print"/>
            <a:srcRect/>
            <a:stretch>
              <a:fillRect/>
            </a:stretch>
          </p:blipFill>
          <p:spPr bwMode="auto">
            <a:xfrm>
              <a:off x="7239000" y="5562600"/>
              <a:ext cx="474663" cy="431800"/>
            </a:xfrm>
            <a:prstGeom prst="rect">
              <a:avLst/>
            </a:prstGeom>
            <a:noFill/>
          </p:spPr>
        </p:pic>
        <p:pic>
          <p:nvPicPr>
            <p:cNvPr id="31" name="Picture 4086" descr="disk">
              <a:extLst>
                <a:ext uri="{FF2B5EF4-FFF2-40B4-BE49-F238E27FC236}">
                  <a16:creationId xmlns:a16="http://schemas.microsoft.com/office/drawing/2014/main" id="{EB53BF4D-D98E-4811-9B51-95024B7013ED}"/>
                </a:ext>
              </a:extLst>
            </p:cNvPr>
            <p:cNvPicPr>
              <a:picLocks noChangeAspect="1" noChangeArrowheads="1"/>
            </p:cNvPicPr>
            <p:nvPr/>
          </p:nvPicPr>
          <p:blipFill>
            <a:blip r:embed="rId8" cstate="print"/>
            <a:srcRect/>
            <a:stretch>
              <a:fillRect/>
            </a:stretch>
          </p:blipFill>
          <p:spPr bwMode="auto">
            <a:xfrm>
              <a:off x="5848350" y="5334000"/>
              <a:ext cx="474663" cy="431800"/>
            </a:xfrm>
            <a:prstGeom prst="rect">
              <a:avLst/>
            </a:prstGeom>
            <a:noFill/>
          </p:spPr>
        </p:pic>
        <p:sp>
          <p:nvSpPr>
            <p:cNvPr id="32" name="Line 4087">
              <a:extLst>
                <a:ext uri="{FF2B5EF4-FFF2-40B4-BE49-F238E27FC236}">
                  <a16:creationId xmlns:a16="http://schemas.microsoft.com/office/drawing/2014/main" id="{206EC6CD-ADB0-4724-8540-D4413D566849}"/>
                </a:ext>
              </a:extLst>
            </p:cNvPr>
            <p:cNvSpPr>
              <a:spLocks noChangeShapeType="1"/>
            </p:cNvSpPr>
            <p:nvPr/>
          </p:nvSpPr>
          <p:spPr bwMode="auto">
            <a:xfrm flipH="1">
              <a:off x="6086475" y="4457700"/>
              <a:ext cx="304800" cy="533400"/>
            </a:xfrm>
            <a:prstGeom prst="line">
              <a:avLst/>
            </a:prstGeom>
            <a:noFill/>
            <a:ln w="38100">
              <a:solidFill>
                <a:srgbClr val="FF9900"/>
              </a:solidFill>
              <a:round/>
              <a:headEnd/>
              <a:tailEnd/>
            </a:ln>
            <a:effectLst/>
          </p:spPr>
          <p:txBody>
            <a:bodyPr/>
            <a:lstStyle/>
            <a:p>
              <a:endParaRPr lang="en-IN"/>
            </a:p>
          </p:txBody>
        </p:sp>
        <p:pic>
          <p:nvPicPr>
            <p:cNvPr id="33" name="Picture 4089" descr="disk">
              <a:extLst>
                <a:ext uri="{FF2B5EF4-FFF2-40B4-BE49-F238E27FC236}">
                  <a16:creationId xmlns:a16="http://schemas.microsoft.com/office/drawing/2014/main" id="{8753161A-EDA0-4359-BF40-5919CA13ADD1}"/>
                </a:ext>
              </a:extLst>
            </p:cNvPr>
            <p:cNvPicPr>
              <a:picLocks noChangeAspect="1" noChangeArrowheads="1"/>
            </p:cNvPicPr>
            <p:nvPr/>
          </p:nvPicPr>
          <p:blipFill>
            <a:blip r:embed="rId8" cstate="print"/>
            <a:srcRect/>
            <a:stretch>
              <a:fillRect/>
            </a:stretch>
          </p:blipFill>
          <p:spPr bwMode="auto">
            <a:xfrm>
              <a:off x="7467600" y="5715000"/>
              <a:ext cx="474663" cy="431800"/>
            </a:xfrm>
            <a:prstGeom prst="rect">
              <a:avLst/>
            </a:prstGeom>
            <a:noFill/>
          </p:spPr>
        </p:pic>
        <p:sp>
          <p:nvSpPr>
            <p:cNvPr id="34" name="Text Box 4092">
              <a:extLst>
                <a:ext uri="{FF2B5EF4-FFF2-40B4-BE49-F238E27FC236}">
                  <a16:creationId xmlns:a16="http://schemas.microsoft.com/office/drawing/2014/main" id="{DD184622-D385-4AF5-83E3-A3AC4424375E}"/>
                </a:ext>
              </a:extLst>
            </p:cNvPr>
            <p:cNvSpPr txBox="1">
              <a:spLocks noChangeArrowheads="1"/>
            </p:cNvSpPr>
            <p:nvPr/>
          </p:nvSpPr>
          <p:spPr bwMode="auto">
            <a:xfrm>
              <a:off x="5430838" y="6400800"/>
              <a:ext cx="884858" cy="153888"/>
            </a:xfrm>
            <a:prstGeom prst="rect">
              <a:avLst/>
            </a:prstGeom>
            <a:noFill/>
            <a:ln w="25400" algn="ctr">
              <a:noFill/>
              <a:miter lim="800000"/>
              <a:headEnd/>
              <a:tailEnd type="none" w="lg" len="med"/>
            </a:ln>
            <a:effectLst/>
          </p:spPr>
          <p:txBody>
            <a:bodyPr wrap="none" lIns="0" tIns="0" rIns="0" bIns="0">
              <a:spAutoFit/>
            </a:bodyPr>
            <a:lstStyle/>
            <a:p>
              <a:pPr marL="354013" indent="-354013" defTabSz="941388"/>
              <a:r>
                <a:rPr lang="en-US" sz="1000" b="1" dirty="0"/>
                <a:t>Physical Storage</a:t>
              </a:r>
            </a:p>
          </p:txBody>
        </p:sp>
        <p:sp>
          <p:nvSpPr>
            <p:cNvPr id="35" name="Text Box 4093">
              <a:extLst>
                <a:ext uri="{FF2B5EF4-FFF2-40B4-BE49-F238E27FC236}">
                  <a16:creationId xmlns:a16="http://schemas.microsoft.com/office/drawing/2014/main" id="{57F47A3D-D16A-4A5D-9C57-4D1ACE762D21}"/>
                </a:ext>
              </a:extLst>
            </p:cNvPr>
            <p:cNvSpPr txBox="1">
              <a:spLocks noChangeArrowheads="1"/>
            </p:cNvSpPr>
            <p:nvPr/>
          </p:nvSpPr>
          <p:spPr bwMode="auto">
            <a:xfrm>
              <a:off x="6167438" y="914400"/>
              <a:ext cx="461962" cy="152400"/>
            </a:xfrm>
            <a:prstGeom prst="rect">
              <a:avLst/>
            </a:prstGeom>
            <a:noFill/>
            <a:ln w="25400" algn="ctr">
              <a:noFill/>
              <a:miter lim="800000"/>
              <a:headEnd/>
              <a:tailEnd type="none" w="lg" len="med"/>
            </a:ln>
            <a:effectLst/>
          </p:spPr>
          <p:txBody>
            <a:bodyPr wrap="none" lIns="0" tIns="0" rIns="0" bIns="0">
              <a:spAutoFit/>
            </a:bodyPr>
            <a:lstStyle/>
            <a:p>
              <a:pPr marL="354013" indent="-354013" defTabSz="941388"/>
              <a:r>
                <a:rPr lang="en-US" sz="1000" b="1"/>
                <a:t>Servers</a:t>
              </a:r>
            </a:p>
          </p:txBody>
        </p:sp>
        <p:sp>
          <p:nvSpPr>
            <p:cNvPr id="36" name="Line 3530">
              <a:extLst>
                <a:ext uri="{FF2B5EF4-FFF2-40B4-BE49-F238E27FC236}">
                  <a16:creationId xmlns:a16="http://schemas.microsoft.com/office/drawing/2014/main" id="{E8B90234-AF6A-4797-9376-742BF25B196B}"/>
                </a:ext>
              </a:extLst>
            </p:cNvPr>
            <p:cNvSpPr>
              <a:spLocks noChangeShapeType="1"/>
            </p:cNvSpPr>
            <p:nvPr/>
          </p:nvSpPr>
          <p:spPr bwMode="auto">
            <a:xfrm>
              <a:off x="6934200" y="4176713"/>
              <a:ext cx="457200" cy="838200"/>
            </a:xfrm>
            <a:prstGeom prst="line">
              <a:avLst/>
            </a:prstGeom>
            <a:noFill/>
            <a:ln w="38100">
              <a:solidFill>
                <a:srgbClr val="FF9900"/>
              </a:solidFill>
              <a:round/>
              <a:headEnd/>
              <a:tailEnd/>
            </a:ln>
          </p:spPr>
          <p:txBody>
            <a:bodyPr/>
            <a:lstStyle/>
            <a:p>
              <a:endParaRPr lang="en-IN"/>
            </a:p>
          </p:txBody>
        </p:sp>
        <p:sp>
          <p:nvSpPr>
            <p:cNvPr id="37" name="Line 3529">
              <a:extLst>
                <a:ext uri="{FF2B5EF4-FFF2-40B4-BE49-F238E27FC236}">
                  <a16:creationId xmlns:a16="http://schemas.microsoft.com/office/drawing/2014/main" id="{D12546DC-D28F-45C1-B7E9-4564A92765E1}"/>
                </a:ext>
              </a:extLst>
            </p:cNvPr>
            <p:cNvSpPr>
              <a:spLocks noChangeShapeType="1"/>
            </p:cNvSpPr>
            <p:nvPr/>
          </p:nvSpPr>
          <p:spPr bwMode="auto">
            <a:xfrm flipH="1">
              <a:off x="5087938" y="4156075"/>
              <a:ext cx="985837" cy="828675"/>
            </a:xfrm>
            <a:prstGeom prst="line">
              <a:avLst/>
            </a:prstGeom>
            <a:noFill/>
            <a:ln w="38100">
              <a:solidFill>
                <a:srgbClr val="FF9900"/>
              </a:solidFill>
              <a:round/>
              <a:headEnd/>
              <a:tailEnd/>
            </a:ln>
            <a:effectLst/>
          </p:spPr>
          <p:txBody>
            <a:bodyPr/>
            <a:lstStyle/>
            <a:p>
              <a:endParaRPr lang="en-IN"/>
            </a:p>
          </p:txBody>
        </p:sp>
        <p:sp>
          <p:nvSpPr>
            <p:cNvPr id="38" name="Line 4096">
              <a:extLst>
                <a:ext uri="{FF2B5EF4-FFF2-40B4-BE49-F238E27FC236}">
                  <a16:creationId xmlns:a16="http://schemas.microsoft.com/office/drawing/2014/main" id="{8DBC90D7-E94F-4416-BA99-EE4CCA526B73}"/>
                </a:ext>
              </a:extLst>
            </p:cNvPr>
            <p:cNvSpPr>
              <a:spLocks noChangeShapeType="1"/>
            </p:cNvSpPr>
            <p:nvPr/>
          </p:nvSpPr>
          <p:spPr bwMode="auto">
            <a:xfrm flipH="1">
              <a:off x="6781800" y="2565070"/>
              <a:ext cx="788719" cy="767093"/>
            </a:xfrm>
            <a:prstGeom prst="line">
              <a:avLst/>
            </a:prstGeom>
            <a:noFill/>
            <a:ln w="38100">
              <a:solidFill>
                <a:srgbClr val="FF9900"/>
              </a:solidFill>
              <a:round/>
              <a:headEnd/>
              <a:tailEnd/>
            </a:ln>
            <a:effectLst/>
          </p:spPr>
          <p:txBody>
            <a:bodyPr/>
            <a:lstStyle/>
            <a:p>
              <a:endParaRPr lang="en-IN"/>
            </a:p>
          </p:txBody>
        </p:sp>
        <p:sp>
          <p:nvSpPr>
            <p:cNvPr id="39" name="Line 4097">
              <a:extLst>
                <a:ext uri="{FF2B5EF4-FFF2-40B4-BE49-F238E27FC236}">
                  <a16:creationId xmlns:a16="http://schemas.microsoft.com/office/drawing/2014/main" id="{1DAC54B5-08F4-4EBF-9DA3-0F7325F119ED}"/>
                </a:ext>
              </a:extLst>
            </p:cNvPr>
            <p:cNvSpPr>
              <a:spLocks noChangeShapeType="1"/>
            </p:cNvSpPr>
            <p:nvPr/>
          </p:nvSpPr>
          <p:spPr bwMode="auto">
            <a:xfrm flipH="1">
              <a:off x="6629400" y="2700338"/>
              <a:ext cx="152400" cy="609600"/>
            </a:xfrm>
            <a:prstGeom prst="line">
              <a:avLst/>
            </a:prstGeom>
            <a:noFill/>
            <a:ln w="38100">
              <a:solidFill>
                <a:srgbClr val="FF9900"/>
              </a:solidFill>
              <a:round/>
              <a:headEnd/>
              <a:tailEnd/>
            </a:ln>
            <a:effectLst/>
          </p:spPr>
          <p:txBody>
            <a:bodyPr/>
            <a:lstStyle/>
            <a:p>
              <a:endParaRPr lang="en-IN"/>
            </a:p>
          </p:txBody>
        </p:sp>
        <p:sp>
          <p:nvSpPr>
            <p:cNvPr id="40" name="Line 4098">
              <a:extLst>
                <a:ext uri="{FF2B5EF4-FFF2-40B4-BE49-F238E27FC236}">
                  <a16:creationId xmlns:a16="http://schemas.microsoft.com/office/drawing/2014/main" id="{8BDBB0B1-2717-4E11-AD39-3CF095AF1C64}"/>
                </a:ext>
              </a:extLst>
            </p:cNvPr>
            <p:cNvSpPr>
              <a:spLocks noChangeShapeType="1"/>
            </p:cNvSpPr>
            <p:nvPr/>
          </p:nvSpPr>
          <p:spPr bwMode="auto">
            <a:xfrm>
              <a:off x="6019800" y="2700338"/>
              <a:ext cx="457200" cy="685800"/>
            </a:xfrm>
            <a:prstGeom prst="line">
              <a:avLst/>
            </a:prstGeom>
            <a:noFill/>
            <a:ln w="38100">
              <a:solidFill>
                <a:srgbClr val="FF9900"/>
              </a:solidFill>
              <a:round/>
              <a:headEnd/>
              <a:tailEnd/>
            </a:ln>
            <a:effectLst/>
          </p:spPr>
          <p:txBody>
            <a:bodyPr/>
            <a:lstStyle/>
            <a:p>
              <a:endParaRPr lang="en-IN"/>
            </a:p>
          </p:txBody>
        </p:sp>
        <p:sp>
          <p:nvSpPr>
            <p:cNvPr id="41" name="Line 4099">
              <a:extLst>
                <a:ext uri="{FF2B5EF4-FFF2-40B4-BE49-F238E27FC236}">
                  <a16:creationId xmlns:a16="http://schemas.microsoft.com/office/drawing/2014/main" id="{11A9ABE3-D11B-491B-9557-01A428972132}"/>
                </a:ext>
              </a:extLst>
            </p:cNvPr>
            <p:cNvSpPr>
              <a:spLocks noChangeShapeType="1"/>
            </p:cNvSpPr>
            <p:nvPr/>
          </p:nvSpPr>
          <p:spPr bwMode="auto">
            <a:xfrm>
              <a:off x="5268913" y="2720975"/>
              <a:ext cx="990600" cy="685800"/>
            </a:xfrm>
            <a:prstGeom prst="line">
              <a:avLst/>
            </a:prstGeom>
            <a:noFill/>
            <a:ln w="38100">
              <a:solidFill>
                <a:srgbClr val="FF9900"/>
              </a:solidFill>
              <a:round/>
              <a:headEnd/>
              <a:tailEnd/>
            </a:ln>
            <a:effectLst/>
          </p:spPr>
          <p:txBody>
            <a:bodyPr/>
            <a:lstStyle/>
            <a:p>
              <a:endParaRPr lang="en-IN"/>
            </a:p>
          </p:txBody>
        </p:sp>
        <p:pic>
          <p:nvPicPr>
            <p:cNvPr id="42" name="Picture 4088" descr="storagearray2">
              <a:extLst>
                <a:ext uri="{FF2B5EF4-FFF2-40B4-BE49-F238E27FC236}">
                  <a16:creationId xmlns:a16="http://schemas.microsoft.com/office/drawing/2014/main" id="{8C7CAC58-B53D-4603-97E2-35ECE60DAF50}"/>
                </a:ext>
              </a:extLst>
            </p:cNvPr>
            <p:cNvPicPr>
              <a:picLocks noChangeAspect="1" noChangeArrowheads="1"/>
            </p:cNvPicPr>
            <p:nvPr/>
          </p:nvPicPr>
          <p:blipFill>
            <a:blip r:embed="rId9" cstate="print">
              <a:lum bright="70000" contrast="-70000"/>
              <a:grayscl/>
            </a:blip>
            <a:srcRect/>
            <a:stretch>
              <a:fillRect/>
            </a:stretch>
          </p:blipFill>
          <p:spPr bwMode="auto">
            <a:xfrm>
              <a:off x="5959475" y="3200400"/>
              <a:ext cx="1114425" cy="1466850"/>
            </a:xfrm>
            <a:prstGeom prst="rect">
              <a:avLst/>
            </a:prstGeom>
            <a:noFill/>
            <a:ln w="9525">
              <a:noFill/>
              <a:miter lim="800000"/>
              <a:headEnd/>
              <a:tailEnd/>
            </a:ln>
          </p:spPr>
        </p:pic>
        <p:sp>
          <p:nvSpPr>
            <p:cNvPr id="43" name="AutoShape 4100">
              <a:extLst>
                <a:ext uri="{FF2B5EF4-FFF2-40B4-BE49-F238E27FC236}">
                  <a16:creationId xmlns:a16="http://schemas.microsoft.com/office/drawing/2014/main" id="{188B93E5-C383-49E2-9F81-8451BAE6C4BE}"/>
                </a:ext>
              </a:extLst>
            </p:cNvPr>
            <p:cNvSpPr>
              <a:spLocks noChangeArrowheads="1"/>
            </p:cNvSpPr>
            <p:nvPr/>
          </p:nvSpPr>
          <p:spPr bwMode="auto">
            <a:xfrm>
              <a:off x="4495800" y="4800600"/>
              <a:ext cx="3733800" cy="1524000"/>
            </a:xfrm>
            <a:prstGeom prst="roundRect">
              <a:avLst>
                <a:gd name="adj" fmla="val 16667"/>
              </a:avLst>
            </a:prstGeom>
            <a:noFill/>
            <a:ln w="25400" cap="rnd" algn="ctr">
              <a:solidFill>
                <a:srgbClr val="000000"/>
              </a:solidFill>
              <a:prstDash val="sysDot"/>
              <a:round/>
              <a:headEnd/>
              <a:tailEnd type="none" w="lg" len="med"/>
            </a:ln>
            <a:effectLst/>
          </p:spPr>
          <p:txBody>
            <a:bodyPr wrap="none" lIns="0" tIns="0" rIns="0" bIns="0" anchor="ctr"/>
            <a:lstStyle/>
            <a:p>
              <a:endParaRPr lang="en-IN"/>
            </a:p>
          </p:txBody>
        </p:sp>
        <p:sp>
          <p:nvSpPr>
            <p:cNvPr id="44" name="AutoShape 4095">
              <a:extLst>
                <a:ext uri="{FF2B5EF4-FFF2-40B4-BE49-F238E27FC236}">
                  <a16:creationId xmlns:a16="http://schemas.microsoft.com/office/drawing/2014/main" id="{66D034EE-097D-4D6B-AF2D-AA68A1429113}"/>
                </a:ext>
              </a:extLst>
            </p:cNvPr>
            <p:cNvSpPr>
              <a:spLocks noChangeArrowheads="1"/>
            </p:cNvSpPr>
            <p:nvPr/>
          </p:nvSpPr>
          <p:spPr bwMode="auto">
            <a:xfrm>
              <a:off x="4800600" y="2209800"/>
              <a:ext cx="3276600" cy="609600"/>
            </a:xfrm>
            <a:prstGeom prst="roundRect">
              <a:avLst>
                <a:gd name="adj" fmla="val 16667"/>
              </a:avLst>
            </a:prstGeom>
            <a:noFill/>
            <a:ln w="25400" cap="rnd" algn="ctr">
              <a:solidFill>
                <a:srgbClr val="000000"/>
              </a:solidFill>
              <a:prstDash val="sysDot"/>
              <a:round/>
              <a:headEnd/>
              <a:tailEnd type="none" w="lg" len="med"/>
            </a:ln>
            <a:effectLst/>
          </p:spPr>
          <p:txBody>
            <a:bodyPr wrap="none" lIns="0" tIns="0" rIns="0" bIns="0" anchor="ctr"/>
            <a:lstStyle/>
            <a:p>
              <a:endParaRPr lang="en-IN"/>
            </a:p>
          </p:txBody>
        </p:sp>
        <p:sp>
          <p:nvSpPr>
            <p:cNvPr id="45" name="TextBox 44">
              <a:extLst>
                <a:ext uri="{FF2B5EF4-FFF2-40B4-BE49-F238E27FC236}">
                  <a16:creationId xmlns:a16="http://schemas.microsoft.com/office/drawing/2014/main" id="{785FAD49-B9BC-4A6D-9210-A54C8CE7A2F5}"/>
                </a:ext>
              </a:extLst>
            </p:cNvPr>
            <p:cNvSpPr txBox="1"/>
            <p:nvPr/>
          </p:nvSpPr>
          <p:spPr>
            <a:xfrm>
              <a:off x="8168640" y="2255520"/>
              <a:ext cx="599844" cy="461665"/>
            </a:xfrm>
            <a:prstGeom prst="rect">
              <a:avLst/>
            </a:prstGeom>
            <a:noFill/>
          </p:spPr>
          <p:txBody>
            <a:bodyPr wrap="none" rtlCol="0">
              <a:spAutoFit/>
            </a:bodyPr>
            <a:lstStyle/>
            <a:p>
              <a:r>
                <a:rPr lang="en-IN" sz="1200" dirty="0"/>
                <a:t>Virtual</a:t>
              </a:r>
            </a:p>
            <a:p>
              <a:r>
                <a:rPr lang="en-IN" sz="1200" dirty="0"/>
                <a:t>Storage</a:t>
              </a:r>
            </a:p>
          </p:txBody>
        </p:sp>
        <p:sp>
          <p:nvSpPr>
            <p:cNvPr id="46" name="TextBox 45">
              <a:extLst>
                <a:ext uri="{FF2B5EF4-FFF2-40B4-BE49-F238E27FC236}">
                  <a16:creationId xmlns:a16="http://schemas.microsoft.com/office/drawing/2014/main" id="{988B937E-8D9E-4EBB-96FA-BE4271848D64}"/>
                </a:ext>
              </a:extLst>
            </p:cNvPr>
            <p:cNvSpPr txBox="1"/>
            <p:nvPr/>
          </p:nvSpPr>
          <p:spPr>
            <a:xfrm>
              <a:off x="7137069" y="3360718"/>
              <a:ext cx="1240973" cy="338554"/>
            </a:xfrm>
            <a:prstGeom prst="rect">
              <a:avLst/>
            </a:prstGeom>
            <a:noFill/>
          </p:spPr>
          <p:txBody>
            <a:bodyPr wrap="square" rtlCol="0">
              <a:spAutoFit/>
            </a:bodyPr>
            <a:lstStyle/>
            <a:p>
              <a:r>
                <a:rPr lang="en-IN" sz="1600" b="1" dirty="0">
                  <a:latin typeface="Angsana New" pitchFamily="18" charset="-34"/>
                  <a:cs typeface="Angsana New" pitchFamily="18" charset="-34"/>
                </a:rPr>
                <a:t>Storage</a:t>
              </a:r>
            </a:p>
          </p:txBody>
        </p:sp>
        <p:sp>
          <p:nvSpPr>
            <p:cNvPr id="47" name="TextBox 46">
              <a:extLst>
                <a:ext uri="{FF2B5EF4-FFF2-40B4-BE49-F238E27FC236}">
                  <a16:creationId xmlns:a16="http://schemas.microsoft.com/office/drawing/2014/main" id="{5AB23C49-4509-4C6E-AA7A-F31CD45201DB}"/>
                </a:ext>
              </a:extLst>
            </p:cNvPr>
            <p:cNvSpPr txBox="1"/>
            <p:nvPr/>
          </p:nvSpPr>
          <p:spPr>
            <a:xfrm>
              <a:off x="4359753" y="3335008"/>
              <a:ext cx="1931344" cy="741059"/>
            </a:xfrm>
            <a:prstGeom prst="rect">
              <a:avLst/>
            </a:prstGeom>
            <a:noFill/>
          </p:spPr>
          <p:txBody>
            <a:bodyPr wrap="square" rtlCol="0">
              <a:spAutoFit/>
            </a:bodyPr>
            <a:lstStyle/>
            <a:p>
              <a:pPr>
                <a:lnSpc>
                  <a:spcPct val="120000"/>
                </a:lnSpc>
              </a:pPr>
              <a:r>
                <a:rPr lang="en-IN" sz="1600" b="1" dirty="0">
                  <a:latin typeface="Angsana New" pitchFamily="18" charset="-34"/>
                  <a:cs typeface="Angsana New" pitchFamily="18" charset="-34"/>
                </a:rPr>
                <a:t>Virtualization</a:t>
              </a:r>
            </a:p>
          </p:txBody>
        </p:sp>
        <p:sp>
          <p:nvSpPr>
            <p:cNvPr id="48" name="TextBox 47">
              <a:extLst>
                <a:ext uri="{FF2B5EF4-FFF2-40B4-BE49-F238E27FC236}">
                  <a16:creationId xmlns:a16="http://schemas.microsoft.com/office/drawing/2014/main" id="{7712DD44-7C3C-4265-A596-C1038945D265}"/>
                </a:ext>
              </a:extLst>
            </p:cNvPr>
            <p:cNvSpPr txBox="1"/>
            <p:nvPr/>
          </p:nvSpPr>
          <p:spPr>
            <a:xfrm>
              <a:off x="7142206" y="3921054"/>
              <a:ext cx="1786932" cy="696100"/>
            </a:xfrm>
            <a:prstGeom prst="rect">
              <a:avLst/>
            </a:prstGeom>
            <a:noFill/>
          </p:spPr>
          <p:txBody>
            <a:bodyPr wrap="square" rtlCol="0">
              <a:spAutoFit/>
            </a:bodyPr>
            <a:lstStyle/>
            <a:p>
              <a:r>
                <a:rPr lang="en-IN" sz="1600" b="1" dirty="0">
                  <a:latin typeface="Angsana New" pitchFamily="18" charset="-34"/>
                  <a:cs typeface="Angsana New" pitchFamily="18" charset="-34"/>
                </a:rPr>
                <a:t>Layer</a:t>
              </a:r>
            </a:p>
          </p:txBody>
        </p:sp>
      </p:grpSp>
    </p:spTree>
    <p:extLst>
      <p:ext uri="{BB962C8B-B14F-4D97-AF65-F5344CB8AC3E}">
        <p14:creationId xmlns:p14="http://schemas.microsoft.com/office/powerpoint/2010/main" val="243333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 Categories of Storage Virtualization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8984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11" name="Picture 10">
            <a:extLst>
              <a:ext uri="{FF2B5EF4-FFF2-40B4-BE49-F238E27FC236}">
                <a16:creationId xmlns:a16="http://schemas.microsoft.com/office/drawing/2014/main" id="{C671BC43-2380-48F7-8A6B-7902198936EE}"/>
              </a:ext>
            </a:extLst>
          </p:cNvPr>
          <p:cNvPicPr>
            <a:picLocks noChangeAspect="1"/>
          </p:cNvPicPr>
          <p:nvPr/>
        </p:nvPicPr>
        <p:blipFill>
          <a:blip r:embed="rId3"/>
          <a:stretch>
            <a:fillRect/>
          </a:stretch>
        </p:blipFill>
        <p:spPr>
          <a:xfrm>
            <a:off x="6175717" y="1369941"/>
            <a:ext cx="5992431" cy="5440392"/>
          </a:xfrm>
          <a:prstGeom prst="rect">
            <a:avLst/>
          </a:prstGeom>
        </p:spPr>
      </p:pic>
      <p:sp>
        <p:nvSpPr>
          <p:cNvPr id="4" name="TextBox 3"/>
          <p:cNvSpPr txBox="1"/>
          <p:nvPr/>
        </p:nvSpPr>
        <p:spPr>
          <a:xfrm>
            <a:off x="57433" y="1214712"/>
            <a:ext cx="6793534" cy="5570756"/>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kumimoji="0" lang="en-US" sz="2000" b="1" i="0" u="none" strike="noStrike" kern="1200" cap="none" spc="0" normalizeH="0" baseline="0" noProof="0" dirty="0">
                <a:ln>
                  <a:noFill/>
                </a:ln>
                <a:solidFill>
                  <a:srgbClr val="C00000"/>
                </a:solidFill>
                <a:effectLst/>
                <a:uLnTx/>
                <a:uFillTx/>
                <a:latin typeface="Calibri"/>
                <a:ea typeface="+mn-ea"/>
                <a:cs typeface="+mn-cs"/>
              </a:rPr>
              <a:t> 1. File level Virtualization </a:t>
            </a:r>
          </a:p>
          <a:p>
            <a:pPr marL="360000" marR="0" lvl="0" indent="-180000" algn="l" defTabSz="914400" rtl="0" eaLnBrk="1" fontAlgn="auto" latinLnBrk="0" hangingPunct="1">
              <a:spcBef>
                <a:spcPts val="4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file system virtualization provides an abstraction of a file system to the application (with a standard file-serving protocol interface such as NFS or CIFS) and manages changes to distributed storage hardware underneath the file system implementation.</a:t>
            </a:r>
          </a:p>
          <a:p>
            <a:pPr marL="360000" indent="-180000">
              <a:spcBef>
                <a:spcPts val="400"/>
              </a:spcBef>
              <a:buClrTx/>
              <a:buFont typeface="Arial" panose="020B0604020202020204" pitchFamily="34" charset="0"/>
              <a:buChar char="•"/>
              <a:defRPr/>
            </a:pPr>
            <a:r>
              <a:rPr lang="en-IN" sz="1800" kern="1200" dirty="0">
                <a:solidFill>
                  <a:prstClr val="black"/>
                </a:solidFill>
                <a:latin typeface="Calibri"/>
                <a:ea typeface="+mn-ea"/>
                <a:cs typeface="+mn-cs"/>
              </a:rPr>
              <a:t>Eliminates the dependencies between the data accessed at the </a:t>
            </a:r>
            <a:br>
              <a:rPr lang="en-IN" sz="1800" kern="1200" dirty="0">
                <a:solidFill>
                  <a:prstClr val="black"/>
                </a:solidFill>
                <a:latin typeface="Calibri"/>
                <a:ea typeface="+mn-ea"/>
                <a:cs typeface="+mn-cs"/>
              </a:rPr>
            </a:br>
            <a:r>
              <a:rPr lang="en-IN" sz="1800" kern="1200" dirty="0">
                <a:solidFill>
                  <a:prstClr val="black"/>
                </a:solidFill>
                <a:latin typeface="Calibri"/>
                <a:ea typeface="+mn-ea"/>
                <a:cs typeface="+mn-cs"/>
              </a:rPr>
              <a:t>file level and the location where the files are physically stored. </a:t>
            </a:r>
          </a:p>
          <a:p>
            <a:pPr marL="360000" indent="-180000">
              <a:spcBef>
                <a:spcPts val="400"/>
              </a:spcBef>
              <a:buClrTx/>
              <a:buFont typeface="Arial" panose="020B0604020202020204" pitchFamily="34" charset="0"/>
              <a:buChar char="•"/>
              <a:defRPr/>
            </a:pPr>
            <a:r>
              <a:rPr lang="en-US" sz="1800" kern="1200" dirty="0">
                <a:solidFill>
                  <a:prstClr val="black"/>
                </a:solidFill>
                <a:latin typeface="Calibri"/>
                <a:ea typeface="+mn-ea"/>
                <a:cs typeface="+mn-cs"/>
              </a:rPr>
              <a:t>Virtualization layer manages files, directories or file systems </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across multiple servers and allows administrators to present </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users with a single logical file system. </a:t>
            </a:r>
          </a:p>
          <a:p>
            <a:pPr marL="360000" indent="-180000">
              <a:spcBef>
                <a:spcPts val="400"/>
              </a:spcBef>
              <a:buClrTx/>
              <a:buFont typeface="Arial" panose="020B0604020202020204" pitchFamily="34" charset="0"/>
              <a:buChar char="•"/>
              <a:defRPr/>
            </a:pPr>
            <a:r>
              <a:rPr lang="en-US" sz="1800" kern="1200" dirty="0">
                <a:solidFill>
                  <a:prstClr val="black"/>
                </a:solidFill>
                <a:latin typeface="Calibri"/>
                <a:ea typeface="+mn-ea"/>
                <a:cs typeface="+mn-cs"/>
              </a:rPr>
              <a:t>A typical implementation of a virtualized file system is as a </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network file system that supports sharing of files over a </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standard protocol with one or more file servers enabling </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access to individual files.</a:t>
            </a:r>
          </a:p>
          <a:p>
            <a:pPr marL="360000" indent="-180000">
              <a:spcBef>
                <a:spcPts val="400"/>
              </a:spcBef>
              <a:buClrTx/>
              <a:buFont typeface="Arial" panose="020B0604020202020204" pitchFamily="34" charset="0"/>
              <a:buChar char="•"/>
              <a:defRPr/>
            </a:pPr>
            <a:r>
              <a:rPr lang="en-US" sz="1800" b="1" kern="1200" dirty="0">
                <a:solidFill>
                  <a:prstClr val="black"/>
                </a:solidFill>
                <a:latin typeface="Calibri"/>
                <a:ea typeface="+mn-ea"/>
                <a:cs typeface="+mn-cs"/>
              </a:rPr>
              <a:t>File-serving protocols </a:t>
            </a:r>
            <a:r>
              <a:rPr lang="en-US" sz="1800" kern="1200" dirty="0">
                <a:solidFill>
                  <a:prstClr val="black"/>
                </a:solidFill>
                <a:latin typeface="Calibri"/>
                <a:ea typeface="+mn-ea"/>
                <a:cs typeface="+mn-cs"/>
              </a:rPr>
              <a:t>that are typically employed are NFS, </a:t>
            </a:r>
            <a:br>
              <a:rPr lang="en-US" sz="1800" kern="1200" dirty="0">
                <a:solidFill>
                  <a:prstClr val="black"/>
                </a:solidFill>
                <a:latin typeface="Calibri"/>
                <a:ea typeface="+mn-ea"/>
                <a:cs typeface="+mn-cs"/>
              </a:rPr>
            </a:br>
            <a:r>
              <a:rPr lang="en-US" sz="1800" kern="1200" dirty="0">
                <a:solidFill>
                  <a:prstClr val="black"/>
                </a:solidFill>
                <a:latin typeface="Calibri"/>
                <a:ea typeface="+mn-ea"/>
                <a:cs typeface="+mn-cs"/>
              </a:rPr>
              <a:t>CIFS and Web interfaces such as HTTP or WebDAV</a:t>
            </a:r>
          </a:p>
          <a:p>
            <a:pPr marL="377100">
              <a:spcBef>
                <a:spcPts val="400"/>
              </a:spcBef>
              <a:buClrTx/>
              <a:defRPr/>
            </a:pPr>
            <a:r>
              <a:rPr lang="en-IN" sz="1800" kern="1200" dirty="0">
                <a:solidFill>
                  <a:prstClr val="black"/>
                </a:solidFill>
                <a:latin typeface="Calibri"/>
                <a:ea typeface="+mn-ea"/>
                <a:cs typeface="+mn-cs"/>
              </a:rPr>
              <a:t>Adv: This provides opportunities to optimize storage usage,</a:t>
            </a:r>
            <a:br>
              <a:rPr lang="en-IN" sz="1800" kern="1200" dirty="0">
                <a:solidFill>
                  <a:prstClr val="black"/>
                </a:solidFill>
                <a:latin typeface="Calibri"/>
                <a:ea typeface="+mn-ea"/>
                <a:cs typeface="+mn-cs"/>
              </a:rPr>
            </a:br>
            <a:r>
              <a:rPr lang="en-IN" sz="1800" kern="1200" dirty="0">
                <a:solidFill>
                  <a:prstClr val="black"/>
                </a:solidFill>
                <a:latin typeface="Calibri"/>
                <a:ea typeface="+mn-ea"/>
                <a:cs typeface="+mn-cs"/>
              </a:rPr>
              <a:t>server consolidation &amp; non-disruptive file migrations.</a:t>
            </a:r>
          </a:p>
        </p:txBody>
      </p:sp>
    </p:spTree>
    <p:extLst>
      <p:ext uri="{BB962C8B-B14F-4D97-AF65-F5344CB8AC3E}">
        <p14:creationId xmlns:p14="http://schemas.microsoft.com/office/powerpoint/2010/main" val="241378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a:t>
            </a:r>
            <a:endParaRPr lang="en-IN" sz="2400" b="1" kern="1200" dirty="0">
              <a:solidFill>
                <a:srgbClr val="7030A0"/>
              </a:solidFill>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316458"/>
            <a:ext cx="9683824" cy="517064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Distributed File System</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 distributed file system (DFS) is a network file system wherein the file system is distributed across multiple servers.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DFS enables location transparency and file directory replication as well as tolerance to faults.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Some implementations may also cache recently accessed disk blocks for improved performance. Though distribution of file content increases performance considerably, efficient management of metadata is crucial for overall file system performance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Two important techniques for managing metadata for highly scalable file virtualization:</a:t>
            </a:r>
          </a:p>
          <a:p>
            <a:pPr marL="914400" marR="0" lvl="1" indent="-457200" algn="l" defTabSz="914400" rtl="0" eaLnBrk="1" fontAlgn="auto" latinLnBrk="0" hangingPunct="1">
              <a:lnSpc>
                <a:spcPct val="150000"/>
              </a:lnSpc>
              <a:spcBef>
                <a:spcPts val="0"/>
              </a:spcBef>
              <a:spcAft>
                <a:spcPts val="0"/>
              </a:spcAft>
              <a:buClrTx/>
              <a:buSzTx/>
              <a:buFont typeface="+mj-lt"/>
              <a:buAutoNum type="alphaLcPeriod"/>
              <a:tabLst/>
              <a:defRPr/>
            </a:pPr>
            <a:r>
              <a:rPr kumimoji="0" lang="en-IN" sz="2000" b="1" i="0" u="none" strike="noStrike" kern="1200" cap="none" spc="0" normalizeH="0" baseline="0" noProof="0" dirty="0">
                <a:ln>
                  <a:noFill/>
                </a:ln>
                <a:solidFill>
                  <a:srgbClr val="0070C0"/>
                </a:solidFill>
                <a:effectLst/>
                <a:uLnTx/>
                <a:uFillTx/>
                <a:latin typeface="Calibri"/>
                <a:ea typeface="+mn-ea"/>
                <a:cs typeface="+mn-cs"/>
              </a:rPr>
              <a:t>Separate data from metadata </a:t>
            </a:r>
            <a:r>
              <a:rPr kumimoji="0" lang="en-IN" sz="2000" b="0" i="0" u="none" strike="noStrike" kern="1200" cap="none" spc="0" normalizeH="0" baseline="0" noProof="0" dirty="0">
                <a:ln>
                  <a:noFill/>
                </a:ln>
                <a:solidFill>
                  <a:prstClr val="black"/>
                </a:solidFill>
                <a:effectLst/>
                <a:uLnTx/>
                <a:uFillTx/>
                <a:latin typeface="Calibri"/>
                <a:ea typeface="+mn-ea"/>
                <a:cs typeface="+mn-cs"/>
              </a:rPr>
              <a:t>with a </a:t>
            </a:r>
            <a:r>
              <a:rPr kumimoji="0" lang="en-IN" sz="2000" b="1" i="0" u="none" strike="noStrike" kern="1200" cap="none" spc="0" normalizeH="0" baseline="0" noProof="0" dirty="0">
                <a:ln>
                  <a:noFill/>
                </a:ln>
                <a:solidFill>
                  <a:srgbClr val="0070C0"/>
                </a:solidFill>
                <a:effectLst/>
                <a:uLnTx/>
                <a:uFillTx/>
                <a:latin typeface="Calibri"/>
                <a:ea typeface="+mn-ea"/>
                <a:cs typeface="+mn-cs"/>
              </a:rPr>
              <a:t>centralized metadata </a:t>
            </a:r>
            <a:r>
              <a:rPr kumimoji="0" lang="en-IN" sz="2000" b="0" i="0" u="none" strike="noStrike" kern="1200" cap="none" spc="0" normalizeH="0" baseline="0" noProof="0" dirty="0">
                <a:ln>
                  <a:noFill/>
                </a:ln>
                <a:solidFill>
                  <a:prstClr val="black"/>
                </a:solidFill>
                <a:effectLst/>
                <a:uLnTx/>
                <a:uFillTx/>
                <a:latin typeface="Calibri"/>
                <a:ea typeface="+mn-ea"/>
                <a:cs typeface="+mn-cs"/>
              </a:rPr>
              <a:t>server (used in </a:t>
            </a:r>
            <a:r>
              <a:rPr kumimoji="0" lang="en-IN" sz="2000" b="1" i="1" u="none" strike="noStrike" kern="1200" cap="none" spc="0" normalizeH="0" baseline="0" noProof="0" dirty="0">
                <a:ln>
                  <a:noFill/>
                </a:ln>
                <a:solidFill>
                  <a:srgbClr val="C00000"/>
                </a:solidFill>
                <a:effectLst/>
                <a:uLnTx/>
                <a:uFillTx/>
                <a:latin typeface="Calibri"/>
                <a:ea typeface="+mn-ea"/>
                <a:cs typeface="+mn-cs"/>
              </a:rPr>
              <a:t>Lustre</a:t>
            </a:r>
            <a:r>
              <a:rPr kumimoji="0" lang="en-IN" sz="2000" b="0" i="0" u="none" strike="noStrike" kern="1200" cap="none" spc="0" normalizeH="0" baseline="0" noProof="0" dirty="0">
                <a:ln>
                  <a:noFill/>
                </a:ln>
                <a:solidFill>
                  <a:prstClr val="black"/>
                </a:solidFill>
                <a:effectLst/>
                <a:uLnTx/>
                <a:uFillTx/>
                <a:latin typeface="Calibri"/>
                <a:ea typeface="+mn-ea"/>
                <a:cs typeface="+mn-cs"/>
              </a:rPr>
              <a:t>) </a:t>
            </a:r>
          </a:p>
          <a:p>
            <a:pPr marL="914400" marR="0" lvl="1" indent="-457200" algn="l" defTabSz="914400" rtl="0" eaLnBrk="1" fontAlgn="auto" latinLnBrk="0" hangingPunct="1">
              <a:lnSpc>
                <a:spcPct val="150000"/>
              </a:lnSpc>
              <a:spcBef>
                <a:spcPts val="0"/>
              </a:spcBef>
              <a:spcAft>
                <a:spcPts val="0"/>
              </a:spcAft>
              <a:buClrTx/>
              <a:buSzTx/>
              <a:buFont typeface="+mj-lt"/>
              <a:buAutoNum type="alphaLcPeriod"/>
              <a:tabLst/>
              <a:defRPr/>
            </a:pPr>
            <a:r>
              <a:rPr kumimoji="0" lang="en-IN" sz="2000" b="1" i="0" u="none" strike="noStrike" kern="1200" cap="none" spc="0" normalizeH="0" baseline="0" noProof="0" dirty="0">
                <a:ln>
                  <a:noFill/>
                </a:ln>
                <a:solidFill>
                  <a:srgbClr val="0070C0"/>
                </a:solidFill>
                <a:effectLst/>
                <a:uLnTx/>
                <a:uFillTx/>
                <a:latin typeface="Calibri"/>
                <a:ea typeface="+mn-ea"/>
                <a:cs typeface="+mn-cs"/>
              </a:rPr>
              <a:t>Distribute data and metadata </a:t>
            </a:r>
            <a:r>
              <a:rPr kumimoji="0" lang="en-IN" sz="2000" b="0" i="0" u="none" strike="noStrike" kern="1200" cap="none" spc="0" normalizeH="0" baseline="0" noProof="0" dirty="0">
                <a:ln>
                  <a:noFill/>
                </a:ln>
                <a:solidFill>
                  <a:prstClr val="black"/>
                </a:solidFill>
                <a:effectLst/>
                <a:uLnTx/>
                <a:uFillTx/>
                <a:latin typeface="Calibri"/>
                <a:ea typeface="+mn-ea"/>
                <a:cs typeface="+mn-cs"/>
              </a:rPr>
              <a:t>on multiple servers (used in </a:t>
            </a:r>
            <a:r>
              <a:rPr lang="en-IN" sz="2000" b="1" i="1" kern="1200" dirty="0" err="1">
                <a:solidFill>
                  <a:srgbClr val="C00000"/>
                </a:solidFill>
                <a:latin typeface="Calibri"/>
                <a:ea typeface="+mn-ea"/>
                <a:cs typeface="+mn-cs"/>
              </a:rPr>
              <a:t>Gluster</a:t>
            </a:r>
            <a:r>
              <a:rPr kumimoji="0" lang="en-IN" sz="2000" b="0" i="0" u="none" strike="noStrike" kern="1200" cap="none" spc="0" normalizeH="0" baseline="0" noProof="0" dirty="0">
                <a:ln>
                  <a:noFill/>
                </a:ln>
                <a:solidFill>
                  <a:prstClr val="black"/>
                </a:solidFill>
                <a:effectLst/>
                <a:uLnTx/>
                <a:uFillTx/>
                <a:latin typeface="Calibri"/>
                <a:ea typeface="+mn-ea"/>
                <a:cs typeface="+mn-cs"/>
              </a:rPr>
              <a:t>)</a:t>
            </a:r>
            <a:endParaRPr kumimoji="0" lang="en-IN" sz="2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240" y="2279695"/>
            <a:ext cx="2651760" cy="2480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6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10546192"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 </a:t>
            </a:r>
            <a:r>
              <a:rPr lang="en-US" sz="2400" b="1" kern="1200" dirty="0">
                <a:solidFill>
                  <a:schemeClr val="tx1"/>
                </a:solidFill>
                <a:latin typeface="Calibri"/>
                <a:ea typeface="+mn-ea"/>
                <a:cs typeface="+mn-cs"/>
              </a:rPr>
              <a:t>– Distributed File System</a:t>
            </a:r>
            <a:endParaRPr kumimoji="0" lang="en-IN" sz="2400" b="1" i="0" u="none" strike="noStrike" kern="1200" cap="none" spc="0" normalizeH="0" baseline="0" noProof="0" dirty="0">
              <a:ln>
                <a:noFill/>
              </a:ln>
              <a:solidFill>
                <a:schemeClr val="tx1"/>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316458"/>
            <a:ext cx="10147462" cy="332398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Distributed File Systems with Centralized Metadata</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 centralized metadata management scheme achieves scalable DFS with a dedicated metadata server to which all metadata operations performed by clients are directed.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Lock-based synchronization is used in every read or write operation from the clients.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 centralized metadata systems, the metadata server can become a bottleneck if there are too many metadata operations.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For workloads with large files, centralized metadata systems perform and scale very well</a:t>
            </a:r>
          </a:p>
        </p:txBody>
      </p:sp>
    </p:spTree>
    <p:extLst>
      <p:ext uri="{BB962C8B-B14F-4D97-AF65-F5344CB8AC3E}">
        <p14:creationId xmlns:p14="http://schemas.microsoft.com/office/powerpoint/2010/main" val="373500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9144112" cy="461665"/>
          </a:xfrm>
          <a:prstGeom prst="rect">
            <a:avLst/>
          </a:prstGeom>
        </p:spPr>
        <p:txBody>
          <a:bodyPr wrap="square">
            <a:spAutoFit/>
          </a:bodyPr>
          <a:lstStyle/>
          <a:p>
            <a:pPr>
              <a:buClrTx/>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a:t>
            </a: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 </a:t>
            </a:r>
            <a:r>
              <a:rPr kumimoji="0" lang="en-US" sz="2400" b="1" i="0" u="none" strike="noStrike" kern="1200" cap="none" spc="0" normalizeH="0" baseline="0" noProof="0" dirty="0">
                <a:ln>
                  <a:noFill/>
                </a:ln>
                <a:solidFill>
                  <a:schemeClr val="tx1"/>
                </a:solidFill>
                <a:effectLst/>
                <a:uLnTx/>
                <a:uFillTx/>
                <a:latin typeface="Calibri"/>
                <a:ea typeface="+mn-ea"/>
                <a:cs typeface="+mn-cs"/>
              </a:rPr>
              <a:t>– Distributed File System</a:t>
            </a:r>
            <a:endParaRPr kumimoji="0" lang="en-IN" sz="2400" b="1" i="0" u="none" strike="noStrike" kern="1200" cap="none" spc="0" normalizeH="0" baseline="0" noProof="0" dirty="0">
              <a:ln>
                <a:noFill/>
              </a:ln>
              <a:solidFill>
                <a:schemeClr val="tx1"/>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316458"/>
            <a:ext cx="11862928" cy="45704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Calibri"/>
                <a:ea typeface="+mn-ea"/>
                <a:cs typeface="+mn-cs"/>
              </a:rPr>
              <a:t>Lustre</a:t>
            </a:r>
            <a:r>
              <a:rPr kumimoji="0" lang="en-US" sz="2000" b="1" i="0" u="none" strike="noStrike" kern="1200" cap="none" spc="0" normalizeH="0" baseline="0" noProof="0" dirty="0">
                <a:ln>
                  <a:noFill/>
                </a:ln>
                <a:solidFill>
                  <a:prstClr val="black"/>
                </a:solidFill>
                <a:effectLst/>
                <a:uLnTx/>
                <a:uFillTx/>
                <a:latin typeface="Calibri"/>
                <a:ea typeface="+mn-ea"/>
                <a:cs typeface="+mn-cs"/>
              </a:rPr>
              <a:t> - Distributed File Systems with Centralized Metadata</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a:ea typeface="+mn-ea"/>
                <a:cs typeface="+mn-cs"/>
              </a:rPr>
              <a:t>Lustre</a:t>
            </a:r>
            <a:r>
              <a:rPr kumimoji="0" lang="en-US" sz="2000" b="0" i="0" u="none" strike="noStrike" kern="1200" cap="none" spc="0" normalizeH="0" baseline="0" noProof="0" dirty="0">
                <a:ln>
                  <a:noFill/>
                </a:ln>
                <a:solidFill>
                  <a:prstClr val="black"/>
                </a:solidFill>
                <a:effectLst/>
                <a:uLnTx/>
                <a:uFillTx/>
                <a:latin typeface="Calibri"/>
                <a:ea typeface="+mn-ea"/>
                <a:cs typeface="+mn-cs"/>
              </a:rPr>
              <a:t> is a massively parallel, scalable distributed file system for Linux which employs a cluster-based architecture with centralized metadata.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This is a software solution with an ability to scale over thousands of clients for a storage capacity of petabytes with high performance I/O throughput.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architecture of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Lustre</a:t>
            </a:r>
            <a:r>
              <a:rPr kumimoji="0" lang="en-US" sz="2000" b="0" i="0" u="none" strike="noStrike" kern="1200" cap="none" spc="0" normalizeH="0" baseline="0" noProof="0" dirty="0">
                <a:ln>
                  <a:noFill/>
                </a:ln>
                <a:solidFill>
                  <a:prstClr val="black"/>
                </a:solidFill>
                <a:effectLst/>
                <a:uLnTx/>
                <a:uFillTx/>
                <a:latin typeface="Calibri"/>
                <a:ea typeface="+mn-ea"/>
                <a:cs typeface="+mn-cs"/>
              </a:rPr>
              <a:t> includes the following three main functional components, which can either be on the same nodes or distributed on separate nodes communicating over a network </a:t>
            </a:r>
          </a:p>
          <a:p>
            <a:pPr marL="914400" marR="0" lvl="1"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Object storage servers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OSSes</a:t>
            </a:r>
            <a:r>
              <a:rPr kumimoji="0" lang="en-US" sz="1800" b="0" i="0" u="none" strike="noStrike" kern="1200" cap="none" spc="0" normalizeH="0" baseline="0" noProof="0" dirty="0">
                <a:ln>
                  <a:noFill/>
                </a:ln>
                <a:solidFill>
                  <a:prstClr val="black"/>
                </a:solidFill>
                <a:effectLst/>
                <a:uLnTx/>
                <a:uFillTx/>
                <a:latin typeface="Calibri"/>
                <a:ea typeface="+mn-ea"/>
                <a:cs typeface="+mn-cs"/>
              </a:rPr>
              <a:t>), which store file data on object storage targets (OSTs).</a:t>
            </a:r>
          </a:p>
          <a:p>
            <a:pPr marL="914400" marR="0" lvl="1"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single metadata target (MDT) that stores metadata on one or more Metadata servers (MDS)</a:t>
            </a:r>
          </a:p>
          <a:p>
            <a:pPr marL="914400" marR="0" lvl="1"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Lustre</a:t>
            </a:r>
            <a:r>
              <a:rPr kumimoji="0" lang="en-US" sz="1800" b="0" i="0" u="none" strike="noStrike" kern="1200" cap="none" spc="0" normalizeH="0" baseline="0" noProof="0" dirty="0">
                <a:ln>
                  <a:noFill/>
                </a:ln>
                <a:solidFill>
                  <a:prstClr val="black"/>
                </a:solidFill>
                <a:effectLst/>
                <a:uLnTx/>
                <a:uFillTx/>
                <a:latin typeface="Calibri"/>
                <a:ea typeface="+mn-ea"/>
                <a:cs typeface="+mn-cs"/>
              </a:rPr>
              <a:t> Clients that access the data over the network using a POSIX interface</a:t>
            </a:r>
          </a:p>
        </p:txBody>
      </p:sp>
    </p:spTree>
    <p:extLst>
      <p:ext uri="{BB962C8B-B14F-4D97-AF65-F5344CB8AC3E}">
        <p14:creationId xmlns:p14="http://schemas.microsoft.com/office/powerpoint/2010/main" val="37393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1" y="651898"/>
            <a:ext cx="9893451" cy="461665"/>
          </a:xfrm>
          <a:prstGeom prst="rect">
            <a:avLst/>
          </a:prstGeom>
        </p:spPr>
        <p:txBody>
          <a:bodyPr wrap="square">
            <a:spAutoFit/>
          </a:bodyPr>
          <a:lstStyle/>
          <a:p>
            <a:pPr>
              <a:buClrTx/>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 </a:t>
            </a:r>
            <a:r>
              <a:rPr kumimoji="0" lang="en-US" sz="2400" b="1" i="0" u="none" strike="noStrike" kern="1200" cap="none" spc="0" normalizeH="0" baseline="0" noProof="0" dirty="0">
                <a:ln>
                  <a:noFill/>
                </a:ln>
                <a:solidFill>
                  <a:schemeClr val="tx1"/>
                </a:solidFill>
                <a:effectLst/>
                <a:uLnTx/>
                <a:uFillTx/>
                <a:latin typeface="Calibri"/>
                <a:ea typeface="+mn-ea"/>
                <a:cs typeface="+mn-cs"/>
              </a:rPr>
              <a:t>– Distributed File System</a:t>
            </a:r>
            <a:endParaRPr kumimoji="0" lang="en-IN" sz="2400" b="1" i="0" u="none" strike="noStrike" kern="1200" cap="none" spc="0" normalizeH="0" baseline="0" noProof="0" dirty="0">
              <a:ln>
                <a:noFill/>
              </a:ln>
              <a:solidFill>
                <a:schemeClr val="tx1"/>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1" y="1316458"/>
            <a:ext cx="6815994" cy="5584606"/>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r>
              <a:rPr kumimoji="0" lang="en-US" sz="2000" b="1" i="0" u="none" strike="noStrike" kern="1200" cap="none" spc="0" normalizeH="0" baseline="0" noProof="0" dirty="0" err="1">
                <a:ln>
                  <a:noFill/>
                </a:ln>
                <a:solidFill>
                  <a:schemeClr val="tx1"/>
                </a:solidFill>
                <a:effectLst/>
                <a:uLnTx/>
                <a:uFillTx/>
                <a:latin typeface="Calibri"/>
                <a:ea typeface="+mn-ea"/>
                <a:cs typeface="+mn-cs"/>
              </a:rPr>
              <a:t>Lustre</a:t>
            </a:r>
            <a:r>
              <a:rPr kumimoji="0" lang="en-US" sz="2000" b="1" i="0" u="none" strike="noStrike" kern="1200" cap="none" spc="0" normalizeH="0" baseline="0" noProof="0" dirty="0">
                <a:ln>
                  <a:noFill/>
                </a:ln>
                <a:solidFill>
                  <a:schemeClr val="tx1"/>
                </a:solidFill>
                <a:effectLst/>
                <a:uLnTx/>
                <a:uFillTx/>
                <a:latin typeface="Calibri"/>
                <a:ea typeface="+mn-ea"/>
                <a:cs typeface="+mn-cs"/>
              </a:rPr>
              <a:t> architecture (Functioning)</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When a client accesses a file, it does a filename lookup on a MDS.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Then, MDS creates a metadata file on behalf of the client or returns the layout of an existing file.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client then passes the layout to a logical object volume (LOV) for read or write operations.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LOV maps the offset and size to one or more objects, each residing on a separate OST.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client then locks the file range being operated on and executes one or more parallel read or write operations directly to the OSTs.</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3145" y="2077657"/>
            <a:ext cx="4914900" cy="290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36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a:buClrTx/>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 </a:t>
            </a:r>
            <a:r>
              <a:rPr kumimoji="0" lang="en-US" sz="2400" b="1" i="0" u="none" strike="noStrike" kern="1200" cap="none" spc="0" normalizeH="0" baseline="0" noProof="0" dirty="0">
                <a:ln>
                  <a:noFill/>
                </a:ln>
                <a:solidFill>
                  <a:schemeClr val="tx1"/>
                </a:solidFill>
                <a:effectLst/>
                <a:uLnTx/>
                <a:uFillTx/>
                <a:latin typeface="Calibri"/>
                <a:ea typeface="+mn-ea"/>
                <a:cs typeface="+mn-cs"/>
              </a:rPr>
              <a:t>– Distributed File System</a:t>
            </a:r>
            <a:endParaRPr kumimoji="0" lang="en-IN" sz="2400" b="1" i="0" u="none" strike="noStrike" kern="1200" cap="none" spc="0" normalizeH="0" baseline="0" noProof="0" dirty="0">
              <a:ln>
                <a:noFill/>
              </a:ln>
              <a:solidFill>
                <a:schemeClr val="tx1"/>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316458"/>
            <a:ext cx="10147462" cy="240065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Distributed File Systems with Distributed Metadata</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 distributed metadata management, metadata is distributed across all nodes in the system, rather than using centralized metadata servers.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Such systems have greater complexity than centralized metadata systems, since the metadata management is spread over all the nodes in the system.</a:t>
            </a:r>
          </a:p>
        </p:txBody>
      </p:sp>
    </p:spTree>
    <p:extLst>
      <p:ext uri="{BB962C8B-B14F-4D97-AF65-F5344CB8AC3E}">
        <p14:creationId xmlns:p14="http://schemas.microsoft.com/office/powerpoint/2010/main" val="99690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a:buClrTx/>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Storage </a:t>
            </a:r>
            <a:r>
              <a:rPr lang="en-US" sz="2400" b="1" kern="1200" dirty="0">
                <a:solidFill>
                  <a:srgbClr val="ED7D31">
                    <a:lumMod val="75000"/>
                  </a:srgbClr>
                </a:solidFill>
                <a:latin typeface="Calibri"/>
                <a:ea typeface="+mn-ea"/>
                <a:cs typeface="+mn-cs"/>
              </a:rPr>
              <a:t>: </a:t>
            </a:r>
            <a:r>
              <a:rPr lang="en-US" sz="2400" b="1" kern="1200" dirty="0">
                <a:solidFill>
                  <a:srgbClr val="7030A0"/>
                </a:solidFill>
                <a:latin typeface="Calibri"/>
                <a:ea typeface="+mn-ea"/>
                <a:cs typeface="+mn-cs"/>
              </a:rPr>
              <a:t>1. File Level Virtualization </a:t>
            </a:r>
            <a:r>
              <a:rPr kumimoji="0" lang="en-US" sz="2400" b="1" i="0" u="none" strike="noStrike" kern="1200" cap="none" spc="0" normalizeH="0" baseline="0" noProof="0" dirty="0">
                <a:ln>
                  <a:noFill/>
                </a:ln>
                <a:solidFill>
                  <a:schemeClr val="tx1"/>
                </a:solidFill>
                <a:effectLst/>
                <a:uLnTx/>
                <a:uFillTx/>
                <a:latin typeface="Calibri"/>
                <a:ea typeface="+mn-ea"/>
                <a:cs typeface="+mn-cs"/>
              </a:rPr>
              <a:t>– Distributed File System</a:t>
            </a:r>
            <a:endParaRPr kumimoji="0" lang="en-IN" sz="2400" b="1" i="0" u="none" strike="noStrike" kern="1200" cap="none" spc="0" normalizeH="0" baseline="0" noProof="0" dirty="0">
              <a:ln>
                <a:noFill/>
              </a:ln>
              <a:solidFill>
                <a:schemeClr val="tx1"/>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2" y="1316458"/>
            <a:ext cx="11559732" cy="466602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GlusterFS - Distributed File Systems with Distributed Metadata</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GlusterFS is an open-source, distributed cluster file system without a centralized metadata server. </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It is also capable of scaling to thousands of clients, Petabytes of capacity and is optimized for high performance.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GlusterFS employs a modular architecture with a stackable user-space design. It aggregates multiple storage bricks on a network (over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Infiniband</a:t>
            </a:r>
            <a:r>
              <a:rPr kumimoji="0" lang="en-US" sz="1800" b="0" i="0" u="none" strike="noStrike" kern="1200" cap="none" spc="0" normalizeH="0" baseline="0" noProof="0" dirty="0">
                <a:ln>
                  <a:noFill/>
                </a:ln>
                <a:solidFill>
                  <a:prstClr val="black"/>
                </a:solidFill>
                <a:effectLst/>
                <a:uLnTx/>
                <a:uFillTx/>
                <a:latin typeface="Calibri"/>
                <a:ea typeface="+mn-ea"/>
                <a:cs typeface="+mn-cs"/>
              </a:rPr>
              <a:t> RDMA or TCP/IP interconnects) and delivers as a network file system with a global name space.</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It consists of just two major components: a Client and a Server. </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Gluster server clusters all the physical storage servers and exports the combined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diskspace</a:t>
            </a:r>
            <a:r>
              <a:rPr kumimoji="0" lang="en-US" sz="1800" b="0" i="0" u="none" strike="noStrike" kern="1200" cap="none" spc="0" normalizeH="0" baseline="0" noProof="0" dirty="0">
                <a:ln>
                  <a:noFill/>
                </a:ln>
                <a:solidFill>
                  <a:prstClr val="black"/>
                </a:solidFill>
                <a:effectLst/>
                <a:uLnTx/>
                <a:uFillTx/>
                <a:latin typeface="Calibri"/>
                <a:ea typeface="+mn-ea"/>
                <a:cs typeface="+mn-cs"/>
              </a:rPr>
              <a:t> of all servers as a Gluster File System. </a:t>
            </a: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Gluster client is actually optional and can be used to implement highly available, massively parallel access to every storage node and handles failure of any single node transparently</a:t>
            </a:r>
          </a:p>
        </p:txBody>
      </p:sp>
    </p:spTree>
    <p:extLst>
      <p:ext uri="{BB962C8B-B14F-4D97-AF65-F5344CB8AC3E}">
        <p14:creationId xmlns:p14="http://schemas.microsoft.com/office/powerpoint/2010/main" val="374004094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4343</TotalTime>
  <Words>1973</Words>
  <Application>Microsoft Office PowerPoint</Application>
  <PresentationFormat>Widescreen</PresentationFormat>
  <Paragraphs>137</Paragraphs>
  <Slides>16</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Angsana New</vt:lpstr>
      <vt:lpstr>Arial</vt:lpstr>
      <vt:lpstr>Calibri</vt:lpstr>
      <vt:lpstr>Calibri Light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190</cp:revision>
  <dcterms:created xsi:type="dcterms:W3CDTF">2019-05-30T23:14:00Z</dcterms:created>
  <dcterms:modified xsi:type="dcterms:W3CDTF">2024-03-06T05:20:55Z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