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8" r:id="rId2"/>
    <p:sldMasterId id="2147483685" r:id="rId3"/>
    <p:sldMasterId id="2147483672" r:id="rId4"/>
  </p:sldMasterIdLst>
  <p:notesMasterIdLst>
    <p:notesMasterId r:id="rId23"/>
  </p:notesMasterIdLst>
  <p:sldIdLst>
    <p:sldId id="256" r:id="rId5"/>
    <p:sldId id="272" r:id="rId6"/>
    <p:sldId id="294" r:id="rId7"/>
    <p:sldId id="295" r:id="rId8"/>
    <p:sldId id="296" r:id="rId9"/>
    <p:sldId id="257" r:id="rId10"/>
    <p:sldId id="258" r:id="rId11"/>
    <p:sldId id="259" r:id="rId12"/>
    <p:sldId id="260" r:id="rId13"/>
    <p:sldId id="261" r:id="rId14"/>
    <p:sldId id="262" r:id="rId15"/>
    <p:sldId id="297" r:id="rId16"/>
    <p:sldId id="275" r:id="rId17"/>
    <p:sldId id="263" r:id="rId18"/>
    <p:sldId id="264" r:id="rId19"/>
    <p:sldId id="265" r:id="rId20"/>
    <p:sldId id="266" r:id="rId21"/>
    <p:sldId id="287"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jKXpvUSzuAWk0oVCjL+jOlRNM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41" autoAdjust="0"/>
  </p:normalViewPr>
  <p:slideViewPr>
    <p:cSldViewPr snapToGrid="0">
      <p:cViewPr varScale="1">
        <p:scale>
          <a:sx n="67" d="100"/>
          <a:sy n="67" d="100"/>
        </p:scale>
        <p:origin x="1190" y="48"/>
      </p:cViewPr>
      <p:guideLst>
        <p:guide orient="horz" pos="2577"/>
        <p:guide pos="3830"/>
      </p:guideLst>
    </p:cSldViewPr>
  </p:slideViewPr>
  <p:notesTextViewPr>
    <p:cViewPr>
      <p:scale>
        <a:sx n="1" d="1"/>
        <a:sy n="1" d="1"/>
      </p:scale>
      <p:origin x="0" y="0"/>
    </p:cViewPr>
  </p:notesTextViewPr>
  <p:sorterViewPr>
    <p:cViewPr>
      <p:scale>
        <a:sx n="100" d="100"/>
        <a:sy n="100" d="100"/>
      </p:scale>
      <p:origin x="0" y="-35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Swift Partition : Directories on disk</a:t>
            </a:r>
          </a:p>
          <a:p>
            <a:r>
              <a:rPr lang="en-US" dirty="0"/>
              <a:t>Adding a node partitions</a:t>
            </a:r>
            <a:r>
              <a:rPr lang="en-US" baseline="0" dirty="0"/>
              <a:t> are reassigned</a:t>
            </a:r>
          </a:p>
          <a:p>
            <a:r>
              <a:rPr lang="en-US" baseline="0" dirty="0"/>
              <a:t>Account : is a user in the storage system- unlike volumes swift creates accounts which enables multiple users and applications to access the storage system at the same time</a:t>
            </a:r>
          </a:p>
          <a:p>
            <a:r>
              <a:rPr lang="en-US" baseline="0" dirty="0"/>
              <a:t>Container: Accounts create and store data in individual containers. Containers are name spaces used to group objects(conceptually similar to directories)</a:t>
            </a:r>
          </a:p>
          <a:p>
            <a:r>
              <a:rPr lang="en-US" baseline="0" dirty="0"/>
              <a:t>Object : Actual data is stored on the disk. This could be photos </a:t>
            </a:r>
            <a:r>
              <a:rPr lang="en-US" baseline="0" dirty="0" err="1"/>
              <a:t>etc</a:t>
            </a:r>
            <a:endParaRPr lang="en-US" baseline="0" dirty="0"/>
          </a:p>
          <a:p>
            <a:r>
              <a:rPr lang="en-US" baseline="0" dirty="0"/>
              <a:t>Rings is like an encyclopedia 0 instead of letters swift used hash for searching</a:t>
            </a:r>
            <a:endParaRPr lang="en-US" dirty="0"/>
          </a:p>
        </p:txBody>
      </p:sp>
    </p:spTree>
    <p:extLst>
      <p:ext uri="{BB962C8B-B14F-4D97-AF65-F5344CB8AC3E}">
        <p14:creationId xmlns:p14="http://schemas.microsoft.com/office/powerpoint/2010/main" val="2144672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IN" dirty="0"/>
              <a:t>GET, PUT, DELETE, UPDATE</a:t>
            </a:r>
          </a:p>
          <a:p>
            <a:pPr lvl="1"/>
            <a:r>
              <a:rPr lang="en-US" dirty="0"/>
              <a:t> R</a:t>
            </a:r>
            <a:r>
              <a:rPr lang="en-GB" altLang="en-US" dirty="0" err="1"/>
              <a:t>Epresentational</a:t>
            </a:r>
            <a:r>
              <a:rPr lang="en-GB" altLang="en-US" dirty="0"/>
              <a:t> State Transfer</a:t>
            </a:r>
          </a:p>
          <a:p>
            <a:pPr lvl="1"/>
            <a:r>
              <a:rPr lang="en-GB" altLang="en-US" dirty="0"/>
              <a:t>An architectural style, not a toolkit</a:t>
            </a:r>
          </a:p>
          <a:p>
            <a:pPr lvl="1"/>
            <a:r>
              <a:rPr lang="en-GB" altLang="en-US" dirty="0"/>
              <a:t>A distillation of the way the Web already works</a:t>
            </a:r>
          </a:p>
          <a:p>
            <a:pPr lvl="1"/>
            <a:r>
              <a:rPr lang="en-GB" altLang="en-US" dirty="0"/>
              <a:t>Resources are identified by uniform resource identifiers (URIs)</a:t>
            </a:r>
          </a:p>
          <a:p>
            <a:pPr lvl="1"/>
            <a:r>
              <a:rPr lang="en-GB" altLang="en-US" dirty="0"/>
              <a:t>Resources are manipulated through their representations</a:t>
            </a:r>
          </a:p>
          <a:p>
            <a:pPr lvl="1"/>
            <a:r>
              <a:rPr lang="en-GB" altLang="en-US" dirty="0"/>
              <a:t>Messages are self-descriptive and stateless (XML)</a:t>
            </a:r>
          </a:p>
          <a:p>
            <a:pPr lvl="1"/>
            <a:r>
              <a:rPr lang="en-GB" altLang="en-US" dirty="0"/>
              <a:t>Multiple representations are accepted or sent</a:t>
            </a:r>
          </a:p>
          <a:p>
            <a:pPr marL="274320" lvl="1" indent="-274320">
              <a:spcBef>
                <a:spcPts val="580"/>
              </a:spcBef>
              <a:buClr>
                <a:schemeClr val="accent1"/>
              </a:buClr>
            </a:pPr>
            <a:r>
              <a:rPr lang="en-US" sz="2600" dirty="0"/>
              <a:t>Objects contain additional descriptive properties which can be used for better indexing or management.</a:t>
            </a:r>
          </a:p>
          <a:p>
            <a:pPr marL="274320" lvl="1" indent="-274320">
              <a:spcBef>
                <a:spcPts val="580"/>
              </a:spcBef>
              <a:buClr>
                <a:schemeClr val="accent1"/>
              </a:buClr>
            </a:pPr>
            <a:r>
              <a:rPr lang="en-US" dirty="0"/>
              <a:t>Object storage also allows the addressing and identification of individual objects by more than just file name and file path.</a:t>
            </a:r>
            <a:endParaRPr lang="en-US" sz="2600" dirty="0"/>
          </a:p>
          <a:p>
            <a:endParaRPr lang="en-US" dirty="0"/>
          </a:p>
        </p:txBody>
      </p:sp>
    </p:spTree>
    <p:extLst>
      <p:ext uri="{BB962C8B-B14F-4D97-AF65-F5344CB8AC3E}">
        <p14:creationId xmlns:p14="http://schemas.microsoft.com/office/powerpoint/2010/main" val="160345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Erasure coding (EC) is a method of data protection in which data is broken into fragments, expanded and encoded with redundant data pieces and stored across a set of different locations or storage media</a:t>
            </a:r>
          </a:p>
          <a:p>
            <a:r>
              <a:rPr lang="en-US" dirty="0"/>
              <a:t>Chunking is putting together individual pieces of information</a:t>
            </a:r>
          </a:p>
        </p:txBody>
      </p:sp>
    </p:spTree>
    <p:extLst>
      <p:ext uri="{BB962C8B-B14F-4D97-AF65-F5344CB8AC3E}">
        <p14:creationId xmlns:p14="http://schemas.microsoft.com/office/powerpoint/2010/main" val="390215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78"/>
        <p:cNvGrpSpPr/>
        <p:nvPr/>
      </p:nvGrpSpPr>
      <p:grpSpPr>
        <a:xfrm>
          <a:off x="0" y="0"/>
          <a:ext cx="0" cy="0"/>
          <a:chOff x="0" y="0"/>
          <a:chExt cx="0" cy="0"/>
        </a:xfrm>
      </p:grpSpPr>
      <p:sp>
        <p:nvSpPr>
          <p:cNvPr id="80" name="Google Shape;80;p17"/>
          <p:cNvSpPr txBox="1">
            <a:spLocks noGrp="1"/>
          </p:cNvSpPr>
          <p:nvPr>
            <p:ph type="body" idx="1"/>
          </p:nvPr>
        </p:nvSpPr>
        <p:spPr>
          <a:xfrm>
            <a:off x="341376" y="1365504"/>
            <a:ext cx="11012424" cy="481145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171;p2">
            <a:extLst>
              <a:ext uri="{FF2B5EF4-FFF2-40B4-BE49-F238E27FC236}">
                <a16:creationId xmlns:a16="http://schemas.microsoft.com/office/drawing/2014/main" id="{6C968288-D62C-4F35-B53C-CCA2505C25F7}"/>
              </a:ext>
            </a:extLst>
          </p:cNvPr>
          <p:cNvSpPr/>
          <p:nvPr userDrawn="1"/>
        </p:nvSpPr>
        <p:spPr>
          <a:xfrm>
            <a:off x="207152" y="190233"/>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dirty="0">
                <a:solidFill>
                  <a:srgbClr val="2F5496"/>
                </a:solidFill>
                <a:latin typeface="Calibri"/>
                <a:ea typeface="Calibri"/>
                <a:cs typeface="Calibri"/>
                <a:sym typeface="Calibri"/>
              </a:rPr>
              <a:t>CLOUD COMPUTING</a:t>
            </a:r>
            <a:endParaRPr dirty="0"/>
          </a:p>
        </p:txBody>
      </p:sp>
      <p:cxnSp>
        <p:nvCxnSpPr>
          <p:cNvPr id="3" name="Straight Connector 2">
            <a:extLst>
              <a:ext uri="{FF2B5EF4-FFF2-40B4-BE49-F238E27FC236}">
                <a16:creationId xmlns:a16="http://schemas.microsoft.com/office/drawing/2014/main" id="{10B733D8-93A6-494F-8014-3C755438FDE1}"/>
              </a:ext>
            </a:extLst>
          </p:cNvPr>
          <p:cNvCxnSpPr/>
          <p:nvPr userDrawn="1"/>
        </p:nvCxnSpPr>
        <p:spPr>
          <a:xfrm>
            <a:off x="0" y="1113563"/>
            <a:ext cx="86106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Google Shape;26;p31" descr="A logo for a university&#10;&#10;Description automatically generated">
            <a:extLst>
              <a:ext uri="{FF2B5EF4-FFF2-40B4-BE49-F238E27FC236}">
                <a16:creationId xmlns:a16="http://schemas.microsoft.com/office/drawing/2014/main" id="{63C2BE09-2EF5-DFAC-0B27-9C7470463034}"/>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95513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
        <p:cNvGrpSpPr/>
        <p:nvPr/>
      </p:nvGrpSpPr>
      <p:grpSpPr>
        <a:xfrm>
          <a:off x="0" y="0"/>
          <a:ext cx="0" cy="0"/>
          <a:chOff x="0" y="0"/>
          <a:chExt cx="0" cy="0"/>
        </a:xfrm>
      </p:grpSpPr>
      <p:sp>
        <p:nvSpPr>
          <p:cNvPr id="86" name="Google Shape;8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8" name="Google Shape;8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4" name="Google Shape;9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7" name="Google Shape;107;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9" name="Google Shape;109;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
        <p:nvSpPr>
          <p:cNvPr id="119" name="Google Shape;119;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2"/>
        <p:cNvGrpSpPr/>
        <p:nvPr/>
      </p:nvGrpSpPr>
      <p:grpSpPr>
        <a:xfrm>
          <a:off x="0" y="0"/>
          <a:ext cx="0" cy="0"/>
          <a:chOff x="0" y="0"/>
          <a:chExt cx="0" cy="0"/>
        </a:xfrm>
      </p:grpSpPr>
      <p:sp>
        <p:nvSpPr>
          <p:cNvPr id="123" name="Google Shape;123;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5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5" name="Google Shape;125;p5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6" name="Google Shape;126;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9"/>
        <p:cNvGrpSpPr/>
        <p:nvPr/>
      </p:nvGrpSpPr>
      <p:grpSpPr>
        <a:xfrm>
          <a:off x="0" y="0"/>
          <a:ext cx="0" cy="0"/>
          <a:chOff x="0" y="0"/>
          <a:chExt cx="0" cy="0"/>
        </a:xfrm>
      </p:grpSpPr>
      <p:sp>
        <p:nvSpPr>
          <p:cNvPr id="130" name="Google Shape;130;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52"/>
          <p:cNvSpPr>
            <a:spLocks noGrp="1"/>
          </p:cNvSpPr>
          <p:nvPr>
            <p:ph type="pic" idx="2"/>
          </p:nvPr>
        </p:nvSpPr>
        <p:spPr>
          <a:xfrm>
            <a:off x="5183188" y="987425"/>
            <a:ext cx="6172200" cy="4873625"/>
          </a:xfrm>
          <a:prstGeom prst="rect">
            <a:avLst/>
          </a:prstGeom>
          <a:noFill/>
          <a:ln>
            <a:noFill/>
          </a:ln>
        </p:spPr>
      </p:sp>
      <p:sp>
        <p:nvSpPr>
          <p:cNvPr id="132" name="Google Shape;132;p5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5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5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5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804672" y="1117600"/>
            <a:ext cx="10997861" cy="5410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6563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747396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hasCustomPrompt="1"/>
          </p:nvPr>
        </p:nvSpPr>
        <p:spPr>
          <a:xfrm>
            <a:off x="717884" y="162013"/>
            <a:ext cx="10515600" cy="535234"/>
          </a:xfrm>
        </p:spPr>
        <p:txBody>
          <a:bodyPr>
            <a:noAutofit/>
          </a:bodyPr>
          <a:lstStyle>
            <a:lvl1pPr>
              <a:defRPr sz="2800" b="1">
                <a:latin typeface="+mn-lt"/>
              </a:defRPr>
            </a:lvl1pPr>
          </a:lstStyle>
          <a:p>
            <a:r>
              <a:rPr lang="en-US" dirty="0"/>
              <a:t>Cloud Computing</a:t>
            </a:r>
            <a:endParaRPr lang="en-IN" dirty="0"/>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pic>
        <p:nvPicPr>
          <p:cNvPr id="8" name="Google Shape;26;p31" descr="A logo for a university&#10;&#10;Description automatically generated">
            <a:extLst>
              <a:ext uri="{FF2B5EF4-FFF2-40B4-BE49-F238E27FC236}">
                <a16:creationId xmlns:a16="http://schemas.microsoft.com/office/drawing/2014/main" id="{D6ADEF1E-D825-B3B8-15EB-1B139CEEA449}"/>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854678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93051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177776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2781628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8167853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964758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08240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501055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0959902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117028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preserve="1">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4000546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5448289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hasCustomPrompt="1"/>
          </p:nvPr>
        </p:nvSpPr>
        <p:spPr>
          <a:xfrm>
            <a:off x="717884" y="162013"/>
            <a:ext cx="10515600" cy="535234"/>
          </a:xfrm>
        </p:spPr>
        <p:txBody>
          <a:bodyPr>
            <a:noAutofit/>
          </a:bodyPr>
          <a:lstStyle>
            <a:lvl1pPr>
              <a:defRPr sz="2800" b="1">
                <a:latin typeface="+mn-lt"/>
              </a:defRPr>
            </a:lvl1pPr>
          </a:lstStyle>
          <a:p>
            <a:r>
              <a:rPr lang="en-US" dirty="0"/>
              <a:t>Cloud Computing</a:t>
            </a:r>
            <a:endParaRPr lang="en-IN" dirty="0"/>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08285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681085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4154488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4551670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46890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666718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2656079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546800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1528849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5773950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Content" preserve="1">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66340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9" name="Google Shape;49;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0" name="Google Shape;5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0"/>
          <p:cNvSpPr>
            <a:spLocks noGrp="1"/>
          </p:cNvSpPr>
          <p:nvPr>
            <p:ph type="pic" idx="2"/>
          </p:nvPr>
        </p:nvSpPr>
        <p:spPr>
          <a:xfrm>
            <a:off x="5183188" y="987425"/>
            <a:ext cx="6172200" cy="4873625"/>
          </a:xfrm>
          <a:prstGeom prst="rect">
            <a:avLst/>
          </a:prstGeom>
          <a:noFill/>
          <a:ln>
            <a:noFill/>
          </a:ln>
        </p:spPr>
      </p:sp>
      <p:sp>
        <p:nvSpPr>
          <p:cNvPr id="56" name="Google Shape;56;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78"/>
        <p:cNvGrpSpPr/>
        <p:nvPr/>
      </p:nvGrpSpPr>
      <p:grpSpPr>
        <a:xfrm>
          <a:off x="0" y="0"/>
          <a:ext cx="0" cy="0"/>
          <a:chOff x="0" y="0"/>
          <a:chExt cx="0" cy="0"/>
        </a:xfrm>
      </p:grpSpPr>
      <p:sp>
        <p:nvSpPr>
          <p:cNvPr id="80" name="Google Shape;80;p17"/>
          <p:cNvSpPr txBox="1">
            <a:spLocks noGrp="1"/>
          </p:cNvSpPr>
          <p:nvPr>
            <p:ph type="body" idx="1"/>
          </p:nvPr>
        </p:nvSpPr>
        <p:spPr>
          <a:xfrm>
            <a:off x="341376" y="1365504"/>
            <a:ext cx="11012424" cy="481145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169;p2">
            <a:extLst>
              <a:ext uri="{FF2B5EF4-FFF2-40B4-BE49-F238E27FC236}">
                <a16:creationId xmlns:a16="http://schemas.microsoft.com/office/drawing/2014/main" id="{1A29B9F5-609D-4928-AD71-AF19331D5598}"/>
              </a:ext>
            </a:extLst>
          </p:cNvPr>
          <p:cNvSpPr/>
          <p:nvPr userDrawn="1"/>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dirty="0">
                <a:solidFill>
                  <a:srgbClr val="C55A11"/>
                </a:solidFill>
                <a:latin typeface="Calibri"/>
                <a:ea typeface="Calibri"/>
                <a:cs typeface="Calibri"/>
                <a:sym typeface="Calibri"/>
              </a:rPr>
              <a:t>Object Storage</a:t>
            </a:r>
            <a:endParaRPr sz="2400" b="1" i="0" u="none" strike="noStrike" cap="none" dirty="0">
              <a:solidFill>
                <a:srgbClr val="C55A11"/>
              </a:solidFill>
              <a:latin typeface="Calibri"/>
              <a:ea typeface="Calibri"/>
              <a:cs typeface="Calibri"/>
              <a:sym typeface="Calibri"/>
            </a:endParaRPr>
          </a:p>
        </p:txBody>
      </p:sp>
      <p:sp>
        <p:nvSpPr>
          <p:cNvPr id="9" name="Google Shape;171;p2">
            <a:extLst>
              <a:ext uri="{FF2B5EF4-FFF2-40B4-BE49-F238E27FC236}">
                <a16:creationId xmlns:a16="http://schemas.microsoft.com/office/drawing/2014/main" id="{6C968288-D62C-4F35-B53C-CCA2505C25F7}"/>
              </a:ext>
            </a:extLst>
          </p:cNvPr>
          <p:cNvSpPr/>
          <p:nvPr userDrawn="1"/>
        </p:nvSpPr>
        <p:spPr>
          <a:xfrm>
            <a:off x="207152" y="190233"/>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dirty="0">
                <a:solidFill>
                  <a:srgbClr val="2F5496"/>
                </a:solidFill>
                <a:latin typeface="Calibri"/>
                <a:ea typeface="Calibri"/>
                <a:cs typeface="Calibri"/>
                <a:sym typeface="Calibri"/>
              </a:rPr>
              <a:t>CLOUD COMPUTING</a:t>
            </a:r>
            <a:endParaRPr dirty="0"/>
          </a:p>
        </p:txBody>
      </p:sp>
      <p:cxnSp>
        <p:nvCxnSpPr>
          <p:cNvPr id="3" name="Straight Connector 2">
            <a:extLst>
              <a:ext uri="{FF2B5EF4-FFF2-40B4-BE49-F238E27FC236}">
                <a16:creationId xmlns:a16="http://schemas.microsoft.com/office/drawing/2014/main" id="{10B733D8-93A6-494F-8014-3C755438FDE1}"/>
              </a:ext>
            </a:extLst>
          </p:cNvPr>
          <p:cNvCxnSpPr/>
          <p:nvPr userDrawn="1"/>
        </p:nvCxnSpPr>
        <p:spPr>
          <a:xfrm>
            <a:off x="0" y="1113563"/>
            <a:ext cx="86106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Google Shape;26;p31" descr="A logo for a university&#10;&#10;Description automatically generated">
            <a:extLst>
              <a:ext uri="{FF2B5EF4-FFF2-40B4-BE49-F238E27FC236}">
                <a16:creationId xmlns:a16="http://schemas.microsoft.com/office/drawing/2014/main" id="{50572B6D-9296-9B63-D31B-5C3A02964977}"/>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6" name="Google Shape;7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7" name="Google Shape;7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70"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8615617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31846742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3.amazonaws.com/johndoe/resume.doc"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hyperlink" Target="http://johndoe.s3.amazonaws.com/resume.doc"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
          <p:cNvSpPr/>
          <p:nvPr/>
        </p:nvSpPr>
        <p:spPr>
          <a:xfrm>
            <a:off x="4694786" y="1309252"/>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CLOUD COMPUTING</a:t>
            </a: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100373" y="4572999"/>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dirty="0">
                <a:solidFill>
                  <a:schemeClr val="dk1"/>
                </a:solidFill>
                <a:latin typeface="Calibri"/>
                <a:ea typeface="Calibri"/>
                <a:cs typeface="Calibri"/>
                <a:sym typeface="Calibri"/>
              </a:rPr>
              <a:t>Department of Computer Science and Engineering</a:t>
            </a:r>
            <a:endParaRPr sz="2000" b="0" i="0" u="none" strike="noStrike" cap="none" dirty="0">
              <a:solidFill>
                <a:schemeClr val="dk1"/>
              </a:solidFill>
              <a:latin typeface="Calibri"/>
              <a:ea typeface="Calibri"/>
              <a:cs typeface="Calibri"/>
              <a:sym typeface="Calibri"/>
            </a:endParaRPr>
          </a:p>
        </p:txBody>
      </p:sp>
      <p:grpSp>
        <p:nvGrpSpPr>
          <p:cNvPr id="154" name="Google Shape;154;p1"/>
          <p:cNvGrpSpPr/>
          <p:nvPr/>
        </p:nvGrpSpPr>
        <p:grpSpPr>
          <a:xfrm>
            <a:off x="313844" y="5489699"/>
            <a:ext cx="1066895" cy="1078155"/>
            <a:chOff x="313844" y="5489699"/>
            <a:chExt cx="1066895" cy="1078155"/>
          </a:xfrm>
        </p:grpSpPr>
        <p:sp>
          <p:nvSpPr>
            <p:cNvPr id="155" name="Google Shape;155;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6" name="Google Shape;156;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157" name="Google Shape;157;p1"/>
          <p:cNvCxnSpPr/>
          <p:nvPr/>
        </p:nvCxnSpPr>
        <p:spPr>
          <a:xfrm rot="10800000" flipH="1">
            <a:off x="4655320" y="3783170"/>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158" name="Google Shape;158;p1"/>
          <p:cNvGrpSpPr/>
          <p:nvPr/>
        </p:nvGrpSpPr>
        <p:grpSpPr>
          <a:xfrm rot="10800000">
            <a:off x="10855702" y="266068"/>
            <a:ext cx="1066895" cy="1078155"/>
            <a:chOff x="313844" y="5489699"/>
            <a:chExt cx="1066895" cy="1078155"/>
          </a:xfrm>
        </p:grpSpPr>
        <p:sp>
          <p:nvSpPr>
            <p:cNvPr id="159" name="Google Shape;159;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0" name="Google Shape;160;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61" name="Google Shape;161;p1"/>
          <p:cNvSpPr/>
          <p:nvPr/>
        </p:nvSpPr>
        <p:spPr>
          <a:xfrm>
            <a:off x="5385531" y="2429868"/>
            <a:ext cx="5185011"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2F5496"/>
                </a:solidFill>
                <a:latin typeface="Calibri"/>
                <a:ea typeface="Calibri"/>
                <a:cs typeface="Calibri"/>
                <a:sym typeface="Calibri"/>
              </a:rPr>
              <a:t>Object Storage</a:t>
            </a:r>
            <a:endParaRPr/>
          </a:p>
        </p:txBody>
      </p:sp>
      <p:sp>
        <p:nvSpPr>
          <p:cNvPr id="164" name="Google Shape;164;p1"/>
          <p:cNvSpPr txBox="1"/>
          <p:nvPr/>
        </p:nvSpPr>
        <p:spPr>
          <a:xfrm>
            <a:off x="5100373" y="3977613"/>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2" name="Google Shape;134;p1" descr="A logo for a university&#10;&#10;Description automatically generated">
            <a:extLst>
              <a:ext uri="{FF2B5EF4-FFF2-40B4-BE49-F238E27FC236}">
                <a16:creationId xmlns:a16="http://schemas.microsoft.com/office/drawing/2014/main" id="{CCD4C777-E180-2104-D4BA-1326609DAFD5}"/>
              </a:ext>
            </a:extLst>
          </p:cNvPr>
          <p:cNvPicPr preferRelativeResize="0"/>
          <p:nvPr/>
        </p:nvPicPr>
        <p:blipFill rotWithShape="1">
          <a:blip r:embed="rId3">
            <a:alphaModFix/>
          </a:blip>
          <a:srcRect l="23914" t="9484" r="22524" b="18948"/>
          <a:stretch/>
        </p:blipFill>
        <p:spPr>
          <a:xfrm>
            <a:off x="992173" y="1172582"/>
            <a:ext cx="2721728" cy="3636632"/>
          </a:xfrm>
          <a:prstGeom prst="rect">
            <a:avLst/>
          </a:prstGeom>
          <a:noFill/>
          <a:ln>
            <a:noFill/>
          </a:ln>
        </p:spPr>
      </p:pic>
      <p:sp>
        <p:nvSpPr>
          <p:cNvPr id="3" name="Google Shape;112;p1">
            <a:extLst>
              <a:ext uri="{FF2B5EF4-FFF2-40B4-BE49-F238E27FC236}">
                <a16:creationId xmlns:a16="http://schemas.microsoft.com/office/drawing/2014/main" id="{8FB6F00A-1AA4-83AB-0044-F2221C9C2BDC}"/>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6"/>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Object Storage - Amazon Simple Storage Service (S3) </a:t>
            </a:r>
            <a:endParaRPr sz="2400" b="1" i="0" u="none" strike="noStrike" cap="none">
              <a:solidFill>
                <a:srgbClr val="C55A11"/>
              </a:solidFill>
              <a:latin typeface="Calibri"/>
              <a:ea typeface="Calibri"/>
              <a:cs typeface="Calibri"/>
              <a:sym typeface="Calibri"/>
            </a:endParaRPr>
          </a:p>
        </p:txBody>
      </p:sp>
      <p:sp>
        <p:nvSpPr>
          <p:cNvPr id="208" name="Google Shape;208;p6"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9" name="Google Shape;209;p6"/>
          <p:cNvSpPr txBox="1"/>
          <p:nvPr/>
        </p:nvSpPr>
        <p:spPr>
          <a:xfrm>
            <a:off x="207152" y="1006883"/>
            <a:ext cx="11984848" cy="62293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300" b="1" i="0" u="none" strike="noStrike" cap="none" dirty="0">
                <a:solidFill>
                  <a:srgbClr val="000000"/>
                </a:solidFill>
                <a:latin typeface="Calibri" panose="020F0502020204030204" pitchFamily="34" charset="0"/>
                <a:ea typeface="Calibri"/>
                <a:cs typeface="Calibri" panose="020F0502020204030204" pitchFamily="34" charset="0"/>
                <a:sym typeface="Calibri"/>
              </a:rPr>
              <a:t>Data Protection</a:t>
            </a:r>
            <a:endParaRPr sz="23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pPr marR="0" lvl="1" indent="-457200" algn="l" rtl="0">
              <a:lnSpc>
                <a:spcPct val="120000"/>
              </a:lnSpc>
              <a:spcBef>
                <a:spcPts val="0"/>
              </a:spcBef>
              <a:spcAft>
                <a:spcPts val="0"/>
              </a:spcAft>
              <a:buClr>
                <a:srgbClr val="000000"/>
              </a:buClr>
              <a:buSzPts val="2000"/>
              <a:buFont typeface="Calibri"/>
              <a:buAutoNum type="arabicPeriod"/>
            </a:pPr>
            <a:r>
              <a:rPr lang="en-US" sz="2300" b="1" i="0" u="none" strike="noStrike" cap="none" dirty="0">
                <a:solidFill>
                  <a:srgbClr val="000000"/>
                </a:solidFill>
                <a:latin typeface="Calibri" panose="020F0502020204030204" pitchFamily="34" charset="0"/>
                <a:ea typeface="Calibri"/>
                <a:cs typeface="Calibri" panose="020F0502020204030204" pitchFamily="34" charset="0"/>
                <a:sym typeface="Calibri"/>
              </a:rPr>
              <a:t>Replication</a:t>
            </a: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 </a:t>
            </a:r>
            <a:endParaRPr sz="2300" dirty="0">
              <a:latin typeface="Calibri" panose="020F0502020204030204" pitchFamily="34" charset="0"/>
              <a:cs typeface="Calibri" panose="020F0502020204030204" pitchFamily="34" charset="0"/>
            </a:endParaRPr>
          </a:p>
          <a:p>
            <a:pPr marL="828000" marR="0" lvl="2" indent="-360000" algn="l" rtl="0">
              <a:lnSpc>
                <a:spcPct val="120000"/>
              </a:lnSpc>
              <a:spcBef>
                <a:spcPts val="600"/>
              </a:spcBef>
              <a:spcAft>
                <a:spcPts val="0"/>
              </a:spcAft>
              <a:buClr>
                <a:srgbClr val="000000"/>
              </a:buClr>
              <a:buSzPts val="1800"/>
              <a:buFont typeface="Arial"/>
              <a:buChar char="•"/>
            </a:pP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By default, S3 replicates data across multiple storage devices, and is designed to survive two replica failures.</a:t>
            </a:r>
            <a:endParaRPr sz="2300" dirty="0">
              <a:latin typeface="Calibri" panose="020F0502020204030204" pitchFamily="34" charset="0"/>
              <a:cs typeface="Calibri" panose="020F0502020204030204" pitchFamily="34" charset="0"/>
            </a:endParaRPr>
          </a:p>
          <a:p>
            <a:pPr marL="828000" marR="0" lvl="2" indent="-360000" algn="l" rtl="0">
              <a:lnSpc>
                <a:spcPct val="120000"/>
              </a:lnSpc>
              <a:spcBef>
                <a:spcPts val="600"/>
              </a:spcBef>
              <a:spcAft>
                <a:spcPts val="0"/>
              </a:spcAft>
              <a:buClr>
                <a:srgbClr val="000000"/>
              </a:buClr>
              <a:buSzPts val="1800"/>
              <a:buFont typeface="Arial"/>
              <a:buChar char="•"/>
            </a:pP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It is also possible to request Reduced Redundancy Storage(RRS) for noncritical data. RRS data is replicated twice, and is designed to survive one replica failure.</a:t>
            </a:r>
            <a:endParaRPr sz="2300" dirty="0">
              <a:latin typeface="Calibri" panose="020F0502020204030204" pitchFamily="34" charset="0"/>
              <a:cs typeface="Calibri" panose="020F0502020204030204" pitchFamily="34" charset="0"/>
            </a:endParaRPr>
          </a:p>
          <a:p>
            <a:pPr marL="828000" marR="0" lvl="2" indent="-360000" algn="l" rtl="0">
              <a:lnSpc>
                <a:spcPct val="120000"/>
              </a:lnSpc>
              <a:spcBef>
                <a:spcPts val="600"/>
              </a:spcBef>
              <a:spcAft>
                <a:spcPts val="0"/>
              </a:spcAft>
              <a:buClr>
                <a:srgbClr val="000000"/>
              </a:buClr>
              <a:buSzPts val="1800"/>
              <a:buFont typeface="Arial"/>
              <a:buChar char="•"/>
            </a:pP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S3 </a:t>
            </a:r>
            <a:r>
              <a:rPr lang="en-US" sz="2300" dirty="0">
                <a:latin typeface="Calibri" panose="020F0502020204030204" pitchFamily="34" charset="0"/>
                <a:ea typeface="Calibri"/>
                <a:cs typeface="Calibri" panose="020F0502020204030204" pitchFamily="34" charset="0"/>
                <a:sym typeface="Calibri"/>
              </a:rPr>
              <a:t>provides strong consistency if used in that mode and </a:t>
            </a: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guarantees consistency among the replicas.</a:t>
            </a:r>
          </a:p>
          <a:p>
            <a:pPr marL="457200" marR="0" lvl="1" indent="-457200" algn="l" rtl="0">
              <a:lnSpc>
                <a:spcPct val="120000"/>
              </a:lnSpc>
              <a:spcBef>
                <a:spcPts val="0"/>
              </a:spcBef>
              <a:spcAft>
                <a:spcPts val="0"/>
              </a:spcAft>
              <a:buClr>
                <a:srgbClr val="000000"/>
              </a:buClr>
              <a:buSzPts val="2000"/>
              <a:buFont typeface="+mj-lt"/>
              <a:buAutoNum type="arabicPeriod" startAt="2"/>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Regions</a:t>
            </a: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 </a:t>
            </a:r>
            <a:endParaRPr lang="en-US" sz="2400" dirty="0">
              <a:latin typeface="Calibri" panose="020F0502020204030204" pitchFamily="34" charset="0"/>
              <a:cs typeface="Calibri" panose="020F0502020204030204" pitchFamily="34" charset="0"/>
            </a:endParaRPr>
          </a:p>
          <a:p>
            <a:pPr marL="828000" lvl="2" indent="-360000">
              <a:lnSpc>
                <a:spcPct val="120000"/>
              </a:lnSpc>
              <a:buSzPts val="1800"/>
              <a:buFont typeface="Arial"/>
              <a:buChar char="•"/>
            </a:pPr>
            <a:r>
              <a:rPr lang="en-US" sz="2300" dirty="0">
                <a:latin typeface="Calibri" panose="020F0502020204030204" pitchFamily="34" charset="0"/>
                <a:cs typeface="Calibri" panose="020F0502020204030204" pitchFamily="34" charset="0"/>
                <a:sym typeface="Calibri"/>
              </a:rPr>
              <a:t>For performance, legal, Availability and other reasons, it may be desirable to have S3 data running in specific geographic locations. </a:t>
            </a:r>
            <a:endParaRPr lang="en-US" sz="2300" dirty="0">
              <a:latin typeface="Calibri" panose="020F0502020204030204" pitchFamily="34" charset="0"/>
              <a:cs typeface="Calibri" panose="020F0502020204030204" pitchFamily="34" charset="0"/>
            </a:endParaRPr>
          </a:p>
          <a:p>
            <a:pPr marL="828000" lvl="2" indent="-360000">
              <a:lnSpc>
                <a:spcPct val="120000"/>
              </a:lnSpc>
              <a:spcBef>
                <a:spcPts val="400"/>
              </a:spcBef>
              <a:buSzPts val="1800"/>
              <a:buFont typeface="Arial"/>
              <a:buChar char="•"/>
            </a:pPr>
            <a:r>
              <a:rPr lang="en-US" sz="2300" dirty="0">
                <a:latin typeface="Calibri" panose="020F0502020204030204" pitchFamily="34" charset="0"/>
                <a:cs typeface="Calibri" panose="020F0502020204030204" pitchFamily="34" charset="0"/>
                <a:sym typeface="Calibri"/>
              </a:rPr>
              <a:t>This can be accomplished at the bucket level by selecting the region that the bucket is stored in during its creation.</a:t>
            </a:r>
            <a:endParaRPr sz="23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7"/>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Object Storage - Amazon Simple Storage Service (S3) </a:t>
            </a:r>
            <a:endParaRPr sz="2400" b="1" i="0" u="none" strike="noStrike" cap="none">
              <a:solidFill>
                <a:srgbClr val="C55A11"/>
              </a:solidFill>
              <a:latin typeface="Calibri"/>
              <a:ea typeface="Calibri"/>
              <a:cs typeface="Calibri"/>
              <a:sym typeface="Calibri"/>
            </a:endParaRPr>
          </a:p>
        </p:txBody>
      </p:sp>
      <p:sp>
        <p:nvSpPr>
          <p:cNvPr id="217" name="Google Shape;217;p7"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7"/>
          <p:cNvSpPr txBox="1"/>
          <p:nvPr/>
        </p:nvSpPr>
        <p:spPr>
          <a:xfrm>
            <a:off x="207152" y="1113563"/>
            <a:ext cx="11984848" cy="580000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Data Protection</a:t>
            </a:r>
            <a:endParaRPr sz="24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pPr lvl="1" indent="-457200">
              <a:lnSpc>
                <a:spcPct val="150000"/>
              </a:lnSpc>
              <a:buSzPts val="2000"/>
              <a:buFont typeface="+mj-lt"/>
              <a:buAutoNum type="arabicPeriod" startAt="3"/>
            </a:pPr>
            <a:r>
              <a:rPr lang="en-US" sz="2300" b="1" dirty="0">
                <a:latin typeface="Calibri" panose="020F0502020204030204" pitchFamily="34" charset="0"/>
                <a:cs typeface="Calibri" panose="020F0502020204030204" pitchFamily="34" charset="0"/>
                <a:sym typeface="Calibri"/>
              </a:rPr>
              <a:t>Versioning: </a:t>
            </a:r>
            <a:endParaRPr lang="en-US" sz="2300" b="1" dirty="0">
              <a:latin typeface="Calibri" panose="020F0502020204030204" pitchFamily="34" charset="0"/>
              <a:cs typeface="Calibri" panose="020F0502020204030204" pitchFamily="34" charset="0"/>
            </a:endParaRPr>
          </a:p>
          <a:p>
            <a:pPr marL="828000" lvl="2" indent="-360000">
              <a:lnSpc>
                <a:spcPct val="120000"/>
              </a:lnSpc>
              <a:spcBef>
                <a:spcPts val="600"/>
              </a:spcBef>
              <a:buSzPts val="1800"/>
              <a:buFont typeface="Arial"/>
              <a:buChar char="•"/>
            </a:pPr>
            <a:r>
              <a:rPr lang="en-US" sz="2300" dirty="0">
                <a:latin typeface="Calibri" panose="020F0502020204030204" pitchFamily="34" charset="0"/>
                <a:cs typeface="Calibri" panose="020F0502020204030204" pitchFamily="34" charset="0"/>
                <a:sym typeface="Calibri"/>
              </a:rPr>
              <a:t>If versioning is enabled on a bucket, then S3 automatically stores the full history of all objects in the bucket from that time onwards. </a:t>
            </a:r>
            <a:endParaRPr lang="en-US" sz="2300" dirty="0">
              <a:latin typeface="Calibri" panose="020F0502020204030204" pitchFamily="34" charset="0"/>
              <a:cs typeface="Calibri" panose="020F0502020204030204" pitchFamily="34" charset="0"/>
            </a:endParaRPr>
          </a:p>
          <a:p>
            <a:pPr marL="828000" lvl="2" indent="-360000">
              <a:lnSpc>
                <a:spcPct val="120000"/>
              </a:lnSpc>
              <a:spcBef>
                <a:spcPts val="600"/>
              </a:spcBef>
              <a:buSzPts val="1800"/>
              <a:buFont typeface="Arial"/>
              <a:buChar char="•"/>
            </a:pPr>
            <a:r>
              <a:rPr lang="en-US" sz="2300" dirty="0">
                <a:latin typeface="Calibri" panose="020F0502020204030204" pitchFamily="34" charset="0"/>
                <a:cs typeface="Calibri" panose="020F0502020204030204" pitchFamily="34" charset="0"/>
                <a:sym typeface="Calibri"/>
              </a:rPr>
              <a:t>The object can be restored to a prior version and even deletes can be undone. This guarantees that data is never inadvertently lost</a:t>
            </a:r>
            <a:endParaRPr sz="24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pPr marL="0" marR="0" lvl="0" indent="0" algn="l" rtl="0">
              <a:lnSpc>
                <a:spcPct val="150000"/>
              </a:lnSpc>
              <a:spcBef>
                <a:spcPts val="0"/>
              </a:spcBef>
              <a:spcAft>
                <a:spcPts val="0"/>
              </a:spcAft>
              <a:buClr>
                <a:srgbClr val="000000"/>
              </a:buClr>
              <a:buSzPts val="2000"/>
              <a:buFont typeface="Arial"/>
              <a:buNone/>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Large Objects and Multi-part Uploads</a:t>
            </a:r>
            <a:endParaRPr sz="24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S3 provides APIs that allow the developer to write a program that splits a large object into several parts and uploads each part independently. </a:t>
            </a:r>
            <a:endParaRPr sz="24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These uploads can be parallelized for greater speed to maximize the network utilization. If a part fails to upload, only that part needs to be re-tried</a:t>
            </a:r>
            <a:endParaRPr sz="2400" b="1"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228600" y="158908"/>
            <a:ext cx="10515600" cy="1325563"/>
          </a:xfrm>
        </p:spPr>
        <p:txBody>
          <a:bodyPr>
            <a:normAutofit/>
          </a:bodyPr>
          <a:lstStyle/>
          <a:p>
            <a:r>
              <a:rPr lang="en-US" sz="2400" b="1" dirty="0">
                <a:solidFill>
                  <a:srgbClr val="C00000"/>
                </a:solidFill>
              </a:rPr>
              <a:t>Open Stack Swift – Another Illustration of Object Storage </a:t>
            </a:r>
          </a:p>
        </p:txBody>
      </p:sp>
      <p:pic>
        <p:nvPicPr>
          <p:cNvPr id="7" name="Content Placeholder 6" descr="Screen Clippin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7200" y="1332071"/>
            <a:ext cx="9232900" cy="5241925"/>
          </a:xfrm>
          <a:prstGeom prst="rect">
            <a:avLst/>
          </a:prstGeom>
        </p:spPr>
      </p:pic>
    </p:spTree>
    <p:extLst>
      <p:ext uri="{BB962C8B-B14F-4D97-AF65-F5344CB8AC3E}">
        <p14:creationId xmlns:p14="http://schemas.microsoft.com/office/powerpoint/2010/main" val="264868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type="body" idx="1"/>
          </p:nvPr>
        </p:nvSpPr>
        <p:spPr/>
        <p:txBody>
          <a:bodyPr>
            <a:normAutofit fontScale="92500" lnSpcReduction="10000"/>
          </a:bodyPr>
          <a:lstStyle/>
          <a:p>
            <a:r>
              <a:rPr lang="en-US" sz="2000" b="1" dirty="0">
                <a:solidFill>
                  <a:srgbClr val="0070C0"/>
                </a:solidFill>
              </a:rPr>
              <a:t>Swift Partitions </a:t>
            </a:r>
            <a:r>
              <a:rPr lang="en-US" sz="2000" dirty="0"/>
              <a:t>breaks the storage available into locations where data will be located including account databases, container databases or objects. It’s the core of the replication system and distributed across all disks.</a:t>
            </a:r>
            <a:br>
              <a:rPr lang="en-US" sz="2000" dirty="0"/>
            </a:br>
            <a:r>
              <a:rPr lang="en-US" sz="2000" dirty="0"/>
              <a:t>Its like a moving bin moving in a warehouse. These are not </a:t>
            </a:r>
            <a:r>
              <a:rPr lang="en-US" sz="2000" dirty="0" err="1"/>
              <a:t>linux</a:t>
            </a:r>
            <a:r>
              <a:rPr lang="en-US" sz="2000" dirty="0"/>
              <a:t> partitions. Adding a node leads to reassigning of partitions</a:t>
            </a:r>
          </a:p>
          <a:p>
            <a:r>
              <a:rPr lang="en-US" sz="2000" b="1" dirty="0">
                <a:solidFill>
                  <a:srgbClr val="0070C0"/>
                </a:solidFill>
              </a:rPr>
              <a:t>Account</a:t>
            </a:r>
            <a:r>
              <a:rPr lang="en-US" sz="2000" dirty="0"/>
              <a:t> is an user in the storage </a:t>
            </a:r>
            <a:br>
              <a:rPr lang="en-US" sz="2000" dirty="0"/>
            </a:br>
            <a:r>
              <a:rPr lang="en-US" sz="2000" dirty="0"/>
              <a:t>system- unlike volumes, swift creates</a:t>
            </a:r>
            <a:br>
              <a:rPr lang="en-US" sz="2000" dirty="0"/>
            </a:br>
            <a:r>
              <a:rPr lang="en-US" sz="2000" dirty="0"/>
              <a:t>accounts which enables multiple </a:t>
            </a:r>
            <a:br>
              <a:rPr lang="en-US" sz="2000" dirty="0"/>
            </a:br>
            <a:r>
              <a:rPr lang="en-US" sz="2000" dirty="0"/>
              <a:t>users and applications to access the </a:t>
            </a:r>
            <a:br>
              <a:rPr lang="en-US" sz="2000" dirty="0"/>
            </a:br>
            <a:r>
              <a:rPr lang="en-US" sz="2000" dirty="0"/>
              <a:t>storage system at the same time</a:t>
            </a:r>
          </a:p>
          <a:p>
            <a:r>
              <a:rPr lang="en-US" sz="2000" b="1" dirty="0">
                <a:solidFill>
                  <a:srgbClr val="0070C0"/>
                </a:solidFill>
              </a:rPr>
              <a:t>Container: </a:t>
            </a:r>
            <a:r>
              <a:rPr lang="en-US" sz="2000" dirty="0"/>
              <a:t>Containers are where </a:t>
            </a:r>
            <a:br>
              <a:rPr lang="en-US" sz="2000" dirty="0"/>
            </a:br>
            <a:r>
              <a:rPr lang="en-US" sz="2000" dirty="0"/>
              <a:t>Accounts create and store data. </a:t>
            </a:r>
            <a:br>
              <a:rPr lang="en-US" sz="2000" dirty="0"/>
            </a:br>
            <a:r>
              <a:rPr lang="en-US" sz="2000" dirty="0"/>
              <a:t>Containers are name spaces used to group objects (conceptually like directories)</a:t>
            </a:r>
          </a:p>
          <a:p>
            <a:r>
              <a:rPr lang="en-US" sz="2000" b="1" dirty="0">
                <a:solidFill>
                  <a:srgbClr val="0070C0"/>
                </a:solidFill>
              </a:rPr>
              <a:t>Object : </a:t>
            </a:r>
            <a:r>
              <a:rPr lang="en-US" sz="2000" dirty="0"/>
              <a:t>Actual data is stored on the disk. This could be photos etc.</a:t>
            </a:r>
          </a:p>
          <a:p>
            <a:r>
              <a:rPr lang="en-US" sz="2000" b="1" dirty="0">
                <a:solidFill>
                  <a:srgbClr val="0070C0"/>
                </a:solidFill>
              </a:rPr>
              <a:t>Ring</a:t>
            </a:r>
            <a:r>
              <a:rPr lang="en-US" sz="2000" dirty="0"/>
              <a:t> maps the partition space to physical </a:t>
            </a:r>
            <a:br>
              <a:rPr lang="en-US" sz="2000" dirty="0"/>
            </a:br>
            <a:r>
              <a:rPr lang="en-US" sz="2000" dirty="0"/>
              <a:t>locations on disk. Its like an encyclopedia, </a:t>
            </a:r>
            <a:br>
              <a:rPr lang="en-US" sz="2000" dirty="0"/>
            </a:br>
            <a:r>
              <a:rPr lang="en-US" sz="2000" dirty="0"/>
              <a:t>instead of letters swift used hash for searching</a:t>
            </a:r>
          </a:p>
        </p:txBody>
      </p:sp>
      <p:sp>
        <p:nvSpPr>
          <p:cNvPr id="2" name="Title 1"/>
          <p:cNvSpPr>
            <a:spLocks noGrp="1"/>
          </p:cNvSpPr>
          <p:nvPr>
            <p:ph type="title" idx="4294967295"/>
          </p:nvPr>
        </p:nvSpPr>
        <p:spPr>
          <a:xfrm>
            <a:off x="213360" y="563700"/>
            <a:ext cx="10998200" cy="622300"/>
          </a:xfrm>
        </p:spPr>
        <p:txBody>
          <a:bodyPr>
            <a:normAutofit/>
          </a:bodyPr>
          <a:lstStyle/>
          <a:p>
            <a:r>
              <a:rPr lang="en-US" sz="2400" b="1" dirty="0"/>
              <a:t>Swift</a:t>
            </a:r>
          </a:p>
        </p:txBody>
      </p:sp>
      <p:pic>
        <p:nvPicPr>
          <p:cNvPr id="7" name="Picture 6"/>
          <p:cNvPicPr>
            <a:picLocks noChangeAspect="1"/>
          </p:cNvPicPr>
          <p:nvPr/>
        </p:nvPicPr>
        <p:blipFill>
          <a:blip r:embed="rId3"/>
          <a:stretch>
            <a:fillRect/>
          </a:stretch>
        </p:blipFill>
        <p:spPr>
          <a:xfrm>
            <a:off x="4685699" y="2458844"/>
            <a:ext cx="3523225" cy="1940312"/>
          </a:xfrm>
          <a:prstGeom prst="rect">
            <a:avLst/>
          </a:prstGeom>
        </p:spPr>
      </p:pic>
      <p:grpSp>
        <p:nvGrpSpPr>
          <p:cNvPr id="15" name="Group 14"/>
          <p:cNvGrpSpPr/>
          <p:nvPr/>
        </p:nvGrpSpPr>
        <p:grpSpPr>
          <a:xfrm>
            <a:off x="8463406" y="2458844"/>
            <a:ext cx="3523226" cy="4328740"/>
            <a:chOff x="8449837" y="1501044"/>
            <a:chExt cx="3581400" cy="4937856"/>
          </a:xfrm>
        </p:grpSpPr>
        <p:pic>
          <p:nvPicPr>
            <p:cNvPr id="6" name="Picture 5"/>
            <p:cNvPicPr>
              <a:picLocks noChangeAspect="1"/>
            </p:cNvPicPr>
            <p:nvPr/>
          </p:nvPicPr>
          <p:blipFill>
            <a:blip r:embed="rId4"/>
            <a:stretch>
              <a:fillRect/>
            </a:stretch>
          </p:blipFill>
          <p:spPr>
            <a:xfrm>
              <a:off x="8534401" y="1501044"/>
              <a:ext cx="3412273" cy="1951192"/>
            </a:xfrm>
            <a:prstGeom prst="rect">
              <a:avLst/>
            </a:prstGeom>
          </p:spPr>
        </p:pic>
        <p:pic>
          <p:nvPicPr>
            <p:cNvPr id="14" name="Picture 13"/>
            <p:cNvPicPr>
              <a:picLocks noChangeAspect="1"/>
            </p:cNvPicPr>
            <p:nvPr/>
          </p:nvPicPr>
          <p:blipFill>
            <a:blip r:embed="rId5"/>
            <a:stretch>
              <a:fillRect/>
            </a:stretch>
          </p:blipFill>
          <p:spPr>
            <a:xfrm>
              <a:off x="8449837" y="3406081"/>
              <a:ext cx="3581400" cy="3032819"/>
            </a:xfrm>
            <a:prstGeom prst="rect">
              <a:avLst/>
            </a:prstGeom>
          </p:spPr>
        </p:pic>
      </p:grpSp>
      <p:pic>
        <p:nvPicPr>
          <p:cNvPr id="16" name="Picture 15"/>
          <p:cNvPicPr>
            <a:picLocks noChangeAspect="1"/>
          </p:cNvPicPr>
          <p:nvPr/>
        </p:nvPicPr>
        <p:blipFill>
          <a:blip r:embed="rId6"/>
          <a:stretch>
            <a:fillRect/>
          </a:stretch>
        </p:blipFill>
        <p:spPr>
          <a:xfrm>
            <a:off x="5343804" y="5195201"/>
            <a:ext cx="3333750" cy="1657465"/>
          </a:xfrm>
          <a:prstGeom prst="rect">
            <a:avLst/>
          </a:prstGeom>
        </p:spPr>
      </p:pic>
    </p:spTree>
    <p:extLst>
      <p:ext uri="{BB962C8B-B14F-4D97-AF65-F5344CB8AC3E}">
        <p14:creationId xmlns:p14="http://schemas.microsoft.com/office/powerpoint/2010/main" val="24232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8"/>
          <p:cNvSpPr/>
          <p:nvPr/>
        </p:nvSpPr>
        <p:spPr>
          <a:xfrm>
            <a:off x="213360" y="550863"/>
            <a:ext cx="7999413"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dirty="0">
                <a:solidFill>
                  <a:schemeClr val="tx1"/>
                </a:solidFill>
                <a:latin typeface="Calibri"/>
                <a:ea typeface="Calibri"/>
                <a:cs typeface="Calibri"/>
                <a:sym typeface="Calibri"/>
              </a:rPr>
              <a:t>NoSQL Database - DynamoDB</a:t>
            </a:r>
            <a:endParaRPr sz="2400" b="1" i="0" u="none" strike="noStrike" cap="none" dirty="0">
              <a:solidFill>
                <a:schemeClr val="tx1"/>
              </a:solidFill>
              <a:latin typeface="Calibri"/>
              <a:ea typeface="Calibri"/>
              <a:cs typeface="Calibri"/>
              <a:sym typeface="Calibri"/>
            </a:endParaRPr>
          </a:p>
        </p:txBody>
      </p:sp>
      <p:sp>
        <p:nvSpPr>
          <p:cNvPr id="226" name="Google Shape;226;p8"/>
          <p:cNvSpPr txBox="1"/>
          <p:nvPr/>
        </p:nvSpPr>
        <p:spPr>
          <a:xfrm>
            <a:off x="213360" y="1158239"/>
            <a:ext cx="11978640" cy="5699761"/>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20000"/>
              </a:lnSpc>
              <a:spcBef>
                <a:spcPts val="600"/>
              </a:spcBef>
              <a:spcAft>
                <a:spcPts val="0"/>
              </a:spcAft>
              <a:buClr>
                <a:srgbClr val="000000"/>
              </a:buClr>
              <a:buSzPts val="1800"/>
              <a:buFont typeface="Arial"/>
              <a:buChar char="•"/>
            </a:pPr>
            <a:r>
              <a:rPr lang="en-US" sz="2100" b="0" i="0" u="none" strike="noStrike" cap="none" dirty="0">
                <a:solidFill>
                  <a:srgbClr val="000000"/>
                </a:solidFill>
                <a:latin typeface="Calibri" panose="020F0502020204030204" pitchFamily="34" charset="0"/>
                <a:ea typeface="Calibri"/>
                <a:cs typeface="Calibri" panose="020F0502020204030204" pitchFamily="34" charset="0"/>
                <a:sym typeface="Calibri"/>
              </a:rPr>
              <a:t>DynamoDB is a NoSQL fully managed cloud-based document and a Key Value database available through Amazon Web Services (AWS)</a:t>
            </a:r>
            <a:endParaRPr sz="2100" dirty="0">
              <a:latin typeface="Calibri" panose="020F0502020204030204" pitchFamily="34" charset="0"/>
              <a:cs typeface="Calibri" panose="020F0502020204030204" pitchFamily="34" charset="0"/>
            </a:endParaRPr>
          </a:p>
          <a:p>
            <a:pPr marL="342900" marR="0" lvl="0" indent="-342900" algn="l" rtl="0">
              <a:lnSpc>
                <a:spcPct val="120000"/>
              </a:lnSpc>
              <a:spcBef>
                <a:spcPts val="600"/>
              </a:spcBef>
              <a:spcAft>
                <a:spcPts val="0"/>
              </a:spcAft>
              <a:buClr>
                <a:srgbClr val="000000"/>
              </a:buClr>
              <a:buSzPts val="1800"/>
              <a:buFont typeface="Arial"/>
              <a:buChar char="•"/>
            </a:pPr>
            <a:r>
              <a:rPr lang="en-US" sz="2100" b="0" i="0" u="none" strike="noStrike" cap="none" dirty="0">
                <a:solidFill>
                  <a:srgbClr val="000000"/>
                </a:solidFill>
                <a:latin typeface="Calibri" panose="020F0502020204030204" pitchFamily="34" charset="0"/>
                <a:ea typeface="Calibri"/>
                <a:cs typeface="Calibri" panose="020F0502020204030204" pitchFamily="34" charset="0"/>
                <a:sym typeface="Calibri"/>
              </a:rPr>
              <a:t>All data in DynamoDB is stored in tables that you have to create and define in advance, though tables have some flexible elements and can be modified later</a:t>
            </a:r>
            <a:endParaRPr sz="2100" dirty="0">
              <a:latin typeface="Calibri" panose="020F0502020204030204" pitchFamily="34" charset="0"/>
              <a:cs typeface="Calibri" panose="020F0502020204030204" pitchFamily="34" charset="0"/>
            </a:endParaRPr>
          </a:p>
          <a:p>
            <a:pPr marL="342900" marR="0" lvl="0" indent="-342900" algn="l" rtl="0">
              <a:lnSpc>
                <a:spcPct val="120000"/>
              </a:lnSpc>
              <a:spcBef>
                <a:spcPts val="600"/>
              </a:spcBef>
              <a:spcAft>
                <a:spcPts val="0"/>
              </a:spcAft>
              <a:buClr>
                <a:srgbClr val="000000"/>
              </a:buClr>
              <a:buSzPts val="1800"/>
              <a:buFont typeface="Arial"/>
              <a:buChar char="•"/>
            </a:pPr>
            <a:r>
              <a:rPr lang="en-US" sz="2100" b="0" i="0" u="none" strike="noStrike" cap="none" dirty="0">
                <a:solidFill>
                  <a:srgbClr val="000000"/>
                </a:solidFill>
                <a:latin typeface="Calibri" panose="020F0502020204030204" pitchFamily="34" charset="0"/>
                <a:ea typeface="Calibri"/>
                <a:cs typeface="Calibri" panose="020F0502020204030204" pitchFamily="34" charset="0"/>
                <a:sym typeface="Calibri"/>
              </a:rPr>
              <a:t>DynamoDB requires users to define only some aspects of tables, most importantly the structure of keys and local secondary indexes, while retaining a schema less flavor. </a:t>
            </a:r>
            <a:endParaRPr sz="2100" dirty="0">
              <a:latin typeface="Calibri" panose="020F0502020204030204" pitchFamily="34" charset="0"/>
              <a:cs typeface="Calibri" panose="020F0502020204030204" pitchFamily="34" charset="0"/>
            </a:endParaRPr>
          </a:p>
          <a:p>
            <a:pPr marL="342900" marR="0" lvl="0" indent="-342900" algn="l" rtl="0">
              <a:lnSpc>
                <a:spcPct val="120000"/>
              </a:lnSpc>
              <a:spcBef>
                <a:spcPts val="600"/>
              </a:spcBef>
              <a:spcAft>
                <a:spcPts val="0"/>
              </a:spcAft>
              <a:buClr>
                <a:srgbClr val="000000"/>
              </a:buClr>
              <a:buSzPts val="1800"/>
              <a:buFont typeface="Arial"/>
              <a:buChar char="•"/>
            </a:pPr>
            <a:r>
              <a:rPr lang="en-US" sz="2100" b="0" i="0" u="none" strike="noStrike" cap="none" dirty="0">
                <a:solidFill>
                  <a:srgbClr val="000000"/>
                </a:solidFill>
                <a:latin typeface="Calibri" panose="020F0502020204030204" pitchFamily="34" charset="0"/>
                <a:ea typeface="Calibri"/>
                <a:cs typeface="Calibri" panose="020F0502020204030204" pitchFamily="34" charset="0"/>
                <a:sym typeface="Calibri"/>
              </a:rPr>
              <a:t>DynamoDB enables users to query data based on secondary indexes too rather than solely on the basis of a primary key </a:t>
            </a:r>
            <a:endParaRPr sz="2100" dirty="0">
              <a:latin typeface="Calibri" panose="020F0502020204030204" pitchFamily="34" charset="0"/>
              <a:cs typeface="Calibri" panose="020F0502020204030204" pitchFamily="34" charset="0"/>
            </a:endParaRPr>
          </a:p>
          <a:p>
            <a:pPr marL="342900" marR="0" lvl="0" indent="-342900" algn="l" rtl="0">
              <a:lnSpc>
                <a:spcPct val="120000"/>
              </a:lnSpc>
              <a:spcBef>
                <a:spcPts val="600"/>
              </a:spcBef>
              <a:spcAft>
                <a:spcPts val="0"/>
              </a:spcAft>
              <a:buClr>
                <a:srgbClr val="000000"/>
              </a:buClr>
              <a:buSzPts val="1800"/>
              <a:buFont typeface="Arial"/>
              <a:buChar char="•"/>
            </a:pPr>
            <a:r>
              <a:rPr lang="en-US" sz="2100" b="0" i="0" u="none" strike="noStrike" cap="none" dirty="0">
                <a:solidFill>
                  <a:srgbClr val="000000"/>
                </a:solidFill>
                <a:latin typeface="Calibri" panose="020F0502020204030204" pitchFamily="34" charset="0"/>
                <a:ea typeface="Calibri"/>
                <a:cs typeface="Calibri" panose="020F0502020204030204" pitchFamily="34" charset="0"/>
                <a:sym typeface="Calibri"/>
              </a:rPr>
              <a:t>DynamoDB supports only item-level consistency, which is analogous to row-level consistency in RDBMSs</a:t>
            </a:r>
            <a:endParaRPr sz="2100" dirty="0">
              <a:latin typeface="Calibri" panose="020F0502020204030204" pitchFamily="34" charset="0"/>
              <a:cs typeface="Calibri" panose="020F0502020204030204" pitchFamily="34" charset="0"/>
            </a:endParaRPr>
          </a:p>
          <a:p>
            <a:pPr marL="342900" marR="0" lvl="0" indent="-342900" algn="l" rtl="0">
              <a:lnSpc>
                <a:spcPct val="120000"/>
              </a:lnSpc>
              <a:spcBef>
                <a:spcPts val="600"/>
              </a:spcBef>
              <a:spcAft>
                <a:spcPts val="0"/>
              </a:spcAft>
              <a:buClr>
                <a:srgbClr val="000000"/>
              </a:buClr>
              <a:buSzPts val="1800"/>
              <a:buFont typeface="Arial"/>
              <a:buChar char="•"/>
            </a:pPr>
            <a:r>
              <a:rPr lang="en-US" sz="2100" b="0" i="0" u="none" strike="noStrike" cap="none" dirty="0">
                <a:solidFill>
                  <a:srgbClr val="000000"/>
                </a:solidFill>
                <a:latin typeface="Calibri" panose="020F0502020204030204" pitchFamily="34" charset="0"/>
                <a:ea typeface="Calibri"/>
                <a:cs typeface="Calibri" panose="020F0502020204030204" pitchFamily="34" charset="0"/>
                <a:sym typeface="Calibri"/>
              </a:rPr>
              <a:t>If consistency across items is a necessity, DynamoDB is not the right choice</a:t>
            </a:r>
            <a:endParaRPr sz="2100" dirty="0">
              <a:latin typeface="Calibri" panose="020F0502020204030204" pitchFamily="34" charset="0"/>
              <a:cs typeface="Calibri" panose="020F0502020204030204" pitchFamily="34" charset="0"/>
            </a:endParaRPr>
          </a:p>
          <a:p>
            <a:pPr marL="342900" marR="0" lvl="0" indent="-342900" algn="l" rtl="0">
              <a:lnSpc>
                <a:spcPct val="120000"/>
              </a:lnSpc>
              <a:spcBef>
                <a:spcPts val="600"/>
              </a:spcBef>
              <a:spcAft>
                <a:spcPts val="0"/>
              </a:spcAft>
              <a:buClr>
                <a:srgbClr val="000000"/>
              </a:buClr>
              <a:buSzPts val="1800"/>
              <a:buFont typeface="Arial"/>
              <a:buChar char="•"/>
            </a:pPr>
            <a:r>
              <a:rPr lang="en-US" sz="2100" b="0" i="0" u="none" strike="noStrike" cap="none" dirty="0">
                <a:solidFill>
                  <a:srgbClr val="000000"/>
                </a:solidFill>
                <a:latin typeface="Calibri" panose="020F0502020204030204" pitchFamily="34" charset="0"/>
                <a:ea typeface="Calibri"/>
                <a:cs typeface="Calibri" panose="020F0502020204030204" pitchFamily="34" charset="0"/>
                <a:sym typeface="Calibri"/>
              </a:rPr>
              <a:t>DynamoDB has no concept of joins between tables. Table is the highest level at which data can be grouped and manipulated, and any join-style capabilities that you need will have to be implemented on the application side</a:t>
            </a:r>
            <a:endParaRPr sz="2100"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9"/>
          <p:cNvSpPr/>
          <p:nvPr/>
        </p:nvSpPr>
        <p:spPr>
          <a:xfrm>
            <a:off x="215899" y="574040"/>
            <a:ext cx="7999413"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dirty="0">
                <a:solidFill>
                  <a:schemeClr val="tx1"/>
                </a:solidFill>
                <a:latin typeface="Calibri"/>
                <a:ea typeface="Calibri"/>
                <a:cs typeface="Calibri"/>
                <a:sym typeface="Calibri"/>
              </a:rPr>
              <a:t>DynamoDB</a:t>
            </a:r>
            <a:endParaRPr sz="2400" b="1" i="0" u="none" strike="noStrike" cap="none" dirty="0">
              <a:solidFill>
                <a:schemeClr val="tx1"/>
              </a:solidFill>
              <a:latin typeface="Calibri"/>
              <a:ea typeface="Calibri"/>
              <a:cs typeface="Calibri"/>
              <a:sym typeface="Calibri"/>
            </a:endParaRPr>
          </a:p>
        </p:txBody>
      </p:sp>
      <p:sp>
        <p:nvSpPr>
          <p:cNvPr id="234" name="Google Shape;234;p9"/>
          <p:cNvSpPr txBox="1"/>
          <p:nvPr/>
        </p:nvSpPr>
        <p:spPr>
          <a:xfrm>
            <a:off x="292100" y="1316038"/>
            <a:ext cx="7999413" cy="512448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In DynamoDB, tables, items, and attributes are the core components</a:t>
            </a:r>
            <a:endParaRPr/>
          </a:p>
          <a:p>
            <a:pPr marL="3429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 table is a collection of items and each item is a collection of attributes</a:t>
            </a:r>
            <a:endParaRPr/>
          </a:p>
          <a:p>
            <a:pPr marL="3429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DynamoDB uses primary keys to uniquely identify each item in a table and secondary indexes to provide more querying flexibility</a:t>
            </a:r>
            <a:endParaRPr/>
          </a:p>
          <a:p>
            <a:pPr marL="342900" marR="0" lvl="0" indent="-3429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DynamoDB supports two different kinds of primary keys: </a:t>
            </a:r>
            <a:endParaRPr/>
          </a:p>
          <a:p>
            <a:pPr marL="1085850" marR="0" lvl="1" indent="-342900" algn="l" rtl="0">
              <a:lnSpc>
                <a:spcPct val="150000"/>
              </a:lnSpc>
              <a:spcBef>
                <a:spcPts val="0"/>
              </a:spcBef>
              <a:spcAft>
                <a:spcPts val="0"/>
              </a:spcAft>
              <a:buClr>
                <a:srgbClr val="000000"/>
              </a:buClr>
              <a:buSzPts val="1600"/>
              <a:buFont typeface="Arial"/>
              <a:buChar char="•"/>
            </a:pPr>
            <a:r>
              <a:rPr lang="en-US" sz="1600" b="1" i="0" u="none" strike="noStrike" cap="none">
                <a:solidFill>
                  <a:srgbClr val="000000"/>
                </a:solidFill>
                <a:latin typeface="Calibri"/>
                <a:ea typeface="Calibri"/>
                <a:cs typeface="Calibri"/>
                <a:sym typeface="Calibri"/>
              </a:rPr>
              <a:t>Partition key </a:t>
            </a:r>
            <a:r>
              <a:rPr lang="en-US" sz="1600" b="0" i="0" u="none" strike="noStrike" cap="none">
                <a:solidFill>
                  <a:srgbClr val="000000"/>
                </a:solidFill>
                <a:latin typeface="Calibri"/>
                <a:ea typeface="Calibri"/>
                <a:cs typeface="Calibri"/>
                <a:sym typeface="Calibri"/>
              </a:rPr>
              <a:t>– A simple primary key, composed of one attribute known as the partition key. DynamoDB uses the partition key's value as input to an internal hash function. The output from the hash function determines the partition (physical storage internal to DynamoDB) in which the item will be stored.</a:t>
            </a:r>
            <a:endParaRPr/>
          </a:p>
          <a:p>
            <a:pPr marL="1085850" marR="0" lvl="1" indent="-342900" algn="l" rtl="0">
              <a:lnSpc>
                <a:spcPct val="150000"/>
              </a:lnSpc>
              <a:spcBef>
                <a:spcPts val="0"/>
              </a:spcBef>
              <a:spcAft>
                <a:spcPts val="0"/>
              </a:spcAft>
              <a:buClr>
                <a:srgbClr val="000000"/>
              </a:buClr>
              <a:buSzPts val="1600"/>
              <a:buFont typeface="Arial"/>
              <a:buChar char="•"/>
            </a:pPr>
            <a:r>
              <a:rPr lang="en-US" sz="1600" b="1" i="0" u="none" strike="noStrike" cap="none">
                <a:solidFill>
                  <a:srgbClr val="000000"/>
                </a:solidFill>
                <a:latin typeface="Calibri"/>
                <a:ea typeface="Calibri"/>
                <a:cs typeface="Calibri"/>
                <a:sym typeface="Calibri"/>
              </a:rPr>
              <a:t>Partition key and sort key </a:t>
            </a:r>
            <a:r>
              <a:rPr lang="en-US" sz="1600" b="0" i="0" u="none" strike="noStrike" cap="none">
                <a:solidFill>
                  <a:srgbClr val="000000"/>
                </a:solidFill>
                <a:latin typeface="Calibri"/>
                <a:ea typeface="Calibri"/>
                <a:cs typeface="Calibri"/>
                <a:sym typeface="Calibri"/>
              </a:rPr>
              <a:t>– Referred to as a composite primary key, this type of key is composed of two attributes. The first attribute is the partition key and the second attribute is the sort key. All items with the same partition key value are stored together in sorted order by sort key value. </a:t>
            </a:r>
            <a:endParaRPr/>
          </a:p>
        </p:txBody>
      </p:sp>
      <p:pic>
        <p:nvPicPr>
          <p:cNvPr id="235" name="Google Shape;235;p9"/>
          <p:cNvPicPr preferRelativeResize="0"/>
          <p:nvPr/>
        </p:nvPicPr>
        <p:blipFill rotWithShape="1">
          <a:blip r:embed="rId3">
            <a:alphaModFix/>
          </a:blip>
          <a:srcRect/>
          <a:stretch/>
        </p:blipFill>
        <p:spPr>
          <a:xfrm>
            <a:off x="8291513" y="252413"/>
            <a:ext cx="3788609" cy="6383686"/>
          </a:xfrm>
          <a:prstGeom prst="rect">
            <a:avLst/>
          </a:prstGeom>
          <a:noFill/>
          <a:ln>
            <a:noFill/>
          </a:ln>
        </p:spPr>
      </p:pic>
      <p:sp>
        <p:nvSpPr>
          <p:cNvPr id="7" name="TextBox 6">
            <a:extLst>
              <a:ext uri="{FF2B5EF4-FFF2-40B4-BE49-F238E27FC236}">
                <a16:creationId xmlns:a16="http://schemas.microsoft.com/office/drawing/2014/main" id="{8861206C-F963-4E22-9DC6-A0D92DE744F4}"/>
              </a:ext>
            </a:extLst>
          </p:cNvPr>
          <p:cNvSpPr txBox="1"/>
          <p:nvPr/>
        </p:nvSpPr>
        <p:spPr>
          <a:xfrm>
            <a:off x="426720" y="6528981"/>
            <a:ext cx="9646920" cy="276999"/>
          </a:xfrm>
          <a:prstGeom prst="rect">
            <a:avLst/>
          </a:prstGeom>
          <a:noFill/>
        </p:spPr>
        <p:txBody>
          <a:bodyPr wrap="square">
            <a:spAutoFit/>
          </a:bodyPr>
          <a:lstStyle/>
          <a:p>
            <a:r>
              <a:rPr lang="en-IN" sz="1200" dirty="0"/>
              <a:t>https://docs.aws.amazon.com/amazondynamodb/latest/developerguide/dynamodb-dg.pdf#HowItWorks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p:nvPr/>
        </p:nvSpPr>
        <p:spPr>
          <a:xfrm>
            <a:off x="245823" y="603437"/>
            <a:ext cx="7999413"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dirty="0">
                <a:solidFill>
                  <a:schemeClr val="tx1"/>
                </a:solidFill>
                <a:latin typeface="Calibri"/>
                <a:ea typeface="Calibri"/>
                <a:cs typeface="Calibri"/>
                <a:sym typeface="Calibri"/>
              </a:rPr>
              <a:t>DynamoDB</a:t>
            </a:r>
            <a:endParaRPr sz="2400" b="1" i="0" u="none" strike="noStrike" cap="none" dirty="0">
              <a:solidFill>
                <a:schemeClr val="tx1"/>
              </a:solidFill>
              <a:latin typeface="Calibri"/>
              <a:ea typeface="Calibri"/>
              <a:cs typeface="Calibri"/>
              <a:sym typeface="Calibri"/>
            </a:endParaRPr>
          </a:p>
        </p:txBody>
      </p:sp>
      <p:sp>
        <p:nvSpPr>
          <p:cNvPr id="243" name="Google Shape;243;p10"/>
          <p:cNvSpPr txBox="1"/>
          <p:nvPr/>
        </p:nvSpPr>
        <p:spPr>
          <a:xfrm>
            <a:off x="304800" y="1231452"/>
            <a:ext cx="11582400" cy="540143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Secondary Indexes</a:t>
            </a:r>
            <a:endParaRPr sz="24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Users can create one or more secondary indexes on a table. </a:t>
            </a:r>
            <a:endParaRPr sz="24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A secondary index lets users query the data in the table using an alternate key, in addition to queries against the primary key.</a:t>
            </a:r>
            <a:endParaRPr sz="2400" dirty="0">
              <a:latin typeface="Calibri" panose="020F0502020204030204" pitchFamily="34" charset="0"/>
              <a:cs typeface="Calibri" panose="020F0502020204030204" pitchFamily="34" charset="0"/>
            </a:endParaRPr>
          </a:p>
          <a:p>
            <a:pPr marL="342900" marR="0" lvl="0" indent="-215900" algn="l" rtl="0">
              <a:lnSpc>
                <a:spcPct val="150000"/>
              </a:lnSpc>
              <a:spcBef>
                <a:spcPts val="0"/>
              </a:spcBef>
              <a:spcAft>
                <a:spcPts val="0"/>
              </a:spcAft>
              <a:buClr>
                <a:schemeClr val="dk1"/>
              </a:buClr>
              <a:buSzPts val="2000"/>
              <a:buFont typeface="Arial"/>
              <a:buNone/>
            </a:pPr>
            <a:endParaRPr sz="105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pPr marL="0" marR="0" lvl="0" indent="0" algn="l" rtl="0">
              <a:lnSpc>
                <a:spcPct val="150000"/>
              </a:lnSpc>
              <a:spcBef>
                <a:spcPts val="0"/>
              </a:spcBef>
              <a:spcAft>
                <a:spcPts val="0"/>
              </a:spcAft>
              <a:buClr>
                <a:srgbClr val="000000"/>
              </a:buClr>
              <a:buSzPts val="2000"/>
              <a:buFont typeface="Arial"/>
              <a:buNone/>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Partitions and Data Distribution</a:t>
            </a:r>
            <a:endParaRPr sz="2400" dirty="0">
              <a:latin typeface="Calibri" panose="020F0502020204030204" pitchFamily="34" charset="0"/>
              <a:cs typeface="Calibri" panose="020F0502020204030204" pitchFamily="34" charset="0"/>
            </a:endParaRPr>
          </a:p>
          <a:p>
            <a:pPr marL="285750" marR="0" lvl="0" indent="-28575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DynamoDB stores data in partitions. </a:t>
            </a:r>
            <a:endParaRPr sz="2400" dirty="0">
              <a:latin typeface="Calibri" panose="020F0502020204030204" pitchFamily="34" charset="0"/>
              <a:cs typeface="Calibri" panose="020F0502020204030204" pitchFamily="34" charset="0"/>
            </a:endParaRPr>
          </a:p>
          <a:p>
            <a:pPr marL="285750" marR="0" lvl="0" indent="-28575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A partition is an allocation of storage for a table, backed by solid state drives (SSDs) and automatically replicated across multiple Availability Zones within an AWS Region. </a:t>
            </a:r>
            <a:endParaRPr sz="2400" dirty="0">
              <a:latin typeface="Calibri" panose="020F0502020204030204" pitchFamily="34" charset="0"/>
              <a:cs typeface="Calibri" panose="020F0502020204030204" pitchFamily="34" charset="0"/>
            </a:endParaRPr>
          </a:p>
          <a:p>
            <a:pPr marL="285750" marR="0" lvl="0" indent="-28575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Partition management is handled entirely by DynamoDB</a:t>
            </a:r>
            <a:endParaRPr sz="24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1"/>
          <p:cNvSpPr/>
          <p:nvPr/>
        </p:nvSpPr>
        <p:spPr>
          <a:xfrm>
            <a:off x="249936" y="615377"/>
            <a:ext cx="7999413"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dirty="0">
                <a:solidFill>
                  <a:schemeClr val="tx1"/>
                </a:solidFill>
                <a:latin typeface="Calibri"/>
                <a:ea typeface="Calibri"/>
                <a:cs typeface="Calibri"/>
                <a:sym typeface="Calibri"/>
              </a:rPr>
              <a:t>DynamoDB Architecture</a:t>
            </a:r>
            <a:endParaRPr sz="2400" b="1" i="0" u="none" strike="noStrike" cap="none" dirty="0">
              <a:solidFill>
                <a:schemeClr val="tx1"/>
              </a:solidFill>
              <a:latin typeface="Calibri"/>
              <a:ea typeface="Calibri"/>
              <a:cs typeface="Calibri"/>
              <a:sym typeface="Calibri"/>
            </a:endParaRPr>
          </a:p>
        </p:txBody>
      </p:sp>
      <p:pic>
        <p:nvPicPr>
          <p:cNvPr id="251" name="Google Shape;251;p11"/>
          <p:cNvPicPr preferRelativeResize="0"/>
          <p:nvPr/>
        </p:nvPicPr>
        <p:blipFill rotWithShape="1">
          <a:blip r:embed="rId3">
            <a:alphaModFix/>
          </a:blip>
          <a:srcRect/>
          <a:stretch/>
        </p:blipFill>
        <p:spPr>
          <a:xfrm>
            <a:off x="1528766" y="1622045"/>
            <a:ext cx="8221028" cy="46205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idx="1"/>
          </p:nvPr>
        </p:nvSpPr>
        <p:spPr>
          <a:xfrm>
            <a:off x="152400" y="1097400"/>
            <a:ext cx="11012424" cy="4811459"/>
          </a:xfrm>
        </p:spPr>
        <p:txBody>
          <a:bodyPr>
            <a:normAutofit/>
          </a:bodyPr>
          <a:lstStyle/>
          <a:p>
            <a:r>
              <a:rPr lang="en-US" sz="2200" dirty="0"/>
              <a:t>Object storage is prominently used approach while building cloud storage systems</a:t>
            </a:r>
          </a:p>
          <a:p>
            <a:r>
              <a:rPr lang="en-US" sz="2200" dirty="0"/>
              <a:t>Object storage is different from block or file storage as it allows a user to store data in the form of objects (essentially files in a logical view) by virtualizing the physical implementation in a flat namespace eliminating name collisions using REST HTTP APIs.</a:t>
            </a:r>
          </a:p>
        </p:txBody>
      </p:sp>
      <p:grpSp>
        <p:nvGrpSpPr>
          <p:cNvPr id="3" name="Group 2">
            <a:extLst>
              <a:ext uri="{FF2B5EF4-FFF2-40B4-BE49-F238E27FC236}">
                <a16:creationId xmlns:a16="http://schemas.microsoft.com/office/drawing/2014/main" id="{1D7EA00D-C6D4-473E-95CC-2DA470CD91D9}"/>
              </a:ext>
            </a:extLst>
          </p:cNvPr>
          <p:cNvGrpSpPr/>
          <p:nvPr/>
        </p:nvGrpSpPr>
        <p:grpSpPr>
          <a:xfrm>
            <a:off x="0" y="3062177"/>
            <a:ext cx="6096000" cy="3352906"/>
            <a:chOff x="1856328" y="2966484"/>
            <a:chExt cx="6142073" cy="3516860"/>
          </a:xfrm>
        </p:grpSpPr>
        <p:pic>
          <p:nvPicPr>
            <p:cNvPr id="4" name="Picture 3" descr="Screen Clipping">
              <a:extLst>
                <a:ext uri="{FF2B5EF4-FFF2-40B4-BE49-F238E27FC236}">
                  <a16:creationId xmlns:a16="http://schemas.microsoft.com/office/drawing/2014/main" id="{5056739C-8265-492A-A2B8-6E881E186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328" y="2966484"/>
              <a:ext cx="6142073" cy="3516860"/>
            </a:xfrm>
            <a:prstGeom prst="rect">
              <a:avLst/>
            </a:prstGeom>
          </p:spPr>
        </p:pic>
        <p:sp>
          <p:nvSpPr>
            <p:cNvPr id="2" name="TextBox 1">
              <a:extLst>
                <a:ext uri="{FF2B5EF4-FFF2-40B4-BE49-F238E27FC236}">
                  <a16:creationId xmlns:a16="http://schemas.microsoft.com/office/drawing/2014/main" id="{E938D025-E614-4072-AB98-EAF7734199E6}"/>
                </a:ext>
              </a:extLst>
            </p:cNvPr>
            <p:cNvSpPr txBox="1"/>
            <p:nvPr/>
          </p:nvSpPr>
          <p:spPr>
            <a:xfrm>
              <a:off x="3923413" y="2967335"/>
              <a:ext cx="357254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erpetua"/>
                  <a:ea typeface="+mn-ea"/>
                  <a:cs typeface="+mn-cs"/>
                </a:rPr>
                <a:t>Block Storage</a:t>
              </a:r>
            </a:p>
          </p:txBody>
        </p:sp>
      </p:grpSp>
      <p:pic>
        <p:nvPicPr>
          <p:cNvPr id="8" name="Picture 7" descr="Screen Clipping">
            <a:extLst>
              <a:ext uri="{FF2B5EF4-FFF2-40B4-BE49-F238E27FC236}">
                <a16:creationId xmlns:a16="http://schemas.microsoft.com/office/drawing/2014/main" id="{AAE94C17-F586-4109-830A-1A61962B6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4201" y="2987749"/>
            <a:ext cx="5815399" cy="3582667"/>
          </a:xfrm>
          <a:prstGeom prst="rect">
            <a:avLst/>
          </a:prstGeom>
        </p:spPr>
      </p:pic>
      <p:sp>
        <p:nvSpPr>
          <p:cNvPr id="5" name="TextBox 4">
            <a:extLst>
              <a:ext uri="{FF2B5EF4-FFF2-40B4-BE49-F238E27FC236}">
                <a16:creationId xmlns:a16="http://schemas.microsoft.com/office/drawing/2014/main" id="{9ADAE4DD-1906-497E-8BC5-B2A5683696CE}"/>
              </a:ext>
            </a:extLst>
          </p:cNvPr>
          <p:cNvSpPr txBox="1"/>
          <p:nvPr/>
        </p:nvSpPr>
        <p:spPr>
          <a:xfrm>
            <a:off x="8729330" y="2898223"/>
            <a:ext cx="1850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Perpetua"/>
                <a:ea typeface="+mn-ea"/>
                <a:cs typeface="+mn-cs"/>
              </a:rPr>
              <a:t>Object Storage</a:t>
            </a:r>
          </a:p>
        </p:txBody>
      </p:sp>
    </p:spTree>
    <p:extLst>
      <p:ext uri="{BB962C8B-B14F-4D97-AF65-F5344CB8AC3E}">
        <p14:creationId xmlns:p14="http://schemas.microsoft.com/office/powerpoint/2010/main" val="68697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72" y="1255776"/>
            <a:ext cx="9952074" cy="5461047"/>
          </a:xfrm>
          <a:prstGeom prst="rect">
            <a:avLst/>
          </a:prstGeom>
        </p:spPr>
      </p:pic>
      <p:sp>
        <p:nvSpPr>
          <p:cNvPr id="7" name="TextBox 6">
            <a:extLst>
              <a:ext uri="{FF2B5EF4-FFF2-40B4-BE49-F238E27FC236}">
                <a16:creationId xmlns:a16="http://schemas.microsoft.com/office/drawing/2014/main" id="{A047A15E-4E11-4F1C-A615-BABE762EEC24}"/>
              </a:ext>
            </a:extLst>
          </p:cNvPr>
          <p:cNvSpPr txBox="1"/>
          <p:nvPr/>
        </p:nvSpPr>
        <p:spPr>
          <a:xfrm>
            <a:off x="2262041" y="670560"/>
            <a:ext cx="4011168" cy="461665"/>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Example of the Object</a:t>
            </a:r>
          </a:p>
        </p:txBody>
      </p:sp>
    </p:spTree>
    <p:extLst>
      <p:ext uri="{BB962C8B-B14F-4D97-AF65-F5344CB8AC3E}">
        <p14:creationId xmlns:p14="http://schemas.microsoft.com/office/powerpoint/2010/main" val="410838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idx="1"/>
          </p:nvPr>
        </p:nvSpPr>
        <p:spPr>
          <a:xfrm>
            <a:off x="170688" y="1182624"/>
            <a:ext cx="11850624" cy="5492496"/>
          </a:xfrm>
        </p:spPr>
        <p:txBody>
          <a:bodyPr>
            <a:normAutofit fontScale="92500" lnSpcReduction="10000"/>
          </a:bodyPr>
          <a:lstStyle/>
          <a:p>
            <a:pPr>
              <a:lnSpc>
                <a:spcPct val="120000"/>
              </a:lnSpc>
              <a:spcBef>
                <a:spcPts val="600"/>
              </a:spcBef>
            </a:pPr>
            <a:r>
              <a:rPr lang="en-US" sz="2400" dirty="0"/>
              <a:t>Object storage :</a:t>
            </a:r>
          </a:p>
          <a:p>
            <a:pPr lvl="1">
              <a:lnSpc>
                <a:spcPct val="120000"/>
              </a:lnSpc>
              <a:spcBef>
                <a:spcPts val="600"/>
              </a:spcBef>
            </a:pPr>
            <a:r>
              <a:rPr lang="en-IN" dirty="0"/>
              <a:t>Data manipulated using GET, PUT, DELETE, UPDATE</a:t>
            </a:r>
          </a:p>
          <a:p>
            <a:pPr lvl="1">
              <a:lnSpc>
                <a:spcPct val="120000"/>
              </a:lnSpc>
              <a:spcBef>
                <a:spcPts val="600"/>
              </a:spcBef>
            </a:pPr>
            <a:r>
              <a:rPr lang="en-US" dirty="0"/>
              <a:t> Use R</a:t>
            </a:r>
            <a:r>
              <a:rPr lang="en-GB" altLang="en-US" dirty="0" err="1"/>
              <a:t>Epresentational</a:t>
            </a:r>
            <a:r>
              <a:rPr lang="en-GB" altLang="en-US" dirty="0"/>
              <a:t> State Transfer (REST) APIs</a:t>
            </a:r>
          </a:p>
          <a:p>
            <a:pPr lvl="1">
              <a:lnSpc>
                <a:spcPct val="120000"/>
              </a:lnSpc>
              <a:spcBef>
                <a:spcPts val="600"/>
              </a:spcBef>
            </a:pPr>
            <a:r>
              <a:rPr lang="en-GB" altLang="en-US" dirty="0"/>
              <a:t>A distillation of the way the Web already works</a:t>
            </a:r>
          </a:p>
          <a:p>
            <a:pPr marL="1260000" lvl="1">
              <a:lnSpc>
                <a:spcPct val="120000"/>
              </a:lnSpc>
              <a:spcBef>
                <a:spcPts val="600"/>
              </a:spcBef>
            </a:pPr>
            <a:r>
              <a:rPr lang="en-GB" altLang="en-US" dirty="0"/>
              <a:t>Resources are identified by uniform resource identifiers (URIs)</a:t>
            </a:r>
          </a:p>
          <a:p>
            <a:pPr marL="1260000" lvl="1">
              <a:lnSpc>
                <a:spcPct val="120000"/>
              </a:lnSpc>
              <a:spcBef>
                <a:spcPts val="600"/>
              </a:spcBef>
            </a:pPr>
            <a:r>
              <a:rPr lang="en-GB" altLang="en-US" dirty="0"/>
              <a:t>Resources are manipulated through their representations</a:t>
            </a:r>
          </a:p>
          <a:p>
            <a:pPr marL="1260000" lvl="1">
              <a:lnSpc>
                <a:spcPct val="120000"/>
              </a:lnSpc>
              <a:spcBef>
                <a:spcPts val="600"/>
              </a:spcBef>
            </a:pPr>
            <a:r>
              <a:rPr lang="en-GB" altLang="en-US" dirty="0"/>
              <a:t>Messages are self-descriptive and stateless (XML)</a:t>
            </a:r>
          </a:p>
          <a:p>
            <a:pPr marL="1260000" lvl="1">
              <a:lnSpc>
                <a:spcPct val="120000"/>
              </a:lnSpc>
              <a:spcBef>
                <a:spcPts val="600"/>
              </a:spcBef>
            </a:pPr>
            <a:r>
              <a:rPr lang="en-GB" altLang="en-US" dirty="0"/>
              <a:t>Multiple representations are accepted or sent</a:t>
            </a:r>
          </a:p>
          <a:p>
            <a:pPr marL="274320" lvl="1" indent="-274320">
              <a:lnSpc>
                <a:spcPct val="120000"/>
              </a:lnSpc>
              <a:spcBef>
                <a:spcPts val="600"/>
              </a:spcBef>
              <a:buClr>
                <a:schemeClr val="accent1"/>
              </a:buClr>
            </a:pPr>
            <a:r>
              <a:rPr lang="en-US" dirty="0"/>
              <a:t>Objects contain additional descriptive properties which can be used for better indexing or management.</a:t>
            </a:r>
          </a:p>
          <a:p>
            <a:pPr marL="274320" lvl="1" indent="-274320">
              <a:lnSpc>
                <a:spcPct val="120000"/>
              </a:lnSpc>
              <a:spcBef>
                <a:spcPts val="600"/>
              </a:spcBef>
              <a:buClr>
                <a:schemeClr val="accent1"/>
              </a:buClr>
            </a:pPr>
            <a:r>
              <a:rPr lang="en-US" dirty="0"/>
              <a:t>Object storage also allows the addressing and identification of individual objects by more than just file name and file path.</a:t>
            </a:r>
          </a:p>
        </p:txBody>
      </p:sp>
    </p:spTree>
    <p:extLst>
      <p:ext uri="{BB962C8B-B14F-4D97-AF65-F5344CB8AC3E}">
        <p14:creationId xmlns:p14="http://schemas.microsoft.com/office/powerpoint/2010/main" val="391845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idx="1"/>
          </p:nvPr>
        </p:nvSpPr>
        <p:spPr>
          <a:xfrm>
            <a:off x="0" y="1060704"/>
            <a:ext cx="12277344" cy="5797296"/>
          </a:xfrm>
        </p:spPr>
        <p:txBody>
          <a:bodyPr>
            <a:normAutofit fontScale="92500" lnSpcReduction="20000"/>
          </a:bodyPr>
          <a:lstStyle/>
          <a:p>
            <a:pPr marL="360000" indent="-360000">
              <a:lnSpc>
                <a:spcPct val="120000"/>
              </a:lnSpc>
              <a:spcBef>
                <a:spcPts val="600"/>
              </a:spcBef>
            </a:pPr>
            <a:r>
              <a:rPr lang="en-US" sz="2000" dirty="0"/>
              <a:t>Object storage is built using scale-out distributed systems where each node, most often, actually runs on a local filesystem. </a:t>
            </a:r>
          </a:p>
          <a:p>
            <a:pPr marL="360000" indent="-360000">
              <a:lnSpc>
                <a:spcPct val="120000"/>
              </a:lnSpc>
              <a:spcBef>
                <a:spcPts val="600"/>
              </a:spcBef>
            </a:pPr>
            <a:r>
              <a:rPr lang="en-US" sz="2000" dirty="0"/>
              <a:t>Object storage does not need specialized &amp; expensive hardware and the architecture allows for the use of commodity hardware</a:t>
            </a:r>
          </a:p>
          <a:p>
            <a:pPr marL="360000" indent="-360000">
              <a:lnSpc>
                <a:spcPct val="120000"/>
              </a:lnSpc>
              <a:spcBef>
                <a:spcPts val="600"/>
              </a:spcBef>
            </a:pPr>
            <a:r>
              <a:rPr lang="en-US" sz="2000" dirty="0"/>
              <a:t>The most critical tasks of an object storage system are : </a:t>
            </a:r>
          </a:p>
          <a:p>
            <a:pPr marL="720000" lvl="1" indent="-360000">
              <a:lnSpc>
                <a:spcPct val="120000"/>
              </a:lnSpc>
              <a:spcBef>
                <a:spcPts val="0"/>
              </a:spcBef>
            </a:pPr>
            <a:r>
              <a:rPr lang="en-US" sz="2000" dirty="0"/>
              <a:t>Data placement</a:t>
            </a:r>
          </a:p>
          <a:p>
            <a:pPr marL="720000" lvl="1" indent="-360000">
              <a:lnSpc>
                <a:spcPct val="120000"/>
              </a:lnSpc>
              <a:spcBef>
                <a:spcPts val="0"/>
              </a:spcBef>
            </a:pPr>
            <a:r>
              <a:rPr lang="en-US" sz="2000" dirty="0"/>
              <a:t>Automating management tasks, including durability and availability </a:t>
            </a:r>
          </a:p>
          <a:p>
            <a:pPr marL="360000" indent="-360000">
              <a:lnSpc>
                <a:spcPct val="120000"/>
              </a:lnSpc>
              <a:spcBef>
                <a:spcPts val="600"/>
              </a:spcBef>
            </a:pPr>
            <a:r>
              <a:rPr lang="en-US" sz="2000" dirty="0"/>
              <a:t>Typically, a user sends their HTTP GET, PUT, POST, HEAD, or DELETE request to any one node out from a set of nodes, and the request is translated to physical nodes by the object storage software.</a:t>
            </a:r>
          </a:p>
          <a:p>
            <a:pPr marL="360000" indent="-360000">
              <a:lnSpc>
                <a:spcPct val="120000"/>
              </a:lnSpc>
              <a:spcBef>
                <a:spcPts val="600"/>
              </a:spcBef>
            </a:pPr>
            <a:r>
              <a:rPr lang="en-US" sz="2000" dirty="0"/>
              <a:t>The object storage software also takes care of the durability model by doing any one of the following: </a:t>
            </a:r>
          </a:p>
          <a:p>
            <a:pPr marL="900000" indent="-360000">
              <a:lnSpc>
                <a:spcPct val="120000"/>
              </a:lnSpc>
              <a:spcBef>
                <a:spcPts val="600"/>
              </a:spcBef>
            </a:pPr>
            <a:r>
              <a:rPr lang="en-US" sz="2000" dirty="0"/>
              <a:t>creating multiple copies of the object and chunking it</a:t>
            </a:r>
          </a:p>
          <a:p>
            <a:pPr marL="900000" indent="-360000">
              <a:lnSpc>
                <a:spcPct val="120000"/>
              </a:lnSpc>
              <a:spcBef>
                <a:spcPts val="600"/>
              </a:spcBef>
            </a:pPr>
            <a:r>
              <a:rPr lang="en-US" sz="2000" dirty="0"/>
              <a:t>creating erasure codes (</a:t>
            </a:r>
            <a:r>
              <a:rPr lang="en-US" sz="2000" i="1" dirty="0"/>
              <a:t>Erasure coding (EC) is a method of data protection in which data is broken into fragments, expanded and encoded with redundant data pieces and stored across a set of different locations or storage media</a:t>
            </a:r>
          </a:p>
          <a:p>
            <a:pPr marL="360000" indent="0">
              <a:lnSpc>
                <a:spcPct val="120000"/>
              </a:lnSpc>
              <a:spcBef>
                <a:spcPts val="600"/>
              </a:spcBef>
              <a:buNone/>
            </a:pPr>
            <a:r>
              <a:rPr lang="en-US" sz="2000" dirty="0"/>
              <a:t> or a combination of these. </a:t>
            </a:r>
          </a:p>
          <a:p>
            <a:pPr marL="360000" indent="-360000">
              <a:lnSpc>
                <a:spcPct val="120000"/>
              </a:lnSpc>
              <a:spcBef>
                <a:spcPts val="600"/>
              </a:spcBef>
            </a:pPr>
            <a:r>
              <a:rPr lang="en-US" sz="2000" dirty="0"/>
              <a:t>Supports activities towards Management, such as periodic health checks, self-healing, and data migration. </a:t>
            </a:r>
          </a:p>
          <a:p>
            <a:pPr marL="360000" indent="-360000">
              <a:lnSpc>
                <a:spcPct val="120000"/>
              </a:lnSpc>
              <a:spcBef>
                <a:spcPts val="600"/>
              </a:spcBef>
            </a:pPr>
            <a:r>
              <a:rPr lang="en-US" sz="2000" dirty="0"/>
              <a:t>Management is also made easy by using a single flat namespace, which means  that a storage administrator can manage the entire cluster as a single entity.</a:t>
            </a:r>
          </a:p>
        </p:txBody>
      </p:sp>
    </p:spTree>
    <p:extLst>
      <p:ext uri="{BB962C8B-B14F-4D97-AF65-F5344CB8AC3E}">
        <p14:creationId xmlns:p14="http://schemas.microsoft.com/office/powerpoint/2010/main" val="66236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
          <p:cNvSpPr/>
          <p:nvPr/>
        </p:nvSpPr>
        <p:spPr>
          <a:xfrm>
            <a:off x="2188352" y="647794"/>
            <a:ext cx="940928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dirty="0">
                <a:solidFill>
                  <a:srgbClr val="C55A11"/>
                </a:solidFill>
                <a:latin typeface="Calibri"/>
                <a:ea typeface="Calibri"/>
                <a:cs typeface="Calibri"/>
                <a:sym typeface="Calibri"/>
              </a:rPr>
              <a:t>: </a:t>
            </a:r>
            <a:r>
              <a:rPr lang="en-US" sz="2400" b="1" i="0" u="none" strike="noStrike" cap="none" dirty="0">
                <a:solidFill>
                  <a:schemeClr val="tx1"/>
                </a:solidFill>
                <a:latin typeface="Calibri"/>
                <a:ea typeface="Calibri"/>
                <a:cs typeface="Calibri"/>
                <a:sym typeface="Calibri"/>
              </a:rPr>
              <a:t>Illustration – Amazon Simple Storage Service (S3)</a:t>
            </a:r>
            <a:endParaRPr sz="2400" b="1" i="0" u="none" strike="noStrike" cap="none" dirty="0">
              <a:solidFill>
                <a:schemeClr val="tx1"/>
              </a:solidFill>
              <a:latin typeface="Calibri"/>
              <a:ea typeface="Calibri"/>
              <a:cs typeface="Calibri"/>
              <a:sym typeface="Calibri"/>
            </a:endParaRPr>
          </a:p>
        </p:txBody>
      </p:sp>
      <p:sp>
        <p:nvSpPr>
          <p:cNvPr id="172" name="Google Shape;172;p2"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2"/>
          <p:cNvSpPr txBox="1"/>
          <p:nvPr/>
        </p:nvSpPr>
        <p:spPr>
          <a:xfrm>
            <a:off x="207152" y="1231114"/>
            <a:ext cx="11603848" cy="517064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1" i="0" u="none" strike="noStrike" cap="none" dirty="0">
                <a:solidFill>
                  <a:srgbClr val="000000"/>
                </a:solidFill>
                <a:latin typeface="Calibri"/>
                <a:ea typeface="Calibri"/>
                <a:cs typeface="Calibri"/>
                <a:sym typeface="Calibri"/>
              </a:rPr>
              <a:t>Amazon Simple Storage Service (S3)</a:t>
            </a:r>
            <a:endParaRPr dirty="0"/>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alibri"/>
                <a:ea typeface="Calibri"/>
                <a:cs typeface="Calibri"/>
                <a:sym typeface="Calibri"/>
              </a:rPr>
              <a:t>Amazon S3 is a highly reliable, highly available, scalable and fast storage in the cloud for storing and retrieving large amounts of data just through simple web services.</a:t>
            </a:r>
            <a:endParaRPr dirty="0"/>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alibri"/>
                <a:ea typeface="Calibri"/>
                <a:cs typeface="Calibri"/>
                <a:sym typeface="Calibri"/>
              </a:rPr>
              <a:t>There are three ways of using S3. Most common operations can be performed via the AWS console (GUI interface to AWS)</a:t>
            </a:r>
            <a:endParaRPr dirty="0"/>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alibri"/>
                <a:ea typeface="Calibri"/>
                <a:cs typeface="Calibri"/>
                <a:sym typeface="Calibri"/>
              </a:rPr>
              <a:t>For use of S3 within applications, Amazon provides a REST-</a:t>
            </a:r>
            <a:r>
              <a:rPr lang="en-US" sz="2000" b="0" i="0" u="none" strike="noStrike" cap="none" dirty="0" err="1">
                <a:solidFill>
                  <a:srgbClr val="000000"/>
                </a:solidFill>
                <a:latin typeface="Calibri"/>
                <a:ea typeface="Calibri"/>
                <a:cs typeface="Calibri"/>
                <a:sym typeface="Calibri"/>
              </a:rPr>
              <a:t>ful</a:t>
            </a:r>
            <a:r>
              <a:rPr lang="en-US" sz="2000" b="0" i="0" u="none" strike="noStrike" cap="none" dirty="0">
                <a:solidFill>
                  <a:srgbClr val="000000"/>
                </a:solidFill>
                <a:latin typeface="Calibri"/>
                <a:ea typeface="Calibri"/>
                <a:cs typeface="Calibri"/>
                <a:sym typeface="Calibri"/>
              </a:rPr>
              <a:t> API with familiar HTTP operations such as GET, PUT, DELETE, and HEAD. </a:t>
            </a:r>
            <a:endParaRPr dirty="0"/>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alibri"/>
                <a:ea typeface="Calibri"/>
                <a:cs typeface="Calibri"/>
                <a:sym typeface="Calibri"/>
              </a:rPr>
              <a:t>There are libraries and SDKs for various languages that abstract these operations</a:t>
            </a:r>
            <a:endParaRPr dirty="0"/>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alibri"/>
                <a:ea typeface="Calibri"/>
                <a:cs typeface="Calibri"/>
                <a:sym typeface="Calibri"/>
              </a:rPr>
              <a:t>Since S3 is a storage service, several S3 browsers exist that allow users to explore their S3 account as if it were a directory (or a folder). There are also file system implementations that let users treat their S3 account as just another directory on their local disk.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
          <p:cNvSpPr/>
          <p:nvPr/>
        </p:nvSpPr>
        <p:spPr>
          <a:xfrm>
            <a:off x="2203592" y="66713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dirty="0">
                <a:solidFill>
                  <a:srgbClr val="7030A0"/>
                </a:solidFill>
                <a:latin typeface="Calibri"/>
                <a:ea typeface="Calibri"/>
                <a:cs typeface="Calibri"/>
                <a:sym typeface="Calibri"/>
              </a:rPr>
              <a:t>- Amazon S3</a:t>
            </a:r>
            <a:r>
              <a:rPr lang="en-US" sz="2400" b="1" dirty="0">
                <a:solidFill>
                  <a:srgbClr val="7030A0"/>
                </a:solidFill>
                <a:latin typeface="Calibri"/>
                <a:ea typeface="Calibri"/>
                <a:cs typeface="Calibri"/>
                <a:sym typeface="Calibri"/>
              </a:rPr>
              <a:t> </a:t>
            </a:r>
            <a:r>
              <a:rPr lang="en-US" sz="2400" b="1" dirty="0">
                <a:solidFill>
                  <a:srgbClr val="C55A11"/>
                </a:solidFill>
                <a:latin typeface="Calibri"/>
                <a:ea typeface="Calibri"/>
                <a:cs typeface="Calibri"/>
                <a:sym typeface="Calibri"/>
              </a:rPr>
              <a:t>– </a:t>
            </a:r>
            <a:r>
              <a:rPr lang="en-US" sz="2400" b="1" dirty="0">
                <a:solidFill>
                  <a:schemeClr val="tx1"/>
                </a:solidFill>
                <a:latin typeface="Calibri"/>
                <a:ea typeface="Calibri"/>
                <a:cs typeface="Calibri"/>
                <a:sym typeface="Calibri"/>
              </a:rPr>
              <a:t>Organizing Data in S3</a:t>
            </a:r>
            <a:r>
              <a:rPr lang="en-US" sz="2400" b="1" i="0" u="none" strike="noStrike" cap="none" dirty="0">
                <a:solidFill>
                  <a:schemeClr val="tx1"/>
                </a:solidFill>
                <a:latin typeface="Calibri"/>
                <a:ea typeface="Calibri"/>
                <a:cs typeface="Calibri"/>
                <a:sym typeface="Calibri"/>
              </a:rPr>
              <a:t> </a:t>
            </a:r>
            <a:endParaRPr sz="2400" b="1" i="0" u="none" strike="noStrike" cap="none" dirty="0">
              <a:solidFill>
                <a:schemeClr val="tx1"/>
              </a:solidFill>
              <a:latin typeface="Calibri"/>
              <a:ea typeface="Calibri"/>
              <a:cs typeface="Calibri"/>
              <a:sym typeface="Calibri"/>
            </a:endParaRPr>
          </a:p>
        </p:txBody>
      </p:sp>
      <p:sp>
        <p:nvSpPr>
          <p:cNvPr id="181" name="Google Shape;181;p3"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3"/>
          <p:cNvSpPr txBox="1"/>
          <p:nvPr/>
        </p:nvSpPr>
        <p:spPr>
          <a:xfrm>
            <a:off x="185258" y="1128803"/>
            <a:ext cx="12036425" cy="535527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Organizing Data In S3: Buckets, Objects and Keys</a:t>
            </a:r>
            <a:endParaRPr sz="2400" dirty="0">
              <a:latin typeface="Calibri" panose="020F0502020204030204" pitchFamily="34" charset="0"/>
              <a:cs typeface="Calibri" panose="020F0502020204030204" pitchFamily="34" charset="0"/>
            </a:endParaRPr>
          </a:p>
          <a:p>
            <a:pPr marL="342900" marR="0" lvl="0" indent="-342900" algn="l" rtl="0">
              <a:lnSpc>
                <a:spcPct val="120000"/>
              </a:lnSpc>
              <a:spcBef>
                <a:spcPts val="600"/>
              </a:spcBef>
              <a:spcAft>
                <a:spcPts val="0"/>
              </a:spcAft>
              <a:buClr>
                <a:srgbClr val="000000"/>
              </a:buClr>
              <a:buSzPts val="1800"/>
              <a:buFont typeface="Arial"/>
              <a:buChar char="•"/>
            </a:pP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Data is stored </a:t>
            </a:r>
            <a:r>
              <a:rPr lang="en-US" sz="2300" dirty="0">
                <a:latin typeface="Calibri" panose="020F0502020204030204" pitchFamily="34" charset="0"/>
                <a:ea typeface="Calibri"/>
                <a:cs typeface="Calibri" panose="020F0502020204030204" pitchFamily="34" charset="0"/>
                <a:sym typeface="Calibri"/>
              </a:rPr>
              <a:t>as </a:t>
            </a:r>
            <a:r>
              <a:rPr lang="en-US" sz="2300" b="1" i="0" u="none" strike="noStrike" cap="none" dirty="0">
                <a:solidFill>
                  <a:srgbClr val="000000"/>
                </a:solidFill>
                <a:latin typeface="Calibri" panose="020F0502020204030204" pitchFamily="34" charset="0"/>
                <a:ea typeface="Calibri"/>
                <a:cs typeface="Calibri" panose="020F0502020204030204" pitchFamily="34" charset="0"/>
                <a:sym typeface="Calibri"/>
              </a:rPr>
              <a:t>objects</a:t>
            </a: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 in S3.</a:t>
            </a:r>
          </a:p>
          <a:p>
            <a:pPr marL="342900" marR="0" lvl="0" indent="-342900" algn="l" rtl="0">
              <a:lnSpc>
                <a:spcPct val="120000"/>
              </a:lnSpc>
              <a:spcBef>
                <a:spcPts val="600"/>
              </a:spcBef>
              <a:spcAft>
                <a:spcPts val="0"/>
              </a:spcAft>
              <a:buClr>
                <a:srgbClr val="000000"/>
              </a:buClr>
              <a:buSzPts val="1800"/>
              <a:buFont typeface="Arial"/>
              <a:buChar char="•"/>
            </a:pPr>
            <a:r>
              <a:rPr lang="en-US" sz="2300" dirty="0">
                <a:latin typeface="Calibri" panose="020F0502020204030204" pitchFamily="34" charset="0"/>
                <a:cs typeface="Calibri" panose="020F0502020204030204" pitchFamily="34" charset="0"/>
                <a:sym typeface="Calibri"/>
              </a:rPr>
              <a:t>These objects in S3 are stored in resources called </a:t>
            </a:r>
            <a:r>
              <a:rPr lang="en-US" sz="2300" b="1" dirty="0">
                <a:latin typeface="Calibri" panose="020F0502020204030204" pitchFamily="34" charset="0"/>
                <a:cs typeface="Calibri" panose="020F0502020204030204" pitchFamily="34" charset="0"/>
                <a:sym typeface="Calibri"/>
              </a:rPr>
              <a:t>buckets</a:t>
            </a:r>
            <a:endParaRPr sz="2300" b="1" dirty="0">
              <a:latin typeface="Calibri" panose="020F0502020204030204" pitchFamily="34" charset="0"/>
              <a:cs typeface="Calibri" panose="020F0502020204030204" pitchFamily="34" charset="0"/>
            </a:endParaRPr>
          </a:p>
          <a:p>
            <a:pPr marL="342900" indent="-342900">
              <a:lnSpc>
                <a:spcPct val="120000"/>
              </a:lnSpc>
              <a:spcBef>
                <a:spcPts val="600"/>
              </a:spcBef>
              <a:buSzPts val="1800"/>
              <a:buFont typeface="Arial"/>
              <a:buChar char="•"/>
            </a:pP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S3 objects can be up to 5 Terabytes in size and there are no limits on the number of objects that can be stored. </a:t>
            </a:r>
            <a:endParaRPr lang="en-US" sz="2300" dirty="0">
              <a:latin typeface="Calibri" panose="020F0502020204030204" pitchFamily="34" charset="0"/>
              <a:cs typeface="Calibri" panose="020F0502020204030204" pitchFamily="34" charset="0"/>
            </a:endParaRPr>
          </a:p>
          <a:p>
            <a:pPr marL="342900" marR="0" lvl="0" indent="-342900" algn="l" rtl="0">
              <a:lnSpc>
                <a:spcPct val="120000"/>
              </a:lnSpc>
              <a:spcBef>
                <a:spcPts val="600"/>
              </a:spcBef>
              <a:spcAft>
                <a:spcPts val="0"/>
              </a:spcAft>
              <a:buClr>
                <a:srgbClr val="000000"/>
              </a:buClr>
              <a:buSzPts val="1800"/>
              <a:buFont typeface="Arial"/>
              <a:buChar char="•"/>
            </a:pP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Objects in S3 are replicated across multiple geographic locations to make it resilient to several types of failures.</a:t>
            </a:r>
          </a:p>
          <a:p>
            <a:pPr marL="342900" indent="-342900">
              <a:lnSpc>
                <a:spcPct val="120000"/>
              </a:lnSpc>
              <a:spcBef>
                <a:spcPts val="600"/>
              </a:spcBef>
              <a:buSzPts val="1800"/>
              <a:buFont typeface="Arial"/>
              <a:buChar char="•"/>
            </a:pP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Objects are referred to with </a:t>
            </a:r>
            <a:r>
              <a:rPr lang="en-US" sz="2300" b="1" i="0" u="none" strike="noStrike" cap="none" dirty="0">
                <a:solidFill>
                  <a:srgbClr val="000000"/>
                </a:solidFill>
                <a:latin typeface="Calibri" panose="020F0502020204030204" pitchFamily="34" charset="0"/>
                <a:ea typeface="Calibri"/>
                <a:cs typeface="Calibri" panose="020F0502020204030204" pitchFamily="34" charset="0"/>
                <a:sym typeface="Calibri"/>
              </a:rPr>
              <a:t>keys</a:t>
            </a: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 – basically an optional directory path name followed by the name of the object. </a:t>
            </a:r>
            <a:endParaRPr lang="en-US" sz="2300" dirty="0">
              <a:latin typeface="Calibri" panose="020F0502020204030204" pitchFamily="34" charset="0"/>
              <a:cs typeface="Calibri" panose="020F0502020204030204" pitchFamily="34" charset="0"/>
            </a:endParaRPr>
          </a:p>
          <a:p>
            <a:pPr marL="342900" marR="0" lvl="0" indent="-342900" algn="l" rtl="0">
              <a:lnSpc>
                <a:spcPct val="120000"/>
              </a:lnSpc>
              <a:spcBef>
                <a:spcPts val="600"/>
              </a:spcBef>
              <a:spcAft>
                <a:spcPts val="0"/>
              </a:spcAft>
              <a:buClr>
                <a:srgbClr val="000000"/>
              </a:buClr>
              <a:buSzPts val="1800"/>
              <a:buFont typeface="Arial"/>
              <a:buChar char="•"/>
            </a:pPr>
            <a:r>
              <a:rPr lang="en-US" sz="2300" b="0" i="0" u="none" strike="noStrike" cap="none" dirty="0">
                <a:solidFill>
                  <a:srgbClr val="000000"/>
                </a:solidFill>
                <a:latin typeface="Calibri" panose="020F0502020204030204" pitchFamily="34" charset="0"/>
                <a:ea typeface="Calibri"/>
                <a:cs typeface="Calibri" panose="020F0502020204030204" pitchFamily="34" charset="0"/>
                <a:sym typeface="Calibri"/>
              </a:rPr>
              <a:t>If object versioning is enabled, recovery from inadvertent deletions and modifications is possible. </a:t>
            </a:r>
            <a:endParaRPr sz="23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4"/>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Object Storage - Amazon Simple Storage Service (S3) </a:t>
            </a:r>
            <a:endParaRPr sz="2400" b="1" i="0" u="none" strike="noStrike" cap="none">
              <a:solidFill>
                <a:srgbClr val="C55A11"/>
              </a:solidFill>
              <a:latin typeface="Calibri"/>
              <a:ea typeface="Calibri"/>
              <a:cs typeface="Calibri"/>
              <a:sym typeface="Calibri"/>
            </a:endParaRPr>
          </a:p>
        </p:txBody>
      </p:sp>
      <p:sp>
        <p:nvSpPr>
          <p:cNvPr id="190" name="Google Shape;190;p4"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4"/>
          <p:cNvSpPr txBox="1"/>
          <p:nvPr/>
        </p:nvSpPr>
        <p:spPr>
          <a:xfrm>
            <a:off x="207152" y="1316458"/>
            <a:ext cx="11481928" cy="563227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Organizing Data In S3: Buckets, Objects and Keys (Cont.)</a:t>
            </a:r>
            <a:endParaRPr sz="24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Buckets provide a way to keep related objects in one place and separate them from others. There can be up to 100 buckets per account and an unlimited number of objects in a bucket.</a:t>
            </a:r>
          </a:p>
          <a:p>
            <a:pPr marL="342900" marR="0" lvl="0" indent="-34290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Each object has a key, which can be used as the path to the resource in an HTTP URL.</a:t>
            </a:r>
            <a:endParaRPr sz="24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rgbClr val="000000"/>
              </a:buClr>
              <a:buSzPts val="2000"/>
              <a:buFont typeface="Arial"/>
              <a:buChar char="•"/>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Example</a:t>
            </a: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 if the </a:t>
            </a:r>
            <a:r>
              <a:rPr lang="en-US" sz="2400" b="0" i="0" u="none" strike="noStrike" cap="none" dirty="0">
                <a:solidFill>
                  <a:srgbClr val="0070C0"/>
                </a:solidFill>
                <a:latin typeface="Calibri" panose="020F0502020204030204" pitchFamily="34" charset="0"/>
                <a:ea typeface="Calibri"/>
                <a:cs typeface="Calibri" panose="020F0502020204030204" pitchFamily="34" charset="0"/>
                <a:sym typeface="Calibri"/>
              </a:rPr>
              <a:t>bucket</a:t>
            </a: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 is named </a:t>
            </a:r>
            <a:r>
              <a:rPr lang="en-US" sz="2400" b="0" i="0" u="none" strike="noStrike" cap="none" dirty="0" err="1">
                <a:solidFill>
                  <a:srgbClr val="000000"/>
                </a:solidFill>
                <a:latin typeface="Calibri" panose="020F0502020204030204" pitchFamily="34" charset="0"/>
                <a:ea typeface="Calibri"/>
                <a:cs typeface="Calibri" panose="020F0502020204030204" pitchFamily="34" charset="0"/>
                <a:sym typeface="Calibri"/>
              </a:rPr>
              <a:t>johndoe</a:t>
            </a: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 and the </a:t>
            </a:r>
            <a:r>
              <a:rPr lang="en-US" sz="2400" b="0" i="0" u="none" strike="noStrike" cap="none" dirty="0">
                <a:solidFill>
                  <a:srgbClr val="C00000"/>
                </a:solidFill>
                <a:latin typeface="Calibri" panose="020F0502020204030204" pitchFamily="34" charset="0"/>
                <a:ea typeface="Calibri"/>
                <a:cs typeface="Calibri" panose="020F0502020204030204" pitchFamily="34" charset="0"/>
                <a:sym typeface="Calibri"/>
              </a:rPr>
              <a:t>key</a:t>
            </a: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 to an object is resume.doc, then its HTTP URL is </a:t>
            </a:r>
            <a:r>
              <a:rPr lang="en-US" sz="2400" b="0" i="0" u="sng" strike="noStrike" cap="none" dirty="0">
                <a:solidFill>
                  <a:srgbClr val="000000"/>
                </a:solidFill>
                <a:latin typeface="Calibri" panose="020F0502020204030204" pitchFamily="34" charset="0"/>
                <a:ea typeface="Calibri"/>
                <a:cs typeface="Calibri" panose="020F0502020204030204" pitchFamily="34" charset="0"/>
                <a:sym typeface="Calibri"/>
                <a:hlinkClick r:id="rId3">
                  <a:extLst>
                    <a:ext uri="{A12FA001-AC4F-418D-AE19-62706E023703}">
                      <ahyp:hlinkClr xmlns:ahyp="http://schemas.microsoft.com/office/drawing/2018/hyperlinkcolor" val="tx"/>
                    </a:ext>
                  </a:extLst>
                </a:hlinkClick>
              </a:rPr>
              <a:t>http://s3.amazonaws.com/</a:t>
            </a:r>
            <a:r>
              <a:rPr lang="en-US" sz="2400" b="0" i="0" u="sng" strike="noStrike" cap="none" dirty="0">
                <a:solidFill>
                  <a:srgbClr val="0070C0"/>
                </a:solidFill>
                <a:latin typeface="Calibri" panose="020F0502020204030204" pitchFamily="34" charset="0"/>
                <a:ea typeface="Calibri"/>
                <a:cs typeface="Calibri" panose="020F0502020204030204" pitchFamily="34" charset="0"/>
                <a:sym typeface="Calibri"/>
                <a:hlinkClick r:id="rId3">
                  <a:extLst>
                    <a:ext uri="{A12FA001-AC4F-418D-AE19-62706E023703}">
                      <ahyp:hlinkClr xmlns:ahyp="http://schemas.microsoft.com/office/drawing/2018/hyperlinkcolor" val="tx"/>
                    </a:ext>
                  </a:extLst>
                </a:hlinkClick>
              </a:rPr>
              <a:t>johndoe</a:t>
            </a:r>
            <a:r>
              <a:rPr lang="en-US" sz="2400" b="0" i="0" u="sng" strike="noStrike" cap="none" dirty="0">
                <a:solidFill>
                  <a:srgbClr val="000000"/>
                </a:solidFill>
                <a:latin typeface="Calibri" panose="020F0502020204030204" pitchFamily="34" charset="0"/>
                <a:ea typeface="Calibri"/>
                <a:cs typeface="Calibri" panose="020F0502020204030204" pitchFamily="34" charset="0"/>
                <a:sym typeface="Calibri"/>
                <a:hlinkClick r:id="rId3">
                  <a:extLst>
                    <a:ext uri="{A12FA001-AC4F-418D-AE19-62706E023703}">
                      <ahyp:hlinkClr xmlns:ahyp="http://schemas.microsoft.com/office/drawing/2018/hyperlinkcolor" val="tx"/>
                    </a:ext>
                  </a:extLst>
                </a:hlinkClick>
              </a:rPr>
              <a:t>/</a:t>
            </a:r>
            <a:r>
              <a:rPr lang="en-US" sz="2400" b="0" i="0" u="sng" strike="noStrike" cap="none" dirty="0">
                <a:solidFill>
                  <a:srgbClr val="C00000"/>
                </a:solidFill>
                <a:latin typeface="Calibri" panose="020F0502020204030204" pitchFamily="34" charset="0"/>
                <a:ea typeface="Calibri"/>
                <a:cs typeface="Calibri" panose="020F0502020204030204" pitchFamily="34" charset="0"/>
                <a:sym typeface="Calibri"/>
                <a:hlinkClick r:id="rId3">
                  <a:extLst>
                    <a:ext uri="{A12FA001-AC4F-418D-AE19-62706E023703}">
                      <ahyp:hlinkClr xmlns:ahyp="http://schemas.microsoft.com/office/drawing/2018/hyperlinkcolor" val="tx"/>
                    </a:ext>
                  </a:extLst>
                </a:hlinkClick>
              </a:rPr>
              <a:t>resume.doc</a:t>
            </a:r>
            <a:r>
              <a:rPr lang="en-US" sz="2400" b="0" i="0" u="none" strike="noStrike" cap="none" dirty="0">
                <a:solidFill>
                  <a:srgbClr val="C00000"/>
                </a:solidFill>
                <a:latin typeface="Calibri" panose="020F0502020204030204" pitchFamily="34" charset="0"/>
                <a:ea typeface="Calibri"/>
                <a:cs typeface="Calibri" panose="020F0502020204030204" pitchFamily="34" charset="0"/>
                <a:sym typeface="Calibri"/>
              </a:rPr>
              <a:t> </a:t>
            </a: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or alternatively, </a:t>
            </a:r>
            <a:r>
              <a:rPr lang="en-US" sz="2400" b="0" i="0" u="sng" strike="noStrike" cap="none" dirty="0">
                <a:solidFill>
                  <a:srgbClr val="000000"/>
                </a:solidFill>
                <a:latin typeface="Calibri" panose="020F0502020204030204" pitchFamily="34" charset="0"/>
                <a:ea typeface="Calibri"/>
                <a:cs typeface="Calibri" panose="020F0502020204030204" pitchFamily="34" charset="0"/>
                <a:sym typeface="Calibri"/>
                <a:hlinkClick r:id="rId4">
                  <a:extLst>
                    <a:ext uri="{A12FA001-AC4F-418D-AE19-62706E023703}">
                      <ahyp:hlinkClr xmlns:ahyp="http://schemas.microsoft.com/office/drawing/2018/hyperlinkcolor" val="tx"/>
                    </a:ext>
                  </a:extLst>
                </a:hlinkClick>
              </a:rPr>
              <a:t>http://johndoe.s3.amazonaws.com/resume.doc</a:t>
            </a:r>
            <a:endParaRPr sz="24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pPr marL="342900" marR="0" lvl="0" indent="-34290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By convention, slash-separated keys are used to establish a directory-like naming scheme for convenient browsing in S3</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5"/>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Object Storage - Amazon Simple Storage Service (S3) </a:t>
            </a:r>
            <a:endParaRPr sz="2400" b="1" i="0" u="none" strike="noStrike" cap="none">
              <a:solidFill>
                <a:srgbClr val="C55A11"/>
              </a:solidFill>
              <a:latin typeface="Calibri"/>
              <a:ea typeface="Calibri"/>
              <a:cs typeface="Calibri"/>
              <a:sym typeface="Calibri"/>
            </a:endParaRPr>
          </a:p>
        </p:txBody>
      </p:sp>
      <p:sp>
        <p:nvSpPr>
          <p:cNvPr id="199" name="Google Shape;199;p5"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5"/>
          <p:cNvSpPr txBox="1"/>
          <p:nvPr/>
        </p:nvSpPr>
        <p:spPr>
          <a:xfrm>
            <a:off x="247015" y="1218922"/>
            <a:ext cx="11807825" cy="507827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Security</a:t>
            </a:r>
            <a:endParaRPr sz="24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rgbClr val="000000"/>
              </a:buClr>
              <a:buSzPts val="2000"/>
              <a:buFont typeface="Arial"/>
              <a:buChar char="•"/>
            </a:pP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Users can ensure the security of their S3 data by two methods</a:t>
            </a:r>
            <a:endParaRPr sz="2400" dirty="0">
              <a:latin typeface="Calibri" panose="020F0502020204030204" pitchFamily="34" charset="0"/>
              <a:cs typeface="Calibri" panose="020F0502020204030204" pitchFamily="34" charset="0"/>
            </a:endParaRPr>
          </a:p>
          <a:p>
            <a:pPr marL="914400" marR="0" lvl="1" indent="-457200" algn="l" rtl="0">
              <a:lnSpc>
                <a:spcPct val="150000"/>
              </a:lnSpc>
              <a:spcBef>
                <a:spcPts val="0"/>
              </a:spcBef>
              <a:spcAft>
                <a:spcPts val="0"/>
              </a:spcAft>
              <a:buClr>
                <a:srgbClr val="000000"/>
              </a:buClr>
              <a:buSzPts val="2000"/>
              <a:buFont typeface="Calibri"/>
              <a:buAutoNum type="arabicPeriod"/>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Access control to objects</a:t>
            </a: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 Users can set permissions that allow others to access their objects. This is accomplished via the AWS Management Console.</a:t>
            </a:r>
            <a:endParaRPr sz="2400" dirty="0">
              <a:latin typeface="Calibri" panose="020F0502020204030204" pitchFamily="34" charset="0"/>
              <a:cs typeface="Calibri" panose="020F0502020204030204" pitchFamily="34" charset="0"/>
            </a:endParaRPr>
          </a:p>
          <a:p>
            <a:pPr marL="914400" marR="0" lvl="1" indent="-457200" algn="l" rtl="0">
              <a:lnSpc>
                <a:spcPct val="150000"/>
              </a:lnSpc>
              <a:spcBef>
                <a:spcPts val="0"/>
              </a:spcBef>
              <a:spcAft>
                <a:spcPts val="0"/>
              </a:spcAft>
              <a:buClr>
                <a:srgbClr val="000000"/>
              </a:buClr>
              <a:buSzPts val="2000"/>
              <a:buFont typeface="Calibri"/>
              <a:buAutoNum type="arabicPeriod"/>
            </a:pPr>
            <a:r>
              <a:rPr lang="en-US" sz="2400" b="1" i="0" u="none" strike="noStrike" cap="none" dirty="0">
                <a:solidFill>
                  <a:srgbClr val="000000"/>
                </a:solidFill>
                <a:latin typeface="Calibri" panose="020F0502020204030204" pitchFamily="34" charset="0"/>
                <a:ea typeface="Calibri"/>
                <a:cs typeface="Calibri" panose="020F0502020204030204" pitchFamily="34" charset="0"/>
                <a:sym typeface="Calibri"/>
              </a:rPr>
              <a:t>Audit logs</a:t>
            </a:r>
            <a:r>
              <a:rPr lang="en-US" sz="2400" b="0" i="0" u="none" strike="noStrike" cap="none" dirty="0">
                <a:solidFill>
                  <a:srgbClr val="000000"/>
                </a:solidFill>
                <a:latin typeface="Calibri" panose="020F0502020204030204" pitchFamily="34" charset="0"/>
                <a:ea typeface="Calibri"/>
                <a:cs typeface="Calibri" panose="020F0502020204030204" pitchFamily="34" charset="0"/>
                <a:sym typeface="Calibri"/>
              </a:rPr>
              <a:t>: S3 allows users to turn on logging for a bucket, in which case it stores complete access logs for the bucket in a different bucket. This allows users to see which AWS account accessed the objects, the time of access, the IP address from which the accesses took place and the operations that were performed. Logging can be enabled from the AWS Management Console</a:t>
            </a:r>
            <a:endParaRPr sz="2400"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2197</Words>
  <Application>Microsoft Office PowerPoint</Application>
  <PresentationFormat>Widescreen</PresentationFormat>
  <Paragraphs>131</Paragraphs>
  <Slides>18</Slides>
  <Notes>15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Calibri</vt:lpstr>
      <vt:lpstr>Calibri Light</vt:lpstr>
      <vt:lpstr>Perpetua</vt:lpstr>
      <vt:lpstr>Office Theme</vt:lpstr>
      <vt:lpstr>1_Office Theme</vt:lpstr>
      <vt:lpstr>3_Office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Stack Swift – Another Illustration of Object Storage </vt:lpstr>
      <vt:lpstr>Swift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34</cp:revision>
  <dcterms:created xsi:type="dcterms:W3CDTF">2019-05-30T23:14:00Z</dcterms:created>
  <dcterms:modified xsi:type="dcterms:W3CDTF">2024-02-26T08:44:10Z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