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 id="2147483671" r:id="rId2"/>
  </p:sldMasterIdLst>
  <p:notesMasterIdLst>
    <p:notesMasterId r:id="rId22"/>
  </p:notesMasterIdLst>
  <p:sldIdLst>
    <p:sldId id="256" r:id="rId3"/>
    <p:sldId id="258" r:id="rId4"/>
    <p:sldId id="259" r:id="rId5"/>
    <p:sldId id="260" r:id="rId6"/>
    <p:sldId id="388" r:id="rId7"/>
    <p:sldId id="261" r:id="rId8"/>
    <p:sldId id="273" r:id="rId9"/>
    <p:sldId id="274" r:id="rId10"/>
    <p:sldId id="263" r:id="rId11"/>
    <p:sldId id="264" r:id="rId12"/>
    <p:sldId id="390" r:id="rId13"/>
    <p:sldId id="391" r:id="rId14"/>
    <p:sldId id="381" r:id="rId15"/>
    <p:sldId id="382" r:id="rId16"/>
    <p:sldId id="383" r:id="rId17"/>
    <p:sldId id="384" r:id="rId18"/>
    <p:sldId id="385" r:id="rId19"/>
    <p:sldId id="386" r:id="rId20"/>
    <p:sldId id="287" r:id="rId21"/>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577">
          <p15:clr>
            <a:srgbClr val="A4A3A4"/>
          </p15:clr>
        </p15:guide>
        <p15:guide id="2" pos="383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56" roundtripDataSignature="AMtx7mj+yu/tuc+/7yWFtMzY0AxJFjh+K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8399" autoAdjust="0"/>
  </p:normalViewPr>
  <p:slideViewPr>
    <p:cSldViewPr snapToGrid="0">
      <p:cViewPr varScale="1">
        <p:scale>
          <a:sx n="63" d="100"/>
          <a:sy n="63" d="100"/>
        </p:scale>
        <p:origin x="1354" y="67"/>
      </p:cViewPr>
      <p:guideLst>
        <p:guide orient="horz" pos="2577"/>
        <p:guide pos="3830"/>
      </p:guideLst>
    </p:cSldViewPr>
  </p:slideViewPr>
  <p:notesTextViewPr>
    <p:cViewPr>
      <p:scale>
        <a:sx n="3" d="2"/>
        <a:sy n="3" d="2"/>
      </p:scale>
      <p:origin x="0" y="0"/>
    </p:cViewPr>
  </p:notesTextViewPr>
  <p:sorterViewPr>
    <p:cViewPr>
      <p:scale>
        <a:sx n="140" d="100"/>
        <a:sy n="140" d="100"/>
      </p:scale>
      <p:origin x="0" y="-156"/>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59"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8"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57"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60"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 Id="rId56"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b="0" i="0" dirty="0">
                <a:solidFill>
                  <a:srgbClr val="202124"/>
                </a:solidFill>
                <a:effectLst/>
                <a:latin typeface="arial" panose="020B0604020202020204" pitchFamily="34" charset="0"/>
              </a:rPr>
              <a:t>Web Distributed Authoring and Versioning or WebDAV is a protocol whose basic functionality includes </a:t>
            </a:r>
            <a:r>
              <a:rPr lang="en-US" b="1" i="0" dirty="0">
                <a:solidFill>
                  <a:srgbClr val="202124"/>
                </a:solidFill>
                <a:effectLst/>
                <a:latin typeface="arial" panose="020B0604020202020204" pitchFamily="34" charset="0"/>
              </a:rPr>
              <a:t>enabling users to share, copy, move and edit files through a web server</a:t>
            </a:r>
            <a:r>
              <a:rPr lang="en-US" b="0" i="0" dirty="0">
                <a:solidFill>
                  <a:srgbClr val="202124"/>
                </a:solidFill>
                <a:effectLst/>
                <a:latin typeface="arial" panose="020B0604020202020204" pitchFamily="34" charset="0"/>
              </a:rPr>
              <a:t>. </a:t>
            </a:r>
            <a:r>
              <a:rPr lang="en-US" b="0" i="0">
                <a:solidFill>
                  <a:srgbClr val="202124"/>
                </a:solidFill>
                <a:effectLst/>
                <a:latin typeface="arial" panose="020B0604020202020204" pitchFamily="34" charset="0"/>
              </a:rPr>
              <a:t>It can also be used to support collaborative applications with features like file locking and revision tracking</a:t>
            </a:r>
            <a:endParaRPr/>
          </a:p>
        </p:txBody>
      </p:sp>
      <p:sp>
        <p:nvSpPr>
          <p:cNvPr id="81" name="Google Shape;81;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https://medium.com/system-design-blog/consistent-hashing-b9134c8a9062</a:t>
            </a:r>
          </a:p>
          <a:p>
            <a:pPr marL="0" lvl="0" indent="0" algn="l" rtl="0">
              <a:spcBef>
                <a:spcPts val="0"/>
              </a:spcBef>
              <a:spcAft>
                <a:spcPts val="0"/>
              </a:spcAft>
              <a:buNone/>
            </a:pPr>
            <a:r>
              <a:rPr lang="en-IN"/>
              <a:t>https://www.toptal.com/big-data/consistent-hashing#:~:text=according%20to%20Wikipedia).-,Consistent%20Hashing%20is%20a%20distributed%20hashing%20scheme%20that%20operates%20independently,without%20affecting%20the%20overall%20system.</a:t>
            </a:r>
            <a:endParaRPr/>
          </a:p>
        </p:txBody>
      </p:sp>
      <p:sp>
        <p:nvSpPr>
          <p:cNvPr id="173" name="Google Shape;173;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2" name="Google Shape;162;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137842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2" name="Google Shape;162;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539054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IN"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smtClean="0">
                <a:solidFill>
                  <a:schemeClr val="dk1"/>
                </a:solidFill>
                <a:latin typeface="Calibri"/>
                <a:ea typeface="Calibri"/>
                <a:cs typeface="Calibri"/>
                <a:sym typeface="Calibri"/>
              </a:rPr>
              <a:t>13</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7952728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p2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62" name="Google Shape;462;p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Strength partitioned to classes ..  </a:t>
            </a:r>
            <a:r>
              <a:rPr lang="en-IN" dirty="0" err="1"/>
              <a:t>Eg</a:t>
            </a:r>
            <a:r>
              <a:rPr lang="en-IN" dirty="0"/>
              <a:t> Name Node .. Worker nodes</a:t>
            </a:r>
            <a:endParaRPr dirty="0"/>
          </a:p>
        </p:txBody>
      </p:sp>
      <p:sp>
        <p:nvSpPr>
          <p:cNvPr id="111" name="Google Shape;111;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1" name="Google Shape;121;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2" name="Google Shape;13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42" name="Google Shape;14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628177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42" name="Google Shape;14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841597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3" name="Google Shape;173;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169693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2" name="Google Shape;162;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
        <p:cNvGrpSpPr/>
        <p:nvPr/>
      </p:nvGrpSpPr>
      <p:grpSpPr>
        <a:xfrm>
          <a:off x="0" y="0"/>
          <a:ext cx="0" cy="0"/>
          <a:chOff x="0" y="0"/>
          <a:chExt cx="0" cy="0"/>
        </a:xfrm>
      </p:grpSpPr>
      <p:sp>
        <p:nvSpPr>
          <p:cNvPr id="16" name="Google Shape;16;p2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17" name="Google Shape;17;p2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17"/>
        <p:cNvGrpSpPr/>
        <p:nvPr/>
      </p:nvGrpSpPr>
      <p:grpSpPr>
        <a:xfrm>
          <a:off x="0" y="0"/>
          <a:ext cx="0" cy="0"/>
          <a:chOff x="0" y="0"/>
          <a:chExt cx="0" cy="0"/>
        </a:xfrm>
      </p:grpSpPr>
      <p:sp>
        <p:nvSpPr>
          <p:cNvPr id="18" name="Google Shape;18;p14"/>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14"/>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0" name="Google Shape;20;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12002565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23"/>
        <p:cNvGrpSpPr/>
        <p:nvPr/>
      </p:nvGrpSpPr>
      <p:grpSpPr>
        <a:xfrm>
          <a:off x="0" y="0"/>
          <a:ext cx="0" cy="0"/>
          <a:chOff x="0" y="0"/>
          <a:chExt cx="0" cy="0"/>
        </a:xfrm>
      </p:grpSpPr>
      <p:sp>
        <p:nvSpPr>
          <p:cNvPr id="24" name="Google Shape;24;p15"/>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15"/>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6" name="Google Shape;26;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18377194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wo Content" type="twoObj">
  <p:cSld name="Two Content">
    <p:spTree>
      <p:nvGrpSpPr>
        <p:cNvPr id="1" name="Shape 29"/>
        <p:cNvGrpSpPr/>
        <p:nvPr/>
      </p:nvGrpSpPr>
      <p:grpSpPr>
        <a:xfrm>
          <a:off x="0" y="0"/>
          <a:ext cx="0" cy="0"/>
          <a:chOff x="0" y="0"/>
          <a:chExt cx="0" cy="0"/>
        </a:xfrm>
      </p:grpSpPr>
      <p:sp>
        <p:nvSpPr>
          <p:cNvPr id="30" name="Google Shape;30;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16"/>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16"/>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6748779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omparison" type="twoTxTwoObj">
  <p:cSld name="Comparison">
    <p:spTree>
      <p:nvGrpSpPr>
        <p:cNvPr id="1" name="Shape 36"/>
        <p:cNvGrpSpPr/>
        <p:nvPr/>
      </p:nvGrpSpPr>
      <p:grpSpPr>
        <a:xfrm>
          <a:off x="0" y="0"/>
          <a:ext cx="0" cy="0"/>
          <a:chOff x="0" y="0"/>
          <a:chExt cx="0" cy="0"/>
        </a:xfrm>
      </p:grpSpPr>
      <p:sp>
        <p:nvSpPr>
          <p:cNvPr id="37" name="Google Shape;37;p17"/>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17"/>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17"/>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17"/>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17"/>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1435484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45"/>
        <p:cNvGrpSpPr/>
        <p:nvPr/>
      </p:nvGrpSpPr>
      <p:grpSpPr>
        <a:xfrm>
          <a:off x="0" y="0"/>
          <a:ext cx="0" cy="0"/>
          <a:chOff x="0" y="0"/>
          <a:chExt cx="0" cy="0"/>
        </a:xfrm>
      </p:grpSpPr>
      <p:sp>
        <p:nvSpPr>
          <p:cNvPr id="46" name="Google Shape;46;p1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4864503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059109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ontent with Caption" type="objTx">
  <p:cSld name="Content with Caption">
    <p:spTree>
      <p:nvGrpSpPr>
        <p:cNvPr id="1" name="Shape 54"/>
        <p:cNvGrpSpPr/>
        <p:nvPr/>
      </p:nvGrpSpPr>
      <p:grpSpPr>
        <a:xfrm>
          <a:off x="0" y="0"/>
          <a:ext cx="0" cy="0"/>
          <a:chOff x="0" y="0"/>
          <a:chExt cx="0" cy="0"/>
        </a:xfrm>
      </p:grpSpPr>
      <p:sp>
        <p:nvSpPr>
          <p:cNvPr id="55" name="Google Shape;55;p2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20"/>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20"/>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747228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Picture with Caption" type="picTx">
  <p:cSld name="Picture with Caption">
    <p:spTree>
      <p:nvGrpSpPr>
        <p:cNvPr id="1" name="Shape 61"/>
        <p:cNvGrpSpPr/>
        <p:nvPr/>
      </p:nvGrpSpPr>
      <p:grpSpPr>
        <a:xfrm>
          <a:off x="0" y="0"/>
          <a:ext cx="0" cy="0"/>
          <a:chOff x="0" y="0"/>
          <a:chExt cx="0" cy="0"/>
        </a:xfrm>
      </p:grpSpPr>
      <p:sp>
        <p:nvSpPr>
          <p:cNvPr id="62" name="Google Shape;62;p21"/>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21"/>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4" name="Google Shape;64;p21"/>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35136057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Vertical Text" type="vertTx">
  <p:cSld name="Title and Vertical Text">
    <p:spTree>
      <p:nvGrpSpPr>
        <p:cNvPr id="1" name="Shape 68"/>
        <p:cNvGrpSpPr/>
        <p:nvPr/>
      </p:nvGrpSpPr>
      <p:grpSpPr>
        <a:xfrm>
          <a:off x="0" y="0"/>
          <a:ext cx="0" cy="0"/>
          <a:chOff x="0" y="0"/>
          <a:chExt cx="0" cy="0"/>
        </a:xfrm>
      </p:grpSpPr>
      <p:sp>
        <p:nvSpPr>
          <p:cNvPr id="69" name="Google Shape;69;p2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22"/>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64326268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 Title and Text">
    <p:spTree>
      <p:nvGrpSpPr>
        <p:cNvPr id="1" name="Shape 74"/>
        <p:cNvGrpSpPr/>
        <p:nvPr/>
      </p:nvGrpSpPr>
      <p:grpSpPr>
        <a:xfrm>
          <a:off x="0" y="0"/>
          <a:ext cx="0" cy="0"/>
          <a:chOff x="0" y="0"/>
          <a:chExt cx="0" cy="0"/>
        </a:xfrm>
      </p:grpSpPr>
      <p:sp>
        <p:nvSpPr>
          <p:cNvPr id="75" name="Google Shape;75;p23"/>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23"/>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5238011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1"/>
        <p:cNvGrpSpPr/>
        <p:nvPr/>
      </p:nvGrpSpPr>
      <p:grpSpPr>
        <a:xfrm>
          <a:off x="0" y="0"/>
          <a:ext cx="0" cy="0"/>
          <a:chOff x="0" y="0"/>
          <a:chExt cx="0" cy="0"/>
        </a:xfrm>
      </p:grpSpPr>
      <p:sp>
        <p:nvSpPr>
          <p:cNvPr id="32" name="Google Shape;32;p24"/>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24"/>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4" name="Google Shape;34;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Content">
  <p:cSld name="1_Title and Content">
    <p:spTree>
      <p:nvGrpSpPr>
        <p:cNvPr id="1" name="Shape 21"/>
        <p:cNvGrpSpPr/>
        <p:nvPr/>
      </p:nvGrpSpPr>
      <p:grpSpPr>
        <a:xfrm>
          <a:off x="0" y="0"/>
          <a:ext cx="0" cy="0"/>
          <a:chOff x="0" y="0"/>
          <a:chExt cx="0" cy="0"/>
        </a:xfrm>
      </p:grpSpPr>
      <p:sp>
        <p:nvSpPr>
          <p:cNvPr id="22" name="Google Shape;22;p31"/>
          <p:cNvSpPr txBox="1">
            <a:spLocks noGrp="1"/>
          </p:cNvSpPr>
          <p:nvPr>
            <p:ph type="body" idx="1"/>
          </p:nvPr>
        </p:nvSpPr>
        <p:spPr>
          <a:xfrm>
            <a:off x="838200" y="1825625"/>
            <a:ext cx="7639594"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3" name="Google Shape;23;p3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3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3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extLst>
      <p:ext uri="{BB962C8B-B14F-4D97-AF65-F5344CB8AC3E}">
        <p14:creationId xmlns:p14="http://schemas.microsoft.com/office/powerpoint/2010/main" val="2042965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7"/>
        <p:cNvGrpSpPr/>
        <p:nvPr/>
      </p:nvGrpSpPr>
      <p:grpSpPr>
        <a:xfrm>
          <a:off x="0" y="0"/>
          <a:ext cx="0" cy="0"/>
          <a:chOff x="0" y="0"/>
          <a:chExt cx="0" cy="0"/>
        </a:xfrm>
      </p:grpSpPr>
      <p:sp>
        <p:nvSpPr>
          <p:cNvPr id="38" name="Google Shape;38;p2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2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2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1" name="Google Shape;41;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4"/>
        <p:cNvGrpSpPr/>
        <p:nvPr/>
      </p:nvGrpSpPr>
      <p:grpSpPr>
        <a:xfrm>
          <a:off x="0" y="0"/>
          <a:ext cx="0" cy="0"/>
          <a:chOff x="0" y="0"/>
          <a:chExt cx="0" cy="0"/>
        </a:xfrm>
      </p:grpSpPr>
      <p:sp>
        <p:nvSpPr>
          <p:cNvPr id="45" name="Google Shape;45;p2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2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7" name="Google Shape;47;p2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8" name="Google Shape;48;p2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9" name="Google Shape;49;p2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3"/>
        <p:cNvGrpSpPr/>
        <p:nvPr/>
      </p:nvGrpSpPr>
      <p:grpSpPr>
        <a:xfrm>
          <a:off x="0" y="0"/>
          <a:ext cx="0" cy="0"/>
          <a:chOff x="0" y="0"/>
          <a:chExt cx="0" cy="0"/>
        </a:xfrm>
      </p:grpSpPr>
      <p:sp>
        <p:nvSpPr>
          <p:cNvPr id="54" name="Google Shape;54;p2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2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6" name="Google Shape;56;p2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7" name="Google Shape;57;p2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8" name="Google Shape;58;p2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2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0"/>
        <p:cNvGrpSpPr/>
        <p:nvPr/>
      </p:nvGrpSpPr>
      <p:grpSpPr>
        <a:xfrm>
          <a:off x="0" y="0"/>
          <a:ext cx="0" cy="0"/>
          <a:chOff x="0" y="0"/>
          <a:chExt cx="0" cy="0"/>
        </a:xfrm>
      </p:grpSpPr>
      <p:sp>
        <p:nvSpPr>
          <p:cNvPr id="61" name="Google Shape;61;p3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30"/>
          <p:cNvSpPr>
            <a:spLocks noGrp="1"/>
          </p:cNvSpPr>
          <p:nvPr>
            <p:ph type="pic" idx="2"/>
          </p:nvPr>
        </p:nvSpPr>
        <p:spPr>
          <a:xfrm>
            <a:off x="5183188" y="987425"/>
            <a:ext cx="6172200" cy="4873625"/>
          </a:xfrm>
          <a:prstGeom prst="rect">
            <a:avLst/>
          </a:prstGeom>
          <a:noFill/>
          <a:ln>
            <a:noFill/>
          </a:ln>
        </p:spPr>
      </p:sp>
      <p:sp>
        <p:nvSpPr>
          <p:cNvPr id="63" name="Google Shape;63;p3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4" name="Google Shape;64;p3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5" name="Google Shape;65;p3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3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7"/>
        <p:cNvGrpSpPr/>
        <p:nvPr/>
      </p:nvGrpSpPr>
      <p:grpSpPr>
        <a:xfrm>
          <a:off x="0" y="0"/>
          <a:ext cx="0" cy="0"/>
          <a:chOff x="0" y="0"/>
          <a:chExt cx="0" cy="0"/>
        </a:xfrm>
      </p:grpSpPr>
      <p:sp>
        <p:nvSpPr>
          <p:cNvPr id="68" name="Google Shape;68;p3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3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0" name="Google Shape;70;p3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3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3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3"/>
        <p:cNvGrpSpPr/>
        <p:nvPr/>
      </p:nvGrpSpPr>
      <p:grpSpPr>
        <a:xfrm>
          <a:off x="0" y="0"/>
          <a:ext cx="0" cy="0"/>
          <a:chOff x="0" y="0"/>
          <a:chExt cx="0" cy="0"/>
        </a:xfrm>
      </p:grpSpPr>
      <p:sp>
        <p:nvSpPr>
          <p:cNvPr id="74" name="Google Shape;74;p3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5" name="Google Shape;75;p3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6" name="Google Shape;76;p3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3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3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Content" type="obj">
  <p:cSld name="Title and Content">
    <p:spTree>
      <p:nvGrpSpPr>
        <p:cNvPr id="1" name="Shape 11"/>
        <p:cNvGrpSpPr/>
        <p:nvPr/>
      </p:nvGrpSpPr>
      <p:grpSpPr>
        <a:xfrm>
          <a:off x="0" y="0"/>
          <a:ext cx="0" cy="0"/>
          <a:chOff x="0" y="0"/>
          <a:chExt cx="0" cy="0"/>
        </a:xfrm>
      </p:grpSpPr>
      <p:sp>
        <p:nvSpPr>
          <p:cNvPr id="12" name="Google Shape;12;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1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 name="Google Shape;14;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9386421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6.xml"/><Relationship Id="rId13" Type="http://schemas.openxmlformats.org/officeDocument/2006/relationships/theme" Target="../theme/theme2.xml"/><Relationship Id="rId3" Type="http://schemas.openxmlformats.org/officeDocument/2006/relationships/slideLayout" Target="../slideLayouts/slideLayout11.xml"/><Relationship Id="rId7" Type="http://schemas.openxmlformats.org/officeDocument/2006/relationships/slideLayout" Target="../slideLayouts/slideLayout15.xml"/><Relationship Id="rId12" Type="http://schemas.openxmlformats.org/officeDocument/2006/relationships/slideLayout" Target="../slideLayouts/slideLayout20.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slideLayout" Target="../slideLayouts/slideLayout19.xml"/><Relationship Id="rId5" Type="http://schemas.openxmlformats.org/officeDocument/2006/relationships/slideLayout" Target="../slideLayouts/slideLayout13.xml"/><Relationship Id="rId10" Type="http://schemas.openxmlformats.org/officeDocument/2006/relationships/slideLayout" Target="../slideLayouts/slideLayout18.xml"/><Relationship Id="rId4" Type="http://schemas.openxmlformats.org/officeDocument/2006/relationships/slideLayout" Target="../slideLayouts/slideLayout12.xml"/><Relationship Id="rId9" Type="http://schemas.openxmlformats.org/officeDocument/2006/relationships/slideLayout" Target="../slideLayouts/slideLayout17.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2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2" r:id="rId2"/>
    <p:sldLayoutId id="2147483653" r:id="rId3"/>
    <p:sldLayoutId id="2147483654" r:id="rId4"/>
    <p:sldLayoutId id="2147483655" r:id="rId5"/>
    <p:sldLayoutId id="2147483656" r:id="rId6"/>
    <p:sldLayoutId id="2147483657" r:id="rId7"/>
    <p:sldLayoutId id="2147483658"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pic>
        <p:nvPicPr>
          <p:cNvPr id="2" name="Google Shape;26;p31" descr="A logo for a university&#10;&#10;Description automatically generated">
            <a:extLst>
              <a:ext uri="{FF2B5EF4-FFF2-40B4-BE49-F238E27FC236}">
                <a16:creationId xmlns:a16="http://schemas.microsoft.com/office/drawing/2014/main" id="{FBA6FB75-0BA3-4901-DF77-4C570A5E03E5}"/>
              </a:ext>
            </a:extLst>
          </p:cNvPr>
          <p:cNvPicPr preferRelativeResize="0"/>
          <p:nvPr userDrawn="1"/>
        </p:nvPicPr>
        <p:blipFill rotWithShape="1">
          <a:blip r:embed="rId14">
            <a:alphaModFix/>
          </a:blip>
          <a:srcRect l="23914" t="9484" r="22524" b="7889"/>
          <a:stretch/>
        </p:blipFill>
        <p:spPr>
          <a:xfrm>
            <a:off x="11218606" y="0"/>
            <a:ext cx="917809" cy="1415845"/>
          </a:xfrm>
          <a:prstGeom prst="rect">
            <a:avLst/>
          </a:prstGeom>
          <a:noFill/>
          <a:ln>
            <a:noFill/>
          </a:ln>
        </p:spPr>
      </p:pic>
    </p:spTree>
    <p:extLst>
      <p:ext uri="{BB962C8B-B14F-4D97-AF65-F5344CB8AC3E}">
        <p14:creationId xmlns:p14="http://schemas.microsoft.com/office/powerpoint/2010/main" val="587044164"/>
      </p:ext>
    </p:extLst>
  </p:cSld>
  <p:clrMap bg1="lt1" tx1="dk1" bg2="dk2" tx2="lt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9.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
          <p:cNvSpPr/>
          <p:nvPr/>
        </p:nvSpPr>
        <p:spPr>
          <a:xfrm>
            <a:off x="4694786" y="1309252"/>
            <a:ext cx="7497214" cy="6463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en-US" sz="3600" b="1" i="0" u="none" strike="noStrike" cap="none" dirty="0">
                <a:solidFill>
                  <a:srgbClr val="C55A11"/>
                </a:solidFill>
                <a:latin typeface="Calibri"/>
                <a:ea typeface="Calibri"/>
                <a:cs typeface="Calibri"/>
                <a:sym typeface="Calibri"/>
              </a:rPr>
              <a:t>CLOUD COMPUTING</a:t>
            </a:r>
            <a:endParaRPr sz="1400" b="0" i="0" u="none" strike="noStrike" cap="none" dirty="0">
              <a:solidFill>
                <a:srgbClr val="000000"/>
              </a:solidFill>
              <a:latin typeface="Arial"/>
              <a:ea typeface="Arial"/>
              <a:cs typeface="Arial"/>
              <a:sym typeface="Arial"/>
            </a:endParaRPr>
          </a:p>
        </p:txBody>
      </p:sp>
      <p:sp>
        <p:nvSpPr>
          <p:cNvPr id="84" name="Google Shape;84;p1"/>
          <p:cNvSpPr/>
          <p:nvPr/>
        </p:nvSpPr>
        <p:spPr>
          <a:xfrm>
            <a:off x="5100373" y="4516705"/>
            <a:ext cx="5755328" cy="40006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000" b="0" i="0" u="none" strike="noStrike" cap="none" dirty="0">
                <a:solidFill>
                  <a:schemeClr val="dk1"/>
                </a:solidFill>
                <a:latin typeface="Calibri"/>
                <a:ea typeface="Calibri"/>
                <a:cs typeface="Calibri"/>
                <a:sym typeface="Calibri"/>
              </a:rPr>
              <a:t>Department of Computer Science and Engineering</a:t>
            </a:r>
            <a:endParaRPr sz="2000" b="0" i="0" u="none" strike="noStrike" cap="none" dirty="0">
              <a:solidFill>
                <a:schemeClr val="dk1"/>
              </a:solidFill>
              <a:latin typeface="Calibri"/>
              <a:ea typeface="Calibri"/>
              <a:cs typeface="Calibri"/>
              <a:sym typeface="Calibri"/>
            </a:endParaRPr>
          </a:p>
        </p:txBody>
      </p:sp>
      <p:grpSp>
        <p:nvGrpSpPr>
          <p:cNvPr id="85" name="Google Shape;85;p1"/>
          <p:cNvGrpSpPr/>
          <p:nvPr/>
        </p:nvGrpSpPr>
        <p:grpSpPr>
          <a:xfrm>
            <a:off x="313844" y="5489699"/>
            <a:ext cx="1066895" cy="1078155"/>
            <a:chOff x="313844" y="5489699"/>
            <a:chExt cx="1066895" cy="1078155"/>
          </a:xfrm>
        </p:grpSpPr>
        <p:sp>
          <p:nvSpPr>
            <p:cNvPr id="86" name="Google Shape;86;p1"/>
            <p:cNvSpPr/>
            <p:nvPr/>
          </p:nvSpPr>
          <p:spPr>
            <a:xfrm rot="5400000">
              <a:off x="824432" y="6011547"/>
              <a:ext cx="45719" cy="1066895"/>
            </a:xfrm>
            <a:prstGeom prst="rect">
              <a:avLst/>
            </a:prstGeom>
            <a:solidFill>
              <a:srgbClr val="C55A1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87" name="Google Shape;87;p1"/>
            <p:cNvSpPr/>
            <p:nvPr/>
          </p:nvSpPr>
          <p:spPr>
            <a:xfrm rot="10800000">
              <a:off x="313844" y="5489699"/>
              <a:ext cx="45719" cy="1066895"/>
            </a:xfrm>
            <a:prstGeom prst="rect">
              <a:avLst/>
            </a:prstGeom>
            <a:solidFill>
              <a:srgbClr val="C55A1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cxnSp>
        <p:nvCxnSpPr>
          <p:cNvPr id="88" name="Google Shape;88;p1"/>
          <p:cNvCxnSpPr/>
          <p:nvPr/>
        </p:nvCxnSpPr>
        <p:spPr>
          <a:xfrm rot="10800000" flipH="1">
            <a:off x="4655320" y="3783170"/>
            <a:ext cx="4581449" cy="1"/>
          </a:xfrm>
          <a:prstGeom prst="straightConnector1">
            <a:avLst/>
          </a:prstGeom>
          <a:noFill/>
          <a:ln w="38100" cap="flat" cmpd="sng">
            <a:solidFill>
              <a:srgbClr val="C55A11"/>
            </a:solidFill>
            <a:prstDash val="solid"/>
            <a:miter lim="800000"/>
            <a:headEnd type="none" w="sm" len="sm"/>
            <a:tailEnd type="none" w="sm" len="sm"/>
          </a:ln>
        </p:spPr>
      </p:cxnSp>
      <p:grpSp>
        <p:nvGrpSpPr>
          <p:cNvPr id="89" name="Google Shape;89;p1"/>
          <p:cNvGrpSpPr/>
          <p:nvPr/>
        </p:nvGrpSpPr>
        <p:grpSpPr>
          <a:xfrm rot="10800000">
            <a:off x="10855702" y="266068"/>
            <a:ext cx="1066895" cy="1078155"/>
            <a:chOff x="313844" y="5489699"/>
            <a:chExt cx="1066895" cy="1078155"/>
          </a:xfrm>
        </p:grpSpPr>
        <p:sp>
          <p:nvSpPr>
            <p:cNvPr id="90" name="Google Shape;90;p1"/>
            <p:cNvSpPr/>
            <p:nvPr/>
          </p:nvSpPr>
          <p:spPr>
            <a:xfrm rot="5400000">
              <a:off x="824432" y="6011547"/>
              <a:ext cx="45719" cy="1066895"/>
            </a:xfrm>
            <a:prstGeom prst="rect">
              <a:avLst/>
            </a:prstGeom>
            <a:solidFill>
              <a:srgbClr val="C55A1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91" name="Google Shape;91;p1"/>
            <p:cNvSpPr/>
            <p:nvPr/>
          </p:nvSpPr>
          <p:spPr>
            <a:xfrm rot="10800000">
              <a:off x="313844" y="5489699"/>
              <a:ext cx="45719" cy="1066895"/>
            </a:xfrm>
            <a:prstGeom prst="rect">
              <a:avLst/>
            </a:prstGeom>
            <a:solidFill>
              <a:srgbClr val="C55A1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
        <p:nvSpPr>
          <p:cNvPr id="92" name="Google Shape;92;p1"/>
          <p:cNvSpPr/>
          <p:nvPr/>
        </p:nvSpPr>
        <p:spPr>
          <a:xfrm>
            <a:off x="4339862" y="2464327"/>
            <a:ext cx="5755328" cy="52318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IN" sz="2800" b="1" i="0" u="none" strike="noStrike" cap="none" dirty="0">
                <a:solidFill>
                  <a:srgbClr val="2F5496"/>
                </a:solidFill>
                <a:latin typeface="Calibri"/>
                <a:ea typeface="Calibri"/>
                <a:cs typeface="Calibri"/>
                <a:sym typeface="Calibri"/>
              </a:rPr>
              <a:t>Partitioning and Consistent Hashing</a:t>
            </a:r>
          </a:p>
        </p:txBody>
      </p:sp>
      <p:sp>
        <p:nvSpPr>
          <p:cNvPr id="95" name="Google Shape;95;p1"/>
          <p:cNvSpPr txBox="1"/>
          <p:nvPr/>
        </p:nvSpPr>
        <p:spPr>
          <a:xfrm>
            <a:off x="5100373" y="3977613"/>
            <a:ext cx="4581449" cy="40006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1" i="0" u="none" strike="noStrike" cap="none" dirty="0">
                <a:solidFill>
                  <a:srgbClr val="000000"/>
                </a:solidFill>
                <a:latin typeface="Arial"/>
                <a:ea typeface="Arial"/>
                <a:cs typeface="Arial"/>
                <a:sym typeface="Arial"/>
              </a:rPr>
              <a:t>Dr. </a:t>
            </a:r>
            <a:r>
              <a:rPr lang="en-US" sz="2000" b="1" dirty="0"/>
              <a:t>Prafullata Kiran Auradkar</a:t>
            </a:r>
            <a:endParaRPr lang="en-US" sz="1400" b="0" i="0" u="none" strike="noStrike" cap="none" dirty="0">
              <a:solidFill>
                <a:srgbClr val="000000"/>
              </a:solidFill>
              <a:latin typeface="Arial"/>
              <a:ea typeface="Arial"/>
              <a:cs typeface="Arial"/>
              <a:sym typeface="Arial"/>
            </a:endParaRPr>
          </a:p>
        </p:txBody>
      </p:sp>
      <p:pic>
        <p:nvPicPr>
          <p:cNvPr id="2" name="Google Shape;134;p1" descr="A logo for a university&#10;&#10;Description automatically generated">
            <a:extLst>
              <a:ext uri="{FF2B5EF4-FFF2-40B4-BE49-F238E27FC236}">
                <a16:creationId xmlns:a16="http://schemas.microsoft.com/office/drawing/2014/main" id="{CE928222-ADB0-05EE-6368-AFC268C65A9F}"/>
              </a:ext>
            </a:extLst>
          </p:cNvPr>
          <p:cNvPicPr preferRelativeResize="0"/>
          <p:nvPr/>
        </p:nvPicPr>
        <p:blipFill rotWithShape="1">
          <a:blip r:embed="rId3">
            <a:alphaModFix/>
          </a:blip>
          <a:srcRect l="23914" t="9484" r="22524" b="18948"/>
          <a:stretch/>
        </p:blipFill>
        <p:spPr>
          <a:xfrm>
            <a:off x="992173" y="1172582"/>
            <a:ext cx="2721728" cy="3636632"/>
          </a:xfrm>
          <a:prstGeom prst="rect">
            <a:avLst/>
          </a:prstGeom>
          <a:noFill/>
          <a:ln>
            <a:noFill/>
          </a:ln>
        </p:spPr>
      </p:pic>
      <p:sp>
        <p:nvSpPr>
          <p:cNvPr id="3" name="Google Shape;112;p1">
            <a:extLst>
              <a:ext uri="{FF2B5EF4-FFF2-40B4-BE49-F238E27FC236}">
                <a16:creationId xmlns:a16="http://schemas.microsoft.com/office/drawing/2014/main" id="{D1E1806F-B39B-7FF4-DEE4-88D83645267A}"/>
              </a:ext>
            </a:extLst>
          </p:cNvPr>
          <p:cNvSpPr/>
          <p:nvPr/>
        </p:nvSpPr>
        <p:spPr>
          <a:xfrm>
            <a:off x="359563" y="5412850"/>
            <a:ext cx="11563034" cy="107721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1" i="0" u="none" strike="noStrike" cap="none" dirty="0">
                <a:solidFill>
                  <a:schemeClr val="dk1"/>
                </a:solidFill>
                <a:latin typeface="Arial"/>
                <a:ea typeface="Arial"/>
                <a:cs typeface="Arial"/>
                <a:sym typeface="Arial"/>
              </a:rPr>
              <a:t>Acknowledgements:</a:t>
            </a:r>
            <a:endParaRPr sz="1400" b="0" i="0" u="none" strike="noStrike" cap="none" dirty="0">
              <a:solidFill>
                <a:srgbClr val="000000"/>
              </a:solidFill>
              <a:latin typeface="Arial"/>
              <a:ea typeface="Arial"/>
              <a:cs typeface="Arial"/>
              <a:sym typeface="Arial"/>
            </a:endParaRPr>
          </a:p>
          <a:p>
            <a:pPr algn="just">
              <a:buSzPts val="1200"/>
            </a:pPr>
            <a:r>
              <a:rPr lang="en-US" sz="1200" b="0" i="0" u="none" strike="noStrike" cap="none" dirty="0">
                <a:solidFill>
                  <a:schemeClr val="dk1"/>
                </a:solidFill>
                <a:latin typeface="Arial"/>
                <a:ea typeface="Arial"/>
                <a:cs typeface="Arial"/>
                <a:sym typeface="Arial"/>
              </a:rPr>
              <a:t>Significant information in the slide deck presented through the Unit 3 of the course have been created by </a:t>
            </a:r>
            <a:r>
              <a:rPr lang="en-US" sz="1200" b="1" dirty="0">
                <a:solidFill>
                  <a:schemeClr val="dk1"/>
                </a:solidFill>
              </a:rPr>
              <a:t>Dr. H.L. Phalachandra </a:t>
            </a:r>
            <a:r>
              <a:rPr lang="en-US" sz="1200" b="0" i="0" u="none" strike="noStrike" cap="none" dirty="0">
                <a:solidFill>
                  <a:schemeClr val="dk1"/>
                </a:solidFill>
                <a:latin typeface="Arial"/>
                <a:ea typeface="Arial"/>
                <a:cs typeface="Arial"/>
                <a:sym typeface="Arial"/>
              </a:rPr>
              <a:t>and would like to acknowledge and thank him for the same. There have been some information which I might have leveraged from the content of </a:t>
            </a:r>
            <a:r>
              <a:rPr lang="en-US" sz="1200" b="1" i="0" u="none" strike="noStrike" cap="none" dirty="0">
                <a:solidFill>
                  <a:schemeClr val="dk1"/>
                </a:solidFill>
                <a:latin typeface="Arial"/>
                <a:ea typeface="Arial"/>
                <a:cs typeface="Arial"/>
                <a:sym typeface="Arial"/>
              </a:rPr>
              <a:t>Dr. K.V. Subramaniam’s </a:t>
            </a:r>
            <a:r>
              <a:rPr lang="en-US" sz="1200" b="0" i="0" u="none" strike="noStrike" cap="none" dirty="0">
                <a:solidFill>
                  <a:schemeClr val="dk1"/>
                </a:solidFill>
                <a:latin typeface="Arial"/>
                <a:ea typeface="Arial"/>
                <a:cs typeface="Arial"/>
                <a:sym typeface="Arial"/>
              </a:rPr>
              <a:t>lecture contents too. I may have supplemented the same with contents from books and other sources from Internet and would like to sincerely thank, acknowledge and reiterate that the credit/rights for the same remain with the original authors/publishers only. These are intended for classroom presentation only.</a:t>
            </a:r>
            <a:endParaRPr sz="1400" b="0" i="0" u="none" strike="noStrike" cap="none" dirty="0">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9"/>
          <p:cNvSpPr/>
          <p:nvPr/>
        </p:nvSpPr>
        <p:spPr>
          <a:xfrm>
            <a:off x="207152" y="651898"/>
            <a:ext cx="11777696" cy="461624"/>
          </a:xfrm>
          <a:prstGeom prst="rect">
            <a:avLst/>
          </a:prstGeom>
          <a:noFill/>
          <a:ln>
            <a:noFill/>
          </a:ln>
        </p:spPr>
        <p:txBody>
          <a:bodyPr spcFirstLastPara="1" wrap="square" lIns="91425" tIns="45700" rIns="91425" bIns="45700" anchor="t" anchorCtr="0">
            <a:spAutoFit/>
          </a:bodyPr>
          <a:lstStyle/>
          <a:p>
            <a:pPr>
              <a:defRPr/>
            </a:pPr>
            <a:r>
              <a:rPr kumimoji="0" lang="en-IN" sz="2400" b="1" i="0" u="none" strike="noStrike" kern="0" cap="none" spc="0" normalizeH="0" baseline="0" noProof="0" dirty="0">
                <a:ln>
                  <a:noFill/>
                </a:ln>
                <a:solidFill>
                  <a:srgbClr val="C55A11"/>
                </a:solidFill>
                <a:effectLst/>
                <a:uLnTx/>
                <a:uFillTx/>
                <a:latin typeface="Calibri"/>
                <a:ea typeface="Calibri"/>
                <a:cs typeface="Calibri"/>
                <a:sym typeface="Calibri"/>
              </a:rPr>
              <a:t>Different Approaches of Partitioning :  </a:t>
            </a:r>
            <a:r>
              <a:rPr kumimoji="0" lang="en-IN" sz="2400" b="1" i="0" u="none" strike="noStrike" kern="0" cap="none" spc="0" normalizeH="0" baseline="0" noProof="0" dirty="0">
                <a:ln>
                  <a:noFill/>
                </a:ln>
                <a:solidFill>
                  <a:srgbClr val="0070C0"/>
                </a:solidFill>
                <a:effectLst/>
                <a:uLnTx/>
                <a:uFillTx/>
                <a:latin typeface="Calibri"/>
                <a:ea typeface="Calibri"/>
                <a:cs typeface="Calibri"/>
                <a:sym typeface="Calibri"/>
              </a:rPr>
              <a:t>Partitioning by Hash of Key (Cont.)</a:t>
            </a:r>
          </a:p>
        </p:txBody>
      </p:sp>
      <p:cxnSp>
        <p:nvCxnSpPr>
          <p:cNvPr id="176" name="Google Shape;176;p9"/>
          <p:cNvCxnSpPr/>
          <p:nvPr/>
        </p:nvCxnSpPr>
        <p:spPr>
          <a:xfrm>
            <a:off x="-8308" y="1316458"/>
            <a:ext cx="8300052" cy="0"/>
          </a:xfrm>
          <a:prstGeom prst="straightConnector1">
            <a:avLst/>
          </a:prstGeom>
          <a:noFill/>
          <a:ln w="38100" cap="flat" cmpd="sng">
            <a:solidFill>
              <a:srgbClr val="C55A11"/>
            </a:solidFill>
            <a:prstDash val="solid"/>
            <a:miter lim="800000"/>
            <a:headEnd type="none" w="sm" len="sm"/>
            <a:tailEnd type="none" w="sm" len="sm"/>
          </a:ln>
        </p:spPr>
      </p:cxnSp>
      <p:sp>
        <p:nvSpPr>
          <p:cNvPr id="178" name="Google Shape;178;p9"/>
          <p:cNvSpPr/>
          <p:nvPr/>
        </p:nvSpPr>
        <p:spPr>
          <a:xfrm>
            <a:off x="207152" y="252240"/>
            <a:ext cx="7497214" cy="461665"/>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400" b="1" i="0" u="none" strike="noStrike" kern="0" cap="none" spc="0" normalizeH="0" baseline="0" noProof="0">
                <a:ln>
                  <a:noFill/>
                </a:ln>
                <a:solidFill>
                  <a:srgbClr val="2F5496"/>
                </a:solidFill>
                <a:effectLst/>
                <a:uLnTx/>
                <a:uFillTx/>
                <a:latin typeface="Calibri"/>
                <a:ea typeface="Calibri"/>
                <a:cs typeface="Calibri"/>
                <a:sym typeface="Calibri"/>
              </a:rPr>
              <a:t>CLOUD COMPUTING</a:t>
            </a:r>
            <a:endParaRPr kumimoji="0" sz="2400" b="1" i="0" u="none" strike="noStrike" kern="0" cap="none" spc="0" normalizeH="0" baseline="0" noProof="0">
              <a:ln>
                <a:noFill/>
              </a:ln>
              <a:solidFill>
                <a:srgbClr val="2F5496"/>
              </a:solidFill>
              <a:effectLst/>
              <a:uLnTx/>
              <a:uFillTx/>
              <a:latin typeface="Calibri"/>
              <a:ea typeface="Calibri"/>
              <a:cs typeface="Calibri"/>
              <a:sym typeface="Calibri"/>
            </a:endParaRPr>
          </a:p>
        </p:txBody>
      </p:sp>
      <p:sp>
        <p:nvSpPr>
          <p:cNvPr id="179" name="Google Shape;179;p9" descr="Dell J155F PERC 6/E SAS PCI-E Raid Controller for PowerVault ..."/>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180" name="Google Shape;180;p9"/>
          <p:cNvSpPr txBox="1"/>
          <p:nvPr/>
        </p:nvSpPr>
        <p:spPr>
          <a:xfrm>
            <a:off x="207151" y="1316458"/>
            <a:ext cx="11850645" cy="2862282"/>
          </a:xfrm>
          <a:prstGeom prst="rect">
            <a:avLst/>
          </a:prstGeom>
          <a:noFill/>
          <a:ln>
            <a:noFill/>
          </a:ln>
        </p:spPr>
        <p:txBody>
          <a:bodyPr spcFirstLastPara="1" wrap="square" lIns="91425" tIns="45700" rIns="91425" bIns="45700" anchor="t" anchorCtr="0">
            <a:spAutoFit/>
          </a:bodyPr>
          <a:lstStyle/>
          <a:p>
            <a:pPr marL="342900" marR="0" lvl="0" indent="-342900" algn="l" defTabSz="914400" rtl="0" eaLnBrk="1" fontAlgn="auto" latinLnBrk="0" hangingPunct="1">
              <a:spcBef>
                <a:spcPts val="600"/>
              </a:spcBef>
              <a:spcAft>
                <a:spcPts val="0"/>
              </a:spcAft>
              <a:buClr>
                <a:srgbClr val="000000"/>
              </a:buClr>
              <a:buSzPts val="2000"/>
              <a:buFont typeface="Arial"/>
              <a:buChar char="•"/>
              <a:tabLst/>
              <a:defRPr/>
            </a:pPr>
            <a:r>
              <a:rPr kumimoji="0" lang="en-US" sz="2000" b="0" i="0" u="none" strike="noStrike" kern="0" cap="none" spc="0" normalizeH="0" baseline="0" noProof="0" dirty="0">
                <a:ln>
                  <a:noFill/>
                </a:ln>
                <a:solidFill>
                  <a:srgbClr val="000000"/>
                </a:solidFill>
                <a:effectLst/>
                <a:uLnTx/>
                <a:uFillTx/>
                <a:latin typeface="Calibri" panose="020F0502020204030204" pitchFamily="34" charset="0"/>
                <a:ea typeface="Calibri"/>
                <a:cs typeface="Calibri" panose="020F0502020204030204" pitchFamily="34" charset="0"/>
                <a:sym typeface="Calibri"/>
              </a:rPr>
              <a:t>By using the hash of the key for partitioning we lose the ability to do efficient range queries</a:t>
            </a:r>
            <a:endParaRPr kumimoji="0" sz="20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endParaRPr>
          </a:p>
          <a:p>
            <a:pPr marL="342900" marR="0" lvl="0" indent="-342900" algn="l" defTabSz="914400" rtl="0" eaLnBrk="1" fontAlgn="auto" latinLnBrk="0" hangingPunct="1">
              <a:spcBef>
                <a:spcPts val="600"/>
              </a:spcBef>
              <a:spcAft>
                <a:spcPts val="0"/>
              </a:spcAft>
              <a:buClr>
                <a:srgbClr val="000000"/>
              </a:buClr>
              <a:buSzPts val="2000"/>
              <a:buFont typeface="Arial"/>
              <a:buChar char="•"/>
              <a:tabLst/>
              <a:defRPr/>
            </a:pPr>
            <a:r>
              <a:rPr kumimoji="0" lang="en-US" sz="2000" b="0" i="0" u="none" strike="noStrike" kern="0" cap="none" spc="0" normalizeH="0" baseline="0" noProof="0" dirty="0">
                <a:ln>
                  <a:noFill/>
                </a:ln>
                <a:solidFill>
                  <a:srgbClr val="000000"/>
                </a:solidFill>
                <a:effectLst/>
                <a:uLnTx/>
                <a:uFillTx/>
                <a:latin typeface="Calibri" panose="020F0502020204030204" pitchFamily="34" charset="0"/>
                <a:ea typeface="Calibri"/>
                <a:cs typeface="Calibri" panose="020F0502020204030204" pitchFamily="34" charset="0"/>
                <a:sym typeface="Calibri"/>
              </a:rPr>
              <a:t>Some approaches to circumvent this would be to concatenated index (or a composite key) approach which can enable a one-to-many relationships. </a:t>
            </a:r>
            <a:endParaRPr kumimoji="0" sz="2000" b="0" i="0" u="none" strike="noStrike" kern="0" cap="none" spc="0" normalizeH="0" baseline="0" noProof="0" dirty="0">
              <a:ln>
                <a:noFill/>
              </a:ln>
              <a:solidFill>
                <a:srgbClr val="000000"/>
              </a:solidFill>
              <a:effectLst/>
              <a:uLnTx/>
              <a:uFillTx/>
              <a:latin typeface="Calibri" panose="020F0502020204030204" pitchFamily="34" charset="0"/>
              <a:ea typeface="Calibri"/>
              <a:cs typeface="Calibri" panose="020F0502020204030204" pitchFamily="34" charset="0"/>
              <a:sym typeface="Calibri"/>
            </a:endParaRPr>
          </a:p>
          <a:p>
            <a:pPr marL="360000" marR="0" lvl="0" algn="l" defTabSz="914400" rtl="0" eaLnBrk="1" fontAlgn="auto" latinLnBrk="0" hangingPunct="1">
              <a:spcBef>
                <a:spcPts val="600"/>
              </a:spcBef>
              <a:spcAft>
                <a:spcPts val="0"/>
              </a:spcAft>
              <a:buClr>
                <a:srgbClr val="000000"/>
              </a:buClr>
              <a:buSzPts val="2000"/>
              <a:tabLst/>
              <a:defRPr/>
            </a:pPr>
            <a:r>
              <a:rPr kumimoji="0" lang="en-US" sz="2000" b="0" i="0" u="none" strike="noStrike" kern="0" cap="none" spc="0" normalizeH="0" baseline="0" noProof="0" dirty="0">
                <a:ln>
                  <a:noFill/>
                </a:ln>
                <a:solidFill>
                  <a:srgbClr val="000000"/>
                </a:solidFill>
                <a:effectLst/>
                <a:uLnTx/>
                <a:uFillTx/>
                <a:latin typeface="Calibri" panose="020F0502020204030204" pitchFamily="34" charset="0"/>
                <a:ea typeface="Calibri"/>
                <a:cs typeface="Calibri" panose="020F0502020204030204" pitchFamily="34" charset="0"/>
                <a:sym typeface="Calibri"/>
              </a:rPr>
              <a:t>Example: On a social media site, one user may post many updates. If the primary key for updates is chosen to be (user_id, update_timestamp), then you can efficiently retrieve all updates made by a particular user within some time interval, sorted by timestamp. </a:t>
            </a:r>
            <a:endParaRPr kumimoji="0" sz="2000" b="0" i="0" u="none" strike="noStrike" kern="0" cap="none" spc="0" normalizeH="0" baseline="0" noProof="0" dirty="0">
              <a:ln>
                <a:noFill/>
              </a:ln>
              <a:solidFill>
                <a:srgbClr val="000000"/>
              </a:solidFill>
              <a:effectLst/>
              <a:uLnTx/>
              <a:uFillTx/>
              <a:latin typeface="Calibri" panose="020F0502020204030204" pitchFamily="34" charset="0"/>
              <a:ea typeface="Calibri"/>
              <a:cs typeface="Calibri" panose="020F0502020204030204" pitchFamily="34" charset="0"/>
              <a:sym typeface="Calibri"/>
            </a:endParaRPr>
          </a:p>
          <a:p>
            <a:pPr marL="342900" marR="0" lvl="0" indent="-342900" algn="l" defTabSz="914400" rtl="0" eaLnBrk="1" fontAlgn="auto" latinLnBrk="0" hangingPunct="1">
              <a:spcBef>
                <a:spcPts val="600"/>
              </a:spcBef>
              <a:spcAft>
                <a:spcPts val="0"/>
              </a:spcAft>
              <a:buClr>
                <a:srgbClr val="000000"/>
              </a:buClr>
              <a:buSzPts val="2000"/>
              <a:buFont typeface="Arial"/>
              <a:buChar char="•"/>
              <a:tabLst/>
              <a:defRPr/>
            </a:pPr>
            <a:r>
              <a:rPr kumimoji="0" lang="en-US" sz="2000" b="0" i="0" u="none" strike="noStrike" kern="0" cap="none" spc="0" normalizeH="0" baseline="0" noProof="0" dirty="0">
                <a:ln>
                  <a:noFill/>
                </a:ln>
                <a:solidFill>
                  <a:srgbClr val="000000"/>
                </a:solidFill>
                <a:effectLst/>
                <a:uLnTx/>
                <a:uFillTx/>
                <a:latin typeface="Calibri" panose="020F0502020204030204" pitchFamily="34" charset="0"/>
                <a:ea typeface="Calibri"/>
                <a:cs typeface="Calibri" panose="020F0502020204030204" pitchFamily="34" charset="0"/>
                <a:sym typeface="Calibri"/>
              </a:rPr>
              <a:t>Different users may be stored on different partitions, but within each user, the updates are stored ordered by timestamp on a single partition.</a:t>
            </a:r>
            <a:endParaRPr kumimoji="0" sz="2000" b="1" i="0" u="none" strike="noStrike" kern="0" cap="none" spc="0" normalizeH="0" baseline="0" noProof="0" dirty="0">
              <a:ln>
                <a:noFill/>
              </a:ln>
              <a:solidFill>
                <a:srgbClr val="000000"/>
              </a:solidFill>
              <a:effectLst/>
              <a:uLnTx/>
              <a:uFillTx/>
              <a:latin typeface="Calibri" panose="020F0502020204030204" pitchFamily="34" charset="0"/>
              <a:ea typeface="Calibri"/>
              <a:cs typeface="Calibri" panose="020F0502020204030204" pitchFamily="34" charset="0"/>
              <a:sym typeface="Calibri"/>
            </a:endParaRPr>
          </a:p>
        </p:txBody>
      </p:sp>
      <p:sp>
        <p:nvSpPr>
          <p:cNvPr id="7" name="Google Shape;190;p10">
            <a:extLst>
              <a:ext uri="{FF2B5EF4-FFF2-40B4-BE49-F238E27FC236}">
                <a16:creationId xmlns:a16="http://schemas.microsoft.com/office/drawing/2014/main" id="{8940045A-29C5-4E7F-BC9E-396B9CEE787E}"/>
              </a:ext>
            </a:extLst>
          </p:cNvPr>
          <p:cNvSpPr txBox="1"/>
          <p:nvPr/>
        </p:nvSpPr>
        <p:spPr>
          <a:xfrm>
            <a:off x="549087" y="4317851"/>
            <a:ext cx="5073731" cy="2603075"/>
          </a:xfrm>
          <a:prstGeom prst="rect">
            <a:avLst/>
          </a:prstGeom>
          <a:noFill/>
          <a:ln>
            <a:noFill/>
          </a:ln>
        </p:spPr>
        <p:txBody>
          <a:bodyPr spcFirstLastPara="1" wrap="square" lIns="91425" tIns="45700" rIns="91425" bIns="45700" anchor="t" anchorCtr="0">
            <a:normAutofit lnSpcReduction="10000"/>
          </a:bodyPr>
          <a:lstStyle/>
          <a:p>
            <a:pPr marL="0" marR="0" lvl="0" indent="0" algn="l" defTabSz="914400" rtl="0" eaLnBrk="1" fontAlgn="auto" latinLnBrk="0" hangingPunct="1">
              <a:lnSpc>
                <a:spcPct val="120000"/>
              </a:lnSpc>
              <a:spcBef>
                <a:spcPts val="0"/>
              </a:spcBef>
              <a:spcAft>
                <a:spcPts val="0"/>
              </a:spcAft>
              <a:buClr>
                <a:srgbClr val="000000"/>
              </a:buClr>
              <a:buSzTx/>
              <a:buFont typeface="Arial"/>
              <a:buNone/>
              <a:tabLst/>
              <a:defRPr/>
            </a:pPr>
            <a:r>
              <a:rPr kumimoji="0" lang="en-US" b="0" i="0" u="none" strike="noStrike" kern="0" cap="none" spc="0" normalizeH="0" baseline="0" noProof="0" dirty="0">
                <a:ln>
                  <a:noFill/>
                </a:ln>
                <a:solidFill>
                  <a:srgbClr val="000000"/>
                </a:solidFill>
                <a:effectLst/>
                <a:uLnTx/>
                <a:uFillTx/>
                <a:latin typeface="Calibri" panose="020F0502020204030204" pitchFamily="34" charset="0"/>
                <a:ea typeface="Calibri"/>
                <a:cs typeface="Calibri" panose="020F0502020204030204" pitchFamily="34" charset="0"/>
                <a:sym typeface="Calibri"/>
              </a:rPr>
              <a:t>CREATE PARTITION FUNCTION myRangePF1 (int)</a:t>
            </a:r>
            <a:endParaRPr kumimoji="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endParaRPr>
          </a:p>
          <a:p>
            <a:pPr marL="0" marR="0" lvl="0" indent="0" algn="l" defTabSz="914400" rtl="0" eaLnBrk="1" fontAlgn="auto" latinLnBrk="0" hangingPunct="1">
              <a:lnSpc>
                <a:spcPct val="120000"/>
              </a:lnSpc>
              <a:spcBef>
                <a:spcPts val="0"/>
              </a:spcBef>
              <a:spcAft>
                <a:spcPts val="0"/>
              </a:spcAft>
              <a:buClr>
                <a:srgbClr val="000000"/>
              </a:buClr>
              <a:buSzTx/>
              <a:buFont typeface="Arial"/>
              <a:buNone/>
              <a:tabLst/>
              <a:defRPr/>
            </a:pPr>
            <a:r>
              <a:rPr kumimoji="0" lang="en-US" b="0" i="0" u="none" strike="noStrike" kern="0" cap="none" spc="0" normalizeH="0" baseline="0" noProof="0" dirty="0">
                <a:ln>
                  <a:noFill/>
                </a:ln>
                <a:solidFill>
                  <a:srgbClr val="000000"/>
                </a:solidFill>
                <a:effectLst/>
                <a:uLnTx/>
                <a:uFillTx/>
                <a:latin typeface="Calibri" panose="020F0502020204030204" pitchFamily="34" charset="0"/>
                <a:ea typeface="Calibri"/>
                <a:cs typeface="Calibri" panose="020F0502020204030204" pitchFamily="34" charset="0"/>
                <a:sym typeface="Calibri"/>
              </a:rPr>
              <a:t>    AS RANGE LEFT FOR VALUES (1, 100, 1000);</a:t>
            </a:r>
            <a:endParaRPr kumimoji="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endParaRPr>
          </a:p>
          <a:p>
            <a:pPr marL="0" marR="0" lvl="0" indent="0" algn="l" defTabSz="914400" rtl="0" eaLnBrk="1" fontAlgn="auto" latinLnBrk="0" hangingPunct="1">
              <a:lnSpc>
                <a:spcPct val="120000"/>
              </a:lnSpc>
              <a:spcBef>
                <a:spcPts val="0"/>
              </a:spcBef>
              <a:spcAft>
                <a:spcPts val="0"/>
              </a:spcAft>
              <a:buClr>
                <a:srgbClr val="000000"/>
              </a:buClr>
              <a:buSzTx/>
              <a:buFont typeface="Arial"/>
              <a:buNone/>
              <a:tabLst/>
              <a:defRPr/>
            </a:pPr>
            <a:r>
              <a:rPr kumimoji="0" lang="en-US" b="0" i="0" u="none" strike="noStrike" kern="0" cap="none" spc="0" normalizeH="0" baseline="0" noProof="0" dirty="0">
                <a:ln>
                  <a:noFill/>
                </a:ln>
                <a:solidFill>
                  <a:srgbClr val="000000"/>
                </a:solidFill>
                <a:effectLst/>
                <a:uLnTx/>
                <a:uFillTx/>
                <a:latin typeface="Calibri" panose="020F0502020204030204" pitchFamily="34" charset="0"/>
                <a:ea typeface="Calibri"/>
                <a:cs typeface="Calibri" panose="020F0502020204030204" pitchFamily="34" charset="0"/>
                <a:sym typeface="Calibri"/>
              </a:rPr>
              <a:t>GO</a:t>
            </a:r>
            <a:endParaRPr kumimoji="0" b="0" i="0" u="none" strike="noStrike" kern="0" cap="none" spc="0" normalizeH="0" baseline="0" noProof="0" dirty="0">
              <a:ln>
                <a:noFill/>
              </a:ln>
              <a:solidFill>
                <a:srgbClr val="000000"/>
              </a:solidFill>
              <a:effectLst/>
              <a:uLnTx/>
              <a:uFillTx/>
              <a:latin typeface="Calibri" panose="020F0502020204030204" pitchFamily="34" charset="0"/>
              <a:ea typeface="Calibri"/>
              <a:cs typeface="Calibri" panose="020F0502020204030204" pitchFamily="34" charset="0"/>
              <a:sym typeface="Calibri"/>
            </a:endParaRPr>
          </a:p>
          <a:p>
            <a:pPr marL="0" marR="0" lvl="0" indent="0" algn="l" defTabSz="914400" rtl="0" eaLnBrk="1" fontAlgn="auto" latinLnBrk="0" hangingPunct="1">
              <a:lnSpc>
                <a:spcPct val="120000"/>
              </a:lnSpc>
              <a:spcBef>
                <a:spcPts val="0"/>
              </a:spcBef>
              <a:spcAft>
                <a:spcPts val="0"/>
              </a:spcAft>
              <a:buClr>
                <a:srgbClr val="000000"/>
              </a:buClr>
              <a:buSzTx/>
              <a:buFont typeface="Arial"/>
              <a:buNone/>
              <a:tabLst/>
              <a:defRPr/>
            </a:pPr>
            <a:r>
              <a:rPr kumimoji="0" lang="en-US" b="0" i="0" u="none" strike="noStrike" kern="0" cap="none" spc="0" normalizeH="0" baseline="0" noProof="0" dirty="0">
                <a:ln>
                  <a:noFill/>
                </a:ln>
                <a:solidFill>
                  <a:srgbClr val="000000"/>
                </a:solidFill>
                <a:effectLst/>
                <a:uLnTx/>
                <a:uFillTx/>
                <a:latin typeface="Calibri" panose="020F0502020204030204" pitchFamily="34" charset="0"/>
                <a:ea typeface="Calibri"/>
                <a:cs typeface="Calibri" panose="020F0502020204030204" pitchFamily="34" charset="0"/>
                <a:sym typeface="Calibri"/>
              </a:rPr>
              <a:t>CREATE PARTITION SCHEME myRangePS1</a:t>
            </a:r>
            <a:endParaRPr kumimoji="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endParaRPr>
          </a:p>
          <a:p>
            <a:pPr marL="0" marR="0" lvl="0" indent="0" algn="l" defTabSz="914400" rtl="0" eaLnBrk="1" fontAlgn="auto" latinLnBrk="0" hangingPunct="1">
              <a:lnSpc>
                <a:spcPct val="120000"/>
              </a:lnSpc>
              <a:spcBef>
                <a:spcPts val="0"/>
              </a:spcBef>
              <a:spcAft>
                <a:spcPts val="0"/>
              </a:spcAft>
              <a:buClr>
                <a:srgbClr val="000000"/>
              </a:buClr>
              <a:buSzTx/>
              <a:buFont typeface="Arial"/>
              <a:buNone/>
              <a:tabLst/>
              <a:defRPr/>
            </a:pPr>
            <a:r>
              <a:rPr kumimoji="0" lang="en-US" b="0" i="0" u="none" strike="noStrike" kern="0" cap="none" spc="0" normalizeH="0" baseline="0" noProof="0" dirty="0">
                <a:ln>
                  <a:noFill/>
                </a:ln>
                <a:solidFill>
                  <a:srgbClr val="000000"/>
                </a:solidFill>
                <a:effectLst/>
                <a:uLnTx/>
                <a:uFillTx/>
                <a:latin typeface="Calibri" panose="020F0502020204030204" pitchFamily="34" charset="0"/>
                <a:ea typeface="Calibri"/>
                <a:cs typeface="Calibri" panose="020F0502020204030204" pitchFamily="34" charset="0"/>
                <a:sym typeface="Calibri"/>
              </a:rPr>
              <a:t>    AS PARTITION myRangePF1</a:t>
            </a:r>
            <a:endParaRPr kumimoji="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endParaRPr>
          </a:p>
          <a:p>
            <a:pPr marL="0" marR="0" lvl="0" indent="0" algn="l" defTabSz="914400" rtl="0" eaLnBrk="1" fontAlgn="auto" latinLnBrk="0" hangingPunct="1">
              <a:lnSpc>
                <a:spcPct val="120000"/>
              </a:lnSpc>
              <a:spcBef>
                <a:spcPts val="0"/>
              </a:spcBef>
              <a:spcAft>
                <a:spcPts val="0"/>
              </a:spcAft>
              <a:buClr>
                <a:srgbClr val="000000"/>
              </a:buClr>
              <a:buSzTx/>
              <a:buFont typeface="Arial"/>
              <a:buNone/>
              <a:tabLst/>
              <a:defRPr/>
            </a:pPr>
            <a:r>
              <a:rPr kumimoji="0" lang="en-US" b="0" i="0" u="none" strike="noStrike" kern="0" cap="none" spc="0" normalizeH="0" baseline="0" noProof="0" dirty="0">
                <a:ln>
                  <a:noFill/>
                </a:ln>
                <a:solidFill>
                  <a:srgbClr val="000000"/>
                </a:solidFill>
                <a:effectLst/>
                <a:uLnTx/>
                <a:uFillTx/>
                <a:latin typeface="Calibri" panose="020F0502020204030204" pitchFamily="34" charset="0"/>
                <a:ea typeface="Calibri"/>
                <a:cs typeface="Calibri" panose="020F0502020204030204" pitchFamily="34" charset="0"/>
                <a:sym typeface="Calibri"/>
              </a:rPr>
              <a:t>    TO (test1fg, test2fg, test3fg, test4fg);</a:t>
            </a:r>
            <a:endParaRPr kumimoji="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endParaRPr>
          </a:p>
          <a:p>
            <a:pPr>
              <a:lnSpc>
                <a:spcPct val="120000"/>
              </a:lnSpc>
              <a:defRPr/>
            </a:pPr>
            <a:r>
              <a:rPr lang="en-US" dirty="0">
                <a:latin typeface="Calibri" panose="020F0502020204030204" pitchFamily="34" charset="0"/>
                <a:cs typeface="Calibri" panose="020F0502020204030204" pitchFamily="34" charset="0"/>
                <a:sym typeface="Calibri"/>
              </a:rPr>
              <a:t>GO </a:t>
            </a:r>
          </a:p>
          <a:p>
            <a:pPr>
              <a:lnSpc>
                <a:spcPct val="120000"/>
              </a:lnSpc>
              <a:defRPr/>
            </a:pPr>
            <a:r>
              <a:rPr lang="en-IN" dirty="0">
                <a:latin typeface="Calibri" panose="020F0502020204030204" pitchFamily="34" charset="0"/>
                <a:cs typeface="Calibri" panose="020F0502020204030204" pitchFamily="34" charset="0"/>
                <a:sym typeface="Calibri"/>
              </a:rPr>
              <a:t>CREATE TABLE PartitionTable (col1 int, col2 char(10))</a:t>
            </a:r>
            <a:endParaRPr lang="en-IN" dirty="0">
              <a:latin typeface="Calibri" panose="020F0502020204030204" pitchFamily="34" charset="0"/>
              <a:cs typeface="Calibri" panose="020F0502020204030204" pitchFamily="34" charset="0"/>
            </a:endParaRPr>
          </a:p>
          <a:p>
            <a:pPr>
              <a:lnSpc>
                <a:spcPct val="120000"/>
              </a:lnSpc>
              <a:defRPr/>
            </a:pPr>
            <a:r>
              <a:rPr lang="en-IN" dirty="0">
                <a:latin typeface="Calibri" panose="020F0502020204030204" pitchFamily="34" charset="0"/>
                <a:cs typeface="Calibri" panose="020F0502020204030204" pitchFamily="34" charset="0"/>
                <a:sym typeface="Calibri"/>
              </a:rPr>
              <a:t>    ON myRangePS1 (col1);</a:t>
            </a:r>
            <a:endParaRPr lang="en-IN" dirty="0">
              <a:latin typeface="Calibri" panose="020F0502020204030204" pitchFamily="34" charset="0"/>
              <a:cs typeface="Calibri" panose="020F0502020204030204" pitchFamily="34" charset="0"/>
            </a:endParaRPr>
          </a:p>
          <a:p>
            <a:pPr>
              <a:lnSpc>
                <a:spcPct val="120000"/>
              </a:lnSpc>
              <a:defRPr/>
            </a:pPr>
            <a:r>
              <a:rPr lang="en-IN" dirty="0">
                <a:latin typeface="Calibri" panose="020F0502020204030204" pitchFamily="34" charset="0"/>
                <a:cs typeface="Calibri" panose="020F0502020204030204" pitchFamily="34" charset="0"/>
                <a:sym typeface="Calibri"/>
              </a:rPr>
              <a:t>GO</a:t>
            </a:r>
          </a:p>
        </p:txBody>
      </p:sp>
      <p:sp>
        <p:nvSpPr>
          <p:cNvPr id="8" name="Google Shape;191;p10">
            <a:extLst>
              <a:ext uri="{FF2B5EF4-FFF2-40B4-BE49-F238E27FC236}">
                <a16:creationId xmlns:a16="http://schemas.microsoft.com/office/drawing/2014/main" id="{13B5F929-A0C9-4644-B223-E396F1358C31}"/>
              </a:ext>
            </a:extLst>
          </p:cNvPr>
          <p:cNvSpPr txBox="1"/>
          <p:nvPr/>
        </p:nvSpPr>
        <p:spPr>
          <a:xfrm>
            <a:off x="5206897" y="4737012"/>
            <a:ext cx="6422369" cy="1077178"/>
          </a:xfrm>
          <a:prstGeom prst="rect">
            <a:avLst/>
          </a:prstGeom>
          <a:noFill/>
          <a:ln>
            <a:noFill/>
          </a:ln>
        </p:spPr>
        <p:txBody>
          <a:bodyPr spcFirstLastPara="1" wrap="square" lIns="91425" tIns="45700" rIns="91425" bIns="45700" anchor="t" anchorCtr="0">
            <a:spAutoFit/>
          </a:bodyPr>
          <a:lstStyle/>
          <a:p>
            <a:pPr marL="285750" marR="0" lvl="0" indent="-285750" algn="l" defTabSz="914400" rtl="0" eaLnBrk="1" fontAlgn="auto" latinLnBrk="0" hangingPunct="1">
              <a:lnSpc>
                <a:spcPct val="100000"/>
              </a:lnSpc>
              <a:spcBef>
                <a:spcPts val="0"/>
              </a:spcBef>
              <a:spcAft>
                <a:spcPts val="0"/>
              </a:spcAft>
              <a:buClr>
                <a:srgbClr val="000000"/>
              </a:buClr>
              <a:buSzPts val="1600"/>
              <a:buFont typeface="Arial"/>
              <a:buChar char="•"/>
              <a:tabLst/>
              <a:defRPr/>
            </a:pPr>
            <a:r>
              <a:rPr kumimoji="0" lang="en-US" sz="1600" b="0" i="0" u="none" strike="noStrike" kern="0" cap="none" spc="0" normalizeH="0" baseline="0" noProof="0" dirty="0">
                <a:ln>
                  <a:noFill/>
                </a:ln>
                <a:solidFill>
                  <a:srgbClr val="000000"/>
                </a:solidFill>
                <a:effectLst/>
                <a:uLnTx/>
                <a:uFillTx/>
                <a:latin typeface="Calibri" panose="020F0502020204030204" pitchFamily="34" charset="0"/>
                <a:ea typeface="Calibri"/>
                <a:cs typeface="Calibri" panose="020F0502020204030204" pitchFamily="34" charset="0"/>
                <a:sym typeface="Calibri"/>
              </a:rPr>
              <a:t>Partition test1fg will contain tuples with col1 values &lt;= 1</a:t>
            </a:r>
            <a:endParaRPr kumimoji="0" sz="14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Pts val="1600"/>
              <a:buFont typeface="Arial"/>
              <a:buChar char="•"/>
              <a:tabLst/>
              <a:defRPr/>
            </a:pPr>
            <a:r>
              <a:rPr kumimoji="0" lang="en-US" sz="1600" b="0" i="0" u="none" strike="noStrike" kern="0" cap="none" spc="0" normalizeH="0" baseline="0" noProof="0" dirty="0">
                <a:ln>
                  <a:noFill/>
                </a:ln>
                <a:solidFill>
                  <a:srgbClr val="000000"/>
                </a:solidFill>
                <a:effectLst/>
                <a:uLnTx/>
                <a:uFillTx/>
                <a:latin typeface="Calibri" panose="020F0502020204030204" pitchFamily="34" charset="0"/>
                <a:ea typeface="Calibri"/>
                <a:cs typeface="Calibri" panose="020F0502020204030204" pitchFamily="34" charset="0"/>
                <a:sym typeface="Calibri"/>
              </a:rPr>
              <a:t>Partition test2fg will contain tuples with col1 values &gt; 1 and  &lt;= 100</a:t>
            </a:r>
            <a:endParaRPr kumimoji="0" sz="14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Pts val="1600"/>
              <a:buFont typeface="Arial"/>
              <a:buChar char="•"/>
              <a:tabLst/>
              <a:defRPr/>
            </a:pPr>
            <a:r>
              <a:rPr kumimoji="0" lang="en-US" sz="1600" b="0" i="0" u="none" strike="noStrike" kern="0" cap="none" spc="0" normalizeH="0" baseline="0" noProof="0" dirty="0">
                <a:ln>
                  <a:noFill/>
                </a:ln>
                <a:solidFill>
                  <a:srgbClr val="000000"/>
                </a:solidFill>
                <a:effectLst/>
                <a:uLnTx/>
                <a:uFillTx/>
                <a:latin typeface="Calibri" panose="020F0502020204030204" pitchFamily="34" charset="0"/>
                <a:ea typeface="Calibri"/>
                <a:cs typeface="Calibri" panose="020F0502020204030204" pitchFamily="34" charset="0"/>
                <a:sym typeface="Calibri"/>
              </a:rPr>
              <a:t>Partition test3fg will contain tuples with col1 values &gt; 100 and  &lt;= 1000</a:t>
            </a:r>
            <a:endParaRPr kumimoji="0" sz="1600" b="0" i="0" u="none" strike="noStrike" kern="0" cap="none" spc="0" normalizeH="0" baseline="0" noProof="0" dirty="0">
              <a:ln>
                <a:noFill/>
              </a:ln>
              <a:solidFill>
                <a:srgbClr val="000000"/>
              </a:solidFill>
              <a:effectLst/>
              <a:uLnTx/>
              <a:uFillTx/>
              <a:latin typeface="Calibri" panose="020F0502020204030204" pitchFamily="34" charset="0"/>
              <a:ea typeface="Calibri"/>
              <a:cs typeface="Calibri" panose="020F0502020204030204" pitchFamily="34" charset="0"/>
              <a:sym typeface="Calibri"/>
            </a:endParaRPr>
          </a:p>
          <a:p>
            <a:pPr marL="285750" marR="0" lvl="0" indent="-285750" algn="l" defTabSz="914400" rtl="0" eaLnBrk="1" fontAlgn="auto" latinLnBrk="0" hangingPunct="1">
              <a:lnSpc>
                <a:spcPct val="100000"/>
              </a:lnSpc>
              <a:spcBef>
                <a:spcPts val="0"/>
              </a:spcBef>
              <a:spcAft>
                <a:spcPts val="0"/>
              </a:spcAft>
              <a:buClr>
                <a:srgbClr val="000000"/>
              </a:buClr>
              <a:buSzPts val="1600"/>
              <a:buFont typeface="Arial"/>
              <a:buChar char="•"/>
              <a:tabLst/>
              <a:defRPr/>
            </a:pPr>
            <a:r>
              <a:rPr kumimoji="0" lang="en-US" sz="1600" b="0" i="0" u="none" strike="noStrike" kern="0" cap="none" spc="0" normalizeH="0" baseline="0" noProof="0" dirty="0">
                <a:ln>
                  <a:noFill/>
                </a:ln>
                <a:solidFill>
                  <a:srgbClr val="000000"/>
                </a:solidFill>
                <a:effectLst/>
                <a:uLnTx/>
                <a:uFillTx/>
                <a:latin typeface="Calibri" panose="020F0502020204030204" pitchFamily="34" charset="0"/>
                <a:ea typeface="Calibri"/>
                <a:cs typeface="Calibri" panose="020F0502020204030204" pitchFamily="34" charset="0"/>
                <a:sym typeface="Calibri"/>
              </a:rPr>
              <a:t>Partition test4fg will contain tuples with col1 values &gt; 1000</a:t>
            </a:r>
            <a:endParaRPr kumimoji="0" sz="1600" b="0" i="0" u="none" strike="noStrike" kern="0" cap="none" spc="0" normalizeH="0" baseline="0" noProof="0" dirty="0">
              <a:ln>
                <a:noFill/>
              </a:ln>
              <a:solidFill>
                <a:srgbClr val="000000"/>
              </a:solidFill>
              <a:effectLst/>
              <a:uLnTx/>
              <a:uFillTx/>
              <a:latin typeface="Calibri" panose="020F0502020204030204" pitchFamily="34" charset="0"/>
              <a:ea typeface="Calibri"/>
              <a:cs typeface="Calibri" panose="020F0502020204030204" pitchFamily="34" charset="0"/>
              <a:sym typeface="Calibri"/>
            </a:endParaRPr>
          </a:p>
        </p:txBody>
      </p:sp>
      <p:sp>
        <p:nvSpPr>
          <p:cNvPr id="2" name="TextBox 1">
            <a:extLst>
              <a:ext uri="{FF2B5EF4-FFF2-40B4-BE49-F238E27FC236}">
                <a16:creationId xmlns:a16="http://schemas.microsoft.com/office/drawing/2014/main" id="{2B141ABC-A91B-44A6-94B3-61C039C7511F}"/>
              </a:ext>
            </a:extLst>
          </p:cNvPr>
          <p:cNvSpPr txBox="1"/>
          <p:nvPr/>
        </p:nvSpPr>
        <p:spPr>
          <a:xfrm>
            <a:off x="549087" y="4058645"/>
            <a:ext cx="2654489" cy="307777"/>
          </a:xfrm>
          <a:prstGeom prst="rect">
            <a:avLst/>
          </a:prstGeom>
          <a:noFill/>
        </p:spPr>
        <p:txBody>
          <a:bodyPr wrap="square" rtlCol="0">
            <a:spAutoFit/>
          </a:bodyPr>
          <a:lstStyle/>
          <a:p>
            <a:r>
              <a:rPr lang="en-IN" b="1" dirty="0">
                <a:solidFill>
                  <a:srgbClr val="FF0000"/>
                </a:solidFill>
                <a:latin typeface="Calibri" panose="020F0502020204030204" pitchFamily="34" charset="0"/>
                <a:cs typeface="Calibri" panose="020F0502020204030204" pitchFamily="34" charset="0"/>
              </a:rPr>
              <a:t>Example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8"/>
          <p:cNvSpPr/>
          <p:nvPr/>
        </p:nvSpPr>
        <p:spPr>
          <a:xfrm>
            <a:off x="207152" y="651898"/>
            <a:ext cx="10692496" cy="461624"/>
          </a:xfrm>
          <a:prstGeom prst="rect">
            <a:avLst/>
          </a:prstGeom>
          <a:noFill/>
          <a:ln>
            <a:noFill/>
          </a:ln>
        </p:spPr>
        <p:txBody>
          <a:bodyPr spcFirstLastPara="1" wrap="square" lIns="91425" tIns="45700" rIns="91425" bIns="45700" anchor="t" anchorCtr="0">
            <a:spAutoFit/>
          </a:bodyPr>
          <a:lstStyle/>
          <a:p>
            <a:pPr>
              <a:defRPr/>
            </a:pPr>
            <a:r>
              <a:rPr kumimoji="0" lang="en-IN" sz="2400" b="1" i="0" u="none" strike="noStrike" kern="0" cap="none" spc="0" normalizeH="0" baseline="0" noProof="0" dirty="0">
                <a:ln>
                  <a:noFill/>
                </a:ln>
                <a:solidFill>
                  <a:srgbClr val="C55A11"/>
                </a:solidFill>
                <a:effectLst/>
                <a:uLnTx/>
                <a:uFillTx/>
                <a:latin typeface="Calibri"/>
                <a:ea typeface="Calibri"/>
                <a:cs typeface="Calibri"/>
                <a:sym typeface="Calibri"/>
              </a:rPr>
              <a:t>4.4  </a:t>
            </a:r>
            <a:r>
              <a:rPr kumimoji="0" lang="en-IN" sz="2400" b="1" i="0" u="none" strike="noStrike" kern="0" cap="none" spc="0" normalizeH="0" baseline="0" noProof="0" dirty="0">
                <a:ln>
                  <a:noFill/>
                </a:ln>
                <a:solidFill>
                  <a:srgbClr val="0070C0"/>
                </a:solidFill>
                <a:effectLst/>
                <a:uLnTx/>
                <a:uFillTx/>
                <a:latin typeface="Calibri"/>
                <a:ea typeface="Calibri"/>
                <a:cs typeface="Calibri"/>
                <a:sym typeface="Calibri"/>
              </a:rPr>
              <a:t>Distributed Hashing</a:t>
            </a:r>
          </a:p>
        </p:txBody>
      </p:sp>
      <p:cxnSp>
        <p:nvCxnSpPr>
          <p:cNvPr id="165" name="Google Shape;165;p8"/>
          <p:cNvCxnSpPr/>
          <p:nvPr/>
        </p:nvCxnSpPr>
        <p:spPr>
          <a:xfrm>
            <a:off x="-8308" y="1316458"/>
            <a:ext cx="8300052" cy="0"/>
          </a:xfrm>
          <a:prstGeom prst="straightConnector1">
            <a:avLst/>
          </a:prstGeom>
          <a:noFill/>
          <a:ln w="38100" cap="flat" cmpd="sng">
            <a:solidFill>
              <a:srgbClr val="C55A11"/>
            </a:solidFill>
            <a:prstDash val="solid"/>
            <a:miter lim="800000"/>
            <a:headEnd type="none" w="sm" len="sm"/>
            <a:tailEnd type="none" w="sm" len="sm"/>
          </a:ln>
        </p:spPr>
      </p:cxnSp>
      <p:sp>
        <p:nvSpPr>
          <p:cNvPr id="167" name="Google Shape;167;p8"/>
          <p:cNvSpPr/>
          <p:nvPr/>
        </p:nvSpPr>
        <p:spPr>
          <a:xfrm>
            <a:off x="207152" y="252240"/>
            <a:ext cx="7497214" cy="461665"/>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400" b="1" i="0" u="none" strike="noStrike" kern="0" cap="none" spc="0" normalizeH="0" baseline="0" noProof="0">
                <a:ln>
                  <a:noFill/>
                </a:ln>
                <a:solidFill>
                  <a:srgbClr val="2F5496"/>
                </a:solidFill>
                <a:effectLst/>
                <a:uLnTx/>
                <a:uFillTx/>
                <a:latin typeface="Calibri"/>
                <a:ea typeface="Calibri"/>
                <a:cs typeface="Calibri"/>
                <a:sym typeface="Calibri"/>
              </a:rPr>
              <a:t>CLOUD COMPUTING</a:t>
            </a:r>
            <a:endParaRPr kumimoji="0" sz="2400" b="1" i="0" u="none" strike="noStrike" kern="0" cap="none" spc="0" normalizeH="0" baseline="0" noProof="0">
              <a:ln>
                <a:noFill/>
              </a:ln>
              <a:solidFill>
                <a:srgbClr val="2F5496"/>
              </a:solidFill>
              <a:effectLst/>
              <a:uLnTx/>
              <a:uFillTx/>
              <a:latin typeface="Calibri"/>
              <a:ea typeface="Calibri"/>
              <a:cs typeface="Calibri"/>
              <a:sym typeface="Calibri"/>
            </a:endParaRPr>
          </a:p>
        </p:txBody>
      </p:sp>
      <p:sp>
        <p:nvSpPr>
          <p:cNvPr id="168" name="Google Shape;168;p8" descr="Dell J155F PERC 6/E SAS PCI-E Raid Controller for PowerVault ..."/>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169" name="Google Shape;169;p8"/>
          <p:cNvSpPr txBox="1"/>
          <p:nvPr/>
        </p:nvSpPr>
        <p:spPr>
          <a:xfrm>
            <a:off x="228615" y="1316458"/>
            <a:ext cx="11963385" cy="5541542"/>
          </a:xfrm>
          <a:prstGeom prst="rect">
            <a:avLst/>
          </a:prstGeom>
          <a:noFill/>
          <a:ln>
            <a:noFill/>
          </a:ln>
        </p:spPr>
        <p:txBody>
          <a:bodyPr spcFirstLastPara="1" wrap="square" lIns="91425" tIns="45700" rIns="91425" bIns="45700" anchor="t" anchorCtr="0">
            <a:normAutofit lnSpcReduction="10000"/>
          </a:bodyPr>
          <a:lstStyle/>
          <a:p>
            <a:pPr marL="342900" marR="0" lvl="0" indent="-342900" algn="l" defTabSz="914400" rtl="0" eaLnBrk="1" fontAlgn="auto" latinLnBrk="0" hangingPunct="1">
              <a:lnSpc>
                <a:spcPct val="120000"/>
              </a:lnSpc>
              <a:spcBef>
                <a:spcPts val="400"/>
              </a:spcBef>
              <a:spcAft>
                <a:spcPts val="0"/>
              </a:spcAft>
              <a:buClr>
                <a:srgbClr val="000000"/>
              </a:buClr>
              <a:buSzPts val="2000"/>
              <a:buFont typeface="Arial"/>
              <a:buChar char="•"/>
              <a:tabLst/>
              <a:defRPr/>
            </a:pPr>
            <a:r>
              <a:rPr lang="en-IN" sz="2000" dirty="0">
                <a:latin typeface="Calibri" panose="020F0502020204030204" pitchFamily="34" charset="0"/>
                <a:ea typeface="Calibri"/>
                <a:cs typeface="Calibri" panose="020F0502020204030204" pitchFamily="34" charset="0"/>
                <a:sym typeface="Calibri"/>
              </a:rPr>
              <a:t>The hash table discussed earlier may need to be split into several parts and stored in different servers for working around the memory limitations of a single system to create and keep these large hash tables</a:t>
            </a:r>
          </a:p>
          <a:p>
            <a:pPr marL="342900" marR="0" lvl="0" indent="-342900" algn="l" defTabSz="914400" rtl="0" eaLnBrk="1" fontAlgn="auto" latinLnBrk="0" hangingPunct="1">
              <a:lnSpc>
                <a:spcPct val="120000"/>
              </a:lnSpc>
              <a:spcBef>
                <a:spcPts val="400"/>
              </a:spcBef>
              <a:spcAft>
                <a:spcPts val="0"/>
              </a:spcAft>
              <a:buClr>
                <a:srgbClr val="000000"/>
              </a:buClr>
              <a:buSzPts val="2000"/>
              <a:buFont typeface="Arial"/>
              <a:buChar char="•"/>
              <a:tabLst/>
              <a:defRPr/>
            </a:pPr>
            <a:r>
              <a:rPr lang="en-IN" sz="2000" dirty="0">
                <a:latin typeface="Calibri" panose="020F0502020204030204" pitchFamily="34" charset="0"/>
                <a:ea typeface="Calibri"/>
                <a:cs typeface="Calibri" panose="020F0502020204030204" pitchFamily="34" charset="0"/>
                <a:sym typeface="Calibri"/>
              </a:rPr>
              <a:t>In these environments the data partitions and their keys (the hash table) are distributed among many servers (thus the name of distributed hashing)</a:t>
            </a:r>
          </a:p>
          <a:p>
            <a:pPr marL="342900" marR="0" lvl="0" indent="-342900" algn="l" defTabSz="914400" rtl="0" eaLnBrk="1" fontAlgn="auto" latinLnBrk="0" hangingPunct="1">
              <a:lnSpc>
                <a:spcPct val="120000"/>
              </a:lnSpc>
              <a:spcBef>
                <a:spcPts val="400"/>
              </a:spcBef>
              <a:spcAft>
                <a:spcPts val="0"/>
              </a:spcAft>
              <a:buClr>
                <a:srgbClr val="000000"/>
              </a:buClr>
              <a:buSzPts val="2000"/>
              <a:buFont typeface="Arial"/>
              <a:buChar char="•"/>
              <a:tabLst/>
              <a:defRPr/>
            </a:pPr>
            <a:r>
              <a:rPr lang="en-IN" sz="2000" dirty="0">
                <a:latin typeface="Calibri" panose="020F0502020204030204" pitchFamily="34" charset="0"/>
                <a:ea typeface="Calibri"/>
                <a:cs typeface="Calibri" panose="020F0502020204030204" pitchFamily="34" charset="0"/>
                <a:sym typeface="Calibri"/>
              </a:rPr>
              <a:t>The mechanism for distribution of the keys onto different servers could be a simple hash modulo of the number of servers in the environment. Detailing, for the partition key under consideration, compute the hash and then by using modulo of the number of servers, determine which server the key and the partition will need to be stored in or read from.</a:t>
            </a:r>
          </a:p>
          <a:p>
            <a:pPr marL="342900" marR="0" lvl="0" indent="-342900" algn="l" defTabSz="914400" rtl="0" eaLnBrk="1" fontAlgn="auto" latinLnBrk="0" hangingPunct="1">
              <a:lnSpc>
                <a:spcPct val="120000"/>
              </a:lnSpc>
              <a:spcBef>
                <a:spcPts val="400"/>
              </a:spcBef>
              <a:spcAft>
                <a:spcPts val="0"/>
              </a:spcAft>
              <a:buClr>
                <a:srgbClr val="000000"/>
              </a:buClr>
              <a:buSzPts val="2000"/>
              <a:buFont typeface="Arial"/>
              <a:buChar char="•"/>
              <a:tabLst/>
              <a:defRPr/>
            </a:pPr>
            <a:r>
              <a:rPr lang="en-IN" sz="2000" dirty="0">
                <a:latin typeface="Calibri" panose="020F0502020204030204" pitchFamily="34" charset="0"/>
                <a:ea typeface="Calibri"/>
                <a:cs typeface="Calibri" panose="020F0502020204030204" pitchFamily="34" charset="0"/>
                <a:sym typeface="Calibri"/>
              </a:rPr>
              <a:t>These setups also typically consist of a pool of caching servers that host many key/value pairs and are used to provide fast access to data. If the query for a key for an partition information is not available on the cache, then the data is retrieved from the distributed hashing table as a cache miss. </a:t>
            </a:r>
            <a:br>
              <a:rPr lang="en-IN" sz="2000" dirty="0">
                <a:latin typeface="Calibri" panose="020F0502020204030204" pitchFamily="34" charset="0"/>
                <a:ea typeface="Calibri"/>
                <a:cs typeface="Calibri" panose="020F0502020204030204" pitchFamily="34" charset="0"/>
                <a:sym typeface="Calibri"/>
              </a:rPr>
            </a:br>
            <a:r>
              <a:rPr lang="en-IN" sz="2000" dirty="0">
                <a:latin typeface="Calibri" panose="020F0502020204030204" pitchFamily="34" charset="0"/>
                <a:ea typeface="Calibri"/>
                <a:cs typeface="Calibri" panose="020F0502020204030204" pitchFamily="34" charset="0"/>
                <a:sym typeface="Calibri"/>
              </a:rPr>
              <a:t>So if a client needs to retrieve the partition with key say “Name”, then it looks it up in the cache and gets location of the partition. If the cache entry for “Name” does not exist, then it does a hash and the mod of the number of servers, for getting the information on which server the partition exists and then retrieves the partition information, and also populates it back into the cache for future. </a:t>
            </a:r>
          </a:p>
        </p:txBody>
      </p:sp>
    </p:spTree>
    <p:extLst>
      <p:ext uri="{BB962C8B-B14F-4D97-AF65-F5344CB8AC3E}">
        <p14:creationId xmlns:p14="http://schemas.microsoft.com/office/powerpoint/2010/main" val="3961563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pic>
        <p:nvPicPr>
          <p:cNvPr id="3" name="Picture 2">
            <a:extLst>
              <a:ext uri="{FF2B5EF4-FFF2-40B4-BE49-F238E27FC236}">
                <a16:creationId xmlns:a16="http://schemas.microsoft.com/office/drawing/2014/main" id="{A30481BC-D8DC-4A73-9747-ED0463C5C783}"/>
              </a:ext>
            </a:extLst>
          </p:cNvPr>
          <p:cNvPicPr>
            <a:picLocks noChangeAspect="1"/>
          </p:cNvPicPr>
          <p:nvPr/>
        </p:nvPicPr>
        <p:blipFill>
          <a:blip r:embed="rId3"/>
          <a:stretch>
            <a:fillRect/>
          </a:stretch>
        </p:blipFill>
        <p:spPr>
          <a:xfrm>
            <a:off x="1238250" y="4886325"/>
            <a:ext cx="2362200" cy="1971675"/>
          </a:xfrm>
          <a:prstGeom prst="rect">
            <a:avLst/>
          </a:prstGeom>
        </p:spPr>
      </p:pic>
      <p:pic>
        <p:nvPicPr>
          <p:cNvPr id="5" name="Picture 4">
            <a:extLst>
              <a:ext uri="{FF2B5EF4-FFF2-40B4-BE49-F238E27FC236}">
                <a16:creationId xmlns:a16="http://schemas.microsoft.com/office/drawing/2014/main" id="{F653096E-8E50-4FDA-8A62-F9D9737E4DBB}"/>
              </a:ext>
            </a:extLst>
          </p:cNvPr>
          <p:cNvPicPr>
            <a:picLocks noChangeAspect="1"/>
          </p:cNvPicPr>
          <p:nvPr/>
        </p:nvPicPr>
        <p:blipFill>
          <a:blip r:embed="rId4"/>
          <a:stretch>
            <a:fillRect/>
          </a:stretch>
        </p:blipFill>
        <p:spPr>
          <a:xfrm>
            <a:off x="4348487" y="4886325"/>
            <a:ext cx="2409825" cy="1924050"/>
          </a:xfrm>
          <a:prstGeom prst="rect">
            <a:avLst/>
          </a:prstGeom>
        </p:spPr>
      </p:pic>
      <p:sp>
        <p:nvSpPr>
          <p:cNvPr id="169" name="Google Shape;169;p8"/>
          <p:cNvSpPr txBox="1"/>
          <p:nvPr/>
        </p:nvSpPr>
        <p:spPr>
          <a:xfrm>
            <a:off x="63500" y="1268833"/>
            <a:ext cx="11963385" cy="5541542"/>
          </a:xfrm>
          <a:prstGeom prst="rect">
            <a:avLst/>
          </a:prstGeom>
          <a:noFill/>
          <a:ln>
            <a:noFill/>
          </a:ln>
        </p:spPr>
        <p:txBody>
          <a:bodyPr spcFirstLastPara="1" wrap="square" lIns="91425" tIns="45700" rIns="91425" bIns="45700" anchor="t" anchorCtr="0">
            <a:normAutofit/>
          </a:bodyPr>
          <a:lstStyle/>
          <a:p>
            <a:pPr marL="342900" marR="0" lvl="0" indent="-342900" algn="l" defTabSz="914400" rtl="0" eaLnBrk="1" fontAlgn="auto" latinLnBrk="0" hangingPunct="1">
              <a:lnSpc>
                <a:spcPct val="120000"/>
              </a:lnSpc>
              <a:spcBef>
                <a:spcPts val="400"/>
              </a:spcBef>
              <a:spcAft>
                <a:spcPts val="0"/>
              </a:spcAft>
              <a:buClr>
                <a:srgbClr val="000000"/>
              </a:buClr>
              <a:buSzPts val="2000"/>
              <a:buFont typeface="Arial"/>
              <a:buChar char="•"/>
              <a:tabLst/>
              <a:defRPr/>
            </a:pPr>
            <a:r>
              <a:rPr lang="en-IN" sz="2000" dirty="0">
                <a:latin typeface="Calibri" panose="020F0502020204030204" pitchFamily="34" charset="0"/>
                <a:ea typeface="Calibri"/>
                <a:cs typeface="Calibri" panose="020F0502020204030204" pitchFamily="34" charset="0"/>
                <a:sym typeface="Calibri"/>
              </a:rPr>
              <a:t>This Distributed hashing </a:t>
            </a:r>
            <a:r>
              <a:rPr lang="en-US" sz="2000" dirty="0">
                <a:latin typeface="Calibri" panose="020F0502020204030204" pitchFamily="34" charset="0"/>
                <a:ea typeface="Calibri"/>
                <a:cs typeface="Calibri" panose="020F0502020204030204" pitchFamily="34" charset="0"/>
                <a:sym typeface="Calibri"/>
              </a:rPr>
              <a:t>scheme is simple, intuitive, and works fine</a:t>
            </a:r>
            <a:r>
              <a:rPr lang="en-IN" sz="2000" dirty="0">
                <a:latin typeface="Calibri" panose="020F0502020204030204" pitchFamily="34" charset="0"/>
                <a:ea typeface="Calibri"/>
                <a:cs typeface="Calibri" panose="020F0502020204030204" pitchFamily="34" charset="0"/>
                <a:sym typeface="Calibri"/>
              </a:rPr>
              <a:t> .. but may have issues in say the following two scenarios</a:t>
            </a:r>
          </a:p>
          <a:p>
            <a:pPr marL="1080000" marR="0" lvl="0" indent="-360000" algn="l" defTabSz="914400" rtl="0" eaLnBrk="1" fontAlgn="auto" latinLnBrk="0" hangingPunct="1">
              <a:spcAft>
                <a:spcPts val="0"/>
              </a:spcAft>
              <a:buClr>
                <a:srgbClr val="000000"/>
              </a:buClr>
              <a:buSzPts val="2000"/>
              <a:buFont typeface="Arial"/>
              <a:buChar char="•"/>
              <a:tabLst/>
              <a:defRPr/>
            </a:pPr>
            <a:r>
              <a:rPr lang="en-IN" sz="2000" dirty="0">
                <a:latin typeface="Calibri" panose="020F0502020204030204" pitchFamily="34" charset="0"/>
                <a:ea typeface="Calibri"/>
                <a:cs typeface="Calibri" panose="020F0502020204030204" pitchFamily="34" charset="0"/>
                <a:sym typeface="Calibri"/>
              </a:rPr>
              <a:t>What if we add a few more servers into the pool for scaling</a:t>
            </a:r>
          </a:p>
          <a:p>
            <a:pPr marL="1080000" marR="0" lvl="0" indent="-360000" algn="l" defTabSz="914400" rtl="0" eaLnBrk="1" fontAlgn="auto" latinLnBrk="0" hangingPunct="1">
              <a:spcAft>
                <a:spcPts val="0"/>
              </a:spcAft>
              <a:buClr>
                <a:srgbClr val="000000"/>
              </a:buClr>
              <a:buSzPts val="2000"/>
              <a:buFont typeface="Arial"/>
              <a:buChar char="•"/>
              <a:tabLst/>
              <a:defRPr/>
            </a:pPr>
            <a:r>
              <a:rPr lang="en-IN" sz="2000" dirty="0">
                <a:latin typeface="Calibri" panose="020F0502020204030204" pitchFamily="34" charset="0"/>
                <a:ea typeface="Calibri"/>
                <a:cs typeface="Calibri" panose="020F0502020204030204" pitchFamily="34" charset="0"/>
                <a:sym typeface="Calibri"/>
              </a:rPr>
              <a:t>What if one of the servers fail </a:t>
            </a:r>
          </a:p>
          <a:p>
            <a:pPr marL="360000" marR="0" lvl="0" indent="-360000" algn="l" defTabSz="914400" rtl="0" eaLnBrk="1" fontAlgn="auto" latinLnBrk="0" hangingPunct="1">
              <a:lnSpc>
                <a:spcPct val="120000"/>
              </a:lnSpc>
              <a:spcBef>
                <a:spcPts val="400"/>
              </a:spcBef>
              <a:spcAft>
                <a:spcPts val="0"/>
              </a:spcAft>
              <a:buClr>
                <a:srgbClr val="000000"/>
              </a:buClr>
              <a:buSzPts val="2000"/>
              <a:buFont typeface="Arial"/>
              <a:buChar char="•"/>
              <a:tabLst/>
              <a:defRPr/>
            </a:pPr>
            <a:r>
              <a:rPr lang="en-US" sz="2000" dirty="0">
                <a:latin typeface="Calibri" panose="020F0502020204030204" pitchFamily="34" charset="0"/>
                <a:ea typeface="Calibri"/>
                <a:cs typeface="Calibri" panose="020F0502020204030204" pitchFamily="34" charset="0"/>
                <a:sym typeface="Calibri"/>
              </a:rPr>
              <a:t>Keys need to be </a:t>
            </a:r>
            <a:r>
              <a:rPr lang="en-US" sz="2000" dirty="0">
                <a:latin typeface="Calibri" panose="020F0502020204030204" pitchFamily="34" charset="0"/>
                <a:cs typeface="Calibri" panose="020F0502020204030204" pitchFamily="34" charset="0"/>
                <a:sym typeface="Calibri"/>
              </a:rPr>
              <a:t>redistributed</a:t>
            </a:r>
            <a:r>
              <a:rPr lang="en-US" sz="2000" dirty="0">
                <a:latin typeface="Calibri" panose="020F0502020204030204" pitchFamily="34" charset="0"/>
                <a:ea typeface="Calibri"/>
                <a:cs typeface="Calibri" panose="020F0502020204030204" pitchFamily="34" charset="0"/>
                <a:sym typeface="Calibri"/>
              </a:rPr>
              <a:t> to account for the missing server or to account for new servers in the pool</a:t>
            </a:r>
          </a:p>
          <a:p>
            <a:pPr marL="360000" indent="-360000">
              <a:lnSpc>
                <a:spcPct val="120000"/>
              </a:lnSpc>
              <a:buSzPts val="2000"/>
              <a:buFont typeface="Arial"/>
              <a:buChar char="•"/>
              <a:defRPr/>
            </a:pPr>
            <a:r>
              <a:rPr lang="en-US" sz="2000" dirty="0">
                <a:latin typeface="Calibri" panose="020F0502020204030204" pitchFamily="34" charset="0"/>
                <a:cs typeface="Calibri" panose="020F0502020204030204" pitchFamily="34" charset="0"/>
                <a:sym typeface="Calibri"/>
              </a:rPr>
              <a:t>This is true for any distribution scheme, but the problem with our simple modulo distribution is that when the number of servers changes, most hashes modulo N will change, so most keys will need to be moved to a different server. So, even if a single server is removed or added, all keys will likely need to be rehashed into a different server. </a:t>
            </a:r>
            <a:r>
              <a:rPr lang="en-US" sz="2000" dirty="0" err="1">
                <a:latin typeface="Calibri" panose="020F0502020204030204" pitchFamily="34" charset="0"/>
                <a:cs typeface="Calibri" panose="020F0502020204030204" pitchFamily="34" charset="0"/>
                <a:sym typeface="Calibri"/>
              </a:rPr>
              <a:t>Eg.</a:t>
            </a:r>
            <a:r>
              <a:rPr lang="en-US" sz="2000" dirty="0">
                <a:latin typeface="Calibri" panose="020F0502020204030204" pitchFamily="34" charset="0"/>
                <a:cs typeface="Calibri" panose="020F0502020204030204" pitchFamily="34" charset="0"/>
                <a:sym typeface="Calibri"/>
              </a:rPr>
              <a:t> Lets say Server 2 (of 0,1 and 2) failed. The new keys are below. Note </a:t>
            </a:r>
            <a:r>
              <a:rPr lang="en-US" sz="2000" dirty="0">
                <a:latin typeface="Calibri" panose="020F0502020204030204" pitchFamily="34" charset="0"/>
                <a:cs typeface="Calibri" panose="020F0502020204030204" pitchFamily="34" charset="0"/>
              </a:rPr>
              <a:t>that all key locations changed, not only the ones from server C representing 2 in the HASH mod 3.</a:t>
            </a:r>
            <a:endParaRPr lang="en-IN" sz="2000" dirty="0">
              <a:latin typeface="Calibri" panose="020F0502020204030204" pitchFamily="34" charset="0"/>
              <a:cs typeface="Calibri" panose="020F0502020204030204" pitchFamily="34" charset="0"/>
            </a:endParaRPr>
          </a:p>
          <a:p>
            <a:pPr marL="360000" marR="0" lvl="0" indent="-360000" algn="l" defTabSz="914400" rtl="0" eaLnBrk="1" fontAlgn="auto" latinLnBrk="0" hangingPunct="1">
              <a:lnSpc>
                <a:spcPct val="120000"/>
              </a:lnSpc>
              <a:spcBef>
                <a:spcPts val="400"/>
              </a:spcBef>
              <a:spcAft>
                <a:spcPts val="0"/>
              </a:spcAft>
              <a:buClr>
                <a:srgbClr val="000000"/>
              </a:buClr>
              <a:buSzPts val="2000"/>
              <a:buFont typeface="Arial"/>
              <a:buChar char="•"/>
              <a:tabLst/>
              <a:defRPr/>
            </a:pPr>
            <a:endParaRPr lang="en-IN" sz="2000" dirty="0">
              <a:latin typeface="Calibri" panose="020F0502020204030204" pitchFamily="34" charset="0"/>
              <a:ea typeface="Calibri"/>
              <a:cs typeface="Calibri" panose="020F0502020204030204" pitchFamily="34" charset="0"/>
              <a:sym typeface="Calibri"/>
            </a:endParaRPr>
          </a:p>
        </p:txBody>
      </p:sp>
      <p:sp>
        <p:nvSpPr>
          <p:cNvPr id="164" name="Google Shape;164;p8"/>
          <p:cNvSpPr/>
          <p:nvPr/>
        </p:nvSpPr>
        <p:spPr>
          <a:xfrm>
            <a:off x="207152" y="651898"/>
            <a:ext cx="10692496" cy="461624"/>
          </a:xfrm>
          <a:prstGeom prst="rect">
            <a:avLst/>
          </a:prstGeom>
          <a:noFill/>
          <a:ln>
            <a:noFill/>
          </a:ln>
        </p:spPr>
        <p:txBody>
          <a:bodyPr spcFirstLastPara="1" wrap="square" lIns="91425" tIns="45700" rIns="91425" bIns="45700" anchor="t" anchorCtr="0">
            <a:spAutoFit/>
          </a:bodyPr>
          <a:lstStyle/>
          <a:p>
            <a:pPr>
              <a:defRPr/>
            </a:pPr>
            <a:r>
              <a:rPr kumimoji="0" lang="en-IN" sz="2400" b="1" i="0" u="none" strike="noStrike" kern="0" cap="none" spc="0" normalizeH="0" baseline="0" noProof="0" dirty="0">
                <a:ln>
                  <a:noFill/>
                </a:ln>
                <a:solidFill>
                  <a:srgbClr val="C55A11"/>
                </a:solidFill>
                <a:effectLst/>
                <a:uLnTx/>
                <a:uFillTx/>
                <a:latin typeface="Calibri"/>
                <a:ea typeface="Calibri"/>
                <a:cs typeface="Calibri"/>
                <a:sym typeface="Calibri"/>
              </a:rPr>
              <a:t>4.4  </a:t>
            </a:r>
            <a:r>
              <a:rPr kumimoji="0" lang="en-IN" sz="2400" b="1" i="0" u="none" strike="noStrike" kern="0" cap="none" spc="0" normalizeH="0" baseline="0" noProof="0" dirty="0">
                <a:ln>
                  <a:noFill/>
                </a:ln>
                <a:solidFill>
                  <a:srgbClr val="0070C0"/>
                </a:solidFill>
                <a:effectLst/>
                <a:uLnTx/>
                <a:uFillTx/>
                <a:latin typeface="Calibri"/>
                <a:ea typeface="Calibri"/>
                <a:cs typeface="Calibri"/>
                <a:sym typeface="Calibri"/>
              </a:rPr>
              <a:t>Distributed Hashing – Rehashing Problem</a:t>
            </a:r>
          </a:p>
        </p:txBody>
      </p:sp>
      <p:cxnSp>
        <p:nvCxnSpPr>
          <p:cNvPr id="165" name="Google Shape;165;p8"/>
          <p:cNvCxnSpPr/>
          <p:nvPr/>
        </p:nvCxnSpPr>
        <p:spPr>
          <a:xfrm>
            <a:off x="-8308" y="1316458"/>
            <a:ext cx="8300052" cy="0"/>
          </a:xfrm>
          <a:prstGeom prst="straightConnector1">
            <a:avLst/>
          </a:prstGeom>
          <a:noFill/>
          <a:ln w="38100" cap="flat" cmpd="sng">
            <a:solidFill>
              <a:srgbClr val="C55A11"/>
            </a:solidFill>
            <a:prstDash val="solid"/>
            <a:miter lim="800000"/>
            <a:headEnd type="none" w="sm" len="sm"/>
            <a:tailEnd type="none" w="sm" len="sm"/>
          </a:ln>
        </p:spPr>
      </p:cxnSp>
      <p:sp>
        <p:nvSpPr>
          <p:cNvPr id="167" name="Google Shape;167;p8"/>
          <p:cNvSpPr/>
          <p:nvPr/>
        </p:nvSpPr>
        <p:spPr>
          <a:xfrm>
            <a:off x="207152" y="252240"/>
            <a:ext cx="7497214" cy="461665"/>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400" b="1" i="0" u="none" strike="noStrike" kern="0" cap="none" spc="0" normalizeH="0" baseline="0" noProof="0">
                <a:ln>
                  <a:noFill/>
                </a:ln>
                <a:solidFill>
                  <a:srgbClr val="2F5496"/>
                </a:solidFill>
                <a:effectLst/>
                <a:uLnTx/>
                <a:uFillTx/>
                <a:latin typeface="Calibri"/>
                <a:ea typeface="Calibri"/>
                <a:cs typeface="Calibri"/>
                <a:sym typeface="Calibri"/>
              </a:rPr>
              <a:t>CLOUD COMPUTING</a:t>
            </a:r>
            <a:endParaRPr kumimoji="0" sz="2400" b="1" i="0" u="none" strike="noStrike" kern="0" cap="none" spc="0" normalizeH="0" baseline="0" noProof="0">
              <a:ln>
                <a:noFill/>
              </a:ln>
              <a:solidFill>
                <a:srgbClr val="2F5496"/>
              </a:solidFill>
              <a:effectLst/>
              <a:uLnTx/>
              <a:uFillTx/>
              <a:latin typeface="Calibri"/>
              <a:ea typeface="Calibri"/>
              <a:cs typeface="Calibri"/>
              <a:sym typeface="Calibri"/>
            </a:endParaRPr>
          </a:p>
        </p:txBody>
      </p:sp>
      <p:sp>
        <p:nvSpPr>
          <p:cNvPr id="168" name="Google Shape;168;p8" descr="Dell J155F PERC 6/E SAS PCI-E Raid Controller for PowerVault ..."/>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14" name="TextBox 13">
            <a:extLst>
              <a:ext uri="{FF2B5EF4-FFF2-40B4-BE49-F238E27FC236}">
                <a16:creationId xmlns:a16="http://schemas.microsoft.com/office/drawing/2014/main" id="{7C1880AC-004B-428A-962C-B640CDE9CE59}"/>
              </a:ext>
            </a:extLst>
          </p:cNvPr>
          <p:cNvSpPr txBox="1"/>
          <p:nvPr/>
        </p:nvSpPr>
        <p:spPr>
          <a:xfrm>
            <a:off x="6581775" y="5314953"/>
            <a:ext cx="5700710" cy="1419223"/>
          </a:xfrm>
          <a:prstGeom prst="rect">
            <a:avLst/>
          </a:prstGeom>
          <a:noFill/>
        </p:spPr>
        <p:txBody>
          <a:bodyPr wrap="square">
            <a:spAutoFit/>
          </a:bodyPr>
          <a:lstStyle/>
          <a:p>
            <a:pPr algn="l" fontAlgn="base"/>
            <a:r>
              <a:rPr lang="en-US" dirty="0"/>
              <a:t>Typical use case discussed earlier with caching, this would mean that, all of a sudden, the keys won’t be found because they won’t yet be present at their new location.</a:t>
            </a:r>
          </a:p>
          <a:p>
            <a:pPr algn="l" fontAlgn="base"/>
            <a:r>
              <a:rPr lang="en-US" dirty="0"/>
              <a:t>So, most queries will result in misses, and the original data will likely need retrieving again from the source to be rehashed, thus placing a heavy load on the origin </a:t>
            </a:r>
          </a:p>
        </p:txBody>
      </p:sp>
    </p:spTree>
    <p:extLst>
      <p:ext uri="{BB962C8B-B14F-4D97-AF65-F5344CB8AC3E}">
        <p14:creationId xmlns:p14="http://schemas.microsoft.com/office/powerpoint/2010/main" val="18619153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207152" y="651898"/>
            <a:ext cx="7999758"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ED7D31">
                    <a:lumMod val="75000"/>
                  </a:srgbClr>
                </a:solidFill>
                <a:effectLst/>
                <a:uLnTx/>
                <a:uFillTx/>
                <a:latin typeface="Calibri"/>
                <a:ea typeface="+mn-ea"/>
                <a:cs typeface="+mn-cs"/>
              </a:rPr>
              <a:t>Consistent Hashing</a:t>
            </a:r>
            <a:endParaRPr kumimoji="0" lang="en-IN" sz="2400" b="1" i="0" u="none" strike="noStrike" kern="1200" cap="none" spc="0" normalizeH="0" baseline="0" noProof="0" dirty="0">
              <a:ln>
                <a:noFill/>
              </a:ln>
              <a:solidFill>
                <a:srgbClr val="ED7D31">
                  <a:lumMod val="75000"/>
                </a:srgbClr>
              </a:solidFill>
              <a:effectLst/>
              <a:uLnTx/>
              <a:uFillTx/>
              <a:latin typeface="Calibri"/>
              <a:ea typeface="+mn-ea"/>
              <a:cs typeface="+mn-cs"/>
            </a:endParaRP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68CE83B1-4814-4C9B-8095-7F6242756005}"/>
              </a:ext>
            </a:extLst>
          </p:cNvPr>
          <p:cNvSpPr/>
          <p:nvPr/>
        </p:nvSpPr>
        <p:spPr>
          <a:xfrm>
            <a:off x="207152" y="252240"/>
            <a:ext cx="7497214"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4472C4">
                    <a:lumMod val="75000"/>
                  </a:srgbClr>
                </a:solidFill>
                <a:effectLst/>
                <a:uLnTx/>
                <a:uFillTx/>
                <a:latin typeface="Calibri"/>
                <a:ea typeface="+mn-ea"/>
                <a:cs typeface="+mn-cs"/>
              </a:rPr>
              <a:t>CLOUD COMPUTING</a:t>
            </a:r>
          </a:p>
        </p:txBody>
      </p:sp>
      <p:sp>
        <p:nvSpPr>
          <p:cNvPr id="3" name="AutoShape 4" descr="Dell J155F PERC 6/E SAS PCI-E Raid Controller for PowerVault ..."/>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a:ea typeface="+mn-ea"/>
              <a:cs typeface="+mn-cs"/>
            </a:endParaRPr>
          </a:p>
        </p:txBody>
      </p:sp>
      <p:sp>
        <p:nvSpPr>
          <p:cNvPr id="4" name="TextBox 3"/>
          <p:cNvSpPr txBox="1"/>
          <p:nvPr/>
        </p:nvSpPr>
        <p:spPr>
          <a:xfrm>
            <a:off x="155574" y="1316458"/>
            <a:ext cx="12036425" cy="5586145"/>
          </a:xfrm>
          <a:prstGeom prst="rect">
            <a:avLst/>
          </a:prstGeom>
          <a:noFill/>
        </p:spPr>
        <p:txBody>
          <a:bodyPr wrap="square" rtlCol="0">
            <a:spAutoFit/>
          </a:bodyPr>
          <a:lstStyle/>
          <a:p>
            <a:pPr marL="285750" marR="0" lvl="0" indent="-285750" algn="l" defTabSz="914400" rtl="0" eaLnBrk="1" fontAlgn="auto" latinLnBrk="0" hangingPunct="1">
              <a:spcBef>
                <a:spcPts val="3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Addressing this would need a distribution scheme that does not depend directly on </a:t>
            </a:r>
            <a:br>
              <a:rPr kumimoji="0" lang="en-US" sz="1800" b="0" i="0" u="none" strike="noStrike" kern="1200" cap="none" spc="0" normalizeH="0" baseline="0" noProof="0" dirty="0">
                <a:ln>
                  <a:noFill/>
                </a:ln>
                <a:solidFill>
                  <a:prstClr val="black"/>
                </a:solidFill>
                <a:effectLst/>
                <a:uLnTx/>
                <a:uFillTx/>
                <a:latin typeface="Calibri"/>
                <a:ea typeface="+mn-ea"/>
                <a:cs typeface="+mn-cs"/>
              </a:rPr>
            </a:br>
            <a:r>
              <a:rPr kumimoji="0" lang="en-US" sz="1800" b="0" i="0" u="none" strike="noStrike" kern="1200" cap="none" spc="0" normalizeH="0" baseline="0" noProof="0" dirty="0">
                <a:ln>
                  <a:noFill/>
                </a:ln>
                <a:solidFill>
                  <a:prstClr val="black"/>
                </a:solidFill>
                <a:effectLst/>
                <a:uLnTx/>
                <a:uFillTx/>
                <a:latin typeface="Calibri"/>
                <a:ea typeface="+mn-ea"/>
                <a:cs typeface="+mn-cs"/>
              </a:rPr>
              <a:t>the number of servers, so that, when adding or removing servers, the number of </a:t>
            </a:r>
            <a:br>
              <a:rPr kumimoji="0" lang="en-US" sz="1800" b="0" i="0" u="none" strike="noStrike" kern="1200" cap="none" spc="0" normalizeH="0" baseline="0" noProof="0" dirty="0">
                <a:ln>
                  <a:noFill/>
                </a:ln>
                <a:solidFill>
                  <a:prstClr val="black"/>
                </a:solidFill>
                <a:effectLst/>
                <a:uLnTx/>
                <a:uFillTx/>
                <a:latin typeface="Calibri"/>
                <a:ea typeface="+mn-ea"/>
                <a:cs typeface="+mn-cs"/>
              </a:rPr>
            </a:br>
            <a:r>
              <a:rPr kumimoji="0" lang="en-US" sz="1800" b="0" i="0" u="none" strike="noStrike" kern="1200" cap="none" spc="0" normalizeH="0" baseline="0" noProof="0" dirty="0">
                <a:ln>
                  <a:noFill/>
                </a:ln>
                <a:solidFill>
                  <a:prstClr val="black"/>
                </a:solidFill>
                <a:effectLst/>
                <a:uLnTx/>
                <a:uFillTx/>
                <a:latin typeface="Calibri"/>
                <a:ea typeface="+mn-ea"/>
                <a:cs typeface="+mn-cs"/>
              </a:rPr>
              <a:t>keys that need to be relocated is minimized. </a:t>
            </a:r>
          </a:p>
          <a:p>
            <a:pPr marL="285750" marR="0" lvl="0" indent="-285750" algn="l" defTabSz="914400" rtl="0" eaLnBrk="1" fontAlgn="auto" latinLnBrk="0" hangingPunct="1">
              <a:spcBef>
                <a:spcPts val="300"/>
              </a:spcBef>
              <a:spcAft>
                <a:spcPts val="0"/>
              </a:spcAft>
              <a:buClrTx/>
              <a:buSzTx/>
              <a:buFont typeface="Arial" panose="020B0604020202020204" pitchFamily="34" charset="0"/>
              <a:buChar char="•"/>
              <a:tabLst/>
              <a:defRPr/>
            </a:pPr>
            <a:r>
              <a:rPr kumimoji="0" lang="en-US" sz="1800" b="1" i="1" u="none" strike="noStrike" kern="1200" cap="none" spc="0" normalizeH="0" baseline="0" noProof="0" dirty="0">
                <a:ln>
                  <a:noFill/>
                </a:ln>
                <a:solidFill>
                  <a:srgbClr val="C00000"/>
                </a:solidFill>
                <a:effectLst/>
                <a:uLnTx/>
                <a:uFillTx/>
                <a:latin typeface="Calibri"/>
                <a:ea typeface="+mn-ea"/>
                <a:cs typeface="+mn-cs"/>
              </a:rPr>
              <a:t>Consistent Hashing </a:t>
            </a:r>
            <a:r>
              <a:rPr kumimoji="0" lang="en-US" sz="1800" b="0" i="0" u="none" strike="noStrike" kern="1200" cap="none" spc="0" normalizeH="0" baseline="0" noProof="0" dirty="0">
                <a:ln>
                  <a:noFill/>
                </a:ln>
                <a:solidFill>
                  <a:prstClr val="black"/>
                </a:solidFill>
                <a:effectLst/>
                <a:uLnTx/>
                <a:uFillTx/>
                <a:latin typeface="Calibri"/>
                <a:ea typeface="+mn-ea"/>
                <a:cs typeface="+mn-cs"/>
              </a:rPr>
              <a:t>is a distributed hashing scheme that operates independently of </a:t>
            </a:r>
            <a:br>
              <a:rPr kumimoji="0" lang="en-US" sz="1800" b="0" i="0" u="none" strike="noStrike" kern="1200" cap="none" spc="0" normalizeH="0" baseline="0" noProof="0" dirty="0">
                <a:ln>
                  <a:noFill/>
                </a:ln>
                <a:solidFill>
                  <a:prstClr val="black"/>
                </a:solidFill>
                <a:effectLst/>
                <a:uLnTx/>
                <a:uFillTx/>
                <a:latin typeface="Calibri"/>
                <a:ea typeface="+mn-ea"/>
                <a:cs typeface="+mn-cs"/>
              </a:rPr>
            </a:br>
            <a:r>
              <a:rPr kumimoji="0" lang="en-US" sz="1800" b="0" i="0" u="none" strike="noStrike" kern="1200" cap="none" spc="0" normalizeH="0" baseline="0" noProof="0" dirty="0">
                <a:ln>
                  <a:noFill/>
                </a:ln>
                <a:solidFill>
                  <a:prstClr val="black"/>
                </a:solidFill>
                <a:effectLst/>
                <a:uLnTx/>
                <a:uFillTx/>
                <a:latin typeface="Calibri"/>
                <a:ea typeface="+mn-ea"/>
                <a:cs typeface="+mn-cs"/>
              </a:rPr>
              <a:t>the number of servers or objects in a distributed hash table by assigning them a </a:t>
            </a:r>
            <a:br>
              <a:rPr kumimoji="0" lang="en-US" sz="1800" b="0" i="0" u="none" strike="noStrike" kern="1200" cap="none" spc="0" normalizeH="0" baseline="0" noProof="0" dirty="0">
                <a:ln>
                  <a:noFill/>
                </a:ln>
                <a:solidFill>
                  <a:prstClr val="black"/>
                </a:solidFill>
                <a:effectLst/>
                <a:uLnTx/>
                <a:uFillTx/>
                <a:latin typeface="Calibri"/>
                <a:ea typeface="+mn-ea"/>
                <a:cs typeface="+mn-cs"/>
              </a:rPr>
            </a:br>
            <a:r>
              <a:rPr kumimoji="0" lang="en-US" sz="1800" b="0" i="0" u="none" strike="noStrike" kern="1200" cap="none" spc="0" normalizeH="0" baseline="0" noProof="0" dirty="0">
                <a:ln>
                  <a:noFill/>
                </a:ln>
                <a:solidFill>
                  <a:prstClr val="black"/>
                </a:solidFill>
                <a:effectLst/>
                <a:uLnTx/>
                <a:uFillTx/>
                <a:latin typeface="Calibri"/>
                <a:ea typeface="+mn-ea"/>
                <a:cs typeface="+mn-cs"/>
              </a:rPr>
              <a:t>position on an abstract circle, or hash ring. This allows servers and objects to scale </a:t>
            </a:r>
            <a:br>
              <a:rPr kumimoji="0" lang="en-US" sz="1800" b="0" i="0" u="none" strike="noStrike" kern="1200" cap="none" spc="0" normalizeH="0" baseline="0" noProof="0" dirty="0">
                <a:ln>
                  <a:noFill/>
                </a:ln>
                <a:solidFill>
                  <a:prstClr val="black"/>
                </a:solidFill>
                <a:effectLst/>
                <a:uLnTx/>
                <a:uFillTx/>
                <a:latin typeface="Calibri"/>
                <a:ea typeface="+mn-ea"/>
                <a:cs typeface="+mn-cs"/>
              </a:rPr>
            </a:br>
            <a:r>
              <a:rPr kumimoji="0" lang="en-US" sz="1800" b="0" i="0" u="none" strike="noStrike" kern="1200" cap="none" spc="0" normalizeH="0" baseline="0" noProof="0" dirty="0">
                <a:ln>
                  <a:noFill/>
                </a:ln>
                <a:solidFill>
                  <a:prstClr val="black"/>
                </a:solidFill>
                <a:effectLst/>
                <a:uLnTx/>
                <a:uFillTx/>
                <a:latin typeface="Calibri"/>
                <a:ea typeface="+mn-ea"/>
                <a:cs typeface="+mn-cs"/>
              </a:rPr>
              <a:t>without affecting the overall system.</a:t>
            </a:r>
          </a:p>
          <a:p>
            <a:pPr marL="285750" marR="0" lvl="0" indent="-285750" algn="l" defTabSz="914400" rtl="0" eaLnBrk="1" fontAlgn="auto" latinLnBrk="0" hangingPunct="1">
              <a:spcBef>
                <a:spcPts val="3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Imagine we mapped the hash output range onto the edge of a circle. That means that the minimum possible hash value, zero, would correspond to an angle of zero, the maximum possible value would correspond to an angle of 360 degrees, and all other hash values would linearly fit somewhere in between. </a:t>
            </a:r>
          </a:p>
          <a:p>
            <a:pPr marL="285750" marR="0" lvl="0" indent="-285750" algn="l" defTabSz="914400" rtl="0" eaLnBrk="1" fontAlgn="auto" latinLnBrk="0" hangingPunct="1">
              <a:spcBef>
                <a:spcPts val="3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So, we could take the keys, compute </a:t>
            </a:r>
            <a:r>
              <a:rPr lang="en-US" sz="1800" kern="1200" dirty="0">
                <a:solidFill>
                  <a:prstClr val="black"/>
                </a:solidFill>
                <a:latin typeface="Calibri"/>
                <a:ea typeface="+mn-ea"/>
                <a:cs typeface="+mn-cs"/>
              </a:rPr>
              <a:t>their</a:t>
            </a:r>
            <a:r>
              <a:rPr kumimoji="0" lang="en-US" sz="1800" b="0" i="0" u="none" strike="noStrike" kern="1200" cap="none" spc="0" normalizeH="0" baseline="0" noProof="0" dirty="0">
                <a:ln>
                  <a:noFill/>
                </a:ln>
                <a:solidFill>
                  <a:prstClr val="black"/>
                </a:solidFill>
                <a:effectLst/>
                <a:uLnTx/>
                <a:uFillTx/>
                <a:latin typeface="Calibri"/>
                <a:ea typeface="+mn-ea"/>
                <a:cs typeface="+mn-cs"/>
              </a:rPr>
              <a:t> hash, and place it on the circle’s edge. If we now consider the servers too and using their names, compute a hash and place them also on the edge of the circle. </a:t>
            </a:r>
          </a:p>
          <a:p>
            <a:pPr marL="285750" marR="0" lvl="0" indent="-285750" algn="l" defTabSz="914400" rtl="0" eaLnBrk="1" fontAlgn="auto" latinLnBrk="0" hangingPunct="1">
              <a:spcBef>
                <a:spcPts val="300"/>
              </a:spcBef>
              <a:spcAft>
                <a:spcPts val="0"/>
              </a:spcAft>
              <a:buClrTx/>
              <a:buSzTx/>
              <a:buFont typeface="Arial" panose="020B0604020202020204" pitchFamily="34" charset="0"/>
              <a:buChar char="•"/>
              <a:tabLst/>
              <a:defRPr/>
            </a:pPr>
            <a:r>
              <a:rPr lang="en-US" sz="1800" kern="1200" dirty="0">
                <a:solidFill>
                  <a:prstClr val="black"/>
                </a:solidFill>
                <a:latin typeface="Calibri"/>
                <a:ea typeface="+mn-ea"/>
                <a:cs typeface="+mn-cs"/>
              </a:rPr>
              <a:t>Since we have the keys for both the objects and the servers on the same circle, we can define a simple rule to associate the former with the latter: </a:t>
            </a:r>
          </a:p>
          <a:p>
            <a:pPr marL="285750" marR="0" lvl="0" indent="-285750" algn="l" defTabSz="914400" rtl="0" eaLnBrk="1" fontAlgn="auto" latinLnBrk="0" hangingPunct="1">
              <a:spcBef>
                <a:spcPts val="300"/>
              </a:spcBef>
              <a:spcAft>
                <a:spcPts val="0"/>
              </a:spcAft>
              <a:buClrTx/>
              <a:buSzTx/>
              <a:buFont typeface="Arial" panose="020B0604020202020204" pitchFamily="34" charset="0"/>
              <a:buChar char="•"/>
              <a:tabLst/>
              <a:defRPr/>
            </a:pPr>
            <a:r>
              <a:rPr lang="en-US" sz="1800" kern="1200" dirty="0">
                <a:solidFill>
                  <a:prstClr val="black"/>
                </a:solidFill>
                <a:latin typeface="Calibri"/>
                <a:ea typeface="+mn-ea"/>
                <a:cs typeface="+mn-cs"/>
              </a:rPr>
              <a:t>Each object key will belong in the server whose key is closest, in a counterclockwise direction (or clockwise, depending on the conventions used). Thus to find out which server to ask for a given key, we need to locate the key on the circle and move in the ascending angle direction until we find a server.</a:t>
            </a:r>
          </a:p>
          <a:p>
            <a:pPr marL="285750" marR="0" lvl="0" indent="-285750" algn="l" defTabSz="914400" rtl="0" eaLnBrk="1" fontAlgn="auto" latinLnBrk="0" hangingPunct="1">
              <a:spcBef>
                <a:spcPts val="300"/>
              </a:spcBef>
              <a:spcAft>
                <a:spcPts val="0"/>
              </a:spcAft>
              <a:buClrTx/>
              <a:buSzTx/>
              <a:buFont typeface="Arial" panose="020B0604020202020204" pitchFamily="34" charset="0"/>
              <a:buChar char="•"/>
              <a:tabLst/>
              <a:defRPr/>
            </a:pPr>
            <a:r>
              <a:rPr lang="en-US" sz="1800" kern="1200" dirty="0">
                <a:solidFill>
                  <a:prstClr val="black"/>
                </a:solidFill>
                <a:latin typeface="Calibri"/>
                <a:ea typeface="+mn-ea"/>
                <a:cs typeface="+mn-cs"/>
              </a:rPr>
              <a:t>Now if a server is added and placed on the circle, then only those which are closest to it in clockwise direction will need to be moved and the rest of them will not need changes. If a server fails its similar only those behind will need to change.</a:t>
            </a:r>
          </a:p>
        </p:txBody>
      </p:sp>
      <p:grpSp>
        <p:nvGrpSpPr>
          <p:cNvPr id="17" name="Group 16">
            <a:extLst>
              <a:ext uri="{FF2B5EF4-FFF2-40B4-BE49-F238E27FC236}">
                <a16:creationId xmlns:a16="http://schemas.microsoft.com/office/drawing/2014/main" id="{A5B0DE43-C8C7-4F93-8956-C1218BCB5B69}"/>
              </a:ext>
            </a:extLst>
          </p:cNvPr>
          <p:cNvGrpSpPr/>
          <p:nvPr/>
        </p:nvGrpSpPr>
        <p:grpSpPr>
          <a:xfrm>
            <a:off x="8584116" y="552461"/>
            <a:ext cx="3521287" cy="2800340"/>
            <a:chOff x="8051335" y="713905"/>
            <a:chExt cx="4055831" cy="4039020"/>
          </a:xfrm>
        </p:grpSpPr>
        <p:sp>
          <p:nvSpPr>
            <p:cNvPr id="5" name="Oval 4">
              <a:extLst>
                <a:ext uri="{FF2B5EF4-FFF2-40B4-BE49-F238E27FC236}">
                  <a16:creationId xmlns:a16="http://schemas.microsoft.com/office/drawing/2014/main" id="{B0695C10-D62C-47E6-ADD9-AF94C32D194D}"/>
                </a:ext>
              </a:extLst>
            </p:cNvPr>
            <p:cNvSpPr/>
            <p:nvPr/>
          </p:nvSpPr>
          <p:spPr>
            <a:xfrm>
              <a:off x="8051335" y="787209"/>
              <a:ext cx="3876675" cy="389572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Oval 5">
              <a:extLst>
                <a:ext uri="{FF2B5EF4-FFF2-40B4-BE49-F238E27FC236}">
                  <a16:creationId xmlns:a16="http://schemas.microsoft.com/office/drawing/2014/main" id="{64966533-BDB2-439D-909B-48329208E486}"/>
                </a:ext>
              </a:extLst>
            </p:cNvPr>
            <p:cNvSpPr/>
            <p:nvPr/>
          </p:nvSpPr>
          <p:spPr>
            <a:xfrm>
              <a:off x="11303000" y="1315006"/>
              <a:ext cx="190500" cy="1809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Oval 6">
              <a:extLst>
                <a:ext uri="{FF2B5EF4-FFF2-40B4-BE49-F238E27FC236}">
                  <a16:creationId xmlns:a16="http://schemas.microsoft.com/office/drawing/2014/main" id="{D81AE54E-477F-472C-AD9F-C2AE8CFF6BE5}"/>
                </a:ext>
              </a:extLst>
            </p:cNvPr>
            <p:cNvSpPr/>
            <p:nvPr/>
          </p:nvSpPr>
          <p:spPr>
            <a:xfrm>
              <a:off x="11655425" y="3556276"/>
              <a:ext cx="152400" cy="1399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a:extLst>
                <a:ext uri="{FF2B5EF4-FFF2-40B4-BE49-F238E27FC236}">
                  <a16:creationId xmlns:a16="http://schemas.microsoft.com/office/drawing/2014/main" id="{E645FF80-49FF-4056-9664-E23D9C0FAB48}"/>
                </a:ext>
              </a:extLst>
            </p:cNvPr>
            <p:cNvSpPr/>
            <p:nvPr/>
          </p:nvSpPr>
          <p:spPr>
            <a:xfrm>
              <a:off x="9989672" y="4612945"/>
              <a:ext cx="152400" cy="1399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Oval 11">
              <a:extLst>
                <a:ext uri="{FF2B5EF4-FFF2-40B4-BE49-F238E27FC236}">
                  <a16:creationId xmlns:a16="http://schemas.microsoft.com/office/drawing/2014/main" id="{DAA609CB-4777-4034-80BE-FF96D1558C19}"/>
                </a:ext>
              </a:extLst>
            </p:cNvPr>
            <p:cNvSpPr/>
            <p:nvPr/>
          </p:nvSpPr>
          <p:spPr>
            <a:xfrm>
              <a:off x="8136169" y="3552961"/>
              <a:ext cx="152400" cy="1399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Oval 12">
              <a:extLst>
                <a:ext uri="{FF2B5EF4-FFF2-40B4-BE49-F238E27FC236}">
                  <a16:creationId xmlns:a16="http://schemas.microsoft.com/office/drawing/2014/main" id="{0064B5DD-CC7E-4C88-8C25-FA93C4F5D683}"/>
                </a:ext>
              </a:extLst>
            </p:cNvPr>
            <p:cNvSpPr/>
            <p:nvPr/>
          </p:nvSpPr>
          <p:spPr>
            <a:xfrm>
              <a:off x="8313348" y="1557030"/>
              <a:ext cx="152400" cy="1399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36248F1C-D64E-4EB2-94CC-7DCE6057452E}"/>
                </a:ext>
              </a:extLst>
            </p:cNvPr>
            <p:cNvSpPr/>
            <p:nvPr/>
          </p:nvSpPr>
          <p:spPr>
            <a:xfrm>
              <a:off x="9740900" y="713905"/>
              <a:ext cx="248772" cy="175371"/>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13">
              <a:extLst>
                <a:ext uri="{FF2B5EF4-FFF2-40B4-BE49-F238E27FC236}">
                  <a16:creationId xmlns:a16="http://schemas.microsoft.com/office/drawing/2014/main" id="{8ED33599-0951-47C3-A97E-EBC5C691B4CD}"/>
                </a:ext>
              </a:extLst>
            </p:cNvPr>
            <p:cNvSpPr/>
            <p:nvPr/>
          </p:nvSpPr>
          <p:spPr>
            <a:xfrm>
              <a:off x="11807825" y="2448481"/>
              <a:ext cx="177023" cy="152400"/>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15">
              <a:extLst>
                <a:ext uri="{FF2B5EF4-FFF2-40B4-BE49-F238E27FC236}">
                  <a16:creationId xmlns:a16="http://schemas.microsoft.com/office/drawing/2014/main" id="{01D6C96B-028F-4B3A-A472-4C32F76B1F4D}"/>
                </a:ext>
              </a:extLst>
            </p:cNvPr>
            <p:cNvSpPr/>
            <p:nvPr/>
          </p:nvSpPr>
          <p:spPr>
            <a:xfrm>
              <a:off x="8712200" y="4214903"/>
              <a:ext cx="248772" cy="175371"/>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TextBox 14">
              <a:extLst>
                <a:ext uri="{FF2B5EF4-FFF2-40B4-BE49-F238E27FC236}">
                  <a16:creationId xmlns:a16="http://schemas.microsoft.com/office/drawing/2014/main" id="{D56BDED1-6B22-4D52-8804-0E9A9BF21F92}"/>
                </a:ext>
              </a:extLst>
            </p:cNvPr>
            <p:cNvSpPr txBox="1"/>
            <p:nvPr/>
          </p:nvSpPr>
          <p:spPr>
            <a:xfrm>
              <a:off x="8051335" y="1899464"/>
              <a:ext cx="4055831" cy="1685412"/>
            </a:xfrm>
            <a:prstGeom prst="rect">
              <a:avLst/>
            </a:prstGeom>
            <a:noFill/>
          </p:spPr>
          <p:txBody>
            <a:bodyPr wrap="square" rtlCol="0">
              <a:spAutoFit/>
            </a:bodyPr>
            <a:lstStyle/>
            <a:p>
              <a:r>
                <a:rPr lang="en-IN" sz="1200" dirty="0">
                  <a:latin typeface="Calibri" panose="020F0502020204030204" pitchFamily="34" charset="0"/>
                  <a:cs typeface="Calibri" panose="020F0502020204030204" pitchFamily="34" charset="0"/>
                </a:rPr>
                <a:t>    Consider the        as hash outputs of partitions</a:t>
              </a:r>
            </a:p>
            <a:p>
              <a:r>
                <a:rPr lang="en-IN" sz="1200" dirty="0">
                  <a:latin typeface="Calibri" panose="020F0502020204030204" pitchFamily="34" charset="0"/>
                  <a:cs typeface="Calibri" panose="020F0502020204030204" pitchFamily="34" charset="0"/>
                </a:rPr>
                <a:t>All hash values linearly fit on the circle with an angle</a:t>
              </a:r>
            </a:p>
            <a:p>
              <a:endParaRPr lang="en-IN" sz="1200" dirty="0">
                <a:latin typeface="Calibri" panose="020F0502020204030204" pitchFamily="34" charset="0"/>
                <a:cs typeface="Calibri" panose="020F0502020204030204" pitchFamily="34" charset="0"/>
              </a:endParaRPr>
            </a:p>
            <a:p>
              <a:r>
                <a:rPr lang="en-IN" sz="1200" dirty="0">
                  <a:latin typeface="Calibri" panose="020F0502020204030204" pitchFamily="34" charset="0"/>
                  <a:cs typeface="Calibri" panose="020F0502020204030204" pitchFamily="34" charset="0"/>
                </a:rPr>
                <a:t>   Lets consider the nodes/servers using say their</a:t>
              </a:r>
              <a:br>
                <a:rPr lang="en-IN" sz="1200" dirty="0">
                  <a:latin typeface="Calibri" panose="020F0502020204030204" pitchFamily="34" charset="0"/>
                  <a:cs typeface="Calibri" panose="020F0502020204030204" pitchFamily="34" charset="0"/>
                </a:rPr>
              </a:br>
              <a:r>
                <a:rPr lang="en-IN" sz="1200" dirty="0">
                  <a:latin typeface="Calibri" panose="020F0502020204030204" pitchFamily="34" charset="0"/>
                  <a:cs typeface="Calibri" panose="020F0502020204030204" pitchFamily="34" charset="0"/>
                </a:rPr>
                <a:t>    names are also hashed with their names and</a:t>
              </a:r>
              <a:br>
                <a:rPr lang="en-IN" sz="1200" dirty="0">
                  <a:latin typeface="Calibri" panose="020F0502020204030204" pitchFamily="34" charset="0"/>
                  <a:cs typeface="Calibri" panose="020F0502020204030204" pitchFamily="34" charset="0"/>
                </a:rPr>
              </a:br>
              <a:r>
                <a:rPr lang="en-IN" sz="1200" dirty="0">
                  <a:latin typeface="Calibri" panose="020F0502020204030204" pitchFamily="34" charset="0"/>
                  <a:cs typeface="Calibri" panose="020F0502020204030204" pitchFamily="34" charset="0"/>
                </a:rPr>
                <a:t>         placed on the same circle as           shown</a:t>
              </a:r>
            </a:p>
          </p:txBody>
        </p:sp>
        <p:sp>
          <p:nvSpPr>
            <p:cNvPr id="18" name="Oval 17">
              <a:extLst>
                <a:ext uri="{FF2B5EF4-FFF2-40B4-BE49-F238E27FC236}">
                  <a16:creationId xmlns:a16="http://schemas.microsoft.com/office/drawing/2014/main" id="{E60072B6-74C6-434D-8A7B-CF40DB482F96}"/>
                </a:ext>
              </a:extLst>
            </p:cNvPr>
            <p:cNvSpPr/>
            <p:nvPr/>
          </p:nvSpPr>
          <p:spPr>
            <a:xfrm>
              <a:off x="9297062" y="2035597"/>
              <a:ext cx="152400" cy="1399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a:extLst>
                <a:ext uri="{FF2B5EF4-FFF2-40B4-BE49-F238E27FC236}">
                  <a16:creationId xmlns:a16="http://schemas.microsoft.com/office/drawing/2014/main" id="{E65F340F-E942-4D5C-9F88-EEE213C9AF9C}"/>
                </a:ext>
              </a:extLst>
            </p:cNvPr>
            <p:cNvSpPr/>
            <p:nvPr/>
          </p:nvSpPr>
          <p:spPr>
            <a:xfrm>
              <a:off x="10629617" y="3321820"/>
              <a:ext cx="248772" cy="175371"/>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6883727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207152" y="651898"/>
            <a:ext cx="7999758"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400" b="1" i="0" u="none" strike="noStrike" kern="1200" cap="none" spc="0" normalizeH="0" baseline="0" noProof="0" dirty="0">
                <a:ln>
                  <a:noFill/>
                </a:ln>
                <a:solidFill>
                  <a:srgbClr val="ED7D31">
                    <a:lumMod val="75000"/>
                  </a:srgbClr>
                </a:solidFill>
                <a:effectLst/>
                <a:uLnTx/>
                <a:uFillTx/>
                <a:latin typeface="Calibri"/>
                <a:ea typeface="+mn-ea"/>
                <a:cs typeface="+mn-cs"/>
              </a:rPr>
              <a:t>Partitioning and Secondary Indexes</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68CE83B1-4814-4C9B-8095-7F6242756005}"/>
              </a:ext>
            </a:extLst>
          </p:cNvPr>
          <p:cNvSpPr/>
          <p:nvPr/>
        </p:nvSpPr>
        <p:spPr>
          <a:xfrm>
            <a:off x="207152" y="252240"/>
            <a:ext cx="7497214"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4472C4">
                    <a:lumMod val="75000"/>
                  </a:srgbClr>
                </a:solidFill>
                <a:effectLst/>
                <a:uLnTx/>
                <a:uFillTx/>
                <a:latin typeface="Calibri"/>
                <a:ea typeface="+mn-ea"/>
                <a:cs typeface="+mn-cs"/>
              </a:rPr>
              <a:t>CLOUD COMPUTING</a:t>
            </a:r>
          </a:p>
        </p:txBody>
      </p:sp>
      <p:sp>
        <p:nvSpPr>
          <p:cNvPr id="3" name="AutoShape 4" descr="Dell J155F PERC 6/E SAS PCI-E Raid Controller for PowerVault ..."/>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a:ea typeface="+mn-ea"/>
              <a:cs typeface="+mn-cs"/>
            </a:endParaRPr>
          </a:p>
        </p:txBody>
      </p:sp>
      <p:sp>
        <p:nvSpPr>
          <p:cNvPr id="4" name="TextBox 3"/>
          <p:cNvSpPr txBox="1"/>
          <p:nvPr/>
        </p:nvSpPr>
        <p:spPr>
          <a:xfrm>
            <a:off x="213773" y="1316458"/>
            <a:ext cx="11764454" cy="5399620"/>
          </a:xfrm>
          <a:prstGeom prst="rect">
            <a:avLst/>
          </a:prstGeom>
          <a:noFill/>
        </p:spPr>
        <p:txBody>
          <a:bodyPr wrap="square" rtlCol="0">
            <a:spAutoFit/>
          </a:bodyPr>
          <a:lstStyle/>
          <a:p>
            <a:pPr marL="342900" marR="0" lvl="0" indent="-342900" algn="l" defTabSz="914400" rtl="0" eaLnBrk="1" fontAlgn="auto" latinLnBrk="0" hangingPunct="1">
              <a:lnSpc>
                <a:spcPct val="120000"/>
              </a:lnSpc>
              <a:spcBef>
                <a:spcPts val="6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a:ea typeface="+mn-ea"/>
                <a:cs typeface="+mn-cs"/>
              </a:rPr>
              <a:t>We have seen till now that If records are only accessed via their primary key, we can determine the partition from that key, and use it to route read and write requests to the partition responsible for that key. </a:t>
            </a:r>
          </a:p>
          <a:p>
            <a:pPr marL="342900" marR="0" lvl="0" indent="-342900" algn="l" defTabSz="914400" rtl="0" eaLnBrk="1" fontAlgn="auto" latinLnBrk="0" hangingPunct="1">
              <a:lnSpc>
                <a:spcPct val="120000"/>
              </a:lnSpc>
              <a:spcBef>
                <a:spcPts val="6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a:ea typeface="+mn-ea"/>
                <a:cs typeface="+mn-cs"/>
              </a:rPr>
              <a:t>A </a:t>
            </a:r>
            <a:r>
              <a:rPr kumimoji="0" lang="en-US" sz="2400" b="1" i="0" u="none" strike="noStrike" kern="1200" cap="none" spc="0" normalizeH="0" baseline="0" noProof="0" dirty="0">
                <a:ln>
                  <a:noFill/>
                </a:ln>
                <a:solidFill>
                  <a:prstClr val="black"/>
                </a:solidFill>
                <a:effectLst/>
                <a:uLnTx/>
                <a:uFillTx/>
                <a:latin typeface="Calibri"/>
                <a:ea typeface="+mn-ea"/>
                <a:cs typeface="+mn-cs"/>
              </a:rPr>
              <a:t>secondary index</a:t>
            </a:r>
            <a:r>
              <a:rPr kumimoji="0" lang="en-US" sz="2400" b="0" i="0" u="none" strike="noStrike" kern="1200" cap="none" spc="0" normalizeH="0" baseline="0" noProof="0" dirty="0">
                <a:ln>
                  <a:noFill/>
                </a:ln>
                <a:solidFill>
                  <a:prstClr val="black"/>
                </a:solidFill>
                <a:effectLst/>
                <a:uLnTx/>
                <a:uFillTx/>
                <a:latin typeface="Calibri"/>
                <a:ea typeface="+mn-ea"/>
                <a:cs typeface="+mn-cs"/>
              </a:rPr>
              <a:t> usually doesn’t identify a record uniquely but rather is a way of searching for occurrences of a particular value</a:t>
            </a:r>
          </a:p>
          <a:p>
            <a:pPr marR="0" lvl="0" algn="l" defTabSz="914400" rtl="0" eaLnBrk="1" fontAlgn="auto" latinLnBrk="0" hangingPunct="1">
              <a:lnSpc>
                <a:spcPct val="120000"/>
              </a:lnSpc>
              <a:spcBef>
                <a:spcPts val="600"/>
              </a:spcBef>
              <a:spcAft>
                <a:spcPts val="0"/>
              </a:spcAft>
              <a:buClrTx/>
              <a:buSzTx/>
              <a:tabLst/>
              <a:defRPr/>
            </a:pPr>
            <a:r>
              <a:rPr kumimoji="0" lang="en-US" sz="2400" b="0" i="0" u="none" strike="noStrike" kern="1200" cap="none" spc="0" normalizeH="0" baseline="0" noProof="0" dirty="0">
                <a:ln>
                  <a:noFill/>
                </a:ln>
                <a:solidFill>
                  <a:prstClr val="black"/>
                </a:solidFill>
                <a:effectLst/>
                <a:uLnTx/>
                <a:uFillTx/>
                <a:latin typeface="Calibri"/>
                <a:ea typeface="+mn-ea"/>
                <a:cs typeface="+mn-cs"/>
              </a:rPr>
              <a:t>     E.g. find all actions by user 123, find all articles containing the word hogwash, </a:t>
            </a:r>
            <a:br>
              <a:rPr kumimoji="0" lang="en-US" sz="2400" b="0" i="0" u="none" strike="noStrike" kern="1200" cap="none" spc="0" normalizeH="0" baseline="0" noProof="0" dirty="0">
                <a:ln>
                  <a:noFill/>
                </a:ln>
                <a:solidFill>
                  <a:prstClr val="black"/>
                </a:solidFill>
                <a:effectLst/>
                <a:uLnTx/>
                <a:uFillTx/>
                <a:latin typeface="Calibri"/>
                <a:ea typeface="+mn-ea"/>
                <a:cs typeface="+mn-cs"/>
              </a:rPr>
            </a:br>
            <a:r>
              <a:rPr kumimoji="0" lang="en-US" sz="2400" b="0" i="0" u="none" strike="noStrike" kern="1200" cap="none" spc="0" normalizeH="0" baseline="0" noProof="0" dirty="0">
                <a:ln>
                  <a:noFill/>
                </a:ln>
                <a:solidFill>
                  <a:prstClr val="black"/>
                </a:solidFill>
                <a:effectLst/>
                <a:uLnTx/>
                <a:uFillTx/>
                <a:latin typeface="Calibri"/>
                <a:ea typeface="+mn-ea"/>
                <a:cs typeface="+mn-cs"/>
              </a:rPr>
              <a:t>             find all cars whose color is red, and so on.</a:t>
            </a:r>
          </a:p>
          <a:p>
            <a:pPr marL="342900" marR="0" lvl="0" indent="-342900" algn="l" defTabSz="914400" rtl="0" eaLnBrk="1" fontAlgn="auto" latinLnBrk="0" hangingPunct="1">
              <a:lnSpc>
                <a:spcPct val="120000"/>
              </a:lnSpc>
              <a:spcBef>
                <a:spcPts val="6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a:ea typeface="+mn-ea"/>
                <a:cs typeface="+mn-cs"/>
              </a:rPr>
              <a:t>Secondary indexes don’t map neatly to partitions.</a:t>
            </a:r>
          </a:p>
          <a:p>
            <a:pPr marL="342900" marR="0" lvl="0" indent="-342900" algn="l" defTabSz="914400" rtl="0" eaLnBrk="1" fontAlgn="auto" latinLnBrk="0" hangingPunct="1">
              <a:lnSpc>
                <a:spcPct val="120000"/>
              </a:lnSpc>
              <a:spcBef>
                <a:spcPts val="6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a:ea typeface="+mn-ea"/>
                <a:cs typeface="+mn-cs"/>
              </a:rPr>
              <a:t>Two main approaches to partitioning a database with secondary indexes: </a:t>
            </a:r>
          </a:p>
          <a:p>
            <a:pPr marL="914400" marR="0" lvl="1" indent="-457200" algn="l" defTabSz="914400" rtl="0" eaLnBrk="1" fontAlgn="auto" latinLnBrk="0" hangingPunct="1">
              <a:lnSpc>
                <a:spcPct val="120000"/>
              </a:lnSpc>
              <a:spcBef>
                <a:spcPts val="600"/>
              </a:spcBef>
              <a:spcAft>
                <a:spcPts val="0"/>
              </a:spcAft>
              <a:buClrTx/>
              <a:buSzTx/>
              <a:buFont typeface="+mj-lt"/>
              <a:buAutoNum type="arabicPeriod"/>
              <a:tabLst/>
              <a:defRPr/>
            </a:pPr>
            <a:r>
              <a:rPr kumimoji="0" lang="en-US" sz="2400" b="0" i="0" u="none" strike="noStrike" kern="1200" cap="none" spc="0" normalizeH="0" baseline="0" noProof="0" dirty="0">
                <a:ln>
                  <a:noFill/>
                </a:ln>
                <a:solidFill>
                  <a:prstClr val="black"/>
                </a:solidFill>
                <a:effectLst/>
                <a:uLnTx/>
                <a:uFillTx/>
                <a:latin typeface="Calibri"/>
                <a:ea typeface="+mn-ea"/>
                <a:cs typeface="+mn-cs"/>
              </a:rPr>
              <a:t>Document-based partitioning </a:t>
            </a:r>
          </a:p>
          <a:p>
            <a:pPr marL="914400" marR="0" lvl="1" indent="-457200" algn="l" defTabSz="914400" rtl="0" eaLnBrk="1" fontAlgn="auto" latinLnBrk="0" hangingPunct="1">
              <a:lnSpc>
                <a:spcPct val="120000"/>
              </a:lnSpc>
              <a:spcBef>
                <a:spcPts val="600"/>
              </a:spcBef>
              <a:spcAft>
                <a:spcPts val="0"/>
              </a:spcAft>
              <a:buClrTx/>
              <a:buSzTx/>
              <a:buFont typeface="+mj-lt"/>
              <a:buAutoNum type="arabicPeriod"/>
              <a:tabLst/>
              <a:defRPr/>
            </a:pPr>
            <a:r>
              <a:rPr kumimoji="0" lang="en-US" sz="2400" b="0" i="0" u="none" strike="noStrike" kern="1200" cap="none" spc="0" normalizeH="0" baseline="0" noProof="0" dirty="0">
                <a:ln>
                  <a:noFill/>
                </a:ln>
                <a:solidFill>
                  <a:prstClr val="black"/>
                </a:solidFill>
                <a:effectLst/>
                <a:uLnTx/>
                <a:uFillTx/>
                <a:latin typeface="Calibri"/>
                <a:ea typeface="+mn-ea"/>
                <a:cs typeface="+mn-cs"/>
              </a:rPr>
              <a:t>Term-based partitioning</a:t>
            </a:r>
          </a:p>
        </p:txBody>
      </p:sp>
    </p:spTree>
    <p:extLst>
      <p:ext uri="{BB962C8B-B14F-4D97-AF65-F5344CB8AC3E}">
        <p14:creationId xmlns:p14="http://schemas.microsoft.com/office/powerpoint/2010/main" val="27048436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207151" y="651898"/>
            <a:ext cx="12699223"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400" b="1" i="0" u="none" strike="noStrike" kern="1200" cap="none" spc="0" normalizeH="0" baseline="0" noProof="0" dirty="0">
                <a:ln>
                  <a:noFill/>
                </a:ln>
                <a:solidFill>
                  <a:srgbClr val="ED7D31">
                    <a:lumMod val="75000"/>
                  </a:srgbClr>
                </a:solidFill>
                <a:effectLst/>
                <a:uLnTx/>
                <a:uFillTx/>
                <a:latin typeface="Calibri"/>
                <a:ea typeface="+mn-ea"/>
                <a:cs typeface="+mn-cs"/>
              </a:rPr>
              <a:t>Partitioning with secondary Indexes : </a:t>
            </a:r>
            <a:r>
              <a:rPr kumimoji="0" lang="en-US" sz="2400" b="1" i="0" u="none" strike="noStrike" kern="1200" cap="none" spc="0" normalizeH="0" baseline="0" noProof="0" dirty="0">
                <a:ln>
                  <a:noFill/>
                </a:ln>
                <a:solidFill>
                  <a:srgbClr val="0070C0"/>
                </a:solidFill>
                <a:effectLst/>
                <a:uLnTx/>
                <a:uFillTx/>
                <a:latin typeface="Calibri"/>
                <a:ea typeface="+mn-ea"/>
                <a:cs typeface="+mn-cs"/>
              </a:rPr>
              <a:t>Document based Partitioning</a:t>
            </a:r>
            <a:endParaRPr kumimoji="0" lang="en-IN" sz="2400" b="1" i="0" u="none" strike="noStrike" kern="1200" cap="none" spc="0" normalizeH="0" baseline="0" noProof="0" dirty="0">
              <a:ln>
                <a:noFill/>
              </a:ln>
              <a:solidFill>
                <a:srgbClr val="0070C0"/>
              </a:solidFill>
              <a:effectLst/>
              <a:uLnTx/>
              <a:uFillTx/>
              <a:latin typeface="Calibri"/>
              <a:ea typeface="+mn-ea"/>
              <a:cs typeface="+mn-cs"/>
            </a:endParaRP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68CE83B1-4814-4C9B-8095-7F6242756005}"/>
              </a:ext>
            </a:extLst>
          </p:cNvPr>
          <p:cNvSpPr/>
          <p:nvPr/>
        </p:nvSpPr>
        <p:spPr>
          <a:xfrm>
            <a:off x="207152" y="252240"/>
            <a:ext cx="7497214"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4472C4">
                    <a:lumMod val="75000"/>
                  </a:srgbClr>
                </a:solidFill>
                <a:effectLst/>
                <a:uLnTx/>
                <a:uFillTx/>
                <a:latin typeface="Calibri"/>
                <a:ea typeface="+mn-ea"/>
                <a:cs typeface="+mn-cs"/>
              </a:rPr>
              <a:t>CLOUD COMPUTING</a:t>
            </a:r>
          </a:p>
        </p:txBody>
      </p:sp>
      <p:sp>
        <p:nvSpPr>
          <p:cNvPr id="3" name="AutoShape 4" descr="Dell J155F PERC 6/E SAS PCI-E Raid Controller for PowerVault ..."/>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a:ea typeface="+mn-ea"/>
              <a:cs typeface="+mn-cs"/>
            </a:endParaRPr>
          </a:p>
        </p:txBody>
      </p:sp>
      <p:sp>
        <p:nvSpPr>
          <p:cNvPr id="4" name="TextBox 3"/>
          <p:cNvSpPr txBox="1"/>
          <p:nvPr/>
        </p:nvSpPr>
        <p:spPr>
          <a:xfrm>
            <a:off x="207152" y="1316458"/>
            <a:ext cx="11984848" cy="4802533"/>
          </a:xfrm>
          <a:prstGeom prst="rect">
            <a:avLst/>
          </a:prstGeom>
          <a:noFill/>
        </p:spPr>
        <p:txBody>
          <a:bodyPr wrap="square" rtlCol="0">
            <a:spAutoFit/>
          </a:bodyPr>
          <a:lstStyle/>
          <a:p>
            <a:pPr marL="342900" indent="-342900">
              <a:lnSpc>
                <a:spcPct val="120000"/>
              </a:lnSpc>
              <a:spcBef>
                <a:spcPts val="600"/>
              </a:spcBef>
              <a:buClrTx/>
              <a:buFont typeface="Arial" panose="020B0604020202020204" pitchFamily="34" charset="0"/>
              <a:buChar char="•"/>
              <a:defRPr/>
            </a:pPr>
            <a:r>
              <a:rPr lang="en-US" sz="2400" kern="1200" dirty="0">
                <a:solidFill>
                  <a:prstClr val="black"/>
                </a:solidFill>
                <a:latin typeface="Calibri"/>
                <a:ea typeface="+mn-ea"/>
                <a:cs typeface="+mn-cs"/>
              </a:rPr>
              <a:t>In this indexing approach, each partition is completely separate</a:t>
            </a:r>
          </a:p>
          <a:p>
            <a:pPr marL="342900" indent="-342900">
              <a:lnSpc>
                <a:spcPct val="120000"/>
              </a:lnSpc>
              <a:spcBef>
                <a:spcPts val="600"/>
              </a:spcBef>
              <a:buClrTx/>
              <a:buFont typeface="Arial" panose="020B0604020202020204" pitchFamily="34" charset="0"/>
              <a:buChar char="•"/>
              <a:defRPr/>
            </a:pPr>
            <a:r>
              <a:rPr lang="en-US" sz="2400" kern="1200" dirty="0">
                <a:solidFill>
                  <a:prstClr val="black"/>
                </a:solidFill>
                <a:latin typeface="Calibri"/>
                <a:ea typeface="+mn-ea"/>
                <a:cs typeface="+mn-cs"/>
              </a:rPr>
              <a:t>Each partition maintains its own secondary indexes, covering only the documents in that partition. It doesn’t care what data is stored in other partitions. </a:t>
            </a:r>
          </a:p>
          <a:p>
            <a:pPr marL="342900" indent="-342900">
              <a:lnSpc>
                <a:spcPct val="120000"/>
              </a:lnSpc>
              <a:spcBef>
                <a:spcPts val="600"/>
              </a:spcBef>
              <a:buClrTx/>
              <a:buFont typeface="Arial" panose="020B0604020202020204" pitchFamily="34" charset="0"/>
              <a:buChar char="•"/>
              <a:defRPr/>
            </a:pPr>
            <a:r>
              <a:rPr lang="en-US" sz="2400" kern="1200" dirty="0">
                <a:solidFill>
                  <a:prstClr val="black"/>
                </a:solidFill>
                <a:latin typeface="Calibri"/>
                <a:ea typeface="+mn-ea"/>
                <a:cs typeface="+mn-cs"/>
              </a:rPr>
              <a:t>Whenever you need to write to the database, you only need to deal with the partition that contains the document ID that you are writing. For that reason, a document-partitioned index is also known as a </a:t>
            </a:r>
            <a:r>
              <a:rPr lang="en-US" sz="2400" b="1" kern="1200" dirty="0">
                <a:solidFill>
                  <a:prstClr val="black"/>
                </a:solidFill>
                <a:latin typeface="Calibri"/>
                <a:ea typeface="+mn-ea"/>
                <a:cs typeface="+mn-cs"/>
              </a:rPr>
              <a:t>local index</a:t>
            </a:r>
          </a:p>
          <a:p>
            <a:pPr marL="342900" marR="0" lvl="0" indent="-342900" algn="l" defTabSz="914400" rtl="0" eaLnBrk="1" fontAlgn="auto" latinLnBrk="0" hangingPunct="1">
              <a:lnSpc>
                <a:spcPct val="120000"/>
              </a:lnSpc>
              <a:spcBef>
                <a:spcPts val="6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a:ea typeface="+mn-ea"/>
                <a:cs typeface="+mn-cs"/>
              </a:rPr>
              <a:t>Reading from a document-partitioned index requires all partitions to be queried and combining all the results.</a:t>
            </a:r>
          </a:p>
          <a:p>
            <a:pPr marL="342900" marR="0" lvl="0" indent="-342900" algn="l" defTabSz="914400" rtl="0" eaLnBrk="1" fontAlgn="auto" latinLnBrk="0" hangingPunct="1">
              <a:lnSpc>
                <a:spcPct val="120000"/>
              </a:lnSpc>
              <a:spcBef>
                <a:spcPts val="6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a:ea typeface="+mn-ea"/>
                <a:cs typeface="+mn-cs"/>
              </a:rPr>
              <a:t>This approach to querying a partitioned database is sometimes known as </a:t>
            </a:r>
            <a:r>
              <a:rPr kumimoji="0" lang="en-US" sz="2400" b="1" i="0" u="none" strike="noStrike" kern="1200" cap="none" spc="0" normalizeH="0" baseline="0" noProof="0" dirty="0">
                <a:ln>
                  <a:noFill/>
                </a:ln>
                <a:solidFill>
                  <a:prstClr val="black"/>
                </a:solidFill>
                <a:effectLst/>
                <a:uLnTx/>
                <a:uFillTx/>
                <a:latin typeface="Calibri"/>
                <a:ea typeface="+mn-ea"/>
                <a:cs typeface="+mn-cs"/>
              </a:rPr>
              <a:t>scatter/ gather</a:t>
            </a:r>
            <a:r>
              <a:rPr kumimoji="0" lang="en-US" sz="2400" b="0" i="0" u="none" strike="noStrike" kern="1200" cap="none" spc="0" normalizeH="0" baseline="0" noProof="0" dirty="0">
                <a:ln>
                  <a:noFill/>
                </a:ln>
                <a:solidFill>
                  <a:prstClr val="black"/>
                </a:solidFill>
                <a:effectLst/>
                <a:uLnTx/>
                <a:uFillTx/>
                <a:latin typeface="Calibri"/>
                <a:ea typeface="+mn-ea"/>
                <a:cs typeface="+mn-cs"/>
              </a:rPr>
              <a:t> and it can make read queries on secondary indexes quite expensive.</a:t>
            </a:r>
            <a:endParaRPr kumimoji="0" lang="en-US" sz="2400" b="1"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6573233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207152" y="651898"/>
            <a:ext cx="11777696"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400" b="1" i="0" u="none" strike="noStrike" kern="1200" cap="none" spc="0" normalizeH="0" baseline="0" noProof="0" dirty="0">
                <a:ln>
                  <a:noFill/>
                </a:ln>
                <a:solidFill>
                  <a:srgbClr val="ED7D31">
                    <a:lumMod val="75000"/>
                  </a:srgbClr>
                </a:solidFill>
                <a:effectLst/>
                <a:uLnTx/>
                <a:uFillTx/>
                <a:latin typeface="Calibri"/>
                <a:ea typeface="+mn-ea"/>
                <a:cs typeface="+mn-cs"/>
              </a:rPr>
              <a:t>Partitioning with secondary Indexes : </a:t>
            </a:r>
            <a:r>
              <a:rPr kumimoji="0" lang="en-US" sz="2400" b="1" i="0" u="none" strike="noStrike" kern="1200" cap="none" spc="0" normalizeH="0" baseline="0" noProof="0" dirty="0">
                <a:ln>
                  <a:noFill/>
                </a:ln>
                <a:solidFill>
                  <a:srgbClr val="0070C0"/>
                </a:solidFill>
                <a:effectLst/>
                <a:uLnTx/>
                <a:uFillTx/>
                <a:latin typeface="Calibri"/>
                <a:ea typeface="+mn-ea"/>
                <a:cs typeface="+mn-cs"/>
              </a:rPr>
              <a:t>Document based Partitioning</a:t>
            </a:r>
            <a:endParaRPr kumimoji="0" lang="en-IN" sz="2400" b="1" i="0" u="none" strike="noStrike" kern="1200" cap="none" spc="0" normalizeH="0" baseline="0" noProof="0" dirty="0">
              <a:ln>
                <a:noFill/>
              </a:ln>
              <a:solidFill>
                <a:srgbClr val="0070C0"/>
              </a:solidFill>
              <a:effectLst/>
              <a:uLnTx/>
              <a:uFillTx/>
              <a:latin typeface="Calibri"/>
              <a:ea typeface="+mn-ea"/>
              <a:cs typeface="+mn-cs"/>
            </a:endParaRP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68CE83B1-4814-4C9B-8095-7F6242756005}"/>
              </a:ext>
            </a:extLst>
          </p:cNvPr>
          <p:cNvSpPr/>
          <p:nvPr/>
        </p:nvSpPr>
        <p:spPr>
          <a:xfrm>
            <a:off x="207152" y="252240"/>
            <a:ext cx="7497214"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4472C4">
                    <a:lumMod val="75000"/>
                  </a:srgbClr>
                </a:solidFill>
                <a:effectLst/>
                <a:uLnTx/>
                <a:uFillTx/>
                <a:latin typeface="Calibri"/>
                <a:ea typeface="+mn-ea"/>
                <a:cs typeface="+mn-cs"/>
              </a:rPr>
              <a:t>CLOUD COMPUTING</a:t>
            </a:r>
          </a:p>
        </p:txBody>
      </p:sp>
      <p:sp>
        <p:nvSpPr>
          <p:cNvPr id="3" name="AutoShape 4" descr="Dell J155F PERC 6/E SAS PCI-E Raid Controller for PowerVault ..."/>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a:ea typeface="+mn-ea"/>
              <a:cs typeface="+mn-cs"/>
            </a:endParaRPr>
          </a:p>
        </p:txBody>
      </p:sp>
      <p:sp>
        <p:nvSpPr>
          <p:cNvPr id="4" name="TextBox 3"/>
          <p:cNvSpPr txBox="1"/>
          <p:nvPr/>
        </p:nvSpPr>
        <p:spPr>
          <a:xfrm>
            <a:off x="207152" y="1316458"/>
            <a:ext cx="11984848" cy="1690335"/>
          </a:xfrm>
          <a:prstGeom prst="rect">
            <a:avLst/>
          </a:prstGeom>
          <a:noFill/>
        </p:spPr>
        <p:txBody>
          <a:bodyPr wrap="square" rtlCol="0">
            <a:spAutoFit/>
          </a:bodyPr>
          <a:lstStyle/>
          <a:p>
            <a:pPr marL="342900" marR="0" lvl="0" indent="-342900" algn="l" defTabSz="914400" rtl="0" eaLnBrk="1" fontAlgn="auto" latinLnBrk="0" hangingPunct="1">
              <a:lnSpc>
                <a:spcPct val="120000"/>
              </a:lnSpc>
              <a:spcBef>
                <a:spcPts val="0"/>
              </a:spcBef>
              <a:spcAft>
                <a:spcPts val="0"/>
              </a:spcAft>
              <a:buClrTx/>
              <a:buSzTx/>
              <a:buFont typeface="Arial" panose="020B0604020202020204" pitchFamily="34" charset="0"/>
              <a:buChar char="•"/>
              <a:tabLst/>
              <a:defRPr/>
            </a:pPr>
            <a:r>
              <a:rPr kumimoji="0" lang="en-US" sz="2200" b="0" i="0" u="none" strike="noStrike" kern="1200" cap="none" spc="0" normalizeH="0" baseline="0" noProof="0" dirty="0">
                <a:ln>
                  <a:noFill/>
                </a:ln>
                <a:solidFill>
                  <a:prstClr val="black"/>
                </a:solidFill>
                <a:effectLst/>
                <a:uLnTx/>
                <a:uFillTx/>
                <a:latin typeface="Calibri"/>
                <a:ea typeface="+mn-ea"/>
                <a:cs typeface="+mn-cs"/>
              </a:rPr>
              <a:t>Even if the partitions are queried in parallel, scatter/gather is prone to tail latency amplification</a:t>
            </a:r>
          </a:p>
          <a:p>
            <a:pPr marL="342900" marR="0" lvl="0" indent="-342900" algn="l" defTabSz="914400" rtl="0" eaLnBrk="1" fontAlgn="auto" latinLnBrk="0" hangingPunct="1">
              <a:lnSpc>
                <a:spcPct val="120000"/>
              </a:lnSpc>
              <a:spcBef>
                <a:spcPts val="0"/>
              </a:spcBef>
              <a:spcAft>
                <a:spcPts val="0"/>
              </a:spcAft>
              <a:buClrTx/>
              <a:buSzTx/>
              <a:buFont typeface="Arial" panose="020B0604020202020204" pitchFamily="34" charset="0"/>
              <a:buChar char="•"/>
              <a:tabLst/>
              <a:defRPr/>
            </a:pPr>
            <a:r>
              <a:rPr kumimoji="0" lang="en-US" sz="2200" b="0" i="0" u="none" strike="noStrike" kern="1200" cap="none" spc="0" normalizeH="0" baseline="0" noProof="0" dirty="0">
                <a:ln>
                  <a:noFill/>
                </a:ln>
                <a:solidFill>
                  <a:prstClr val="black"/>
                </a:solidFill>
                <a:effectLst/>
                <a:uLnTx/>
                <a:uFillTx/>
                <a:latin typeface="Calibri"/>
                <a:ea typeface="+mn-ea"/>
                <a:cs typeface="+mn-cs"/>
              </a:rPr>
              <a:t>Most database vendors recommend that you structure your partitioning scheme so that secondary index queries can be served from a single partition, but that is not always possible, especially when we’re using multiple secondary indexes in a single query</a:t>
            </a:r>
            <a:endParaRPr kumimoji="0" lang="en-US" sz="2200" b="1" i="0" u="none" strike="noStrike" kern="1200" cap="none" spc="0" normalizeH="0" baseline="0" noProof="0" dirty="0">
              <a:ln>
                <a:noFill/>
              </a:ln>
              <a:solidFill>
                <a:prstClr val="black"/>
              </a:solidFill>
              <a:effectLst/>
              <a:uLnTx/>
              <a:uFillTx/>
              <a:latin typeface="Calibri"/>
              <a:ea typeface="+mn-ea"/>
              <a:cs typeface="+mn-cs"/>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22134" y="3063228"/>
            <a:ext cx="7044194" cy="34358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050273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207152" y="651898"/>
            <a:ext cx="10689448"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400" b="1" i="0" u="none" strike="noStrike" kern="1200" cap="none" spc="0" normalizeH="0" baseline="0" noProof="0" dirty="0">
                <a:ln>
                  <a:noFill/>
                </a:ln>
                <a:solidFill>
                  <a:srgbClr val="ED7D31">
                    <a:lumMod val="75000"/>
                  </a:srgbClr>
                </a:solidFill>
                <a:effectLst/>
                <a:uLnTx/>
                <a:uFillTx/>
                <a:latin typeface="Calibri"/>
                <a:ea typeface="+mn-ea"/>
                <a:cs typeface="+mn-cs"/>
              </a:rPr>
              <a:t>Partitioning with secondary Indexes : </a:t>
            </a:r>
            <a:r>
              <a:rPr kumimoji="0" lang="en-US" sz="2400" b="1" i="0" u="none" strike="noStrike" kern="1200" cap="none" spc="0" normalizeH="0" baseline="0" noProof="0" dirty="0">
                <a:ln>
                  <a:noFill/>
                </a:ln>
                <a:solidFill>
                  <a:srgbClr val="0070C0"/>
                </a:solidFill>
                <a:effectLst/>
                <a:uLnTx/>
                <a:uFillTx/>
                <a:latin typeface="Calibri"/>
                <a:ea typeface="+mn-ea"/>
                <a:cs typeface="+mn-cs"/>
              </a:rPr>
              <a:t>Term based Partitioning</a:t>
            </a:r>
            <a:endParaRPr kumimoji="0" lang="en-IN" sz="2400" b="1" i="0" u="none" strike="noStrike" kern="1200" cap="none" spc="0" normalizeH="0" baseline="0" noProof="0" dirty="0">
              <a:ln>
                <a:noFill/>
              </a:ln>
              <a:solidFill>
                <a:srgbClr val="0070C0"/>
              </a:solidFill>
              <a:effectLst/>
              <a:uLnTx/>
              <a:uFillTx/>
              <a:latin typeface="Calibri"/>
              <a:ea typeface="+mn-ea"/>
              <a:cs typeface="+mn-cs"/>
            </a:endParaRP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68CE83B1-4814-4C9B-8095-7F6242756005}"/>
              </a:ext>
            </a:extLst>
          </p:cNvPr>
          <p:cNvSpPr/>
          <p:nvPr/>
        </p:nvSpPr>
        <p:spPr>
          <a:xfrm>
            <a:off x="207152" y="252240"/>
            <a:ext cx="7497214"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4472C4">
                    <a:lumMod val="75000"/>
                  </a:srgbClr>
                </a:solidFill>
                <a:effectLst/>
                <a:uLnTx/>
                <a:uFillTx/>
                <a:latin typeface="Calibri"/>
                <a:ea typeface="+mn-ea"/>
                <a:cs typeface="+mn-cs"/>
              </a:rPr>
              <a:t>CLOUD COMPUTING</a:t>
            </a:r>
          </a:p>
        </p:txBody>
      </p:sp>
      <p:sp>
        <p:nvSpPr>
          <p:cNvPr id="3" name="AutoShape 4" descr="Dell J155F PERC 6/E SAS PCI-E Raid Controller for PowerVault ..."/>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a:ea typeface="+mn-ea"/>
              <a:cs typeface="+mn-cs"/>
            </a:endParaRPr>
          </a:p>
        </p:txBody>
      </p:sp>
      <p:sp>
        <p:nvSpPr>
          <p:cNvPr id="4" name="TextBox 3"/>
          <p:cNvSpPr txBox="1"/>
          <p:nvPr/>
        </p:nvSpPr>
        <p:spPr>
          <a:xfrm>
            <a:off x="207151" y="1316458"/>
            <a:ext cx="11834793" cy="2620397"/>
          </a:xfrm>
          <a:prstGeom prst="rect">
            <a:avLst/>
          </a:prstGeom>
          <a:noFill/>
        </p:spPr>
        <p:txBody>
          <a:bodyPr wrap="square" rtlCol="0">
            <a:spAutoFit/>
          </a:bodyPr>
          <a:lstStyle/>
          <a:p>
            <a:pPr marL="342900" marR="0" lvl="0" indent="-342900" algn="l" defTabSz="914400" rtl="0" eaLnBrk="1" fontAlgn="auto" latinLnBrk="0" hangingPunct="1">
              <a:lnSpc>
                <a:spcPct val="120000"/>
              </a:lnSpc>
              <a:spcBef>
                <a:spcPts val="0"/>
              </a:spcBef>
              <a:spcAft>
                <a:spcPts val="0"/>
              </a:spcAft>
              <a:buClrTx/>
              <a:buSzTx/>
              <a:buFont typeface="Arial" panose="020B0604020202020204" pitchFamily="34" charset="0"/>
              <a:buChar char="•"/>
              <a:tabLst/>
              <a:defRPr/>
            </a:pPr>
            <a:r>
              <a:rPr kumimoji="0" lang="en-US" sz="2200" b="0" i="0" u="none" strike="noStrike" kern="1200" cap="none" spc="0" normalizeH="0" baseline="0" noProof="0" dirty="0">
                <a:ln>
                  <a:noFill/>
                </a:ln>
                <a:solidFill>
                  <a:prstClr val="black"/>
                </a:solidFill>
                <a:effectLst/>
                <a:uLnTx/>
                <a:uFillTx/>
                <a:latin typeface="Calibri"/>
                <a:ea typeface="+mn-ea"/>
                <a:cs typeface="+mn-cs"/>
              </a:rPr>
              <a:t>Construct a global index that covers data in all partitions</a:t>
            </a:r>
          </a:p>
          <a:p>
            <a:pPr marL="342900" marR="0" lvl="0" indent="-342900" algn="l" defTabSz="914400" rtl="0" eaLnBrk="1" fontAlgn="auto" latinLnBrk="0" hangingPunct="1">
              <a:lnSpc>
                <a:spcPct val="120000"/>
              </a:lnSpc>
              <a:spcBef>
                <a:spcPts val="0"/>
              </a:spcBef>
              <a:spcAft>
                <a:spcPts val="0"/>
              </a:spcAft>
              <a:buClrTx/>
              <a:buSzTx/>
              <a:buFont typeface="Arial" panose="020B0604020202020204" pitchFamily="34" charset="0"/>
              <a:buChar char="•"/>
              <a:tabLst/>
              <a:defRPr/>
            </a:pPr>
            <a:r>
              <a:rPr kumimoji="0" lang="en-US" sz="2200" b="0" i="0" u="none" strike="noStrike" kern="1200" cap="none" spc="0" normalizeH="0" baseline="0" noProof="0" dirty="0">
                <a:ln>
                  <a:noFill/>
                </a:ln>
                <a:solidFill>
                  <a:prstClr val="black"/>
                </a:solidFill>
                <a:effectLst/>
                <a:uLnTx/>
                <a:uFillTx/>
                <a:latin typeface="Calibri"/>
                <a:ea typeface="+mn-ea"/>
                <a:cs typeface="+mn-cs"/>
              </a:rPr>
              <a:t>A global index must also be partitioned, but it can be partitioned differently from the primary key index.</a:t>
            </a:r>
          </a:p>
          <a:p>
            <a:pPr marL="342900" marR="0" lvl="0" indent="-342900" algn="l" defTabSz="914400" rtl="0" eaLnBrk="1" fontAlgn="auto" latinLnBrk="0" hangingPunct="1">
              <a:lnSpc>
                <a:spcPct val="120000"/>
              </a:lnSpc>
              <a:spcBef>
                <a:spcPts val="0"/>
              </a:spcBef>
              <a:spcAft>
                <a:spcPts val="0"/>
              </a:spcAft>
              <a:buClrTx/>
              <a:buSzTx/>
              <a:buFont typeface="Arial" panose="020B0604020202020204" pitchFamily="34" charset="0"/>
              <a:buChar char="•"/>
              <a:tabLst/>
              <a:defRPr/>
            </a:pPr>
            <a:r>
              <a:rPr kumimoji="0" lang="en-US" sz="2200" b="0" i="0" u="none" strike="noStrike" kern="1200" cap="none" spc="0" normalizeH="0" baseline="0" noProof="0" dirty="0">
                <a:ln>
                  <a:noFill/>
                </a:ln>
                <a:solidFill>
                  <a:prstClr val="black"/>
                </a:solidFill>
                <a:effectLst/>
                <a:uLnTx/>
                <a:uFillTx/>
                <a:latin typeface="Calibri"/>
                <a:ea typeface="+mn-ea"/>
                <a:cs typeface="+mn-cs"/>
              </a:rPr>
              <a:t>This kind of index is called </a:t>
            </a:r>
            <a:r>
              <a:rPr kumimoji="0" lang="en-US" sz="2200" b="1" i="0" u="none" strike="noStrike" kern="1200" cap="none" spc="0" normalizeH="0" baseline="0" noProof="0" dirty="0">
                <a:ln>
                  <a:noFill/>
                </a:ln>
                <a:solidFill>
                  <a:prstClr val="black"/>
                </a:solidFill>
                <a:effectLst/>
                <a:uLnTx/>
                <a:uFillTx/>
                <a:latin typeface="Calibri"/>
                <a:ea typeface="+mn-ea"/>
                <a:cs typeface="+mn-cs"/>
              </a:rPr>
              <a:t>term-partitioned</a:t>
            </a:r>
            <a:r>
              <a:rPr kumimoji="0" lang="en-US" sz="2200" b="0" i="0" u="none" strike="noStrike" kern="1200" cap="none" spc="0" normalizeH="0" baseline="0" noProof="0" dirty="0">
                <a:ln>
                  <a:noFill/>
                </a:ln>
                <a:solidFill>
                  <a:prstClr val="black"/>
                </a:solidFill>
                <a:effectLst/>
                <a:uLnTx/>
                <a:uFillTx/>
                <a:latin typeface="Calibri"/>
                <a:ea typeface="+mn-ea"/>
                <a:cs typeface="+mn-cs"/>
              </a:rPr>
              <a:t>, because the term we’re looking for determines the partition of the index.</a:t>
            </a:r>
          </a:p>
          <a:p>
            <a:pPr marL="342900" marR="0" lvl="0" indent="-34290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endParaRPr kumimoji="0" lang="en-US" sz="2400" b="1" i="0" u="none" strike="noStrike" kern="1200" cap="none" spc="0" normalizeH="0" baseline="0" noProof="0" dirty="0">
              <a:ln>
                <a:noFill/>
              </a:ln>
              <a:solidFill>
                <a:prstClr val="black"/>
              </a:solidFill>
              <a:effectLst/>
              <a:uLnTx/>
              <a:uFillTx/>
              <a:latin typeface="Calibri"/>
              <a:ea typeface="+mn-ea"/>
              <a:cs typeface="+mn-cs"/>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12855" y="3519230"/>
            <a:ext cx="7197795" cy="31793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019852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207152" y="651898"/>
            <a:ext cx="7999758"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400" b="1" i="0" u="none" strike="noStrike" kern="1200" cap="none" spc="0" normalizeH="0" baseline="0" noProof="0" dirty="0">
                <a:ln>
                  <a:noFill/>
                </a:ln>
                <a:solidFill>
                  <a:srgbClr val="ED7D31">
                    <a:lumMod val="75000"/>
                  </a:srgbClr>
                </a:solidFill>
                <a:effectLst/>
                <a:uLnTx/>
                <a:uFillTx/>
                <a:latin typeface="Calibri"/>
                <a:ea typeface="+mn-ea"/>
                <a:cs typeface="+mn-cs"/>
              </a:rPr>
              <a:t>Partitioning with secondary Indexes : </a:t>
            </a:r>
            <a:r>
              <a:rPr kumimoji="0" lang="en-US" sz="2400" b="1" i="0" u="none" strike="noStrike" kern="1200" cap="none" spc="0" normalizeH="0" baseline="0" noProof="0" dirty="0">
                <a:ln>
                  <a:noFill/>
                </a:ln>
                <a:solidFill>
                  <a:srgbClr val="0070C0"/>
                </a:solidFill>
                <a:effectLst/>
                <a:uLnTx/>
                <a:uFillTx/>
                <a:latin typeface="Calibri"/>
                <a:ea typeface="+mn-ea"/>
                <a:cs typeface="+mn-cs"/>
              </a:rPr>
              <a:t>Term based Partitioning</a:t>
            </a:r>
            <a:endParaRPr kumimoji="0" lang="en-IN" sz="2400" b="1" i="0" u="none" strike="noStrike" kern="1200" cap="none" spc="0" normalizeH="0" baseline="0" noProof="0" dirty="0">
              <a:ln>
                <a:noFill/>
              </a:ln>
              <a:solidFill>
                <a:srgbClr val="0070C0"/>
              </a:solidFill>
              <a:effectLst/>
              <a:uLnTx/>
              <a:uFillTx/>
              <a:latin typeface="Calibri"/>
              <a:ea typeface="+mn-ea"/>
              <a:cs typeface="+mn-cs"/>
            </a:endParaRP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68CE83B1-4814-4C9B-8095-7F6242756005}"/>
              </a:ext>
            </a:extLst>
          </p:cNvPr>
          <p:cNvSpPr/>
          <p:nvPr/>
        </p:nvSpPr>
        <p:spPr>
          <a:xfrm>
            <a:off x="207152" y="252240"/>
            <a:ext cx="7497214"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4472C4">
                    <a:lumMod val="75000"/>
                  </a:srgbClr>
                </a:solidFill>
                <a:effectLst/>
                <a:uLnTx/>
                <a:uFillTx/>
                <a:latin typeface="Calibri"/>
                <a:ea typeface="+mn-ea"/>
                <a:cs typeface="+mn-cs"/>
              </a:rPr>
              <a:t>CLOUD COMPUTING</a:t>
            </a:r>
          </a:p>
        </p:txBody>
      </p:sp>
      <p:sp>
        <p:nvSpPr>
          <p:cNvPr id="3" name="AutoShape 4" descr="Dell J155F PERC 6/E SAS PCI-E Raid Controller for PowerVault ..."/>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a:ea typeface="+mn-ea"/>
              <a:cs typeface="+mn-cs"/>
            </a:endParaRPr>
          </a:p>
        </p:txBody>
      </p:sp>
      <p:sp>
        <p:nvSpPr>
          <p:cNvPr id="4" name="TextBox 3"/>
          <p:cNvSpPr txBox="1"/>
          <p:nvPr/>
        </p:nvSpPr>
        <p:spPr>
          <a:xfrm>
            <a:off x="69849" y="1316459"/>
            <a:ext cx="12122151" cy="5541542"/>
          </a:xfrm>
          <a:prstGeom prst="rect">
            <a:avLst/>
          </a:prstGeom>
          <a:noFill/>
        </p:spPr>
        <p:txBody>
          <a:bodyPr wrap="square" rtlCol="0">
            <a:normAutofit lnSpcReduction="10000"/>
          </a:bodyPr>
          <a:lstStyle/>
          <a:p>
            <a:pPr marL="342900" marR="0" lvl="0" indent="-342900" algn="l" defTabSz="914400" rtl="0" eaLnBrk="1" fontAlgn="auto" latinLnBrk="0" hangingPunct="1">
              <a:lnSpc>
                <a:spcPct val="110000"/>
              </a:lnSpc>
              <a:spcBef>
                <a:spcPts val="600"/>
              </a:spcBef>
              <a:spcAft>
                <a:spcPts val="0"/>
              </a:spcAft>
              <a:buClrTx/>
              <a:buSzTx/>
              <a:buFont typeface="Arial" panose="020B0604020202020204" pitchFamily="34" charset="0"/>
              <a:buChar char="•"/>
              <a:tabLst/>
              <a:defRPr/>
            </a:pPr>
            <a:r>
              <a:rPr kumimoji="0" lang="en-US" sz="2200" b="0" i="0" u="none" strike="noStrike" kern="1200" cap="none" spc="0" normalizeH="0" baseline="0" noProof="0" dirty="0">
                <a:ln>
                  <a:noFill/>
                </a:ln>
                <a:solidFill>
                  <a:prstClr val="black"/>
                </a:solidFill>
                <a:effectLst/>
                <a:uLnTx/>
                <a:uFillTx/>
                <a:latin typeface="Calibri"/>
                <a:ea typeface="+mn-ea"/>
                <a:cs typeface="+mn-cs"/>
              </a:rPr>
              <a:t>We can partition the index by the term itself or using a hash of the term. </a:t>
            </a:r>
          </a:p>
          <a:p>
            <a:pPr marL="342900" marR="0" lvl="0" indent="-342900" algn="l" defTabSz="914400" rtl="0" eaLnBrk="1" fontAlgn="auto" latinLnBrk="0" hangingPunct="1">
              <a:lnSpc>
                <a:spcPct val="110000"/>
              </a:lnSpc>
              <a:spcBef>
                <a:spcPts val="600"/>
              </a:spcBef>
              <a:spcAft>
                <a:spcPts val="0"/>
              </a:spcAft>
              <a:buClrTx/>
              <a:buSzTx/>
              <a:buFont typeface="Arial" panose="020B0604020202020204" pitchFamily="34" charset="0"/>
              <a:buChar char="•"/>
              <a:tabLst/>
              <a:defRPr/>
            </a:pPr>
            <a:r>
              <a:rPr kumimoji="0" lang="en-US" sz="2200" b="0" i="0" u="none" strike="noStrike" kern="1200" cap="none" spc="0" normalizeH="0" baseline="0" noProof="0" dirty="0">
                <a:ln>
                  <a:noFill/>
                </a:ln>
                <a:solidFill>
                  <a:prstClr val="black"/>
                </a:solidFill>
                <a:effectLst/>
                <a:uLnTx/>
                <a:uFillTx/>
                <a:latin typeface="Calibri"/>
                <a:ea typeface="+mn-ea"/>
                <a:cs typeface="+mn-cs"/>
              </a:rPr>
              <a:t>Partitioning by the term itself can be useful for range scans, whereas partitioning on a hash of the term gives a more even distribution of load.</a:t>
            </a:r>
          </a:p>
          <a:p>
            <a:pPr marL="342900" marR="0" lvl="0" indent="-342900" algn="l" defTabSz="914400" rtl="0" eaLnBrk="1" fontAlgn="auto" latinLnBrk="0" hangingPunct="1">
              <a:lnSpc>
                <a:spcPct val="110000"/>
              </a:lnSpc>
              <a:spcBef>
                <a:spcPts val="600"/>
              </a:spcBef>
              <a:spcAft>
                <a:spcPts val="0"/>
              </a:spcAft>
              <a:buClrTx/>
              <a:buSzTx/>
              <a:buFont typeface="Arial" panose="020B0604020202020204" pitchFamily="34" charset="0"/>
              <a:buChar char="•"/>
              <a:tabLst/>
              <a:defRPr/>
            </a:pPr>
            <a:r>
              <a:rPr kumimoji="0" lang="en-US" sz="2200" b="0" i="0" u="none" strike="noStrike" kern="1200" cap="none" spc="0" normalizeH="0" baseline="0" noProof="0" dirty="0">
                <a:ln>
                  <a:noFill/>
                </a:ln>
                <a:solidFill>
                  <a:prstClr val="black"/>
                </a:solidFill>
                <a:effectLst/>
                <a:uLnTx/>
                <a:uFillTx/>
                <a:latin typeface="Calibri"/>
                <a:ea typeface="+mn-ea"/>
                <a:cs typeface="+mn-cs"/>
              </a:rPr>
              <a:t>The advantage of a global (term-partitioned) index over a document-partitioned index is that it can make reads more efficient: rather than doing scatter/gather over all partitions, a client only needs to make a request to the partition containing the term that it wants. </a:t>
            </a:r>
          </a:p>
          <a:p>
            <a:pPr marL="342900" marR="0" lvl="0" indent="-342900" algn="l" defTabSz="914400" rtl="0" eaLnBrk="1" fontAlgn="auto" latinLnBrk="0" hangingPunct="1">
              <a:lnSpc>
                <a:spcPct val="110000"/>
              </a:lnSpc>
              <a:spcBef>
                <a:spcPts val="600"/>
              </a:spcBef>
              <a:spcAft>
                <a:spcPts val="0"/>
              </a:spcAft>
              <a:buClrTx/>
              <a:buSzTx/>
              <a:buFont typeface="Arial" panose="020B0604020202020204" pitchFamily="34" charset="0"/>
              <a:buChar char="•"/>
              <a:tabLst/>
              <a:defRPr/>
            </a:pPr>
            <a:r>
              <a:rPr kumimoji="0" lang="en-US" sz="2200" b="0" i="0" u="none" strike="noStrike" kern="1200" cap="none" spc="0" normalizeH="0" baseline="0" noProof="0" dirty="0">
                <a:ln>
                  <a:noFill/>
                </a:ln>
                <a:solidFill>
                  <a:prstClr val="black"/>
                </a:solidFill>
                <a:effectLst/>
                <a:uLnTx/>
                <a:uFillTx/>
                <a:latin typeface="Calibri"/>
                <a:ea typeface="+mn-ea"/>
                <a:cs typeface="+mn-cs"/>
              </a:rPr>
              <a:t>The downside of a global index is that writes are slower and more complicated, because a write to a single document may now affect multiple partitions of the index (every term in the document might be on a different partition on a different node).</a:t>
            </a:r>
          </a:p>
          <a:p>
            <a:pPr marL="342900" marR="0" lvl="0" indent="-342900" algn="l" defTabSz="914400" rtl="0" eaLnBrk="1" fontAlgn="auto" latinLnBrk="0" hangingPunct="1">
              <a:lnSpc>
                <a:spcPct val="110000"/>
              </a:lnSpc>
              <a:spcBef>
                <a:spcPts val="600"/>
              </a:spcBef>
              <a:spcAft>
                <a:spcPts val="0"/>
              </a:spcAft>
              <a:buClrTx/>
              <a:buSzTx/>
              <a:buFont typeface="Arial" panose="020B0604020202020204" pitchFamily="34" charset="0"/>
              <a:buChar char="•"/>
              <a:tabLst/>
              <a:defRPr/>
            </a:pPr>
            <a:r>
              <a:rPr kumimoji="0" lang="en-US" sz="2200" b="0" i="0" u="none" strike="noStrike" kern="1200" cap="none" spc="0" normalizeH="0" baseline="0" noProof="0" dirty="0">
                <a:ln>
                  <a:noFill/>
                </a:ln>
                <a:solidFill>
                  <a:prstClr val="black"/>
                </a:solidFill>
                <a:effectLst/>
                <a:uLnTx/>
                <a:uFillTx/>
                <a:latin typeface="Calibri"/>
                <a:ea typeface="+mn-ea"/>
                <a:cs typeface="+mn-cs"/>
              </a:rPr>
              <a:t>The global index needs to be up to date so that every document written to the database would immediately be reflected in the index. That would require a distributed transaction across all partitions affected by a write, which is not supported in all databases. Typically these updates are often asynchronous</a:t>
            </a:r>
          </a:p>
          <a:p>
            <a:pPr marL="342900" marR="0" lvl="0" indent="-342900" algn="l" defTabSz="914400" rtl="0" eaLnBrk="1" fontAlgn="auto" latinLnBrk="0" hangingPunct="1">
              <a:lnSpc>
                <a:spcPct val="110000"/>
              </a:lnSpc>
              <a:spcBef>
                <a:spcPts val="600"/>
              </a:spcBef>
              <a:spcAft>
                <a:spcPts val="0"/>
              </a:spcAft>
              <a:buClrTx/>
              <a:buSzTx/>
              <a:buFont typeface="Arial" panose="020B0604020202020204" pitchFamily="34" charset="0"/>
              <a:buChar char="•"/>
              <a:tabLst/>
              <a:defRPr/>
            </a:pPr>
            <a:r>
              <a:rPr kumimoji="0" lang="en-US" sz="2200" b="0" i="0" u="none" strike="noStrike" kern="1200" cap="none" spc="0" normalizeH="0" baseline="0" noProof="0" dirty="0">
                <a:ln>
                  <a:noFill/>
                </a:ln>
                <a:solidFill>
                  <a:prstClr val="black"/>
                </a:solidFill>
                <a:effectLst/>
                <a:uLnTx/>
                <a:uFillTx/>
                <a:latin typeface="Calibri"/>
                <a:ea typeface="+mn-ea"/>
                <a:cs typeface="+mn-cs"/>
              </a:rPr>
              <a:t>Therefore, if you read the index shortly after a write, the change you just made may not yet be reflected in the index</a:t>
            </a:r>
            <a:endParaRPr kumimoji="0" lang="en-US" sz="2200" b="1"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9369808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cxnSp>
        <p:nvCxnSpPr>
          <p:cNvPr id="464" name="Google Shape;464;p28"/>
          <p:cNvCxnSpPr/>
          <p:nvPr/>
        </p:nvCxnSpPr>
        <p:spPr>
          <a:xfrm rot="10800000" flipH="1">
            <a:off x="4287946" y="2887307"/>
            <a:ext cx="4581449" cy="1"/>
          </a:xfrm>
          <a:prstGeom prst="straightConnector1">
            <a:avLst/>
          </a:prstGeom>
          <a:noFill/>
          <a:ln w="38100" cap="flat" cmpd="sng">
            <a:solidFill>
              <a:srgbClr val="DFA267"/>
            </a:solidFill>
            <a:prstDash val="solid"/>
            <a:miter lim="800000"/>
            <a:headEnd type="none" w="sm" len="sm"/>
            <a:tailEnd type="none" w="sm" len="sm"/>
          </a:ln>
        </p:spPr>
      </p:cxnSp>
      <p:sp>
        <p:nvSpPr>
          <p:cNvPr id="465" name="Google Shape;465;p28"/>
          <p:cNvSpPr/>
          <p:nvPr/>
        </p:nvSpPr>
        <p:spPr>
          <a:xfrm>
            <a:off x="4287946" y="3249144"/>
            <a:ext cx="7497214"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IN" sz="2400" b="1" i="0" u="none" strike="noStrike" cap="none">
                <a:solidFill>
                  <a:schemeClr val="dk1"/>
                </a:solidFill>
                <a:latin typeface="Calibri"/>
                <a:ea typeface="Calibri"/>
                <a:cs typeface="Calibri"/>
                <a:sym typeface="Calibri"/>
              </a:rPr>
              <a:t>Prafullata Kiran Auradkar</a:t>
            </a:r>
            <a:endParaRPr sz="2400" b="1" i="0" u="none" strike="noStrike" cap="none">
              <a:solidFill>
                <a:schemeClr val="dk1"/>
              </a:solidFill>
              <a:latin typeface="Calibri"/>
              <a:ea typeface="Calibri"/>
              <a:cs typeface="Calibri"/>
              <a:sym typeface="Calibri"/>
            </a:endParaRPr>
          </a:p>
        </p:txBody>
      </p:sp>
      <p:sp>
        <p:nvSpPr>
          <p:cNvPr id="466" name="Google Shape;466;p28"/>
          <p:cNvSpPr/>
          <p:nvPr/>
        </p:nvSpPr>
        <p:spPr>
          <a:xfrm>
            <a:off x="4287946" y="3646749"/>
            <a:ext cx="7497214"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IN" sz="2000" b="0" i="0" u="none" strike="noStrike" cap="none">
                <a:solidFill>
                  <a:schemeClr val="dk1"/>
                </a:solidFill>
                <a:latin typeface="Calibri"/>
                <a:ea typeface="Calibri"/>
                <a:cs typeface="Calibri"/>
                <a:sym typeface="Calibri"/>
              </a:rPr>
              <a:t>Department of Computer Science and Engineering</a:t>
            </a:r>
            <a:endParaRPr sz="2000" b="0" i="0" u="none" strike="noStrike" cap="none">
              <a:solidFill>
                <a:schemeClr val="dk1"/>
              </a:solidFill>
              <a:latin typeface="Calibri"/>
              <a:ea typeface="Calibri"/>
              <a:cs typeface="Calibri"/>
              <a:sym typeface="Calibri"/>
            </a:endParaRPr>
          </a:p>
        </p:txBody>
      </p:sp>
      <p:sp>
        <p:nvSpPr>
          <p:cNvPr id="467" name="Google Shape;467;p28"/>
          <p:cNvSpPr/>
          <p:nvPr/>
        </p:nvSpPr>
        <p:spPr>
          <a:xfrm>
            <a:off x="4300315" y="4049738"/>
            <a:ext cx="7497214"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IN" sz="2400" b="1" i="0" u="none" strike="noStrike" cap="none">
                <a:solidFill>
                  <a:schemeClr val="dk1"/>
                </a:solidFill>
                <a:latin typeface="Calibri"/>
                <a:ea typeface="Calibri"/>
                <a:cs typeface="Calibri"/>
                <a:sym typeface="Calibri"/>
              </a:rPr>
              <a:t>prafullatak@pes.edu</a:t>
            </a:r>
            <a:endParaRPr sz="2400" b="1" i="0" u="none" strike="noStrike" cap="none">
              <a:solidFill>
                <a:schemeClr val="dk1"/>
              </a:solidFill>
              <a:latin typeface="Calibri"/>
              <a:ea typeface="Calibri"/>
              <a:cs typeface="Calibri"/>
              <a:sym typeface="Calibri"/>
            </a:endParaRPr>
          </a:p>
        </p:txBody>
      </p:sp>
      <p:grpSp>
        <p:nvGrpSpPr>
          <p:cNvPr id="468" name="Google Shape;468;p28"/>
          <p:cNvGrpSpPr/>
          <p:nvPr/>
        </p:nvGrpSpPr>
        <p:grpSpPr>
          <a:xfrm>
            <a:off x="313844" y="349466"/>
            <a:ext cx="11518407" cy="6218388"/>
            <a:chOff x="313844" y="349466"/>
            <a:chExt cx="11518407" cy="6218388"/>
          </a:xfrm>
        </p:grpSpPr>
        <p:sp>
          <p:nvSpPr>
            <p:cNvPr id="469" name="Google Shape;469;p28"/>
            <p:cNvSpPr/>
            <p:nvPr/>
          </p:nvSpPr>
          <p:spPr>
            <a:xfrm>
              <a:off x="11786532" y="360726"/>
              <a:ext cx="45719" cy="1066895"/>
            </a:xfrm>
            <a:prstGeom prst="rect">
              <a:avLst/>
            </a:prstGeom>
            <a:solidFill>
              <a:srgbClr val="F4B08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70" name="Google Shape;470;p28"/>
            <p:cNvSpPr/>
            <p:nvPr/>
          </p:nvSpPr>
          <p:spPr>
            <a:xfrm rot="5400000">
              <a:off x="11275944" y="-161122"/>
              <a:ext cx="45719" cy="1066895"/>
            </a:xfrm>
            <a:prstGeom prst="rect">
              <a:avLst/>
            </a:prstGeom>
            <a:solidFill>
              <a:srgbClr val="F4B08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71" name="Google Shape;471;p28"/>
            <p:cNvSpPr/>
            <p:nvPr/>
          </p:nvSpPr>
          <p:spPr>
            <a:xfrm rot="5400000">
              <a:off x="824432" y="6011547"/>
              <a:ext cx="45719" cy="1066895"/>
            </a:xfrm>
            <a:prstGeom prst="rect">
              <a:avLst/>
            </a:prstGeom>
            <a:solidFill>
              <a:srgbClr val="F4B08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72" name="Google Shape;472;p28"/>
            <p:cNvSpPr/>
            <p:nvPr/>
          </p:nvSpPr>
          <p:spPr>
            <a:xfrm rot="10800000">
              <a:off x="313844" y="5489699"/>
              <a:ext cx="45719" cy="1066895"/>
            </a:xfrm>
            <a:prstGeom prst="rect">
              <a:avLst/>
            </a:prstGeom>
            <a:solidFill>
              <a:srgbClr val="F4B08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
        <p:nvSpPr>
          <p:cNvPr id="473" name="Google Shape;473;p28"/>
          <p:cNvSpPr/>
          <p:nvPr/>
        </p:nvSpPr>
        <p:spPr>
          <a:xfrm>
            <a:off x="4287946" y="2068426"/>
            <a:ext cx="7497214" cy="6463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IN" sz="3600" b="1" i="0" u="none" strike="noStrike" cap="none">
                <a:solidFill>
                  <a:srgbClr val="C55A11"/>
                </a:solidFill>
                <a:latin typeface="Arial"/>
                <a:ea typeface="Arial"/>
                <a:cs typeface="Arial"/>
                <a:sym typeface="Arial"/>
              </a:rPr>
              <a:t>THANK YOU</a:t>
            </a:r>
            <a:endParaRPr sz="3600" b="1" i="0" u="none" strike="noStrike" cap="none">
              <a:solidFill>
                <a:srgbClr val="C55A11"/>
              </a:solidFill>
              <a:latin typeface="Arial"/>
              <a:ea typeface="Arial"/>
              <a:cs typeface="Arial"/>
              <a:sym typeface="Arial"/>
            </a:endParaRPr>
          </a:p>
        </p:txBody>
      </p:sp>
      <p:pic>
        <p:nvPicPr>
          <p:cNvPr id="474" name="Google Shape;474;p28" descr="A logo for a university&#10;&#10;Description automatically generated"/>
          <p:cNvPicPr preferRelativeResize="0"/>
          <p:nvPr/>
        </p:nvPicPr>
        <p:blipFill rotWithShape="1">
          <a:blip r:embed="rId3">
            <a:alphaModFix/>
          </a:blip>
          <a:srcRect l="23914" t="9484" r="22524" b="18948"/>
          <a:stretch/>
        </p:blipFill>
        <p:spPr>
          <a:xfrm>
            <a:off x="992172" y="1172581"/>
            <a:ext cx="2991497" cy="3997083"/>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3"/>
          <p:cNvSpPr/>
          <p:nvPr/>
        </p:nvSpPr>
        <p:spPr>
          <a:xfrm>
            <a:off x="207152" y="651898"/>
            <a:ext cx="7999758" cy="461665"/>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400" b="1" i="0" u="none" strike="noStrike" kern="0" cap="none" spc="0" normalizeH="0" baseline="0" noProof="0">
                <a:ln>
                  <a:noFill/>
                </a:ln>
                <a:solidFill>
                  <a:srgbClr val="C55A11"/>
                </a:solidFill>
                <a:effectLst/>
                <a:uLnTx/>
                <a:uFillTx/>
                <a:latin typeface="Calibri"/>
                <a:ea typeface="Calibri"/>
                <a:cs typeface="Calibri"/>
                <a:sym typeface="Calibri"/>
              </a:rPr>
              <a:t>Partitioning</a:t>
            </a:r>
            <a:endParaRPr kumimoji="0" sz="2400" b="1" i="0" u="none" strike="noStrike" kern="0" cap="none" spc="0" normalizeH="0" baseline="0" noProof="0">
              <a:ln>
                <a:noFill/>
              </a:ln>
              <a:solidFill>
                <a:srgbClr val="C55A11"/>
              </a:solidFill>
              <a:effectLst/>
              <a:uLnTx/>
              <a:uFillTx/>
              <a:latin typeface="Calibri"/>
              <a:ea typeface="Calibri"/>
              <a:cs typeface="Calibri"/>
              <a:sym typeface="Calibri"/>
            </a:endParaRPr>
          </a:p>
        </p:txBody>
      </p:sp>
      <p:cxnSp>
        <p:nvCxnSpPr>
          <p:cNvPr id="114" name="Google Shape;114;p3"/>
          <p:cNvCxnSpPr/>
          <p:nvPr/>
        </p:nvCxnSpPr>
        <p:spPr>
          <a:xfrm>
            <a:off x="-8308" y="1316458"/>
            <a:ext cx="8300052" cy="0"/>
          </a:xfrm>
          <a:prstGeom prst="straightConnector1">
            <a:avLst/>
          </a:prstGeom>
          <a:noFill/>
          <a:ln w="38100" cap="flat" cmpd="sng">
            <a:solidFill>
              <a:srgbClr val="C55A11"/>
            </a:solidFill>
            <a:prstDash val="solid"/>
            <a:miter lim="800000"/>
            <a:headEnd type="none" w="sm" len="sm"/>
            <a:tailEnd type="none" w="sm" len="sm"/>
          </a:ln>
        </p:spPr>
      </p:cxnSp>
      <p:sp>
        <p:nvSpPr>
          <p:cNvPr id="116" name="Google Shape;116;p3"/>
          <p:cNvSpPr/>
          <p:nvPr/>
        </p:nvSpPr>
        <p:spPr>
          <a:xfrm>
            <a:off x="207152" y="252240"/>
            <a:ext cx="7497214" cy="461665"/>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400" b="1" i="0" u="none" strike="noStrike" kern="0" cap="none" spc="0" normalizeH="0" baseline="0" noProof="0">
                <a:ln>
                  <a:noFill/>
                </a:ln>
                <a:solidFill>
                  <a:srgbClr val="2F5496"/>
                </a:solidFill>
                <a:effectLst/>
                <a:uLnTx/>
                <a:uFillTx/>
                <a:latin typeface="Calibri"/>
                <a:ea typeface="Calibri"/>
                <a:cs typeface="Calibri"/>
                <a:sym typeface="Calibri"/>
              </a:rPr>
              <a:t>CLOUD COMPUTING</a:t>
            </a:r>
            <a:endParaRPr kumimoji="0" sz="2400" b="1" i="0" u="none" strike="noStrike" kern="0" cap="none" spc="0" normalizeH="0" baseline="0" noProof="0">
              <a:ln>
                <a:noFill/>
              </a:ln>
              <a:solidFill>
                <a:srgbClr val="2F5496"/>
              </a:solidFill>
              <a:effectLst/>
              <a:uLnTx/>
              <a:uFillTx/>
              <a:latin typeface="Calibri"/>
              <a:ea typeface="Calibri"/>
              <a:cs typeface="Calibri"/>
              <a:sym typeface="Calibri"/>
            </a:endParaRPr>
          </a:p>
        </p:txBody>
      </p:sp>
      <p:sp>
        <p:nvSpPr>
          <p:cNvPr id="117" name="Google Shape;117;p3" descr="Dell J155F PERC 6/E SAS PCI-E Raid Controller for PowerVault ..."/>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118" name="Google Shape;118;p3"/>
          <p:cNvSpPr txBox="1"/>
          <p:nvPr/>
        </p:nvSpPr>
        <p:spPr>
          <a:xfrm>
            <a:off x="1" y="1267221"/>
            <a:ext cx="12192000" cy="5724604"/>
          </a:xfrm>
          <a:prstGeom prst="rect">
            <a:avLst/>
          </a:prstGeom>
          <a:noFill/>
          <a:ln>
            <a:noFill/>
          </a:ln>
        </p:spPr>
        <p:txBody>
          <a:bodyPr spcFirstLastPara="1" wrap="square" lIns="91425" tIns="45700" rIns="91425" bIns="45700" anchor="t" anchorCtr="0">
            <a:spAutoFit/>
          </a:bodyPr>
          <a:lstStyle/>
          <a:p>
            <a:pPr marL="285750" indent="-285750">
              <a:lnSpc>
                <a:spcPct val="120000"/>
              </a:lnSpc>
              <a:spcBef>
                <a:spcPts val="600"/>
              </a:spcBef>
              <a:buSzPts val="2000"/>
              <a:buFont typeface="Arial"/>
              <a:buChar char="•"/>
              <a:defRPr/>
            </a:pPr>
            <a:r>
              <a:rPr lang="en-US" sz="2000" dirty="0">
                <a:latin typeface="Calibri"/>
                <a:ea typeface="Calibri"/>
                <a:cs typeface="Calibri"/>
                <a:sym typeface="Calibri"/>
              </a:rPr>
              <a:t>Cloud Applications typically scale using elastic computing resources for addressing variations in the workload.  This could lead to a bottleneck in the backend in-spite of scaling the hosts, if they continue to use the same data store. </a:t>
            </a:r>
          </a:p>
          <a:p>
            <a:pPr marL="285750" indent="-285750">
              <a:lnSpc>
                <a:spcPct val="120000"/>
              </a:lnSpc>
              <a:spcBef>
                <a:spcPts val="600"/>
              </a:spcBef>
              <a:buSzPts val="2000"/>
              <a:buFont typeface="Arial"/>
              <a:buChar char="•"/>
              <a:defRPr/>
            </a:pPr>
            <a:r>
              <a:rPr lang="en-US" sz="2000" dirty="0">
                <a:latin typeface="Calibri"/>
                <a:ea typeface="Calibri"/>
                <a:cs typeface="Calibri"/>
                <a:sym typeface="Calibri"/>
              </a:rPr>
              <a:t>Partitioning is a way of intentionally breaking this large Volume of data into smaller partitions of data, where each of these partition can be placed on a single node or distributed across different nodes in a cluster, such that query or IO operations can be done across these multiple nodes supporting the performance and throughput expectations of applications. </a:t>
            </a:r>
          </a:p>
          <a:p>
            <a:pPr marL="285750" marR="0" lvl="0" indent="-285750" algn="l" defTabSz="914400" rtl="0" eaLnBrk="1" fontAlgn="auto" latinLnBrk="0" hangingPunct="1">
              <a:lnSpc>
                <a:spcPct val="120000"/>
              </a:lnSpc>
              <a:spcBef>
                <a:spcPts val="600"/>
              </a:spcBef>
              <a:spcAft>
                <a:spcPts val="0"/>
              </a:spcAft>
              <a:buClr>
                <a:srgbClr val="000000"/>
              </a:buClr>
              <a:buSzPts val="2000"/>
              <a:buFont typeface="Arial"/>
              <a:buChar char="•"/>
              <a:tabLst/>
              <a:defRPr/>
            </a:pPr>
            <a:r>
              <a:rPr kumimoji="0" lang="en-US" sz="2000" b="0" i="0" u="none" strike="noStrike" kern="0" cap="none" spc="0" normalizeH="0" baseline="0" noProof="0" dirty="0">
                <a:ln>
                  <a:noFill/>
                </a:ln>
                <a:solidFill>
                  <a:srgbClr val="000000"/>
                </a:solidFill>
                <a:effectLst/>
                <a:uLnTx/>
                <a:uFillTx/>
                <a:latin typeface="Calibri"/>
                <a:ea typeface="Calibri"/>
                <a:cs typeface="Calibri"/>
                <a:sym typeface="Calibri"/>
              </a:rPr>
              <a:t>Partitions are defined in such a way that each piece of data (if its say a DB, then each record, row, or document) belongs to exactly one partition. There could be many operations which will touch partitions at the same time</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20000"/>
              </a:lnSpc>
              <a:spcBef>
                <a:spcPts val="600"/>
              </a:spcBef>
              <a:spcAft>
                <a:spcPts val="0"/>
              </a:spcAft>
              <a:buClr>
                <a:srgbClr val="000000"/>
              </a:buClr>
              <a:buSzPts val="2000"/>
              <a:buFont typeface="Arial"/>
              <a:buChar char="•"/>
              <a:tabLst/>
              <a:defRPr/>
            </a:pPr>
            <a:r>
              <a:rPr kumimoji="0" lang="en-US" sz="2000" b="0" i="0" u="none" strike="noStrike" kern="0" cap="none" spc="0" normalizeH="0" baseline="0" noProof="0" dirty="0">
                <a:ln>
                  <a:noFill/>
                </a:ln>
                <a:solidFill>
                  <a:srgbClr val="000000"/>
                </a:solidFill>
                <a:effectLst/>
                <a:uLnTx/>
                <a:uFillTx/>
                <a:latin typeface="Calibri"/>
                <a:ea typeface="Calibri"/>
                <a:cs typeface="Calibri"/>
                <a:sym typeface="Calibri"/>
              </a:rPr>
              <a:t>Each node can independently execute the queries or do IO and operate on these single (own) partition enabling scaling of throughput with the addition of more nodes. </a:t>
            </a:r>
          </a:p>
          <a:p>
            <a:pPr marR="0" lvl="0" algn="l" defTabSz="914400" rtl="0" eaLnBrk="1" fontAlgn="auto" latinLnBrk="0" hangingPunct="1">
              <a:lnSpc>
                <a:spcPct val="120000"/>
              </a:lnSpc>
              <a:spcBef>
                <a:spcPts val="600"/>
              </a:spcBef>
              <a:spcAft>
                <a:spcPts val="0"/>
              </a:spcAft>
              <a:buClr>
                <a:srgbClr val="000000"/>
              </a:buClr>
              <a:buSzPts val="2000"/>
              <a:tabLst/>
              <a:defRPr/>
            </a:pPr>
            <a:r>
              <a:rPr kumimoji="0" lang="en-US" sz="2000" b="0" i="0" u="none" strike="noStrike" kern="0" cap="none" spc="0" normalizeH="0" baseline="0" noProof="0" dirty="0">
                <a:ln>
                  <a:noFill/>
                </a:ln>
                <a:solidFill>
                  <a:srgbClr val="000000"/>
                </a:solidFill>
                <a:effectLst/>
                <a:uLnTx/>
                <a:uFillTx/>
                <a:latin typeface="Calibri"/>
                <a:ea typeface="Calibri"/>
                <a:cs typeface="Calibri"/>
                <a:sym typeface="Calibri"/>
              </a:rPr>
              <a:t>     </a:t>
            </a:r>
            <a:r>
              <a:rPr kumimoji="0" lang="en-US" sz="2000" b="0" i="0" u="none" strike="noStrike" kern="0" cap="none" spc="0" normalizeH="0" baseline="0" noProof="0" dirty="0" err="1">
                <a:ln>
                  <a:noFill/>
                </a:ln>
                <a:solidFill>
                  <a:srgbClr val="000000"/>
                </a:solidFill>
                <a:effectLst/>
                <a:uLnTx/>
                <a:uFillTx/>
                <a:latin typeface="Calibri"/>
                <a:ea typeface="Calibri"/>
                <a:cs typeface="Calibri"/>
                <a:sym typeface="Calibri"/>
              </a:rPr>
              <a:t>Eg.</a:t>
            </a:r>
            <a:r>
              <a:rPr kumimoji="0" lang="en-US" sz="2000" b="0" i="0" u="none" strike="noStrike" kern="0" cap="none" spc="0" normalizeH="0" baseline="0" noProof="0" dirty="0">
                <a:ln>
                  <a:noFill/>
                </a:ln>
                <a:solidFill>
                  <a:srgbClr val="000000"/>
                </a:solidFill>
                <a:effectLst/>
                <a:uLnTx/>
                <a:uFillTx/>
                <a:latin typeface="Calibri"/>
                <a:ea typeface="Calibri"/>
                <a:cs typeface="Calibri"/>
                <a:sym typeface="Calibri"/>
              </a:rPr>
              <a:t> Partitioning a large piece of data to be written to disk into multiple partitions and distributing these</a:t>
            </a:r>
            <a:br>
              <a:rPr kumimoji="0" lang="en-US" sz="2000" b="0" i="0" u="none" strike="noStrike" kern="0" cap="none" spc="0" normalizeH="0" baseline="0" noProof="0" dirty="0">
                <a:ln>
                  <a:noFill/>
                </a:ln>
                <a:solidFill>
                  <a:srgbClr val="000000"/>
                </a:solidFill>
                <a:effectLst/>
                <a:uLnTx/>
                <a:uFillTx/>
                <a:latin typeface="Calibri"/>
                <a:ea typeface="Calibri"/>
                <a:cs typeface="Calibri"/>
                <a:sym typeface="Calibri"/>
              </a:rPr>
            </a:br>
            <a:r>
              <a:rPr kumimoji="0" lang="en-US" sz="2000" b="0" i="0" u="none" strike="noStrike" kern="0" cap="none" spc="0" normalizeH="0" baseline="0" noProof="0" dirty="0">
                <a:ln>
                  <a:noFill/>
                </a:ln>
                <a:solidFill>
                  <a:srgbClr val="000000"/>
                </a:solidFill>
                <a:effectLst/>
                <a:uLnTx/>
                <a:uFillTx/>
                <a:latin typeface="Calibri"/>
                <a:ea typeface="Calibri"/>
                <a:cs typeface="Calibri"/>
                <a:sym typeface="Calibri"/>
              </a:rPr>
              <a:t>           partitions to multiple disks will lead to better total IO performance. </a:t>
            </a:r>
          </a:p>
          <a:p>
            <a:pPr marL="285750" marR="0" lvl="0" indent="-285750" algn="l" defTabSz="914400" rtl="0" eaLnBrk="1" fontAlgn="auto" latinLnBrk="0" hangingPunct="1">
              <a:lnSpc>
                <a:spcPct val="120000"/>
              </a:lnSpc>
              <a:spcBef>
                <a:spcPts val="600"/>
              </a:spcBef>
              <a:spcAft>
                <a:spcPts val="0"/>
              </a:spcAft>
              <a:buClr>
                <a:srgbClr val="000000"/>
              </a:buClr>
              <a:buSzPts val="2000"/>
              <a:buFont typeface="Arial"/>
              <a:buChar char="•"/>
              <a:tabLst/>
              <a:defRPr/>
            </a:pPr>
            <a:endParaRPr kumimoji="0" sz="2000"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4"/>
          <p:cNvSpPr/>
          <p:nvPr/>
        </p:nvSpPr>
        <p:spPr>
          <a:xfrm>
            <a:off x="207152" y="651898"/>
            <a:ext cx="7999758" cy="461665"/>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400" b="1" i="0" u="none" strike="noStrike" kern="0" cap="none" spc="0" normalizeH="0" baseline="0" noProof="0">
                <a:ln>
                  <a:noFill/>
                </a:ln>
                <a:solidFill>
                  <a:srgbClr val="C55A11"/>
                </a:solidFill>
                <a:effectLst/>
                <a:uLnTx/>
                <a:uFillTx/>
                <a:latin typeface="Calibri"/>
                <a:ea typeface="Calibri"/>
                <a:cs typeface="Calibri"/>
                <a:sym typeface="Calibri"/>
              </a:rPr>
              <a:t>Partitioning</a:t>
            </a:r>
            <a:endParaRPr kumimoji="0" sz="2400" b="1" i="0" u="none" strike="noStrike" kern="0" cap="none" spc="0" normalizeH="0" baseline="0" noProof="0">
              <a:ln>
                <a:noFill/>
              </a:ln>
              <a:solidFill>
                <a:srgbClr val="C55A11"/>
              </a:solidFill>
              <a:effectLst/>
              <a:uLnTx/>
              <a:uFillTx/>
              <a:latin typeface="Calibri"/>
              <a:ea typeface="Calibri"/>
              <a:cs typeface="Calibri"/>
              <a:sym typeface="Calibri"/>
            </a:endParaRPr>
          </a:p>
        </p:txBody>
      </p:sp>
      <p:cxnSp>
        <p:nvCxnSpPr>
          <p:cNvPr id="124" name="Google Shape;124;p4"/>
          <p:cNvCxnSpPr/>
          <p:nvPr/>
        </p:nvCxnSpPr>
        <p:spPr>
          <a:xfrm>
            <a:off x="-8308" y="1316458"/>
            <a:ext cx="8300052" cy="0"/>
          </a:xfrm>
          <a:prstGeom prst="straightConnector1">
            <a:avLst/>
          </a:prstGeom>
          <a:noFill/>
          <a:ln w="38100" cap="flat" cmpd="sng">
            <a:solidFill>
              <a:srgbClr val="C55A11"/>
            </a:solidFill>
            <a:prstDash val="solid"/>
            <a:miter lim="800000"/>
            <a:headEnd type="none" w="sm" len="sm"/>
            <a:tailEnd type="none" w="sm" len="sm"/>
          </a:ln>
        </p:spPr>
      </p:cxnSp>
      <p:sp>
        <p:nvSpPr>
          <p:cNvPr id="126" name="Google Shape;126;p4"/>
          <p:cNvSpPr/>
          <p:nvPr/>
        </p:nvSpPr>
        <p:spPr>
          <a:xfrm>
            <a:off x="207152" y="252240"/>
            <a:ext cx="7497214" cy="461665"/>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400" b="1" i="0" u="none" strike="noStrike" kern="0" cap="none" spc="0" normalizeH="0" baseline="0" noProof="0">
                <a:ln>
                  <a:noFill/>
                </a:ln>
                <a:solidFill>
                  <a:srgbClr val="2F5496"/>
                </a:solidFill>
                <a:effectLst/>
                <a:uLnTx/>
                <a:uFillTx/>
                <a:latin typeface="Calibri"/>
                <a:ea typeface="Calibri"/>
                <a:cs typeface="Calibri"/>
                <a:sym typeface="Calibri"/>
              </a:rPr>
              <a:t>CLOUD COMPUTING</a:t>
            </a:r>
            <a:endParaRPr kumimoji="0" sz="2400" b="1" i="0" u="none" strike="noStrike" kern="0" cap="none" spc="0" normalizeH="0" baseline="0" noProof="0">
              <a:ln>
                <a:noFill/>
              </a:ln>
              <a:solidFill>
                <a:srgbClr val="2F5496"/>
              </a:solidFill>
              <a:effectLst/>
              <a:uLnTx/>
              <a:uFillTx/>
              <a:latin typeface="Calibri"/>
              <a:ea typeface="Calibri"/>
              <a:cs typeface="Calibri"/>
              <a:sym typeface="Calibri"/>
            </a:endParaRPr>
          </a:p>
        </p:txBody>
      </p:sp>
      <p:sp>
        <p:nvSpPr>
          <p:cNvPr id="127" name="Google Shape;127;p4" descr="Dell J155F PERC 6/E SAS PCI-E Raid Controller for PowerVault ..."/>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128" name="Google Shape;128;p4"/>
          <p:cNvSpPr txBox="1"/>
          <p:nvPr/>
        </p:nvSpPr>
        <p:spPr>
          <a:xfrm>
            <a:off x="155575" y="1330851"/>
            <a:ext cx="12036425" cy="2400657"/>
          </a:xfrm>
          <a:prstGeom prst="rect">
            <a:avLst/>
          </a:prstGeom>
          <a:noFill/>
          <a:ln>
            <a:noFill/>
          </a:ln>
        </p:spPr>
        <p:txBody>
          <a:bodyPr spcFirstLastPara="1" wrap="square" lIns="91425" tIns="45700" rIns="91425" bIns="45700" anchor="t" anchorCtr="0">
            <a:spAutoFit/>
          </a:bodyPr>
          <a:lstStyle/>
          <a:p>
            <a:pPr marL="285750" marR="0" lvl="0" indent="-285750" algn="l" defTabSz="914400" rtl="0" eaLnBrk="1" fontAlgn="auto" latinLnBrk="0" hangingPunct="1">
              <a:lnSpc>
                <a:spcPct val="150000"/>
              </a:lnSpc>
              <a:spcBef>
                <a:spcPts val="0"/>
              </a:spcBef>
              <a:spcAft>
                <a:spcPts val="0"/>
              </a:spcAft>
              <a:buClr>
                <a:srgbClr val="000000"/>
              </a:buClr>
              <a:buSzPts val="2000"/>
              <a:buFont typeface="Arial"/>
              <a:buChar char="•"/>
              <a:tabLst/>
              <a:defRPr/>
            </a:pPr>
            <a:r>
              <a:rPr kumimoji="0" lang="en-US" sz="2000" b="0" i="0" u="none" strike="noStrike" kern="0" cap="none" spc="0" normalizeH="0" baseline="0" noProof="0" dirty="0">
                <a:ln>
                  <a:noFill/>
                </a:ln>
                <a:solidFill>
                  <a:srgbClr val="000000"/>
                </a:solidFill>
                <a:effectLst/>
                <a:uLnTx/>
                <a:uFillTx/>
                <a:latin typeface="Calibri"/>
                <a:ea typeface="Calibri"/>
                <a:cs typeface="Calibri"/>
                <a:sym typeface="Calibri"/>
              </a:rPr>
              <a:t>Thus Large complex queries or large IO workload can potentially be parallelized across many nodes</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50000"/>
              </a:lnSpc>
              <a:spcBef>
                <a:spcPts val="0"/>
              </a:spcBef>
              <a:spcAft>
                <a:spcPts val="0"/>
              </a:spcAft>
              <a:buClr>
                <a:srgbClr val="000000"/>
              </a:buClr>
              <a:buSzPts val="2000"/>
              <a:buFont typeface="Arial"/>
              <a:buChar char="•"/>
              <a:tabLst/>
              <a:defRPr/>
            </a:pPr>
            <a:r>
              <a:rPr kumimoji="0" lang="en-US" sz="2000" b="0" i="0" u="none" strike="noStrike" kern="0" cap="none" spc="0" normalizeH="0" baseline="0" noProof="0" dirty="0">
                <a:ln>
                  <a:noFill/>
                </a:ln>
                <a:solidFill>
                  <a:srgbClr val="000000"/>
                </a:solidFill>
                <a:effectLst/>
                <a:uLnTx/>
                <a:uFillTx/>
                <a:latin typeface="Calibri"/>
                <a:ea typeface="Calibri"/>
                <a:cs typeface="Calibri"/>
                <a:sym typeface="Calibri"/>
              </a:rPr>
              <a:t>Partitioning is usually combined with replication so that copies of each partition are stored on multiple nodes. This means that, even though each record belongs to exactly one partition, it may still be stored on several different nodes for fault tolerance. (We will discuss about replication in subsequent sessions)</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50000"/>
              </a:lnSpc>
              <a:spcBef>
                <a:spcPts val="0"/>
              </a:spcBef>
              <a:spcAft>
                <a:spcPts val="0"/>
              </a:spcAft>
              <a:buClr>
                <a:srgbClr val="000000"/>
              </a:buClr>
              <a:buSzPts val="2000"/>
              <a:buFont typeface="Arial"/>
              <a:buChar char="•"/>
              <a:tabLst/>
              <a:defRPr/>
            </a:pPr>
            <a:r>
              <a:rPr kumimoji="0" lang="en-US" sz="2000" b="0" i="0" u="none" strike="noStrike" kern="0" cap="none" spc="0" normalizeH="0" baseline="0" noProof="0" dirty="0">
                <a:ln>
                  <a:noFill/>
                </a:ln>
                <a:solidFill>
                  <a:srgbClr val="000000"/>
                </a:solidFill>
                <a:effectLst/>
                <a:uLnTx/>
                <a:uFillTx/>
                <a:latin typeface="Calibri"/>
                <a:ea typeface="Calibri"/>
                <a:cs typeface="Calibri"/>
                <a:sym typeface="Calibri"/>
              </a:rPr>
              <a:t>A node may store more than one partition</a:t>
            </a: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pic>
        <p:nvPicPr>
          <p:cNvPr id="129" name="Google Shape;129;p4"/>
          <p:cNvPicPr preferRelativeResize="0"/>
          <p:nvPr/>
        </p:nvPicPr>
        <p:blipFill rotWithShape="1">
          <a:blip r:embed="rId3">
            <a:alphaModFix/>
          </a:blip>
          <a:srcRect/>
          <a:stretch/>
        </p:blipFill>
        <p:spPr>
          <a:xfrm>
            <a:off x="2015245" y="3601329"/>
            <a:ext cx="10176755" cy="325667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5"/>
          <p:cNvSpPr/>
          <p:nvPr/>
        </p:nvSpPr>
        <p:spPr>
          <a:xfrm>
            <a:off x="207152" y="651898"/>
            <a:ext cx="7999758" cy="461665"/>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400" b="1" i="0" u="none" strike="noStrike" kern="0" cap="none" spc="0" normalizeH="0" baseline="0" noProof="0" dirty="0">
                <a:ln>
                  <a:noFill/>
                </a:ln>
                <a:solidFill>
                  <a:srgbClr val="C55A11"/>
                </a:solidFill>
                <a:effectLst/>
                <a:uLnTx/>
                <a:uFillTx/>
                <a:latin typeface="Calibri"/>
                <a:ea typeface="Calibri"/>
                <a:cs typeface="Calibri"/>
                <a:sym typeface="Calibri"/>
              </a:rPr>
              <a:t>Goal of Partitioning and some terminologies</a:t>
            </a:r>
            <a:endParaRPr kumimoji="0" sz="2400" b="1" i="0" u="none" strike="noStrike" kern="0" cap="none" spc="0" normalizeH="0" baseline="0" noProof="0" dirty="0">
              <a:ln>
                <a:noFill/>
              </a:ln>
              <a:solidFill>
                <a:srgbClr val="C55A11"/>
              </a:solidFill>
              <a:effectLst/>
              <a:uLnTx/>
              <a:uFillTx/>
              <a:latin typeface="Calibri"/>
              <a:ea typeface="Calibri"/>
              <a:cs typeface="Calibri"/>
              <a:sym typeface="Calibri"/>
            </a:endParaRPr>
          </a:p>
        </p:txBody>
      </p:sp>
      <p:cxnSp>
        <p:nvCxnSpPr>
          <p:cNvPr id="135" name="Google Shape;135;p5"/>
          <p:cNvCxnSpPr/>
          <p:nvPr/>
        </p:nvCxnSpPr>
        <p:spPr>
          <a:xfrm>
            <a:off x="-8308" y="1316458"/>
            <a:ext cx="8300052" cy="0"/>
          </a:xfrm>
          <a:prstGeom prst="straightConnector1">
            <a:avLst/>
          </a:prstGeom>
          <a:noFill/>
          <a:ln w="38100" cap="flat" cmpd="sng">
            <a:solidFill>
              <a:srgbClr val="C55A11"/>
            </a:solidFill>
            <a:prstDash val="solid"/>
            <a:miter lim="800000"/>
            <a:headEnd type="none" w="sm" len="sm"/>
            <a:tailEnd type="none" w="sm" len="sm"/>
          </a:ln>
        </p:spPr>
      </p:cxnSp>
      <p:sp>
        <p:nvSpPr>
          <p:cNvPr id="137" name="Google Shape;137;p5"/>
          <p:cNvSpPr/>
          <p:nvPr/>
        </p:nvSpPr>
        <p:spPr>
          <a:xfrm>
            <a:off x="207152" y="252240"/>
            <a:ext cx="7497214" cy="461665"/>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400" b="1" i="0" u="none" strike="noStrike" kern="0" cap="none" spc="0" normalizeH="0" baseline="0" noProof="0">
                <a:ln>
                  <a:noFill/>
                </a:ln>
                <a:solidFill>
                  <a:srgbClr val="2F5496"/>
                </a:solidFill>
                <a:effectLst/>
                <a:uLnTx/>
                <a:uFillTx/>
                <a:latin typeface="Calibri"/>
                <a:ea typeface="Calibri"/>
                <a:cs typeface="Calibri"/>
                <a:sym typeface="Calibri"/>
              </a:rPr>
              <a:t>CLOUD COMPUTING</a:t>
            </a:r>
            <a:endParaRPr kumimoji="0" sz="2400" b="1" i="0" u="none" strike="noStrike" kern="0" cap="none" spc="0" normalizeH="0" baseline="0" noProof="0">
              <a:ln>
                <a:noFill/>
              </a:ln>
              <a:solidFill>
                <a:srgbClr val="2F5496"/>
              </a:solidFill>
              <a:effectLst/>
              <a:uLnTx/>
              <a:uFillTx/>
              <a:latin typeface="Calibri"/>
              <a:ea typeface="Calibri"/>
              <a:cs typeface="Calibri"/>
              <a:sym typeface="Calibri"/>
            </a:endParaRPr>
          </a:p>
        </p:txBody>
      </p:sp>
      <p:sp>
        <p:nvSpPr>
          <p:cNvPr id="138" name="Google Shape;138;p5" descr="Dell J155F PERC 6/E SAS PCI-E Raid Controller for PowerVault ..."/>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139" name="Google Shape;139;p5"/>
          <p:cNvSpPr txBox="1"/>
          <p:nvPr/>
        </p:nvSpPr>
        <p:spPr>
          <a:xfrm>
            <a:off x="207152" y="1316458"/>
            <a:ext cx="11792590" cy="2400617"/>
          </a:xfrm>
          <a:prstGeom prst="rect">
            <a:avLst/>
          </a:prstGeom>
          <a:noFill/>
          <a:ln>
            <a:noFill/>
          </a:ln>
        </p:spPr>
        <p:txBody>
          <a:bodyPr spcFirstLastPara="1" wrap="square" lIns="91425" tIns="45700" rIns="91425" bIns="45700" anchor="t" anchorCtr="0">
            <a:spAutoFit/>
          </a:bodyPr>
          <a:lstStyle/>
          <a:p>
            <a:pPr marL="285750" marR="0" lvl="0" indent="-285750" algn="l" defTabSz="914400" rtl="0" eaLnBrk="1" fontAlgn="auto" latinLnBrk="0" hangingPunct="1">
              <a:lnSpc>
                <a:spcPct val="150000"/>
              </a:lnSpc>
              <a:spcBef>
                <a:spcPts val="0"/>
              </a:spcBef>
              <a:spcAft>
                <a:spcPts val="0"/>
              </a:spcAft>
              <a:buClr>
                <a:srgbClr val="000000"/>
              </a:buClr>
              <a:buSzPts val="2000"/>
              <a:buFont typeface="Arial"/>
              <a:buChar char="•"/>
              <a:tabLst/>
              <a:defRPr/>
            </a:pPr>
            <a:r>
              <a:rPr kumimoji="0" lang="en-US" sz="2000" b="0" i="0" u="none" strike="noStrike" kern="0" cap="none" spc="0" normalizeH="0" baseline="0" noProof="0" dirty="0">
                <a:ln>
                  <a:noFill/>
                </a:ln>
                <a:solidFill>
                  <a:srgbClr val="000000"/>
                </a:solidFill>
                <a:effectLst/>
                <a:uLnTx/>
                <a:uFillTx/>
                <a:latin typeface="Calibri"/>
                <a:ea typeface="Calibri"/>
                <a:cs typeface="Calibri"/>
                <a:sym typeface="Calibri"/>
              </a:rPr>
              <a:t>Goal of partitioning is to spread the data and the query load evenly across nodes.</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50000"/>
              </a:lnSpc>
              <a:spcBef>
                <a:spcPts val="0"/>
              </a:spcBef>
              <a:spcAft>
                <a:spcPts val="0"/>
              </a:spcAft>
              <a:buClr>
                <a:srgbClr val="000000"/>
              </a:buClr>
              <a:buSzPts val="2000"/>
              <a:buFont typeface="Arial"/>
              <a:buChar char="•"/>
              <a:tabLst/>
              <a:defRPr/>
            </a:pPr>
            <a:r>
              <a:rPr kumimoji="0" lang="en-US" sz="2000" b="0" i="0" u="none" strike="noStrike" kern="0" cap="none" spc="0" normalizeH="0" baseline="0" noProof="0" dirty="0">
                <a:ln>
                  <a:noFill/>
                </a:ln>
                <a:solidFill>
                  <a:srgbClr val="000000"/>
                </a:solidFill>
                <a:effectLst/>
                <a:uLnTx/>
                <a:uFillTx/>
                <a:latin typeface="Calibri"/>
                <a:ea typeface="Calibri"/>
                <a:cs typeface="Calibri"/>
                <a:sym typeface="Calibri"/>
              </a:rPr>
              <a:t>If some partitions have more data than others, we call it </a:t>
            </a:r>
            <a:r>
              <a:rPr kumimoji="0" lang="en-US" sz="2000" b="1" i="0" u="none" strike="noStrike" kern="0" cap="none" spc="0" normalizeH="0" baseline="0" noProof="0" dirty="0">
                <a:ln>
                  <a:noFill/>
                </a:ln>
                <a:solidFill>
                  <a:srgbClr val="000000"/>
                </a:solidFill>
                <a:effectLst/>
                <a:uLnTx/>
                <a:uFillTx/>
                <a:latin typeface="Calibri"/>
                <a:ea typeface="Calibri"/>
                <a:cs typeface="Calibri"/>
                <a:sym typeface="Calibri"/>
              </a:rPr>
              <a:t>skewed</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50000"/>
              </a:lnSpc>
              <a:spcBef>
                <a:spcPts val="0"/>
              </a:spcBef>
              <a:spcAft>
                <a:spcPts val="0"/>
              </a:spcAft>
              <a:buClr>
                <a:srgbClr val="000000"/>
              </a:buClr>
              <a:buSzPts val="2000"/>
              <a:buFont typeface="Arial"/>
              <a:buChar char="•"/>
              <a:tabLst/>
              <a:defRPr/>
            </a:pPr>
            <a:r>
              <a:rPr kumimoji="0" lang="en-US" sz="2000" b="0" i="0" u="none" strike="noStrike" kern="0" cap="none" spc="0" normalizeH="0" baseline="0" noProof="0" dirty="0">
                <a:ln>
                  <a:noFill/>
                </a:ln>
                <a:solidFill>
                  <a:srgbClr val="000000"/>
                </a:solidFill>
                <a:effectLst/>
                <a:uLnTx/>
                <a:uFillTx/>
                <a:latin typeface="Calibri"/>
                <a:ea typeface="Calibri"/>
                <a:cs typeface="Calibri"/>
                <a:sym typeface="Calibri"/>
              </a:rPr>
              <a:t>The presence of skew makes partitioning much less effective. In an extreme case, all the load could end up on one partition.</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50000"/>
              </a:lnSpc>
              <a:spcBef>
                <a:spcPts val="0"/>
              </a:spcBef>
              <a:spcAft>
                <a:spcPts val="0"/>
              </a:spcAft>
              <a:buClr>
                <a:srgbClr val="000000"/>
              </a:buClr>
              <a:buSzPts val="2000"/>
              <a:buFont typeface="Arial"/>
              <a:buChar char="•"/>
              <a:tabLst/>
              <a:defRPr/>
            </a:pPr>
            <a:r>
              <a:rPr kumimoji="0" lang="en-US" sz="2000" b="0" i="0" u="none" strike="noStrike" kern="0" cap="none" spc="0" normalizeH="0" baseline="0" noProof="0" dirty="0">
                <a:ln>
                  <a:noFill/>
                </a:ln>
                <a:solidFill>
                  <a:srgbClr val="000000"/>
                </a:solidFill>
                <a:effectLst/>
                <a:uLnTx/>
                <a:uFillTx/>
                <a:latin typeface="Calibri"/>
                <a:ea typeface="Calibri"/>
                <a:cs typeface="Calibri"/>
                <a:sym typeface="Calibri"/>
              </a:rPr>
              <a:t>A partition with disproportionately high load is called a </a:t>
            </a:r>
            <a:r>
              <a:rPr kumimoji="0" lang="en-US" sz="2000" b="1" i="0" u="none" strike="noStrike" kern="0" cap="none" spc="0" normalizeH="0" baseline="0" noProof="0" dirty="0">
                <a:ln>
                  <a:noFill/>
                </a:ln>
                <a:solidFill>
                  <a:srgbClr val="000000"/>
                </a:solidFill>
                <a:effectLst/>
                <a:uLnTx/>
                <a:uFillTx/>
                <a:latin typeface="Calibri"/>
                <a:ea typeface="Calibri"/>
                <a:cs typeface="Calibri"/>
                <a:sym typeface="Calibri"/>
              </a:rPr>
              <a:t>hot spot</a:t>
            </a: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6"/>
          <p:cNvSpPr/>
          <p:nvPr/>
        </p:nvSpPr>
        <p:spPr>
          <a:xfrm>
            <a:off x="207152" y="651898"/>
            <a:ext cx="7999758" cy="461665"/>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400" b="1" i="0" u="none" strike="noStrike" kern="0" cap="none" spc="0" normalizeH="0" baseline="0" noProof="0" dirty="0">
                <a:ln>
                  <a:noFill/>
                </a:ln>
                <a:solidFill>
                  <a:srgbClr val="C55A11"/>
                </a:solidFill>
                <a:effectLst/>
                <a:uLnTx/>
                <a:uFillTx/>
                <a:latin typeface="Calibri"/>
                <a:ea typeface="Calibri"/>
                <a:cs typeface="Calibri"/>
                <a:sym typeface="Calibri"/>
              </a:rPr>
              <a:t>Different Approaches of Partitioning</a:t>
            </a:r>
            <a:endParaRPr kumimoji="0" sz="2400" b="1" i="0" u="none" strike="noStrike" kern="0" cap="none" spc="0" normalizeH="0" baseline="0" noProof="0" dirty="0">
              <a:ln>
                <a:noFill/>
              </a:ln>
              <a:solidFill>
                <a:srgbClr val="C55A11"/>
              </a:solidFill>
              <a:effectLst/>
              <a:uLnTx/>
              <a:uFillTx/>
              <a:latin typeface="Calibri"/>
              <a:ea typeface="Calibri"/>
              <a:cs typeface="Calibri"/>
              <a:sym typeface="Calibri"/>
            </a:endParaRPr>
          </a:p>
        </p:txBody>
      </p:sp>
      <p:cxnSp>
        <p:nvCxnSpPr>
          <p:cNvPr id="145" name="Google Shape;145;p6"/>
          <p:cNvCxnSpPr/>
          <p:nvPr/>
        </p:nvCxnSpPr>
        <p:spPr>
          <a:xfrm>
            <a:off x="-8308" y="1316458"/>
            <a:ext cx="8300052" cy="0"/>
          </a:xfrm>
          <a:prstGeom prst="straightConnector1">
            <a:avLst/>
          </a:prstGeom>
          <a:noFill/>
          <a:ln w="38100" cap="flat" cmpd="sng">
            <a:solidFill>
              <a:srgbClr val="C55A11"/>
            </a:solidFill>
            <a:prstDash val="solid"/>
            <a:miter lim="800000"/>
            <a:headEnd type="none" w="sm" len="sm"/>
            <a:tailEnd type="none" w="sm" len="sm"/>
          </a:ln>
        </p:spPr>
      </p:cxnSp>
      <p:sp>
        <p:nvSpPr>
          <p:cNvPr id="147" name="Google Shape;147;p6"/>
          <p:cNvSpPr/>
          <p:nvPr/>
        </p:nvSpPr>
        <p:spPr>
          <a:xfrm>
            <a:off x="207152" y="252240"/>
            <a:ext cx="7497214" cy="461665"/>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400" b="1" i="0" u="none" strike="noStrike" kern="0" cap="none" spc="0" normalizeH="0" baseline="0" noProof="0">
                <a:ln>
                  <a:noFill/>
                </a:ln>
                <a:solidFill>
                  <a:srgbClr val="2F5496"/>
                </a:solidFill>
                <a:effectLst/>
                <a:uLnTx/>
                <a:uFillTx/>
                <a:latin typeface="Calibri"/>
                <a:ea typeface="Calibri"/>
                <a:cs typeface="Calibri"/>
                <a:sym typeface="Calibri"/>
              </a:rPr>
              <a:t>CLOUD COMPUTING</a:t>
            </a:r>
            <a:endParaRPr kumimoji="0" sz="2400" b="1" i="0" u="none" strike="noStrike" kern="0" cap="none" spc="0" normalizeH="0" baseline="0" noProof="0">
              <a:ln>
                <a:noFill/>
              </a:ln>
              <a:solidFill>
                <a:srgbClr val="2F5496"/>
              </a:solidFill>
              <a:effectLst/>
              <a:uLnTx/>
              <a:uFillTx/>
              <a:latin typeface="Calibri"/>
              <a:ea typeface="Calibri"/>
              <a:cs typeface="Calibri"/>
              <a:sym typeface="Calibri"/>
            </a:endParaRPr>
          </a:p>
        </p:txBody>
      </p:sp>
      <p:sp>
        <p:nvSpPr>
          <p:cNvPr id="148" name="Google Shape;148;p6" descr="Dell J155F PERC 6/E SAS PCI-E Raid Controller for PowerVault ..."/>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149" name="Google Shape;149;p6"/>
          <p:cNvSpPr txBox="1"/>
          <p:nvPr/>
        </p:nvSpPr>
        <p:spPr>
          <a:xfrm>
            <a:off x="207152" y="1316458"/>
            <a:ext cx="11750386" cy="1938952"/>
          </a:xfrm>
          <a:prstGeom prst="rect">
            <a:avLst/>
          </a:prstGeom>
          <a:noFill/>
          <a:ln>
            <a:noFill/>
          </a:ln>
        </p:spPr>
        <p:txBody>
          <a:bodyPr spcFirstLastPara="1" wrap="square" lIns="91425" tIns="45700" rIns="91425" bIns="45700" anchor="t" anchorCtr="0">
            <a:spAutoFit/>
          </a:bodyPr>
          <a:lstStyle/>
          <a:p>
            <a:pPr>
              <a:buClr>
                <a:srgbClr val="0070C0"/>
              </a:buClr>
              <a:buSzPts val="2000"/>
              <a:defRPr/>
            </a:pPr>
            <a:r>
              <a:rPr kumimoji="0" lang="en-US" sz="2000" b="0" i="0" u="none" strike="noStrike" kern="0" cap="none" spc="0" normalizeH="0" baseline="0" noProof="0" dirty="0">
                <a:ln>
                  <a:noFill/>
                </a:ln>
                <a:solidFill>
                  <a:srgbClr val="000000"/>
                </a:solidFill>
                <a:effectLst/>
                <a:uLnTx/>
                <a:uFillTx/>
                <a:latin typeface="Calibri"/>
                <a:ea typeface="Calibri"/>
                <a:cs typeface="Calibri"/>
                <a:sym typeface="Calibri"/>
              </a:rPr>
              <a:t>There are 4 different approaches of partitioning</a:t>
            </a:r>
            <a:endParaRPr kumimoji="0" lang="en-US" sz="2000" b="1" i="0" u="none" strike="noStrike" kern="0" cap="none" spc="0" normalizeH="0" baseline="0" noProof="0" dirty="0">
              <a:ln>
                <a:noFill/>
              </a:ln>
              <a:solidFill>
                <a:srgbClr val="C00000"/>
              </a:solidFill>
              <a:effectLst/>
              <a:uLnTx/>
              <a:uFillTx/>
              <a:latin typeface="Calibri"/>
              <a:ea typeface="Calibri"/>
              <a:cs typeface="Calibri"/>
              <a:sym typeface="Calibri"/>
            </a:endParaRPr>
          </a:p>
          <a:p>
            <a:pPr marL="457200" marR="0" lvl="0" indent="-457200" algn="l" defTabSz="914400" rtl="0" eaLnBrk="1" fontAlgn="auto" latinLnBrk="0" hangingPunct="1">
              <a:spcBef>
                <a:spcPts val="0"/>
              </a:spcBef>
              <a:spcAft>
                <a:spcPts val="0"/>
              </a:spcAft>
              <a:buClr>
                <a:srgbClr val="0070C0"/>
              </a:buClr>
              <a:buSzPts val="2000"/>
              <a:buFont typeface="+mj-lt"/>
              <a:buAutoNum type="arabicPeriod"/>
              <a:tabLst/>
              <a:defRPr/>
            </a:pPr>
            <a:r>
              <a:rPr kumimoji="0" lang="en-US" sz="2000" b="1" i="0" u="none" strike="noStrike" kern="0" cap="none" spc="0" normalizeH="0" baseline="0" noProof="0" dirty="0">
                <a:ln>
                  <a:noFill/>
                </a:ln>
                <a:solidFill>
                  <a:srgbClr val="C00000"/>
                </a:solidFill>
                <a:effectLst/>
                <a:uLnTx/>
                <a:uFillTx/>
                <a:latin typeface="Calibri"/>
                <a:ea typeface="Calibri"/>
                <a:cs typeface="Calibri"/>
                <a:sym typeface="Calibri"/>
              </a:rPr>
              <a:t>Vertical Partitioning </a:t>
            </a:r>
          </a:p>
          <a:p>
            <a:pPr marL="720000" marR="0" lvl="0" indent="-342900" algn="l" defTabSz="914400" rtl="0" eaLnBrk="1" fontAlgn="auto" latinLnBrk="0" hangingPunct="1">
              <a:spcAft>
                <a:spcPts val="0"/>
              </a:spcAft>
              <a:buClr>
                <a:srgbClr val="000000"/>
              </a:buClr>
              <a:buSzPts val="2000"/>
              <a:buFont typeface="Wingdings" panose="05000000000000000000" pitchFamily="2" charset="2"/>
              <a:buChar char="§"/>
              <a:tabLst/>
              <a:defRPr/>
            </a:pPr>
            <a:r>
              <a:rPr lang="en-IN" sz="2000" dirty="0">
                <a:solidFill>
                  <a:schemeClr val="tx1"/>
                </a:solidFill>
                <a:latin typeface="Calibri"/>
                <a:ea typeface="Calibri"/>
                <a:cs typeface="Calibri"/>
                <a:sym typeface="Calibri"/>
              </a:rPr>
              <a:t>In this approach, data is partitioned vertically. </a:t>
            </a:r>
          </a:p>
          <a:p>
            <a:pPr marL="720000" marR="0" lvl="0" indent="-342900" algn="l" defTabSz="914400" rtl="0" eaLnBrk="1" fontAlgn="auto" latinLnBrk="0" hangingPunct="1">
              <a:spcAft>
                <a:spcPts val="0"/>
              </a:spcAft>
              <a:buClr>
                <a:srgbClr val="000000"/>
              </a:buClr>
              <a:buSzPts val="2000"/>
              <a:buFont typeface="Wingdings" panose="05000000000000000000" pitchFamily="2" charset="2"/>
              <a:buChar char="§"/>
              <a:tabLst/>
              <a:defRPr/>
            </a:pPr>
            <a:r>
              <a:rPr lang="en-IN" sz="2000" dirty="0">
                <a:solidFill>
                  <a:schemeClr val="tx1"/>
                </a:solidFill>
                <a:latin typeface="Calibri"/>
                <a:ea typeface="Calibri"/>
                <a:cs typeface="Calibri"/>
                <a:sym typeface="Calibri"/>
              </a:rPr>
              <a:t>Its also called column partitioning where set of columns are stored on one data store and other to a different data store (could be on a different node) and data is distributed accordingly. </a:t>
            </a:r>
          </a:p>
          <a:p>
            <a:pPr marL="720000" marR="0" lvl="0" indent="-342900" algn="l" defTabSz="914400" rtl="0" eaLnBrk="1" fontAlgn="auto" latinLnBrk="0" hangingPunct="1">
              <a:spcAft>
                <a:spcPts val="0"/>
              </a:spcAft>
              <a:buClr>
                <a:srgbClr val="000000"/>
              </a:buClr>
              <a:buSzPts val="2000"/>
              <a:buFont typeface="Wingdings" panose="05000000000000000000" pitchFamily="2" charset="2"/>
              <a:buChar char="§"/>
              <a:tabLst/>
              <a:defRPr/>
            </a:pPr>
            <a:r>
              <a:rPr lang="en-IN" sz="2000" dirty="0">
                <a:solidFill>
                  <a:schemeClr val="tx1"/>
                </a:solidFill>
                <a:latin typeface="Calibri"/>
                <a:ea typeface="Calibri"/>
                <a:cs typeface="Calibri"/>
                <a:sym typeface="Calibri"/>
              </a:rPr>
              <a:t>In this approach no two critical columns are stored together which improve the performance</a:t>
            </a:r>
          </a:p>
        </p:txBody>
      </p:sp>
      <p:pic>
        <p:nvPicPr>
          <p:cNvPr id="2" name="Picture 1">
            <a:extLst>
              <a:ext uri="{FF2B5EF4-FFF2-40B4-BE49-F238E27FC236}">
                <a16:creationId xmlns:a16="http://schemas.microsoft.com/office/drawing/2014/main" id="{7FE1D6C3-0C85-4440-8D9F-538F9B256759}"/>
              </a:ext>
            </a:extLst>
          </p:cNvPr>
          <p:cNvPicPr>
            <a:picLocks noChangeAspect="1"/>
          </p:cNvPicPr>
          <p:nvPr/>
        </p:nvPicPr>
        <p:blipFill>
          <a:blip r:embed="rId3"/>
          <a:stretch>
            <a:fillRect/>
          </a:stretch>
        </p:blipFill>
        <p:spPr>
          <a:xfrm>
            <a:off x="791799" y="3309627"/>
            <a:ext cx="10281098" cy="2178979"/>
          </a:xfrm>
          <a:prstGeom prst="rect">
            <a:avLst/>
          </a:prstGeom>
        </p:spPr>
      </p:pic>
      <p:sp>
        <p:nvSpPr>
          <p:cNvPr id="3" name="Rectangle: Rounded Corners 2">
            <a:extLst>
              <a:ext uri="{FF2B5EF4-FFF2-40B4-BE49-F238E27FC236}">
                <a16:creationId xmlns:a16="http://schemas.microsoft.com/office/drawing/2014/main" id="{AC9A1FAA-7DE5-4870-84A1-7F6057744F6E}"/>
              </a:ext>
            </a:extLst>
          </p:cNvPr>
          <p:cNvSpPr/>
          <p:nvPr/>
        </p:nvSpPr>
        <p:spPr>
          <a:xfrm>
            <a:off x="791799" y="3309627"/>
            <a:ext cx="6232727" cy="2178976"/>
          </a:xfrm>
          <a:prstGeom prst="round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Rounded Corners 4">
            <a:extLst>
              <a:ext uri="{FF2B5EF4-FFF2-40B4-BE49-F238E27FC236}">
                <a16:creationId xmlns:a16="http://schemas.microsoft.com/office/drawing/2014/main" id="{1B3EB3CE-4F0A-45F2-A15D-9038A369EFAE}"/>
              </a:ext>
            </a:extLst>
          </p:cNvPr>
          <p:cNvSpPr/>
          <p:nvPr/>
        </p:nvSpPr>
        <p:spPr>
          <a:xfrm>
            <a:off x="7193338" y="3309627"/>
            <a:ext cx="3699803" cy="2178976"/>
          </a:xfrm>
          <a:prstGeom prst="round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24389E53-6DD1-478C-ABCA-3BB8FD2DEE54}"/>
              </a:ext>
            </a:extLst>
          </p:cNvPr>
          <p:cNvSpPr txBox="1"/>
          <p:nvPr/>
        </p:nvSpPr>
        <p:spPr>
          <a:xfrm>
            <a:off x="2519295" y="5643166"/>
            <a:ext cx="4188707" cy="307777"/>
          </a:xfrm>
          <a:prstGeom prst="rect">
            <a:avLst/>
          </a:prstGeom>
          <a:noFill/>
        </p:spPr>
        <p:txBody>
          <a:bodyPr wrap="square" rtlCol="0">
            <a:spAutoFit/>
          </a:bodyPr>
          <a:lstStyle/>
          <a:p>
            <a:r>
              <a:rPr lang="en-IN" dirty="0"/>
              <a:t>Relational DB in a Block/File Storage </a:t>
            </a:r>
          </a:p>
        </p:txBody>
      </p:sp>
      <p:sp>
        <p:nvSpPr>
          <p:cNvPr id="7" name="TextBox 6">
            <a:extLst>
              <a:ext uri="{FF2B5EF4-FFF2-40B4-BE49-F238E27FC236}">
                <a16:creationId xmlns:a16="http://schemas.microsoft.com/office/drawing/2014/main" id="{BB5621F3-2E32-4970-A62D-F0561E9E8A3F}"/>
              </a:ext>
            </a:extLst>
          </p:cNvPr>
          <p:cNvSpPr txBox="1"/>
          <p:nvPr/>
        </p:nvSpPr>
        <p:spPr>
          <a:xfrm>
            <a:off x="7906770" y="5594509"/>
            <a:ext cx="2272937" cy="307777"/>
          </a:xfrm>
          <a:prstGeom prst="rect">
            <a:avLst/>
          </a:prstGeom>
          <a:noFill/>
        </p:spPr>
        <p:txBody>
          <a:bodyPr wrap="square" rtlCol="0">
            <a:spAutoFit/>
          </a:bodyPr>
          <a:lstStyle/>
          <a:p>
            <a:r>
              <a:rPr lang="en-IN" dirty="0"/>
              <a:t>Object Storage</a:t>
            </a:r>
          </a:p>
        </p:txBody>
      </p:sp>
      <p:sp>
        <p:nvSpPr>
          <p:cNvPr id="14" name="TextBox 13">
            <a:extLst>
              <a:ext uri="{FF2B5EF4-FFF2-40B4-BE49-F238E27FC236}">
                <a16:creationId xmlns:a16="http://schemas.microsoft.com/office/drawing/2014/main" id="{DCFAD639-CBE6-4761-B7FF-57D86488CE5F}"/>
              </a:ext>
            </a:extLst>
          </p:cNvPr>
          <p:cNvSpPr txBox="1"/>
          <p:nvPr/>
        </p:nvSpPr>
        <p:spPr>
          <a:xfrm>
            <a:off x="207152" y="5710441"/>
            <a:ext cx="11997236" cy="1169551"/>
          </a:xfrm>
          <a:prstGeom prst="rect">
            <a:avLst/>
          </a:prstGeom>
          <a:noFill/>
        </p:spPr>
        <p:txBody>
          <a:bodyPr wrap="square">
            <a:spAutoFit/>
          </a:bodyPr>
          <a:lstStyle/>
          <a:p>
            <a:pPr marL="457200" indent="-457200">
              <a:lnSpc>
                <a:spcPct val="150000"/>
              </a:lnSpc>
              <a:buClr>
                <a:srgbClr val="0070C0"/>
              </a:buClr>
              <a:buSzPts val="2000"/>
              <a:buFont typeface="+mj-lt"/>
              <a:buAutoNum type="arabicPeriod" startAt="2"/>
              <a:defRPr/>
            </a:pPr>
            <a:r>
              <a:rPr lang="en-US" sz="2000" b="1" dirty="0">
                <a:solidFill>
                  <a:srgbClr val="C00000"/>
                </a:solidFill>
                <a:latin typeface="Calibri"/>
                <a:cs typeface="Calibri"/>
                <a:sym typeface="Calibri"/>
              </a:rPr>
              <a:t>Workload Driven Partitioning</a:t>
            </a:r>
          </a:p>
          <a:p>
            <a:pPr marL="720000" marR="0" lvl="0" indent="-342900" algn="l" defTabSz="914400" rtl="0" eaLnBrk="1" fontAlgn="auto" latinLnBrk="0" hangingPunct="1">
              <a:spcBef>
                <a:spcPts val="0"/>
              </a:spcBef>
              <a:spcAft>
                <a:spcPts val="0"/>
              </a:spcAft>
              <a:buClr>
                <a:srgbClr val="000000"/>
              </a:buClr>
              <a:buSzTx/>
              <a:buFont typeface="Wingdings" panose="05000000000000000000" pitchFamily="2" charset="2"/>
              <a:buChar char="§"/>
              <a:tabLst/>
              <a:defRPr/>
            </a:pPr>
            <a:r>
              <a:rPr kumimoji="0" lang="en-IN" sz="2000" i="0" u="none" strike="noStrike" kern="0" cap="none" spc="0" normalizeH="0" baseline="0" noProof="0" dirty="0">
                <a:ln>
                  <a:noFill/>
                </a:ln>
                <a:solidFill>
                  <a:srgbClr val="000000"/>
                </a:solidFill>
                <a:effectLst/>
                <a:uLnTx/>
                <a:uFillTx/>
                <a:latin typeface="Calibri"/>
                <a:ea typeface="Calibri"/>
                <a:cs typeface="Calibri"/>
                <a:sym typeface="Calibri"/>
              </a:rPr>
              <a:t>Data access patterns generated from the application is analysed and partitions are formed according to that. This improves the scalability of transactions in terms of throughput and response time</a:t>
            </a:r>
            <a:endParaRPr kumimoji="0" lang="en-US" sz="2000" i="0" u="none" strike="noStrike" kern="0" cap="none" spc="0" normalizeH="0" baseline="0" noProof="0" dirty="0">
              <a:ln>
                <a:noFill/>
              </a:ln>
              <a:solidFill>
                <a:srgbClr val="000000"/>
              </a:solidFill>
              <a:effectLst/>
              <a:uLnTx/>
              <a:uFillTx/>
              <a:latin typeface="Calibri"/>
              <a:ea typeface="Calibri"/>
              <a:cs typeface="Calibri"/>
              <a:sym typeface="Calibri"/>
            </a:endParaRPr>
          </a:p>
        </p:txBody>
      </p:sp>
    </p:spTree>
    <p:extLst>
      <p:ext uri="{BB962C8B-B14F-4D97-AF65-F5344CB8AC3E}">
        <p14:creationId xmlns:p14="http://schemas.microsoft.com/office/powerpoint/2010/main" val="34803069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6"/>
          <p:cNvSpPr/>
          <p:nvPr/>
        </p:nvSpPr>
        <p:spPr>
          <a:xfrm>
            <a:off x="207152" y="651898"/>
            <a:ext cx="7999758" cy="461665"/>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400" b="1" i="0" u="none" strike="noStrike" kern="0" cap="none" spc="0" normalizeH="0" baseline="0" noProof="0" dirty="0">
                <a:ln>
                  <a:noFill/>
                </a:ln>
                <a:solidFill>
                  <a:srgbClr val="C55A11"/>
                </a:solidFill>
                <a:effectLst/>
                <a:uLnTx/>
                <a:uFillTx/>
                <a:latin typeface="Calibri"/>
                <a:ea typeface="Calibri"/>
                <a:cs typeface="Calibri"/>
                <a:sym typeface="Calibri"/>
              </a:rPr>
              <a:t>Different Approaches of Partitioning</a:t>
            </a:r>
            <a:endParaRPr kumimoji="0" sz="2400" b="1" i="0" u="none" strike="noStrike" kern="0" cap="none" spc="0" normalizeH="0" baseline="0" noProof="0" dirty="0">
              <a:ln>
                <a:noFill/>
              </a:ln>
              <a:solidFill>
                <a:srgbClr val="C55A11"/>
              </a:solidFill>
              <a:effectLst/>
              <a:uLnTx/>
              <a:uFillTx/>
              <a:latin typeface="Calibri"/>
              <a:ea typeface="Calibri"/>
              <a:cs typeface="Calibri"/>
              <a:sym typeface="Calibri"/>
            </a:endParaRPr>
          </a:p>
        </p:txBody>
      </p:sp>
      <p:cxnSp>
        <p:nvCxnSpPr>
          <p:cNvPr id="145" name="Google Shape;145;p6"/>
          <p:cNvCxnSpPr/>
          <p:nvPr/>
        </p:nvCxnSpPr>
        <p:spPr>
          <a:xfrm>
            <a:off x="-8308" y="1316458"/>
            <a:ext cx="8300052" cy="0"/>
          </a:xfrm>
          <a:prstGeom prst="straightConnector1">
            <a:avLst/>
          </a:prstGeom>
          <a:noFill/>
          <a:ln w="38100" cap="flat" cmpd="sng">
            <a:solidFill>
              <a:srgbClr val="C55A11"/>
            </a:solidFill>
            <a:prstDash val="solid"/>
            <a:miter lim="800000"/>
            <a:headEnd type="none" w="sm" len="sm"/>
            <a:tailEnd type="none" w="sm" len="sm"/>
          </a:ln>
        </p:spPr>
      </p:cxnSp>
      <p:sp>
        <p:nvSpPr>
          <p:cNvPr id="147" name="Google Shape;147;p6"/>
          <p:cNvSpPr/>
          <p:nvPr/>
        </p:nvSpPr>
        <p:spPr>
          <a:xfrm>
            <a:off x="207152" y="252240"/>
            <a:ext cx="7497214" cy="461665"/>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400" b="1" i="0" u="none" strike="noStrike" kern="0" cap="none" spc="0" normalizeH="0" baseline="0" noProof="0">
                <a:ln>
                  <a:noFill/>
                </a:ln>
                <a:solidFill>
                  <a:srgbClr val="2F5496"/>
                </a:solidFill>
                <a:effectLst/>
                <a:uLnTx/>
                <a:uFillTx/>
                <a:latin typeface="Calibri"/>
                <a:ea typeface="Calibri"/>
                <a:cs typeface="Calibri"/>
                <a:sym typeface="Calibri"/>
              </a:rPr>
              <a:t>CLOUD COMPUTING</a:t>
            </a:r>
            <a:endParaRPr kumimoji="0" sz="2400" b="1" i="0" u="none" strike="noStrike" kern="0" cap="none" spc="0" normalizeH="0" baseline="0" noProof="0">
              <a:ln>
                <a:noFill/>
              </a:ln>
              <a:solidFill>
                <a:srgbClr val="2F5496"/>
              </a:solidFill>
              <a:effectLst/>
              <a:uLnTx/>
              <a:uFillTx/>
              <a:latin typeface="Calibri"/>
              <a:ea typeface="Calibri"/>
              <a:cs typeface="Calibri"/>
              <a:sym typeface="Calibri"/>
            </a:endParaRPr>
          </a:p>
        </p:txBody>
      </p:sp>
      <p:sp>
        <p:nvSpPr>
          <p:cNvPr id="148" name="Google Shape;148;p6" descr="Dell J155F PERC 6/E SAS PCI-E Raid Controller for PowerVault ..."/>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149" name="Google Shape;149;p6"/>
          <p:cNvSpPr txBox="1"/>
          <p:nvPr/>
        </p:nvSpPr>
        <p:spPr>
          <a:xfrm>
            <a:off x="207152" y="1316458"/>
            <a:ext cx="11750386" cy="5416827"/>
          </a:xfrm>
          <a:prstGeom prst="rect">
            <a:avLst/>
          </a:prstGeom>
          <a:noFill/>
          <a:ln>
            <a:noFill/>
          </a:ln>
        </p:spPr>
        <p:txBody>
          <a:bodyPr spcFirstLastPara="1" wrap="square" lIns="91425" tIns="45700" rIns="91425" bIns="45700" anchor="t" anchorCtr="0">
            <a:spAutoFit/>
          </a:bodyPr>
          <a:lstStyle/>
          <a:p>
            <a:pPr marL="457200" marR="0" lvl="0" indent="-457200" algn="l" defTabSz="914400" rtl="0" eaLnBrk="1" fontAlgn="auto" latinLnBrk="0" hangingPunct="1">
              <a:spcBef>
                <a:spcPts val="0"/>
              </a:spcBef>
              <a:spcAft>
                <a:spcPts val="0"/>
              </a:spcAft>
              <a:buClr>
                <a:srgbClr val="0070C0"/>
              </a:buClr>
              <a:buSzPts val="2000"/>
              <a:buFont typeface="+mj-lt"/>
              <a:buAutoNum type="arabicPeriod" startAt="3"/>
              <a:tabLst/>
              <a:defRPr/>
            </a:pPr>
            <a:r>
              <a:rPr kumimoji="0" lang="en-US" sz="2000" b="1" i="0" u="none" strike="noStrike" kern="0" cap="none" spc="0" normalizeH="0" baseline="0" noProof="0" dirty="0">
                <a:ln>
                  <a:noFill/>
                </a:ln>
                <a:solidFill>
                  <a:srgbClr val="C00000"/>
                </a:solidFill>
                <a:effectLst/>
                <a:uLnTx/>
                <a:uFillTx/>
                <a:latin typeface="Calibri"/>
                <a:ea typeface="Calibri"/>
                <a:cs typeface="Calibri"/>
                <a:sym typeface="Calibri"/>
              </a:rPr>
              <a:t>Partitioning by Random Assignment </a:t>
            </a:r>
          </a:p>
          <a:p>
            <a:pPr marL="720000" marR="0" lvl="0" indent="-342900" algn="l" defTabSz="914400" rtl="0" eaLnBrk="1" fontAlgn="auto" latinLnBrk="0" hangingPunct="1">
              <a:lnSpc>
                <a:spcPct val="120000"/>
              </a:lnSpc>
              <a:spcBef>
                <a:spcPts val="600"/>
              </a:spcBef>
              <a:spcAft>
                <a:spcPts val="0"/>
              </a:spcAft>
              <a:buClr>
                <a:srgbClr val="000000"/>
              </a:buClr>
              <a:buSzPts val="2000"/>
              <a:buFont typeface="Wingdings" panose="05000000000000000000" pitchFamily="2" charset="2"/>
              <a:buChar char="§"/>
              <a:tabLst/>
              <a:defRPr/>
            </a:pPr>
            <a:r>
              <a:rPr lang="en-US" sz="2000" dirty="0">
                <a:solidFill>
                  <a:schemeClr val="tx1"/>
                </a:solidFill>
                <a:latin typeface="Calibri"/>
                <a:ea typeface="Calibri"/>
                <a:cs typeface="Calibri"/>
                <a:sym typeface="Calibri"/>
              </a:rPr>
              <a:t>Random assignment of </a:t>
            </a:r>
            <a:r>
              <a:rPr kumimoji="0" lang="en-US" sz="2000" i="0" u="none" strike="noStrike" kern="0" cap="none" spc="0" normalizeH="0" baseline="0" noProof="0" dirty="0">
                <a:ln>
                  <a:noFill/>
                </a:ln>
                <a:solidFill>
                  <a:schemeClr val="tx1"/>
                </a:solidFill>
                <a:effectLst/>
                <a:uLnTx/>
                <a:uFillTx/>
                <a:latin typeface="Calibri"/>
                <a:ea typeface="Calibri"/>
                <a:cs typeface="Calibri"/>
                <a:sym typeface="Calibri"/>
              </a:rPr>
              <a:t>of </a:t>
            </a:r>
            <a:r>
              <a:rPr lang="en-US" sz="2000" dirty="0">
                <a:solidFill>
                  <a:schemeClr val="tx1"/>
                </a:solidFill>
                <a:latin typeface="Calibri"/>
                <a:ea typeface="Calibri"/>
                <a:cs typeface="Calibri"/>
                <a:sym typeface="Calibri"/>
              </a:rPr>
              <a:t>records </a:t>
            </a:r>
            <a:r>
              <a:rPr lang="en-US" sz="2000" dirty="0">
                <a:latin typeface="Calibri"/>
                <a:ea typeface="Calibri"/>
                <a:cs typeface="Calibri"/>
                <a:sym typeface="Calibri"/>
              </a:rPr>
              <a:t>to nodes would be t</a:t>
            </a:r>
            <a:r>
              <a:rPr kumimoji="0" lang="en-US" sz="2000" b="0" i="0" u="none" strike="noStrike" kern="0" cap="none" spc="0" normalizeH="0" baseline="0" noProof="0" dirty="0">
                <a:ln>
                  <a:noFill/>
                </a:ln>
                <a:solidFill>
                  <a:srgbClr val="000000"/>
                </a:solidFill>
                <a:effectLst/>
                <a:uLnTx/>
                <a:uFillTx/>
                <a:latin typeface="Calibri"/>
                <a:ea typeface="Calibri"/>
                <a:cs typeface="Calibri"/>
                <a:sym typeface="Calibri"/>
              </a:rPr>
              <a:t>he simplest approach for avoiding hot spots. </a:t>
            </a:r>
          </a:p>
          <a:p>
            <a:pPr marL="720000" marR="0" lvl="0" indent="-342900" algn="l" defTabSz="914400" rtl="0" eaLnBrk="1" fontAlgn="auto" latinLnBrk="0" hangingPunct="1">
              <a:lnSpc>
                <a:spcPct val="120000"/>
              </a:lnSpc>
              <a:spcBef>
                <a:spcPts val="600"/>
              </a:spcBef>
              <a:spcAft>
                <a:spcPts val="0"/>
              </a:spcAft>
              <a:buClr>
                <a:srgbClr val="000000"/>
              </a:buClr>
              <a:buSzPts val="2000"/>
              <a:buFont typeface="Wingdings" panose="05000000000000000000" pitchFamily="2" charset="2"/>
              <a:buChar char="§"/>
              <a:tabLst/>
              <a:defRPr/>
            </a:pPr>
            <a:r>
              <a:rPr kumimoji="0" lang="en-US" sz="2000" b="0" i="0" u="none" strike="noStrike" kern="0" cap="none" spc="0" normalizeH="0" baseline="0" noProof="0" dirty="0">
                <a:ln>
                  <a:noFill/>
                </a:ln>
                <a:solidFill>
                  <a:srgbClr val="000000"/>
                </a:solidFill>
                <a:effectLst/>
                <a:uLnTx/>
                <a:uFillTx/>
                <a:latin typeface="Calibri"/>
                <a:ea typeface="Calibri"/>
                <a:cs typeface="Calibri"/>
                <a:sym typeface="Calibri"/>
              </a:rPr>
              <a:t>This would distribute the data quite evenly across the nodes, </a:t>
            </a:r>
          </a:p>
          <a:p>
            <a:pPr marL="720000" marR="0" lvl="0" indent="-342900" algn="l" defTabSz="914400" rtl="0" eaLnBrk="1" fontAlgn="auto" latinLnBrk="0" hangingPunct="1">
              <a:lnSpc>
                <a:spcPct val="120000"/>
              </a:lnSpc>
              <a:spcBef>
                <a:spcPts val="600"/>
              </a:spcBef>
              <a:spcAft>
                <a:spcPts val="0"/>
              </a:spcAft>
              <a:buClr>
                <a:srgbClr val="000000"/>
              </a:buClr>
              <a:buSzPts val="2000"/>
              <a:buFont typeface="Wingdings" panose="05000000000000000000" pitchFamily="2" charset="2"/>
              <a:buChar char="§"/>
              <a:tabLst/>
              <a:defRPr/>
            </a:pPr>
            <a:r>
              <a:rPr lang="en-US" sz="2000" dirty="0">
                <a:latin typeface="Calibri"/>
                <a:ea typeface="Calibri"/>
                <a:cs typeface="Calibri"/>
                <a:sym typeface="Calibri"/>
              </a:rPr>
              <a:t>The </a:t>
            </a:r>
            <a:r>
              <a:rPr kumimoji="0" lang="en-US" sz="2000" b="0" i="0" u="none" strike="noStrike" kern="0" cap="none" spc="0" normalizeH="0" baseline="0" noProof="0" dirty="0">
                <a:ln>
                  <a:noFill/>
                </a:ln>
                <a:solidFill>
                  <a:srgbClr val="000000"/>
                </a:solidFill>
                <a:effectLst/>
                <a:uLnTx/>
                <a:uFillTx/>
                <a:latin typeface="Calibri"/>
                <a:ea typeface="Calibri"/>
                <a:cs typeface="Calibri"/>
                <a:sym typeface="Calibri"/>
              </a:rPr>
              <a:t>disadvantage</a:t>
            </a:r>
            <a:r>
              <a:rPr lang="en-US" sz="2000" dirty="0">
                <a:latin typeface="Calibri"/>
                <a:ea typeface="Calibri"/>
                <a:cs typeface="Calibri"/>
                <a:sym typeface="Calibri"/>
              </a:rPr>
              <a:t> of this would be, w</a:t>
            </a:r>
            <a:r>
              <a:rPr kumimoji="0" lang="en-US" sz="2000" b="0" i="0" u="none" strike="noStrike" kern="0" cap="none" spc="0" normalizeH="0" baseline="0" noProof="0" dirty="0">
                <a:ln>
                  <a:noFill/>
                </a:ln>
                <a:solidFill>
                  <a:srgbClr val="000000"/>
                </a:solidFill>
                <a:effectLst/>
                <a:uLnTx/>
                <a:uFillTx/>
                <a:latin typeface="Calibri"/>
                <a:ea typeface="Calibri"/>
                <a:cs typeface="Calibri"/>
                <a:sym typeface="Calibri"/>
              </a:rPr>
              <a:t>hen trying to read a particular item, you have no way of knowing which node it is on, so you have to query all nodes in parallel. </a:t>
            </a:r>
            <a:endParaRPr kumimoji="0" lang="en-US" sz="2000" b="1" i="0" u="none" strike="noStrike" kern="0" cap="none" spc="0" normalizeH="0" baseline="0" noProof="0" dirty="0">
              <a:ln>
                <a:noFill/>
              </a:ln>
              <a:solidFill>
                <a:srgbClr val="000000"/>
              </a:solidFill>
              <a:effectLst/>
              <a:uLnTx/>
              <a:uFillTx/>
              <a:latin typeface="Calibri"/>
              <a:ea typeface="Calibri"/>
              <a:cs typeface="Calibri"/>
              <a:sym typeface="Calibri"/>
            </a:endParaRPr>
          </a:p>
          <a:p>
            <a:pPr marL="457200" indent="-457200">
              <a:lnSpc>
                <a:spcPct val="150000"/>
              </a:lnSpc>
              <a:buClr>
                <a:srgbClr val="0070C0"/>
              </a:buClr>
              <a:buSzPts val="2000"/>
              <a:buFont typeface="+mj-lt"/>
              <a:buAutoNum type="arabicPeriod" startAt="4"/>
              <a:defRPr/>
            </a:pPr>
            <a:r>
              <a:rPr lang="en-US" sz="2000" b="1" dirty="0">
                <a:solidFill>
                  <a:srgbClr val="C00000"/>
                </a:solidFill>
                <a:latin typeface="Calibri"/>
                <a:cs typeface="Calibri"/>
                <a:sym typeface="Calibri"/>
              </a:rPr>
              <a:t>Horizontal Partitioning</a:t>
            </a:r>
          </a:p>
          <a:p>
            <a:pPr marL="720000" indent="-342900">
              <a:lnSpc>
                <a:spcPct val="120000"/>
              </a:lnSpc>
              <a:spcBef>
                <a:spcPts val="600"/>
              </a:spcBef>
              <a:buSzPts val="2000"/>
              <a:buFont typeface="Wingdings" panose="05000000000000000000" pitchFamily="2" charset="2"/>
              <a:buChar char="§"/>
              <a:defRPr/>
            </a:pPr>
            <a:r>
              <a:rPr lang="en-US" sz="2000" dirty="0">
                <a:solidFill>
                  <a:schemeClr val="tx1"/>
                </a:solidFill>
                <a:latin typeface="Calibri"/>
                <a:cs typeface="Calibri"/>
                <a:sym typeface="Calibri"/>
              </a:rPr>
              <a:t>This is a static approach of horizontally partitioning data to store it on different nodes</a:t>
            </a:r>
          </a:p>
          <a:p>
            <a:pPr marL="720000" indent="-342900">
              <a:lnSpc>
                <a:spcPct val="120000"/>
              </a:lnSpc>
              <a:spcBef>
                <a:spcPts val="600"/>
              </a:spcBef>
              <a:buSzPts val="2000"/>
              <a:buFont typeface="Wingdings" panose="05000000000000000000" pitchFamily="2" charset="2"/>
              <a:buChar char="§"/>
              <a:defRPr/>
            </a:pPr>
            <a:r>
              <a:rPr lang="en-US" sz="2000" dirty="0">
                <a:solidFill>
                  <a:schemeClr val="tx1"/>
                </a:solidFill>
                <a:latin typeface="Calibri"/>
                <a:cs typeface="Calibri"/>
                <a:sym typeface="Calibri"/>
              </a:rPr>
              <a:t>Once its partitioned, this would not change.</a:t>
            </a:r>
          </a:p>
          <a:p>
            <a:pPr marL="720000" indent="-342900">
              <a:lnSpc>
                <a:spcPct val="120000"/>
              </a:lnSpc>
              <a:spcBef>
                <a:spcPts val="600"/>
              </a:spcBef>
              <a:buSzPts val="2000"/>
              <a:buFont typeface="Wingdings" panose="05000000000000000000" pitchFamily="2" charset="2"/>
              <a:buChar char="§"/>
              <a:defRPr/>
            </a:pPr>
            <a:r>
              <a:rPr lang="en-US" sz="2000" dirty="0">
                <a:solidFill>
                  <a:schemeClr val="tx1"/>
                </a:solidFill>
                <a:latin typeface="Calibri"/>
                <a:cs typeface="Calibri"/>
                <a:sym typeface="Calibri"/>
              </a:rPr>
              <a:t>There are different techniques which are used for horizontal partitioning like  </a:t>
            </a:r>
          </a:p>
          <a:p>
            <a:pPr marL="1260000" marR="0" lvl="0" indent="-360000" algn="l" defTabSz="914400" rtl="0" eaLnBrk="1" fontAlgn="auto" latinLnBrk="0" hangingPunct="1">
              <a:lnSpc>
                <a:spcPct val="110000"/>
              </a:lnSpc>
              <a:spcBef>
                <a:spcPts val="300"/>
              </a:spcBef>
              <a:spcAft>
                <a:spcPts val="0"/>
              </a:spcAft>
              <a:buClr>
                <a:srgbClr val="000000"/>
              </a:buClr>
              <a:buSzTx/>
              <a:buFont typeface="+mj-lt"/>
              <a:buAutoNum type="arabicPeriod"/>
              <a:tabLst/>
              <a:defRPr/>
            </a:pPr>
            <a:r>
              <a:rPr lang="en-US" sz="2000" b="1" i="1" dirty="0">
                <a:solidFill>
                  <a:srgbClr val="7030A0"/>
                </a:solidFill>
                <a:latin typeface="Calibri"/>
                <a:ea typeface="Calibri"/>
                <a:cs typeface="Calibri"/>
                <a:sym typeface="Calibri"/>
              </a:rPr>
              <a:t>Partitioning by Key Range</a:t>
            </a:r>
          </a:p>
          <a:p>
            <a:pPr marL="1260000" marR="0" lvl="0" indent="-360000" algn="l" defTabSz="914400" rtl="0" eaLnBrk="1" fontAlgn="auto" latinLnBrk="0" hangingPunct="1">
              <a:lnSpc>
                <a:spcPct val="110000"/>
              </a:lnSpc>
              <a:spcBef>
                <a:spcPts val="300"/>
              </a:spcBef>
              <a:spcAft>
                <a:spcPts val="0"/>
              </a:spcAft>
              <a:buClr>
                <a:srgbClr val="000000"/>
              </a:buClr>
              <a:buSzTx/>
              <a:buFont typeface="+mj-lt"/>
              <a:buAutoNum type="arabicPeriod"/>
              <a:tabLst/>
              <a:defRPr/>
            </a:pPr>
            <a:r>
              <a:rPr lang="en-US" sz="2000" b="1" i="1" dirty="0">
                <a:solidFill>
                  <a:schemeClr val="accent2">
                    <a:lumMod val="75000"/>
                  </a:schemeClr>
                </a:solidFill>
                <a:latin typeface="Calibri"/>
                <a:ea typeface="Calibri"/>
                <a:cs typeface="Calibri"/>
                <a:sym typeface="Calibri"/>
              </a:rPr>
              <a:t>Partitioning using the Schema</a:t>
            </a:r>
          </a:p>
          <a:p>
            <a:pPr marL="1260000" marR="0" lvl="0" indent="-360000" algn="l" defTabSz="914400" rtl="0" eaLnBrk="1" fontAlgn="auto" latinLnBrk="0" hangingPunct="1">
              <a:lnSpc>
                <a:spcPct val="110000"/>
              </a:lnSpc>
              <a:spcBef>
                <a:spcPts val="300"/>
              </a:spcBef>
              <a:spcAft>
                <a:spcPts val="0"/>
              </a:spcAft>
              <a:buClr>
                <a:srgbClr val="000000"/>
              </a:buClr>
              <a:buSzTx/>
              <a:buFont typeface="+mj-lt"/>
              <a:buAutoNum type="arabicPeriod"/>
              <a:tabLst/>
              <a:defRPr/>
            </a:pPr>
            <a:r>
              <a:rPr lang="en-US" sz="2000" b="1" i="1" dirty="0">
                <a:solidFill>
                  <a:schemeClr val="tx1"/>
                </a:solidFill>
                <a:latin typeface="Calibri"/>
                <a:ea typeface="Calibri"/>
                <a:cs typeface="Calibri"/>
                <a:sym typeface="Calibri"/>
              </a:rPr>
              <a:t>Partitioning using Graph Partitioning</a:t>
            </a:r>
          </a:p>
          <a:p>
            <a:pPr marL="1260000" marR="0" lvl="0" indent="-360000" algn="l" defTabSz="914400" rtl="0" eaLnBrk="1" fontAlgn="auto" latinLnBrk="0" hangingPunct="1">
              <a:lnSpc>
                <a:spcPct val="110000"/>
              </a:lnSpc>
              <a:spcBef>
                <a:spcPts val="300"/>
              </a:spcBef>
              <a:spcAft>
                <a:spcPts val="0"/>
              </a:spcAft>
              <a:buClr>
                <a:srgbClr val="000000"/>
              </a:buClr>
              <a:buSzTx/>
              <a:buFont typeface="+mj-lt"/>
              <a:buAutoNum type="arabicPeriod"/>
              <a:tabLst/>
              <a:defRPr/>
            </a:pPr>
            <a:r>
              <a:rPr lang="en-US" sz="2000" b="1" i="1" dirty="0">
                <a:solidFill>
                  <a:srgbClr val="0070C0"/>
                </a:solidFill>
                <a:latin typeface="Calibri"/>
                <a:ea typeface="Calibri"/>
                <a:cs typeface="Calibri"/>
                <a:sym typeface="Calibri"/>
              </a:rPr>
              <a:t>Partitioning using </a:t>
            </a:r>
            <a:r>
              <a:rPr lang="en-US" sz="2000" b="1" dirty="0">
                <a:solidFill>
                  <a:srgbClr val="0070C0"/>
                </a:solidFill>
                <a:latin typeface="Calibri"/>
                <a:ea typeface="Calibri"/>
                <a:cs typeface="Calibri"/>
                <a:sym typeface="Calibri"/>
              </a:rPr>
              <a:t>Hashing</a:t>
            </a:r>
            <a:endParaRPr kumimoji="0" lang="en-US" sz="2000" i="0" u="none" strike="noStrike" kern="0" cap="none" spc="0" normalizeH="0" baseline="0" noProof="0" dirty="0">
              <a:ln>
                <a:noFill/>
              </a:ln>
              <a:solidFill>
                <a:srgbClr val="000000"/>
              </a:solidFill>
              <a:effectLst/>
              <a:uLnTx/>
              <a:uFillTx/>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6"/>
          <p:cNvSpPr/>
          <p:nvPr/>
        </p:nvSpPr>
        <p:spPr>
          <a:xfrm>
            <a:off x="207152" y="651898"/>
            <a:ext cx="10887568" cy="461624"/>
          </a:xfrm>
          <a:prstGeom prst="rect">
            <a:avLst/>
          </a:prstGeom>
          <a:noFill/>
          <a:ln>
            <a:noFill/>
          </a:ln>
        </p:spPr>
        <p:txBody>
          <a:bodyPr spcFirstLastPara="1" wrap="square" lIns="91425" tIns="45700" rIns="91425" bIns="45700" anchor="t" anchorCtr="0">
            <a:spAutoFit/>
          </a:bodyPr>
          <a:lstStyle/>
          <a:p>
            <a:pPr>
              <a:defRPr/>
            </a:pPr>
            <a:r>
              <a:rPr kumimoji="0" lang="en-US" sz="2400" b="1" i="0" u="none" strike="noStrike" kern="0" cap="none" spc="0" normalizeH="0" baseline="0" noProof="0" dirty="0">
                <a:ln>
                  <a:noFill/>
                </a:ln>
                <a:solidFill>
                  <a:schemeClr val="accent6">
                    <a:lumMod val="75000"/>
                  </a:schemeClr>
                </a:solidFill>
                <a:effectLst/>
                <a:uLnTx/>
                <a:uFillTx/>
                <a:latin typeface="Calibri"/>
                <a:ea typeface="Calibri"/>
                <a:cs typeface="Calibri"/>
                <a:sym typeface="Calibri"/>
              </a:rPr>
              <a:t>4.1 </a:t>
            </a:r>
            <a:r>
              <a:rPr kumimoji="0" lang="en-US" sz="2400" b="1" i="0" u="none" strike="noStrike" kern="0" cap="none" spc="0" normalizeH="0" baseline="0" noProof="0" dirty="0">
                <a:ln>
                  <a:noFill/>
                </a:ln>
                <a:solidFill>
                  <a:srgbClr val="7030A0"/>
                </a:solidFill>
                <a:effectLst/>
                <a:uLnTx/>
                <a:uFillTx/>
                <a:latin typeface="Calibri"/>
                <a:ea typeface="Calibri"/>
                <a:cs typeface="Calibri"/>
                <a:sym typeface="Calibri"/>
              </a:rPr>
              <a:t>Partitioning by Key -Range</a:t>
            </a:r>
            <a:endParaRPr kumimoji="0" sz="2400" b="1" i="0" u="none" strike="noStrike" kern="0" cap="none" spc="0" normalizeH="0" baseline="0" noProof="0" dirty="0">
              <a:ln>
                <a:noFill/>
              </a:ln>
              <a:solidFill>
                <a:srgbClr val="7030A0"/>
              </a:solidFill>
              <a:effectLst/>
              <a:uLnTx/>
              <a:uFillTx/>
              <a:latin typeface="Calibri"/>
              <a:ea typeface="Calibri"/>
              <a:cs typeface="Calibri"/>
              <a:sym typeface="Calibri"/>
            </a:endParaRPr>
          </a:p>
        </p:txBody>
      </p:sp>
      <p:cxnSp>
        <p:nvCxnSpPr>
          <p:cNvPr id="145" name="Google Shape;145;p6"/>
          <p:cNvCxnSpPr/>
          <p:nvPr/>
        </p:nvCxnSpPr>
        <p:spPr>
          <a:xfrm>
            <a:off x="-8308" y="1316458"/>
            <a:ext cx="8300052" cy="0"/>
          </a:xfrm>
          <a:prstGeom prst="straightConnector1">
            <a:avLst/>
          </a:prstGeom>
          <a:noFill/>
          <a:ln w="38100" cap="flat" cmpd="sng">
            <a:solidFill>
              <a:srgbClr val="C55A11"/>
            </a:solidFill>
            <a:prstDash val="solid"/>
            <a:miter lim="800000"/>
            <a:headEnd type="none" w="sm" len="sm"/>
            <a:tailEnd type="none" w="sm" len="sm"/>
          </a:ln>
        </p:spPr>
      </p:cxnSp>
      <p:sp>
        <p:nvSpPr>
          <p:cNvPr id="147" name="Google Shape;147;p6"/>
          <p:cNvSpPr/>
          <p:nvPr/>
        </p:nvSpPr>
        <p:spPr>
          <a:xfrm>
            <a:off x="207152" y="252240"/>
            <a:ext cx="7497214" cy="461665"/>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400" b="1" i="0" u="none" strike="noStrike" kern="0" cap="none" spc="0" normalizeH="0" baseline="0" noProof="0">
                <a:ln>
                  <a:noFill/>
                </a:ln>
                <a:solidFill>
                  <a:srgbClr val="2F5496"/>
                </a:solidFill>
                <a:effectLst/>
                <a:uLnTx/>
                <a:uFillTx/>
                <a:latin typeface="Calibri"/>
                <a:ea typeface="Calibri"/>
                <a:cs typeface="Calibri"/>
                <a:sym typeface="Calibri"/>
              </a:rPr>
              <a:t>CLOUD COMPUTING</a:t>
            </a:r>
            <a:endParaRPr kumimoji="0" sz="2400" b="1" i="0" u="none" strike="noStrike" kern="0" cap="none" spc="0" normalizeH="0" baseline="0" noProof="0">
              <a:ln>
                <a:noFill/>
              </a:ln>
              <a:solidFill>
                <a:srgbClr val="2F5496"/>
              </a:solidFill>
              <a:effectLst/>
              <a:uLnTx/>
              <a:uFillTx/>
              <a:latin typeface="Calibri"/>
              <a:ea typeface="Calibri"/>
              <a:cs typeface="Calibri"/>
              <a:sym typeface="Calibri"/>
            </a:endParaRPr>
          </a:p>
        </p:txBody>
      </p:sp>
      <p:sp>
        <p:nvSpPr>
          <p:cNvPr id="148" name="Google Shape;148;p6" descr="Dell J155F PERC 6/E SAS PCI-E Raid Controller for PowerVault ..."/>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149" name="Google Shape;149;p6"/>
          <p:cNvSpPr txBox="1"/>
          <p:nvPr/>
        </p:nvSpPr>
        <p:spPr>
          <a:xfrm>
            <a:off x="155574" y="1316458"/>
            <a:ext cx="11951081" cy="5541542"/>
          </a:xfrm>
          <a:prstGeom prst="rect">
            <a:avLst/>
          </a:prstGeom>
          <a:noFill/>
          <a:ln>
            <a:noFill/>
          </a:ln>
        </p:spPr>
        <p:txBody>
          <a:bodyPr spcFirstLastPara="1" wrap="square" lIns="91425" tIns="45700" rIns="91425" bIns="45700" anchor="t" anchorCtr="0">
            <a:normAutofit fontScale="92500" lnSpcReduction="10000"/>
          </a:bodyPr>
          <a:lstStyle/>
          <a:p>
            <a:pPr marL="342900" marR="0" lvl="0" indent="-342900" algn="l" defTabSz="914400" rtl="0" eaLnBrk="1" fontAlgn="auto" latinLnBrk="0" hangingPunct="1">
              <a:lnSpc>
                <a:spcPct val="120000"/>
              </a:lnSpc>
              <a:spcBef>
                <a:spcPts val="0"/>
              </a:spcBef>
              <a:spcAft>
                <a:spcPts val="0"/>
              </a:spcAft>
              <a:buClr>
                <a:srgbClr val="000000"/>
              </a:buClr>
              <a:buSzPts val="2000"/>
              <a:buFont typeface="Arial"/>
              <a:buChar char="•"/>
              <a:tabLst/>
              <a:defRPr/>
            </a:pPr>
            <a:r>
              <a:rPr kumimoji="0" lang="en-US" sz="2000" b="0" i="0" u="none" strike="noStrike" kern="0" cap="none" spc="0" normalizeH="0" baseline="0" noProof="0" dirty="0">
                <a:ln>
                  <a:noFill/>
                </a:ln>
                <a:solidFill>
                  <a:srgbClr val="000000"/>
                </a:solidFill>
                <a:effectLst/>
                <a:uLnTx/>
                <a:uFillTx/>
                <a:latin typeface="Calibri"/>
                <a:ea typeface="Calibri"/>
                <a:cs typeface="Calibri"/>
                <a:sym typeface="Calibri"/>
              </a:rPr>
              <a:t>Range partitioning, </a:t>
            </a:r>
            <a:r>
              <a:rPr lang="en-US" sz="2000" dirty="0">
                <a:latin typeface="Calibri"/>
                <a:ea typeface="Calibri"/>
                <a:cs typeface="Calibri"/>
                <a:sym typeface="Calibri"/>
              </a:rPr>
              <a:t>is </a:t>
            </a:r>
            <a:r>
              <a:rPr kumimoji="0" lang="en-US" sz="2000" b="0" i="0" u="none" strike="noStrike" kern="0" cap="none" spc="0" normalizeH="0" baseline="0" noProof="0" dirty="0">
                <a:ln>
                  <a:noFill/>
                </a:ln>
                <a:solidFill>
                  <a:srgbClr val="000000"/>
                </a:solidFill>
                <a:effectLst/>
                <a:uLnTx/>
                <a:uFillTx/>
                <a:latin typeface="Calibri"/>
                <a:ea typeface="Calibri"/>
                <a:cs typeface="Calibri"/>
                <a:sym typeface="Calibri"/>
              </a:rPr>
              <a:t>partitioning the cloud data by using range of keys by assigning a continuous </a:t>
            </a:r>
            <a:br>
              <a:rPr kumimoji="0" lang="en-US" sz="2000" b="0" i="0" u="none" strike="noStrike" kern="0" cap="none" spc="0" normalizeH="0" baseline="0" noProof="0" dirty="0">
                <a:ln>
                  <a:noFill/>
                </a:ln>
                <a:solidFill>
                  <a:srgbClr val="000000"/>
                </a:solidFill>
                <a:effectLst/>
                <a:uLnTx/>
                <a:uFillTx/>
                <a:latin typeface="Calibri"/>
                <a:ea typeface="Calibri"/>
                <a:cs typeface="Calibri"/>
                <a:sym typeface="Calibri"/>
              </a:rPr>
            </a:br>
            <a:r>
              <a:rPr kumimoji="0" lang="en-US" sz="2000" b="0" i="0" u="none" strike="noStrike" kern="0" cap="none" spc="0" normalizeH="0" baseline="0" noProof="0" dirty="0">
                <a:ln>
                  <a:noFill/>
                </a:ln>
                <a:solidFill>
                  <a:srgbClr val="000000"/>
                </a:solidFill>
                <a:effectLst/>
                <a:uLnTx/>
                <a:uFillTx/>
                <a:latin typeface="Calibri"/>
                <a:ea typeface="Calibri"/>
                <a:cs typeface="Calibri"/>
                <a:sym typeface="Calibri"/>
              </a:rPr>
              <a:t>range of keys to each partition (from some minimum to some maximum).</a:t>
            </a:r>
          </a:p>
          <a:p>
            <a:pPr marL="342900" marR="0" lvl="0" indent="-342900" algn="l" defTabSz="914400" rtl="0" eaLnBrk="1" fontAlgn="auto" latinLnBrk="0" hangingPunct="1">
              <a:lnSpc>
                <a:spcPct val="120000"/>
              </a:lnSpc>
              <a:spcBef>
                <a:spcPts val="0"/>
              </a:spcBef>
              <a:spcAft>
                <a:spcPts val="0"/>
              </a:spcAft>
              <a:buClr>
                <a:srgbClr val="000000"/>
              </a:buClr>
              <a:buSzPts val="2000"/>
              <a:buFont typeface="Arial"/>
              <a:buChar char="•"/>
              <a:tabLst/>
              <a:defRPr/>
            </a:pPr>
            <a:r>
              <a:rPr lang="en-US" sz="2000" dirty="0">
                <a:latin typeface="Calibri"/>
                <a:cs typeface="Calibri"/>
                <a:sym typeface="Calibri"/>
              </a:rPr>
              <a:t>The values of the keys should be adjacent but not overlapped</a:t>
            </a:r>
          </a:p>
          <a:p>
            <a:pPr marL="342900" indent="-342900">
              <a:lnSpc>
                <a:spcPct val="120000"/>
              </a:lnSpc>
              <a:buSzPts val="2000"/>
              <a:buFont typeface="Arial"/>
              <a:buChar char="•"/>
              <a:defRPr/>
            </a:pPr>
            <a:r>
              <a:rPr lang="en-US" sz="2000" dirty="0">
                <a:latin typeface="Calibri"/>
                <a:cs typeface="Calibri"/>
              </a:rPr>
              <a:t>Range of keys is decided on the basis of some conditions or operators.</a:t>
            </a:r>
            <a:endParaRPr sz="2000" dirty="0">
              <a:latin typeface="Calibri"/>
              <a:cs typeface="Calibri"/>
            </a:endParaRPr>
          </a:p>
          <a:p>
            <a:pPr marL="342900" marR="0" lvl="0" indent="-342900" algn="l" defTabSz="914400" rtl="0" eaLnBrk="1" fontAlgn="auto" latinLnBrk="0" hangingPunct="1">
              <a:lnSpc>
                <a:spcPct val="120000"/>
              </a:lnSpc>
              <a:spcBef>
                <a:spcPts val="0"/>
              </a:spcBef>
              <a:spcAft>
                <a:spcPts val="0"/>
              </a:spcAft>
              <a:buClr>
                <a:srgbClr val="000000"/>
              </a:buClr>
              <a:buSzPts val="2000"/>
              <a:buFont typeface="Arial"/>
              <a:buChar char="•"/>
              <a:tabLst/>
              <a:defRPr/>
            </a:pPr>
            <a:r>
              <a:rPr kumimoji="0" lang="en-US" sz="2000" b="0" i="0" u="none" strike="noStrike" kern="0" cap="none" spc="0" normalizeH="0" baseline="0" noProof="0" dirty="0">
                <a:ln>
                  <a:noFill/>
                </a:ln>
                <a:solidFill>
                  <a:srgbClr val="000000"/>
                </a:solidFill>
                <a:effectLst/>
                <a:uLnTx/>
                <a:uFillTx/>
                <a:latin typeface="Calibri"/>
                <a:ea typeface="Calibri"/>
                <a:cs typeface="Calibri"/>
                <a:sym typeface="Calibri"/>
              </a:rPr>
              <a:t>If we know the boundaries between the ranges, we can easily determine which partition contains a given key</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342900" marR="0" lvl="0" indent="-342900" algn="l" defTabSz="914400" rtl="0" eaLnBrk="1" fontAlgn="auto" latinLnBrk="0" hangingPunct="1">
              <a:lnSpc>
                <a:spcPct val="120000"/>
              </a:lnSpc>
              <a:spcBef>
                <a:spcPts val="0"/>
              </a:spcBef>
              <a:spcAft>
                <a:spcPts val="0"/>
              </a:spcAft>
              <a:buClr>
                <a:srgbClr val="000000"/>
              </a:buClr>
              <a:buSzPts val="2000"/>
              <a:buFont typeface="Arial"/>
              <a:buChar char="•"/>
              <a:tabLst/>
              <a:defRPr/>
            </a:pPr>
            <a:r>
              <a:rPr kumimoji="0" lang="en-US" sz="2000" b="0" i="0" u="none" strike="noStrike" kern="0" cap="none" spc="0" normalizeH="0" baseline="0" noProof="0" dirty="0">
                <a:ln>
                  <a:noFill/>
                </a:ln>
                <a:solidFill>
                  <a:srgbClr val="000000"/>
                </a:solidFill>
                <a:effectLst/>
                <a:uLnTx/>
                <a:uFillTx/>
                <a:latin typeface="Calibri"/>
                <a:ea typeface="Calibri"/>
                <a:cs typeface="Calibri"/>
                <a:sym typeface="Calibri"/>
              </a:rPr>
              <a:t>If we also know which partition is assigned to which node, then we can make the request directly to the appropriate node</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342900" marR="0" lvl="0" indent="-342900" algn="l" defTabSz="914400" rtl="0" eaLnBrk="1" fontAlgn="auto" latinLnBrk="0" hangingPunct="1">
              <a:lnSpc>
                <a:spcPct val="120000"/>
              </a:lnSpc>
              <a:spcBef>
                <a:spcPts val="0"/>
              </a:spcBef>
              <a:spcAft>
                <a:spcPts val="0"/>
              </a:spcAft>
              <a:buClr>
                <a:srgbClr val="000000"/>
              </a:buClr>
              <a:buSzPts val="2000"/>
              <a:buFont typeface="Arial"/>
              <a:buChar char="•"/>
              <a:tabLst/>
              <a:defRPr/>
            </a:pPr>
            <a:r>
              <a:rPr kumimoji="0" lang="en-US" sz="2000" b="0" i="0" u="none" strike="noStrike" kern="0" cap="none" spc="0" normalizeH="0" baseline="0" noProof="0" dirty="0">
                <a:ln>
                  <a:noFill/>
                </a:ln>
                <a:solidFill>
                  <a:srgbClr val="000000"/>
                </a:solidFill>
                <a:effectLst/>
                <a:uLnTx/>
                <a:uFillTx/>
                <a:latin typeface="Calibri"/>
                <a:ea typeface="Calibri"/>
                <a:cs typeface="Calibri"/>
                <a:sym typeface="Calibri"/>
              </a:rPr>
              <a:t>The ranges of keys are not necessarily evenly spaced, because data may not be evenly distributed</a:t>
            </a:r>
            <a:r>
              <a:rPr lang="en-US" dirty="0">
                <a:ea typeface="Calibri"/>
              </a:rPr>
              <a:t> </a:t>
            </a:r>
            <a:r>
              <a:rPr kumimoji="0" lang="en-US" sz="2000" b="0" i="0" u="none" strike="noStrike" kern="0" cap="none" spc="0" normalizeH="0" baseline="0" noProof="0" dirty="0">
                <a:ln>
                  <a:noFill/>
                </a:ln>
                <a:solidFill>
                  <a:srgbClr val="000000"/>
                </a:solidFill>
                <a:effectLst/>
                <a:uLnTx/>
                <a:uFillTx/>
                <a:latin typeface="Calibri"/>
                <a:ea typeface="Calibri"/>
                <a:cs typeface="Calibri"/>
                <a:sym typeface="Calibri"/>
              </a:rPr>
              <a:t>Within each partition, we can keep keys in sorted order.</a:t>
            </a:r>
          </a:p>
          <a:p>
            <a:pPr marL="342900" marR="0" lvl="0" indent="-342900" algn="l" defTabSz="914400" rtl="0" eaLnBrk="1" fontAlgn="auto" latinLnBrk="0" hangingPunct="1">
              <a:lnSpc>
                <a:spcPct val="120000"/>
              </a:lnSpc>
              <a:spcBef>
                <a:spcPts val="0"/>
              </a:spcBef>
              <a:spcAft>
                <a:spcPts val="0"/>
              </a:spcAft>
              <a:buClr>
                <a:srgbClr val="000000"/>
              </a:buClr>
              <a:buSzPts val="2000"/>
              <a:buFont typeface="Arial"/>
              <a:buChar char="•"/>
              <a:tabLst/>
              <a:defRPr/>
            </a:pPr>
            <a:r>
              <a:rPr kumimoji="0" lang="en-IN" sz="2000" b="1" i="0" u="none" strike="noStrike" kern="0" cap="none" spc="0" normalizeH="0" baseline="0" noProof="0" dirty="0">
                <a:ln>
                  <a:noFill/>
                </a:ln>
                <a:solidFill>
                  <a:srgbClr val="000000"/>
                </a:solidFill>
                <a:effectLst/>
                <a:uLnTx/>
                <a:uFillTx/>
                <a:latin typeface="Calibri"/>
                <a:ea typeface="Calibri"/>
                <a:cs typeface="Calibri"/>
                <a:sym typeface="Calibri"/>
              </a:rPr>
              <a:t>Example:  </a:t>
            </a:r>
            <a:endParaRPr kumimoji="0" lang="en-IN" sz="1400" b="0" i="0" u="none" strike="noStrike" kern="0" cap="none" spc="0" normalizeH="0" baseline="0" noProof="0" dirty="0">
              <a:ln>
                <a:noFill/>
              </a:ln>
              <a:solidFill>
                <a:srgbClr val="000000"/>
              </a:solidFill>
              <a:effectLst/>
              <a:uLnTx/>
              <a:uFillTx/>
              <a:latin typeface="Arial"/>
              <a:cs typeface="Arial"/>
              <a:sym typeface="Arial"/>
            </a:endParaRPr>
          </a:p>
          <a:p>
            <a:pPr marL="800100" marR="0" lvl="1" indent="-342900" algn="l" defTabSz="914400" rtl="0" eaLnBrk="1" fontAlgn="auto" latinLnBrk="0" hangingPunct="1">
              <a:lnSpc>
                <a:spcPct val="120000"/>
              </a:lnSpc>
              <a:spcBef>
                <a:spcPts val="0"/>
              </a:spcBef>
              <a:spcAft>
                <a:spcPts val="0"/>
              </a:spcAft>
              <a:buClr>
                <a:srgbClr val="000000"/>
              </a:buClr>
              <a:buSzPts val="2000"/>
              <a:buFont typeface="Arial"/>
              <a:buChar char="•"/>
              <a:tabLst/>
              <a:defRPr/>
            </a:pPr>
            <a:r>
              <a:rPr kumimoji="0" lang="en-IN" sz="2000" b="0" i="0" u="none" strike="noStrike" kern="0" cap="none" spc="0" normalizeH="0" baseline="0" noProof="0" dirty="0">
                <a:ln>
                  <a:noFill/>
                </a:ln>
                <a:solidFill>
                  <a:srgbClr val="000000"/>
                </a:solidFill>
                <a:effectLst/>
                <a:uLnTx/>
                <a:uFillTx/>
                <a:latin typeface="Calibri"/>
                <a:ea typeface="Calibri"/>
                <a:cs typeface="Calibri"/>
                <a:sym typeface="Calibri"/>
              </a:rPr>
              <a:t>Consider an application that stores data from a network of sensors, where the key is the timestamp of the measurement (year-month-day-hour-minute-second). </a:t>
            </a:r>
          </a:p>
          <a:p>
            <a:pPr marL="800100" marR="0" lvl="1" indent="-342900" algn="l" defTabSz="914400" rtl="0" eaLnBrk="1" fontAlgn="auto" latinLnBrk="0" hangingPunct="1">
              <a:lnSpc>
                <a:spcPct val="120000"/>
              </a:lnSpc>
              <a:spcBef>
                <a:spcPts val="0"/>
              </a:spcBef>
              <a:spcAft>
                <a:spcPts val="0"/>
              </a:spcAft>
              <a:buClr>
                <a:srgbClr val="000000"/>
              </a:buClr>
              <a:buSzPts val="2000"/>
              <a:buFont typeface="Arial"/>
              <a:buChar char="•"/>
              <a:tabLst/>
              <a:defRPr/>
            </a:pPr>
            <a:r>
              <a:rPr kumimoji="0" lang="en-IN" sz="2000" b="0" i="0" u="none" strike="noStrike" kern="0" cap="none" spc="0" normalizeH="0" baseline="0" noProof="0" dirty="0">
                <a:ln>
                  <a:noFill/>
                </a:ln>
                <a:solidFill>
                  <a:srgbClr val="000000"/>
                </a:solidFill>
                <a:effectLst/>
                <a:uLnTx/>
                <a:uFillTx/>
                <a:latin typeface="Calibri"/>
                <a:ea typeface="Calibri"/>
                <a:cs typeface="Calibri"/>
                <a:sym typeface="Calibri"/>
              </a:rPr>
              <a:t>Range scans are very useful in the case where all the readings for a particular month need to be fetched.</a:t>
            </a:r>
            <a:endParaRPr kumimoji="0" lang="en-IN" sz="1400" b="0" i="0" u="none" strike="noStrike" kern="0" cap="none" spc="0" normalizeH="0" baseline="0" noProof="0" dirty="0">
              <a:ln>
                <a:noFill/>
              </a:ln>
              <a:solidFill>
                <a:srgbClr val="000000"/>
              </a:solidFill>
              <a:effectLst/>
              <a:uLnTx/>
              <a:uFillTx/>
              <a:latin typeface="Arial"/>
              <a:cs typeface="Arial"/>
              <a:sym typeface="Arial"/>
            </a:endParaRPr>
          </a:p>
          <a:p>
            <a:pPr marL="342900" marR="0" lvl="0" indent="-342900" algn="l" defTabSz="914400" rtl="0" eaLnBrk="1" fontAlgn="auto" latinLnBrk="0" hangingPunct="1">
              <a:lnSpc>
                <a:spcPct val="120000"/>
              </a:lnSpc>
              <a:spcBef>
                <a:spcPts val="0"/>
              </a:spcBef>
              <a:spcAft>
                <a:spcPts val="0"/>
              </a:spcAft>
              <a:buClr>
                <a:srgbClr val="000000"/>
              </a:buClr>
              <a:buSzPts val="2000"/>
              <a:buFont typeface="Arial"/>
              <a:buChar char="•"/>
              <a:tabLst/>
              <a:defRPr/>
            </a:pPr>
            <a:r>
              <a:rPr kumimoji="0" lang="en-IN" sz="2000" b="0" i="0" u="none" strike="noStrike" kern="0" cap="none" spc="0" normalizeH="0" baseline="0" noProof="0" dirty="0">
                <a:ln>
                  <a:noFill/>
                </a:ln>
                <a:solidFill>
                  <a:srgbClr val="000000"/>
                </a:solidFill>
                <a:effectLst/>
                <a:uLnTx/>
                <a:uFillTx/>
                <a:latin typeface="Calibri"/>
                <a:ea typeface="Calibri"/>
                <a:cs typeface="Calibri"/>
                <a:sym typeface="Calibri"/>
              </a:rPr>
              <a:t>The disadvantage of key range partitioning is that certain access patterns can lead to hot spots</a:t>
            </a:r>
            <a:endParaRPr kumimoji="0" lang="en-IN" sz="1400" b="0" i="0" u="none" strike="noStrike" kern="0" cap="none" spc="0" normalizeH="0" baseline="0" noProof="0" dirty="0">
              <a:ln>
                <a:noFill/>
              </a:ln>
              <a:solidFill>
                <a:srgbClr val="000000"/>
              </a:solidFill>
              <a:effectLst/>
              <a:uLnTx/>
              <a:uFillTx/>
              <a:latin typeface="Arial"/>
              <a:cs typeface="Arial"/>
              <a:sym typeface="Arial"/>
            </a:endParaRPr>
          </a:p>
          <a:p>
            <a:pPr marL="342900" marR="0" lvl="0" indent="-342900" algn="l" defTabSz="914400" rtl="0" eaLnBrk="1" fontAlgn="auto" latinLnBrk="0" hangingPunct="1">
              <a:lnSpc>
                <a:spcPct val="120000"/>
              </a:lnSpc>
              <a:spcBef>
                <a:spcPts val="0"/>
              </a:spcBef>
              <a:spcAft>
                <a:spcPts val="0"/>
              </a:spcAft>
              <a:buClr>
                <a:srgbClr val="000000"/>
              </a:buClr>
              <a:buSzPts val="2000"/>
              <a:buFont typeface="Arial"/>
              <a:buChar char="•"/>
              <a:tabLst/>
              <a:defRPr/>
            </a:pPr>
            <a:r>
              <a:rPr kumimoji="0" lang="en-IN" sz="2000" b="0" i="0" u="none" strike="noStrike" kern="0" cap="none" spc="0" normalizeH="0" baseline="0" noProof="0" dirty="0">
                <a:ln>
                  <a:noFill/>
                </a:ln>
                <a:solidFill>
                  <a:srgbClr val="000000"/>
                </a:solidFill>
                <a:effectLst/>
                <a:uLnTx/>
                <a:uFillTx/>
                <a:latin typeface="Calibri"/>
                <a:ea typeface="Calibri"/>
                <a:cs typeface="Calibri"/>
                <a:sym typeface="Calibri"/>
              </a:rPr>
              <a:t>If the key is a timestamp, all writes end up going to the same partition (the one for today), so that partition can be overloaded with writes while others are idle</a:t>
            </a:r>
            <a:endParaRPr kumimoji="0" lang="en-IN" sz="1400" b="0" i="0" u="none" strike="noStrike" kern="0" cap="none" spc="0" normalizeH="0" baseline="0" noProof="0" dirty="0">
              <a:ln>
                <a:noFill/>
              </a:ln>
              <a:solidFill>
                <a:srgbClr val="000000"/>
              </a:solidFill>
              <a:effectLst/>
              <a:uLnTx/>
              <a:uFillTx/>
              <a:latin typeface="Arial"/>
              <a:cs typeface="Arial"/>
              <a:sym typeface="Arial"/>
            </a:endParaRPr>
          </a:p>
          <a:p>
            <a:pPr marL="342900" marR="0" lvl="0" indent="-342900" algn="l" defTabSz="914400" rtl="0" eaLnBrk="1" fontAlgn="auto" latinLnBrk="0" hangingPunct="1">
              <a:lnSpc>
                <a:spcPct val="120000"/>
              </a:lnSpc>
              <a:spcBef>
                <a:spcPts val="0"/>
              </a:spcBef>
              <a:spcAft>
                <a:spcPts val="0"/>
              </a:spcAft>
              <a:buClr>
                <a:srgbClr val="000000"/>
              </a:buClr>
              <a:buSzPts val="2000"/>
              <a:buFont typeface="Arial"/>
              <a:buChar char="•"/>
              <a:tabLst/>
              <a:defRPr/>
            </a:pPr>
            <a:r>
              <a:rPr kumimoji="0" lang="en-IN" sz="2000" b="0" i="0" u="none" strike="noStrike" kern="0" cap="none" spc="0" normalizeH="0" baseline="0" noProof="0" dirty="0">
                <a:ln>
                  <a:noFill/>
                </a:ln>
                <a:solidFill>
                  <a:srgbClr val="000000"/>
                </a:solidFill>
                <a:effectLst/>
                <a:uLnTx/>
                <a:uFillTx/>
                <a:latin typeface="Calibri"/>
                <a:ea typeface="Calibri"/>
                <a:cs typeface="Calibri"/>
                <a:sym typeface="Calibri"/>
              </a:rPr>
              <a:t>To avoid this problem, we can use some other attribute other than the timestamp as the first element of the key</a:t>
            </a:r>
            <a:endParaRPr kumimoji="0" lang="en-US" sz="2000"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pic>
        <p:nvPicPr>
          <p:cNvPr id="3" name="Picture 2">
            <a:extLst>
              <a:ext uri="{FF2B5EF4-FFF2-40B4-BE49-F238E27FC236}">
                <a16:creationId xmlns:a16="http://schemas.microsoft.com/office/drawing/2014/main" id="{559FB8DF-BC14-41C1-9A6D-2CC57862CE76}"/>
              </a:ext>
            </a:extLst>
          </p:cNvPr>
          <p:cNvPicPr>
            <a:picLocks noChangeAspect="1"/>
          </p:cNvPicPr>
          <p:nvPr/>
        </p:nvPicPr>
        <p:blipFill>
          <a:blip r:embed="rId3"/>
          <a:stretch>
            <a:fillRect/>
          </a:stretch>
        </p:blipFill>
        <p:spPr>
          <a:xfrm>
            <a:off x="10441798" y="7937"/>
            <a:ext cx="1543050" cy="2649919"/>
          </a:xfrm>
          <a:prstGeom prst="rect">
            <a:avLst/>
          </a:prstGeom>
        </p:spPr>
      </p:pic>
    </p:spTree>
    <p:extLst>
      <p:ext uri="{BB962C8B-B14F-4D97-AF65-F5344CB8AC3E}">
        <p14:creationId xmlns:p14="http://schemas.microsoft.com/office/powerpoint/2010/main" val="10432241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9"/>
          <p:cNvSpPr/>
          <p:nvPr/>
        </p:nvSpPr>
        <p:spPr>
          <a:xfrm>
            <a:off x="207152" y="651898"/>
            <a:ext cx="11777696" cy="461624"/>
          </a:xfrm>
          <a:prstGeom prst="rect">
            <a:avLst/>
          </a:prstGeom>
          <a:noFill/>
          <a:ln>
            <a:noFill/>
          </a:ln>
        </p:spPr>
        <p:txBody>
          <a:bodyPr spcFirstLastPara="1" wrap="square" lIns="91425" tIns="45700" rIns="91425" bIns="45700" anchor="t" anchorCtr="0">
            <a:spAutoFit/>
          </a:bodyPr>
          <a:lstStyle/>
          <a:p>
            <a:pPr>
              <a:defRPr/>
            </a:pPr>
            <a:r>
              <a:rPr kumimoji="0" lang="en-IN" sz="2400" b="1" i="0" u="none" strike="noStrike" kern="0" cap="none" spc="0" normalizeH="0" baseline="0" noProof="0" dirty="0">
                <a:ln>
                  <a:noFill/>
                </a:ln>
                <a:solidFill>
                  <a:srgbClr val="C55A11"/>
                </a:solidFill>
                <a:effectLst/>
                <a:uLnTx/>
                <a:uFillTx/>
                <a:latin typeface="Calibri"/>
                <a:ea typeface="Calibri"/>
                <a:cs typeface="Calibri"/>
                <a:sym typeface="Calibri"/>
              </a:rPr>
              <a:t>4.2-</a:t>
            </a:r>
            <a:r>
              <a:rPr kumimoji="0" lang="en-IN" sz="2400" b="1" i="0" u="none" strike="noStrike" kern="0" cap="none" spc="0" normalizeH="0" baseline="0" noProof="0" dirty="0">
                <a:ln>
                  <a:noFill/>
                </a:ln>
                <a:solidFill>
                  <a:schemeClr val="tx1"/>
                </a:solidFill>
                <a:effectLst/>
                <a:uLnTx/>
                <a:uFillTx/>
                <a:latin typeface="Calibri"/>
                <a:ea typeface="Calibri"/>
                <a:cs typeface="Calibri"/>
                <a:sym typeface="Calibri"/>
              </a:rPr>
              <a:t>4.3</a:t>
            </a:r>
            <a:r>
              <a:rPr kumimoji="0" lang="en-IN" sz="2400" b="1" i="0" u="none" strike="noStrike" kern="0" cap="none" spc="0" normalizeH="0" baseline="0" noProof="0" dirty="0">
                <a:ln>
                  <a:noFill/>
                </a:ln>
                <a:solidFill>
                  <a:srgbClr val="C55A11"/>
                </a:solidFill>
                <a:effectLst/>
                <a:uLnTx/>
                <a:uFillTx/>
                <a:latin typeface="Calibri"/>
                <a:ea typeface="Calibri"/>
                <a:cs typeface="Calibri"/>
                <a:sym typeface="Calibri"/>
              </a:rPr>
              <a:t> : Schema Based </a:t>
            </a:r>
            <a:r>
              <a:rPr kumimoji="0" lang="en-IN" sz="2400" i="0" u="none" strike="noStrike" kern="0" cap="none" spc="0" normalizeH="0" baseline="0" noProof="0" dirty="0">
                <a:ln>
                  <a:noFill/>
                </a:ln>
                <a:solidFill>
                  <a:schemeClr val="tx1">
                    <a:lumMod val="50000"/>
                    <a:lumOff val="50000"/>
                  </a:schemeClr>
                </a:solidFill>
                <a:effectLst/>
                <a:uLnTx/>
                <a:uFillTx/>
                <a:latin typeface="Calibri"/>
                <a:ea typeface="Calibri"/>
                <a:cs typeface="Calibri"/>
                <a:sym typeface="Calibri"/>
              </a:rPr>
              <a:t>and</a:t>
            </a:r>
            <a:r>
              <a:rPr kumimoji="0" lang="en-IN" sz="2400" b="1" i="0" u="none" strike="noStrike" kern="0" cap="none" spc="0" normalizeH="0" baseline="0" noProof="0" dirty="0">
                <a:ln>
                  <a:noFill/>
                </a:ln>
                <a:solidFill>
                  <a:srgbClr val="C55A11"/>
                </a:solidFill>
                <a:effectLst/>
                <a:uLnTx/>
                <a:uFillTx/>
                <a:latin typeface="Calibri"/>
                <a:ea typeface="Calibri"/>
                <a:cs typeface="Calibri"/>
                <a:sym typeface="Calibri"/>
              </a:rPr>
              <a:t> </a:t>
            </a:r>
            <a:r>
              <a:rPr kumimoji="0" lang="en-IN" sz="2400" b="1" i="0" u="none" strike="noStrike" kern="0" cap="none" spc="0" normalizeH="0" baseline="0" noProof="0" dirty="0">
                <a:ln>
                  <a:noFill/>
                </a:ln>
                <a:solidFill>
                  <a:schemeClr val="tx1"/>
                </a:solidFill>
                <a:effectLst/>
                <a:uLnTx/>
                <a:uFillTx/>
                <a:latin typeface="Calibri"/>
                <a:ea typeface="Calibri"/>
                <a:cs typeface="Calibri"/>
                <a:sym typeface="Calibri"/>
              </a:rPr>
              <a:t>Graph Partitioning </a:t>
            </a:r>
            <a:r>
              <a:rPr kumimoji="0" lang="en-IN" sz="2400" b="1" i="0" u="none" strike="noStrike" kern="0" cap="none" spc="0" normalizeH="0" baseline="0" noProof="0" dirty="0">
                <a:ln>
                  <a:noFill/>
                </a:ln>
                <a:solidFill>
                  <a:srgbClr val="C55A11"/>
                </a:solidFill>
                <a:effectLst/>
                <a:uLnTx/>
                <a:uFillTx/>
                <a:latin typeface="Calibri"/>
                <a:ea typeface="Calibri"/>
                <a:cs typeface="Calibri"/>
                <a:sym typeface="Calibri"/>
              </a:rPr>
              <a:t>:</a:t>
            </a:r>
            <a:endParaRPr kumimoji="0" lang="en-IN" sz="2400" b="1" i="0" u="none" strike="noStrike" kern="0" cap="none" spc="0" normalizeH="0" baseline="0" noProof="0" dirty="0">
              <a:ln>
                <a:noFill/>
              </a:ln>
              <a:solidFill>
                <a:srgbClr val="7030A0"/>
              </a:solidFill>
              <a:effectLst/>
              <a:uLnTx/>
              <a:uFillTx/>
              <a:latin typeface="Calibri"/>
              <a:ea typeface="Calibri"/>
              <a:cs typeface="Calibri"/>
              <a:sym typeface="Calibri"/>
            </a:endParaRPr>
          </a:p>
        </p:txBody>
      </p:sp>
      <p:cxnSp>
        <p:nvCxnSpPr>
          <p:cNvPr id="176" name="Google Shape;176;p9"/>
          <p:cNvCxnSpPr/>
          <p:nvPr/>
        </p:nvCxnSpPr>
        <p:spPr>
          <a:xfrm>
            <a:off x="-8308" y="1316458"/>
            <a:ext cx="8300052" cy="0"/>
          </a:xfrm>
          <a:prstGeom prst="straightConnector1">
            <a:avLst/>
          </a:prstGeom>
          <a:noFill/>
          <a:ln w="38100" cap="flat" cmpd="sng">
            <a:solidFill>
              <a:srgbClr val="C55A11"/>
            </a:solidFill>
            <a:prstDash val="solid"/>
            <a:miter lim="800000"/>
            <a:headEnd type="none" w="sm" len="sm"/>
            <a:tailEnd type="none" w="sm" len="sm"/>
          </a:ln>
        </p:spPr>
      </p:cxnSp>
      <p:sp>
        <p:nvSpPr>
          <p:cNvPr id="178" name="Google Shape;178;p9"/>
          <p:cNvSpPr/>
          <p:nvPr/>
        </p:nvSpPr>
        <p:spPr>
          <a:xfrm>
            <a:off x="207152" y="252240"/>
            <a:ext cx="7497214" cy="461665"/>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400" b="1" i="0" u="none" strike="noStrike" kern="0" cap="none" spc="0" normalizeH="0" baseline="0" noProof="0">
                <a:ln>
                  <a:noFill/>
                </a:ln>
                <a:solidFill>
                  <a:srgbClr val="2F5496"/>
                </a:solidFill>
                <a:effectLst/>
                <a:uLnTx/>
                <a:uFillTx/>
                <a:latin typeface="Calibri"/>
                <a:ea typeface="Calibri"/>
                <a:cs typeface="Calibri"/>
                <a:sym typeface="Calibri"/>
              </a:rPr>
              <a:t>CLOUD COMPUTING</a:t>
            </a:r>
            <a:endParaRPr kumimoji="0" sz="2400" b="1" i="0" u="none" strike="noStrike" kern="0" cap="none" spc="0" normalizeH="0" baseline="0" noProof="0">
              <a:ln>
                <a:noFill/>
              </a:ln>
              <a:solidFill>
                <a:srgbClr val="2F5496"/>
              </a:solidFill>
              <a:effectLst/>
              <a:uLnTx/>
              <a:uFillTx/>
              <a:latin typeface="Calibri"/>
              <a:ea typeface="Calibri"/>
              <a:cs typeface="Calibri"/>
              <a:sym typeface="Calibri"/>
            </a:endParaRPr>
          </a:p>
        </p:txBody>
      </p:sp>
      <p:sp>
        <p:nvSpPr>
          <p:cNvPr id="179" name="Google Shape;179;p9" descr="Dell J155F PERC 6/E SAS PCI-E Raid Controller for PowerVault ..."/>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180" name="Google Shape;180;p9"/>
          <p:cNvSpPr txBox="1"/>
          <p:nvPr/>
        </p:nvSpPr>
        <p:spPr>
          <a:xfrm>
            <a:off x="207151" y="1316458"/>
            <a:ext cx="11850645" cy="4862829"/>
          </a:xfrm>
          <a:prstGeom prst="rect">
            <a:avLst/>
          </a:prstGeom>
          <a:noFill/>
          <a:ln>
            <a:noFill/>
          </a:ln>
        </p:spPr>
        <p:txBody>
          <a:bodyPr spcFirstLastPara="1" wrap="square" lIns="91425" tIns="45700" rIns="91425" bIns="45700" anchor="t" anchorCtr="0">
            <a:spAutoFit/>
          </a:bodyPr>
          <a:lstStyle/>
          <a:p>
            <a:pPr marR="0" lvl="0" algn="l" defTabSz="914400" rtl="0" eaLnBrk="1" fontAlgn="auto" latinLnBrk="0" hangingPunct="1">
              <a:lnSpc>
                <a:spcPct val="120000"/>
              </a:lnSpc>
              <a:spcBef>
                <a:spcPts val="600"/>
              </a:spcBef>
              <a:spcAft>
                <a:spcPts val="600"/>
              </a:spcAft>
              <a:buClr>
                <a:srgbClr val="000000"/>
              </a:buClr>
              <a:buSzPts val="2000"/>
              <a:tabLst/>
              <a:defRPr/>
            </a:pPr>
            <a:r>
              <a:rPr kumimoji="0" lang="en-US" sz="2000" b="1" i="0" u="none" strike="noStrike" kern="0" cap="none" spc="0" normalizeH="0" baseline="0" noProof="0" dirty="0">
                <a:ln>
                  <a:noFill/>
                </a:ln>
                <a:solidFill>
                  <a:schemeClr val="accent2">
                    <a:lumMod val="75000"/>
                  </a:schemeClr>
                </a:solidFill>
                <a:effectLst/>
                <a:uLnTx/>
                <a:uFillTx/>
                <a:latin typeface="Calibri" panose="020F0502020204030204" pitchFamily="34" charset="0"/>
                <a:ea typeface="Calibri"/>
                <a:cs typeface="Calibri" panose="020F0502020204030204" pitchFamily="34" charset="0"/>
                <a:sym typeface="Calibri"/>
              </a:rPr>
              <a:t>4.2 Schema Based Partitioning</a:t>
            </a:r>
          </a:p>
          <a:p>
            <a:pPr marL="342900" marR="0" lvl="0" indent="-342900" algn="l" defTabSz="914400" rtl="0" eaLnBrk="1" fontAlgn="auto" latinLnBrk="0" hangingPunct="1">
              <a:lnSpc>
                <a:spcPct val="120000"/>
              </a:lnSpc>
              <a:spcBef>
                <a:spcPts val="600"/>
              </a:spcBef>
              <a:spcAft>
                <a:spcPts val="600"/>
              </a:spcAft>
              <a:buClr>
                <a:srgbClr val="000000"/>
              </a:buClr>
              <a:buSzPts val="2000"/>
              <a:buFont typeface="Arial"/>
              <a:buChar char="•"/>
              <a:tabLst/>
              <a:defRPr/>
            </a:pPr>
            <a:r>
              <a:rPr kumimoji="0" lang="en-IN" sz="2000" b="0" i="0" u="none" strike="noStrike" kern="0" cap="none" spc="0" normalizeH="0" baseline="0" noProof="0" dirty="0">
                <a:ln>
                  <a:noFill/>
                </a:ln>
                <a:solidFill>
                  <a:srgbClr val="000000"/>
                </a:solidFill>
                <a:effectLst/>
                <a:uLnTx/>
                <a:uFillTx/>
                <a:latin typeface="Calibri" panose="020F0502020204030204" pitchFamily="34" charset="0"/>
                <a:ea typeface="Calibri"/>
                <a:cs typeface="Calibri" panose="020F0502020204030204" pitchFamily="34" charset="0"/>
                <a:sym typeface="Calibri"/>
              </a:rPr>
              <a:t>Schema Partitioning is basically designed to minimize the distributed transactions. </a:t>
            </a:r>
          </a:p>
          <a:p>
            <a:pPr marL="342900" marR="0" lvl="0" indent="-342900" algn="l" defTabSz="914400" rtl="0" eaLnBrk="1" fontAlgn="auto" latinLnBrk="0" hangingPunct="1">
              <a:lnSpc>
                <a:spcPct val="120000"/>
              </a:lnSpc>
              <a:spcBef>
                <a:spcPts val="600"/>
              </a:spcBef>
              <a:spcAft>
                <a:spcPts val="600"/>
              </a:spcAft>
              <a:buClr>
                <a:srgbClr val="000000"/>
              </a:buClr>
              <a:buSzPts val="2000"/>
              <a:buFont typeface="Arial"/>
              <a:buChar char="•"/>
              <a:tabLst/>
              <a:defRPr/>
            </a:pPr>
            <a:r>
              <a:rPr kumimoji="0" lang="en-IN" sz="2000" b="0" i="0" u="none" strike="noStrike" kern="0" cap="none" spc="0" normalizeH="0" baseline="0" noProof="0" dirty="0">
                <a:ln>
                  <a:noFill/>
                </a:ln>
                <a:solidFill>
                  <a:srgbClr val="000000"/>
                </a:solidFill>
                <a:effectLst/>
                <a:uLnTx/>
                <a:uFillTx/>
                <a:latin typeface="Calibri" panose="020F0502020204030204" pitchFamily="34" charset="0"/>
                <a:ea typeface="Calibri"/>
                <a:cs typeface="Calibri" panose="020F0502020204030204" pitchFamily="34" charset="0"/>
                <a:sym typeface="Calibri"/>
              </a:rPr>
              <a:t>In this database schema is partitioned in such a way that related rows are kept in the same partition instead of separating them in different partitions.</a:t>
            </a:r>
          </a:p>
          <a:p>
            <a:pPr marR="0" lvl="0" algn="l" defTabSz="914400" rtl="0" eaLnBrk="1" fontAlgn="auto" latinLnBrk="0" hangingPunct="1">
              <a:lnSpc>
                <a:spcPct val="120000"/>
              </a:lnSpc>
              <a:spcBef>
                <a:spcPts val="600"/>
              </a:spcBef>
              <a:spcAft>
                <a:spcPts val="600"/>
              </a:spcAft>
              <a:buClr>
                <a:srgbClr val="000000"/>
              </a:buClr>
              <a:buSzPts val="2000"/>
              <a:tabLst/>
              <a:defRPr/>
            </a:pPr>
            <a:r>
              <a:rPr lang="en-IN" sz="2000" b="1" dirty="0">
                <a:latin typeface="Calibri" panose="020F0502020204030204" pitchFamily="34" charset="0"/>
                <a:ea typeface="Calibri"/>
                <a:cs typeface="Calibri" panose="020F0502020204030204" pitchFamily="34" charset="0"/>
                <a:sym typeface="Calibri"/>
              </a:rPr>
              <a:t>4.3 Graph Partitioning</a:t>
            </a:r>
          </a:p>
          <a:p>
            <a:pPr marL="342900" marR="0" lvl="0" indent="-342900" algn="l" defTabSz="914400" rtl="0" eaLnBrk="1" fontAlgn="auto" latinLnBrk="0" hangingPunct="1">
              <a:lnSpc>
                <a:spcPct val="120000"/>
              </a:lnSpc>
              <a:spcBef>
                <a:spcPts val="600"/>
              </a:spcBef>
              <a:spcAft>
                <a:spcPts val="600"/>
              </a:spcAft>
              <a:buClr>
                <a:srgbClr val="000000"/>
              </a:buClr>
              <a:buSzPts val="2000"/>
              <a:buFont typeface="Arial"/>
              <a:buChar char="•"/>
              <a:tabLst/>
              <a:defRPr/>
            </a:pPr>
            <a:r>
              <a:rPr kumimoji="0" lang="en-IN" sz="2000" i="0" u="none" strike="noStrike" kern="0" cap="none" spc="0" normalizeH="0" baseline="0" noProof="0" dirty="0">
                <a:ln>
                  <a:noFill/>
                </a:ln>
                <a:solidFill>
                  <a:srgbClr val="000000"/>
                </a:solidFill>
                <a:effectLst/>
                <a:uLnTx/>
                <a:uFillTx/>
                <a:latin typeface="Calibri" panose="020F0502020204030204" pitchFamily="34" charset="0"/>
                <a:ea typeface="Calibri"/>
                <a:cs typeface="Calibri" panose="020F0502020204030204" pitchFamily="34" charset="0"/>
                <a:sym typeface="Calibri"/>
              </a:rPr>
              <a:t>Graph partitioning is a workload- based static partition in which partitions are made by analysing the pattern of </a:t>
            </a:r>
            <a:r>
              <a:rPr kumimoji="0" lang="en-IN" sz="2000" i="0" u="none" strike="noStrike" kern="0" cap="none" spc="0" normalizeH="0" baseline="0" noProof="0">
                <a:ln>
                  <a:noFill/>
                </a:ln>
                <a:solidFill>
                  <a:srgbClr val="000000"/>
                </a:solidFill>
                <a:effectLst/>
                <a:uLnTx/>
                <a:uFillTx/>
                <a:latin typeface="Calibri" panose="020F0502020204030204" pitchFamily="34" charset="0"/>
                <a:ea typeface="Calibri"/>
                <a:cs typeface="Calibri" panose="020F0502020204030204" pitchFamily="34" charset="0"/>
                <a:sym typeface="Calibri"/>
              </a:rPr>
              <a:t>data access.</a:t>
            </a:r>
            <a:endParaRPr kumimoji="0" lang="en-IN" sz="2000" i="0" u="none" strike="noStrike" kern="0" cap="none" spc="0" normalizeH="0" baseline="0" noProof="0" dirty="0">
              <a:ln>
                <a:noFill/>
              </a:ln>
              <a:solidFill>
                <a:srgbClr val="000000"/>
              </a:solidFill>
              <a:effectLst/>
              <a:uLnTx/>
              <a:uFillTx/>
              <a:latin typeface="Calibri" panose="020F0502020204030204" pitchFamily="34" charset="0"/>
              <a:ea typeface="Calibri"/>
              <a:cs typeface="Calibri" panose="020F0502020204030204" pitchFamily="34" charset="0"/>
              <a:sym typeface="Calibri"/>
            </a:endParaRPr>
          </a:p>
          <a:p>
            <a:pPr marL="342900" marR="0" lvl="0" indent="-342900" algn="l" defTabSz="914400" rtl="0" eaLnBrk="1" fontAlgn="auto" latinLnBrk="0" hangingPunct="1">
              <a:lnSpc>
                <a:spcPct val="120000"/>
              </a:lnSpc>
              <a:spcBef>
                <a:spcPts val="600"/>
              </a:spcBef>
              <a:spcAft>
                <a:spcPts val="600"/>
              </a:spcAft>
              <a:buClr>
                <a:srgbClr val="000000"/>
              </a:buClr>
              <a:buSzPts val="2000"/>
              <a:buFont typeface="Arial"/>
              <a:buChar char="•"/>
              <a:tabLst/>
              <a:defRPr/>
            </a:pPr>
            <a:r>
              <a:rPr kumimoji="0" lang="en-IN" sz="2000" i="0" u="none" strike="noStrike" kern="0" cap="none" spc="0" normalizeH="0" baseline="0" noProof="0" dirty="0">
                <a:ln>
                  <a:noFill/>
                </a:ln>
                <a:solidFill>
                  <a:srgbClr val="000000"/>
                </a:solidFill>
                <a:effectLst/>
                <a:uLnTx/>
                <a:uFillTx/>
                <a:latin typeface="Calibri" panose="020F0502020204030204" pitchFamily="34" charset="0"/>
                <a:ea typeface="Calibri"/>
                <a:cs typeface="Calibri" panose="020F0502020204030204" pitchFamily="34" charset="0"/>
                <a:sym typeface="Calibri"/>
              </a:rPr>
              <a:t>Once partitioning is done, the workload is not observed for changes and there is </a:t>
            </a:r>
            <a:r>
              <a:rPr lang="en-IN" sz="2000" dirty="0">
                <a:latin typeface="Calibri" panose="020F0502020204030204" pitchFamily="34" charset="0"/>
                <a:ea typeface="Calibri"/>
                <a:cs typeface="Calibri" panose="020F0502020204030204" pitchFamily="34" charset="0"/>
                <a:sym typeface="Calibri"/>
              </a:rPr>
              <a:t>no-repartitioning</a:t>
            </a:r>
          </a:p>
          <a:p>
            <a:pPr marL="342900" marR="0" lvl="0" indent="-342900" algn="l" defTabSz="914400" rtl="0" eaLnBrk="1" fontAlgn="auto" latinLnBrk="0" hangingPunct="1">
              <a:lnSpc>
                <a:spcPct val="120000"/>
              </a:lnSpc>
              <a:spcBef>
                <a:spcPts val="600"/>
              </a:spcBef>
              <a:spcAft>
                <a:spcPts val="600"/>
              </a:spcAft>
              <a:buClr>
                <a:srgbClr val="000000"/>
              </a:buClr>
              <a:buSzPts val="2000"/>
              <a:buFont typeface="Arial"/>
              <a:buChar char="•"/>
              <a:tabLst/>
              <a:defRPr/>
            </a:pPr>
            <a:r>
              <a:rPr lang="en-IN" sz="2000" dirty="0">
                <a:latin typeface="Calibri" panose="020F0502020204030204" pitchFamily="34" charset="0"/>
                <a:ea typeface="Calibri"/>
                <a:cs typeface="Calibri" panose="020F0502020204030204" pitchFamily="34" charset="0"/>
                <a:sym typeface="Calibri"/>
              </a:rPr>
              <a:t>We could have a workload based dynamic partitioning strategy too .. Which we will discuss as part of Partition rebalancing</a:t>
            </a:r>
          </a:p>
        </p:txBody>
      </p:sp>
    </p:spTree>
    <p:extLst>
      <p:ext uri="{BB962C8B-B14F-4D97-AF65-F5344CB8AC3E}">
        <p14:creationId xmlns:p14="http://schemas.microsoft.com/office/powerpoint/2010/main" val="41346147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8"/>
          <p:cNvSpPr/>
          <p:nvPr/>
        </p:nvSpPr>
        <p:spPr>
          <a:xfrm>
            <a:off x="207152" y="651898"/>
            <a:ext cx="10692496" cy="461624"/>
          </a:xfrm>
          <a:prstGeom prst="rect">
            <a:avLst/>
          </a:prstGeom>
          <a:noFill/>
          <a:ln>
            <a:noFill/>
          </a:ln>
        </p:spPr>
        <p:txBody>
          <a:bodyPr spcFirstLastPara="1" wrap="square" lIns="91425" tIns="45700" rIns="91425" bIns="45700" anchor="t" anchorCtr="0">
            <a:spAutoFit/>
          </a:bodyPr>
          <a:lstStyle/>
          <a:p>
            <a:pPr>
              <a:defRPr/>
            </a:pPr>
            <a:r>
              <a:rPr kumimoji="0" lang="en-IN" sz="2400" b="1" i="0" u="none" strike="noStrike" kern="0" cap="none" spc="0" normalizeH="0" baseline="0" noProof="0" dirty="0">
                <a:ln>
                  <a:noFill/>
                </a:ln>
                <a:solidFill>
                  <a:srgbClr val="C55A11"/>
                </a:solidFill>
                <a:effectLst/>
                <a:uLnTx/>
                <a:uFillTx/>
                <a:latin typeface="Calibri"/>
                <a:ea typeface="Calibri"/>
                <a:cs typeface="Calibri"/>
                <a:sym typeface="Calibri"/>
              </a:rPr>
              <a:t>4.4 </a:t>
            </a:r>
            <a:r>
              <a:rPr kumimoji="0" lang="en-IN" sz="2400" b="1" i="0" u="none" strike="noStrike" kern="0" cap="none" spc="0" normalizeH="0" baseline="0" noProof="0" dirty="0">
                <a:ln>
                  <a:noFill/>
                </a:ln>
                <a:solidFill>
                  <a:srgbClr val="0070C0"/>
                </a:solidFill>
                <a:effectLst/>
                <a:uLnTx/>
                <a:uFillTx/>
                <a:latin typeface="Calibri"/>
                <a:ea typeface="Calibri"/>
                <a:cs typeface="Calibri"/>
                <a:sym typeface="Calibri"/>
              </a:rPr>
              <a:t>Partitioning by Hash of Key</a:t>
            </a:r>
          </a:p>
        </p:txBody>
      </p:sp>
      <p:cxnSp>
        <p:nvCxnSpPr>
          <p:cNvPr id="165" name="Google Shape;165;p8"/>
          <p:cNvCxnSpPr/>
          <p:nvPr/>
        </p:nvCxnSpPr>
        <p:spPr>
          <a:xfrm>
            <a:off x="-8308" y="1316458"/>
            <a:ext cx="8300052" cy="0"/>
          </a:xfrm>
          <a:prstGeom prst="straightConnector1">
            <a:avLst/>
          </a:prstGeom>
          <a:noFill/>
          <a:ln w="38100" cap="flat" cmpd="sng">
            <a:solidFill>
              <a:srgbClr val="C55A11"/>
            </a:solidFill>
            <a:prstDash val="solid"/>
            <a:miter lim="800000"/>
            <a:headEnd type="none" w="sm" len="sm"/>
            <a:tailEnd type="none" w="sm" len="sm"/>
          </a:ln>
        </p:spPr>
      </p:cxnSp>
      <p:sp>
        <p:nvSpPr>
          <p:cNvPr id="167" name="Google Shape;167;p8"/>
          <p:cNvSpPr/>
          <p:nvPr/>
        </p:nvSpPr>
        <p:spPr>
          <a:xfrm>
            <a:off x="207152" y="252240"/>
            <a:ext cx="7497214" cy="461665"/>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400" b="1" i="0" u="none" strike="noStrike" kern="0" cap="none" spc="0" normalizeH="0" baseline="0" noProof="0">
                <a:ln>
                  <a:noFill/>
                </a:ln>
                <a:solidFill>
                  <a:srgbClr val="2F5496"/>
                </a:solidFill>
                <a:effectLst/>
                <a:uLnTx/>
                <a:uFillTx/>
                <a:latin typeface="Calibri"/>
                <a:ea typeface="Calibri"/>
                <a:cs typeface="Calibri"/>
                <a:sym typeface="Calibri"/>
              </a:rPr>
              <a:t>CLOUD COMPUTING</a:t>
            </a:r>
            <a:endParaRPr kumimoji="0" sz="2400" b="1" i="0" u="none" strike="noStrike" kern="0" cap="none" spc="0" normalizeH="0" baseline="0" noProof="0">
              <a:ln>
                <a:noFill/>
              </a:ln>
              <a:solidFill>
                <a:srgbClr val="2F5496"/>
              </a:solidFill>
              <a:effectLst/>
              <a:uLnTx/>
              <a:uFillTx/>
              <a:latin typeface="Calibri"/>
              <a:ea typeface="Calibri"/>
              <a:cs typeface="Calibri"/>
              <a:sym typeface="Calibri"/>
            </a:endParaRPr>
          </a:p>
        </p:txBody>
      </p:sp>
      <p:sp>
        <p:nvSpPr>
          <p:cNvPr id="168" name="Google Shape;168;p8" descr="Dell J155F PERC 6/E SAS PCI-E Raid Controller for PowerVault ..."/>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169" name="Google Shape;169;p8"/>
          <p:cNvSpPr txBox="1"/>
          <p:nvPr/>
        </p:nvSpPr>
        <p:spPr>
          <a:xfrm>
            <a:off x="222158" y="1316458"/>
            <a:ext cx="11969842" cy="5201384"/>
          </a:xfrm>
          <a:prstGeom prst="rect">
            <a:avLst/>
          </a:prstGeom>
          <a:noFill/>
          <a:ln>
            <a:noFill/>
          </a:ln>
        </p:spPr>
        <p:txBody>
          <a:bodyPr spcFirstLastPara="1" wrap="square" lIns="91425" tIns="45700" rIns="91425" bIns="45700" anchor="t" anchorCtr="0">
            <a:spAutoFit/>
          </a:bodyPr>
          <a:lstStyle/>
          <a:p>
            <a:pPr marL="342900" marR="0" lvl="0" indent="-342900" algn="l" defTabSz="914400" rtl="0" eaLnBrk="1" fontAlgn="auto" latinLnBrk="0" hangingPunct="1">
              <a:lnSpc>
                <a:spcPct val="120000"/>
              </a:lnSpc>
              <a:spcBef>
                <a:spcPts val="600"/>
              </a:spcBef>
              <a:spcAft>
                <a:spcPts val="0"/>
              </a:spcAft>
              <a:buClr>
                <a:srgbClr val="000000"/>
              </a:buClr>
              <a:buSzPts val="2000"/>
              <a:buFont typeface="Arial"/>
              <a:buChar char="•"/>
              <a:tabLst/>
              <a:defRPr/>
            </a:pPr>
            <a:r>
              <a:rPr kumimoji="0" lang="en-IN" sz="2000" b="0" i="0" u="none" strike="noStrike" kern="0" cap="none" spc="0" normalizeH="0" baseline="0" noProof="0" dirty="0">
                <a:ln>
                  <a:noFill/>
                </a:ln>
                <a:solidFill>
                  <a:srgbClr val="000000"/>
                </a:solidFill>
                <a:effectLst/>
                <a:uLnTx/>
                <a:uFillTx/>
                <a:latin typeface="Calibri" panose="020F0502020204030204" pitchFamily="34" charset="0"/>
                <a:ea typeface="Calibri"/>
                <a:cs typeface="Calibri" panose="020F0502020204030204" pitchFamily="34" charset="0"/>
                <a:sym typeface="Calibri"/>
              </a:rPr>
              <a:t>Hash partitioning maps data to partitions based on a hashing algorithm that is applied to the partitioning key identified. </a:t>
            </a:r>
          </a:p>
          <a:p>
            <a:pPr marL="342900" marR="0" lvl="0" indent="-342900" algn="l" defTabSz="914400" rtl="0" eaLnBrk="1" fontAlgn="auto" latinLnBrk="0" hangingPunct="1">
              <a:lnSpc>
                <a:spcPct val="120000"/>
              </a:lnSpc>
              <a:spcBef>
                <a:spcPts val="600"/>
              </a:spcBef>
              <a:spcAft>
                <a:spcPts val="0"/>
              </a:spcAft>
              <a:buClr>
                <a:srgbClr val="000000"/>
              </a:buClr>
              <a:buSzPts val="2000"/>
              <a:buFont typeface="Arial"/>
              <a:buChar char="•"/>
              <a:tabLst/>
              <a:defRPr/>
            </a:pPr>
            <a:r>
              <a:rPr kumimoji="0" lang="en-IN" sz="2000" b="0" i="0" u="none" strike="noStrike" kern="0" cap="none" spc="0" normalizeH="0" baseline="0" noProof="0" dirty="0">
                <a:ln>
                  <a:noFill/>
                </a:ln>
                <a:solidFill>
                  <a:srgbClr val="000000"/>
                </a:solidFill>
                <a:effectLst/>
                <a:uLnTx/>
                <a:uFillTx/>
                <a:latin typeface="Calibri" panose="020F0502020204030204" pitchFamily="34" charset="0"/>
                <a:ea typeface="Calibri"/>
                <a:cs typeface="Calibri" panose="020F0502020204030204" pitchFamily="34" charset="0"/>
                <a:sym typeface="Calibri"/>
              </a:rPr>
              <a:t>The hashing algorithm evenly distributes rows among partitions, giving partitions approximately the same size and thus avoids </a:t>
            </a:r>
            <a:r>
              <a:rPr kumimoji="0" lang="en-US" sz="2000" b="0" i="0" u="none" strike="noStrike" kern="0" cap="none" spc="0" normalizeH="0" baseline="0" noProof="0" dirty="0">
                <a:ln>
                  <a:noFill/>
                </a:ln>
                <a:solidFill>
                  <a:srgbClr val="000000"/>
                </a:solidFill>
                <a:effectLst/>
                <a:uLnTx/>
                <a:uFillTx/>
                <a:latin typeface="Calibri" panose="020F0502020204030204" pitchFamily="34" charset="0"/>
                <a:ea typeface="Calibri"/>
                <a:cs typeface="Calibri" panose="020F0502020204030204" pitchFamily="34" charset="0"/>
                <a:sym typeface="Calibri"/>
              </a:rPr>
              <a:t>the risk of skew and hot spots</a:t>
            </a:r>
          </a:p>
          <a:p>
            <a:pPr marL="342900" marR="0" lvl="0" indent="-342900" algn="l" defTabSz="914400" rtl="0" eaLnBrk="1" fontAlgn="auto" latinLnBrk="0" hangingPunct="1">
              <a:lnSpc>
                <a:spcPct val="120000"/>
              </a:lnSpc>
              <a:spcBef>
                <a:spcPts val="600"/>
              </a:spcBef>
              <a:spcAft>
                <a:spcPts val="0"/>
              </a:spcAft>
              <a:buClr>
                <a:srgbClr val="000000"/>
              </a:buClr>
              <a:buSzPts val="2000"/>
              <a:buFont typeface="Arial"/>
              <a:buChar char="•"/>
              <a:tabLst/>
              <a:defRPr/>
            </a:pPr>
            <a:r>
              <a:rPr kumimoji="0" lang="en-IN" sz="20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rPr>
              <a:t>Hash partitioning is also an easy-to-use alternative to range-partitioning, especially when the data to be partitioned is not historical or has no obvious partitioning key</a:t>
            </a:r>
            <a:endParaRPr kumimoji="0" sz="20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endParaRPr>
          </a:p>
          <a:p>
            <a:pPr marL="342900" marR="0" lvl="0" indent="-342900" algn="l" defTabSz="914400" rtl="0" eaLnBrk="1" fontAlgn="auto" latinLnBrk="0" hangingPunct="1">
              <a:lnSpc>
                <a:spcPct val="120000"/>
              </a:lnSpc>
              <a:spcBef>
                <a:spcPts val="600"/>
              </a:spcBef>
              <a:spcAft>
                <a:spcPts val="0"/>
              </a:spcAft>
              <a:buClr>
                <a:srgbClr val="000000"/>
              </a:buClr>
              <a:buSzPts val="2000"/>
              <a:buFont typeface="Arial"/>
              <a:buChar char="•"/>
              <a:tabLst/>
              <a:defRPr/>
            </a:pPr>
            <a:r>
              <a:rPr kumimoji="0" lang="en-US" sz="2000" b="0" i="0" u="none" strike="noStrike" kern="0" cap="none" spc="0" normalizeH="0" baseline="0" noProof="0" dirty="0">
                <a:ln>
                  <a:noFill/>
                </a:ln>
                <a:solidFill>
                  <a:srgbClr val="000000"/>
                </a:solidFill>
                <a:effectLst/>
                <a:uLnTx/>
                <a:uFillTx/>
                <a:latin typeface="Calibri" panose="020F0502020204030204" pitchFamily="34" charset="0"/>
                <a:ea typeface="Calibri"/>
                <a:cs typeface="Calibri" panose="020F0502020204030204" pitchFamily="34" charset="0"/>
                <a:sym typeface="Calibri"/>
              </a:rPr>
              <a:t>Using a suitable hash function for keys, you can assign each partition a range of hashes (rather than a range of keys), and every key whose hash falls within a partition’s range will be stored in that partition.</a:t>
            </a:r>
            <a:endParaRPr kumimoji="0" sz="2000" b="1" i="0" u="none" strike="noStrike" kern="0" cap="none" spc="0" normalizeH="0" baseline="0" noProof="0" dirty="0">
              <a:ln>
                <a:noFill/>
              </a:ln>
              <a:solidFill>
                <a:srgbClr val="000000"/>
              </a:solidFill>
              <a:effectLst/>
              <a:uLnTx/>
              <a:uFillTx/>
              <a:latin typeface="Calibri" panose="020F0502020204030204" pitchFamily="34" charset="0"/>
              <a:ea typeface="Calibri"/>
              <a:cs typeface="Calibri" panose="020F0502020204030204" pitchFamily="34" charset="0"/>
              <a:sym typeface="Calibri"/>
            </a:endParaRPr>
          </a:p>
          <a:p>
            <a:pPr marL="0" marR="0" lvl="0" indent="0" algn="l" defTabSz="914400" rtl="0" eaLnBrk="1" fontAlgn="auto" latinLnBrk="0" hangingPunct="1">
              <a:lnSpc>
                <a:spcPct val="150000"/>
              </a:lnSpc>
              <a:spcBef>
                <a:spcPts val="0"/>
              </a:spcBef>
              <a:spcAft>
                <a:spcPts val="0"/>
              </a:spcAft>
              <a:buClr>
                <a:srgbClr val="000000"/>
              </a:buClr>
              <a:buSzTx/>
              <a:buFont typeface="Arial"/>
              <a:buNone/>
              <a:tabLst/>
              <a:defRPr/>
            </a:pPr>
            <a:endParaRPr kumimoji="0" sz="2000" b="1" i="0" u="none" strike="noStrike" kern="0" cap="none" spc="0" normalizeH="0" baseline="0" noProof="0" dirty="0">
              <a:ln>
                <a:noFill/>
              </a:ln>
              <a:solidFill>
                <a:srgbClr val="000000"/>
              </a:solidFill>
              <a:effectLst/>
              <a:uLnTx/>
              <a:uFillTx/>
              <a:latin typeface="Calibri"/>
              <a:ea typeface="Calibri"/>
              <a:cs typeface="Calibri"/>
              <a:sym typeface="Calibri"/>
            </a:endParaRPr>
          </a:p>
          <a:p>
            <a:pPr marL="0" marR="0" lvl="0" indent="0" algn="l" defTabSz="914400" rtl="0" eaLnBrk="1" fontAlgn="auto" latinLnBrk="0" hangingPunct="1">
              <a:lnSpc>
                <a:spcPct val="150000"/>
              </a:lnSpc>
              <a:spcBef>
                <a:spcPts val="0"/>
              </a:spcBef>
              <a:spcAft>
                <a:spcPts val="0"/>
              </a:spcAft>
              <a:buClr>
                <a:srgbClr val="000000"/>
              </a:buClr>
              <a:buSzTx/>
              <a:buFont typeface="Arial"/>
              <a:buNone/>
              <a:tabLst/>
              <a:defRPr/>
            </a:pPr>
            <a:endParaRPr kumimoji="0" sz="2000" b="1" i="0" u="none" strike="noStrike" kern="0" cap="none" spc="0" normalizeH="0" baseline="0" noProof="0" dirty="0">
              <a:ln>
                <a:noFill/>
              </a:ln>
              <a:solidFill>
                <a:srgbClr val="000000"/>
              </a:solidFill>
              <a:effectLst/>
              <a:uLnTx/>
              <a:uFillTx/>
              <a:latin typeface="Calibri"/>
              <a:ea typeface="Calibri"/>
              <a:cs typeface="Calibri"/>
              <a:sym typeface="Calibri"/>
            </a:endParaRPr>
          </a:p>
          <a:p>
            <a:pPr marL="0" marR="0" lvl="0" indent="0" algn="l" defTabSz="914400" rtl="0" eaLnBrk="1" fontAlgn="auto" latinLnBrk="0" hangingPunct="1">
              <a:lnSpc>
                <a:spcPct val="150000"/>
              </a:lnSpc>
              <a:spcBef>
                <a:spcPts val="0"/>
              </a:spcBef>
              <a:spcAft>
                <a:spcPts val="0"/>
              </a:spcAft>
              <a:buClr>
                <a:srgbClr val="000000"/>
              </a:buClr>
              <a:buSzTx/>
              <a:buFont typeface="Arial"/>
              <a:buNone/>
              <a:tabLst/>
              <a:defRPr/>
            </a:pPr>
            <a:endParaRPr kumimoji="0" lang="en-IN" sz="2000" b="0" i="0" u="none" strike="noStrike" kern="0" cap="none" spc="0" normalizeH="0" baseline="0" noProof="0" dirty="0">
              <a:ln>
                <a:noFill/>
              </a:ln>
              <a:solidFill>
                <a:srgbClr val="000000"/>
              </a:solidFill>
              <a:effectLst/>
              <a:uLnTx/>
              <a:uFillTx/>
              <a:latin typeface="Calibri"/>
              <a:ea typeface="Calibri"/>
              <a:cs typeface="Calibri"/>
              <a:sym typeface="Calibri"/>
            </a:endParaRPr>
          </a:p>
          <a:p>
            <a:pPr marL="0" marR="0" lvl="0" indent="0" algn="l" defTabSz="914400" rtl="0" eaLnBrk="1" fontAlgn="auto" latinLnBrk="0" hangingPunct="1">
              <a:lnSpc>
                <a:spcPct val="150000"/>
              </a:lnSpc>
              <a:spcBef>
                <a:spcPts val="0"/>
              </a:spcBef>
              <a:spcAft>
                <a:spcPts val="0"/>
              </a:spcAft>
              <a:buClr>
                <a:srgbClr val="000000"/>
              </a:buClr>
              <a:buSzTx/>
              <a:buFont typeface="Arial"/>
              <a:buNone/>
              <a:tabLst/>
              <a:defRPr/>
            </a:pPr>
            <a:endParaRPr lang="en-IN" sz="2000" dirty="0">
              <a:latin typeface="Calibri"/>
              <a:ea typeface="Calibri"/>
              <a:cs typeface="Calibri"/>
              <a:sym typeface="Calibri"/>
            </a:endParaRPr>
          </a:p>
        </p:txBody>
      </p:sp>
      <p:pic>
        <p:nvPicPr>
          <p:cNvPr id="170" name="Google Shape;170;p8"/>
          <p:cNvPicPr preferRelativeResize="0"/>
          <p:nvPr/>
        </p:nvPicPr>
        <p:blipFill rotWithShape="1">
          <a:blip r:embed="rId3">
            <a:alphaModFix/>
          </a:blip>
          <a:srcRect/>
          <a:stretch/>
        </p:blipFill>
        <p:spPr>
          <a:xfrm>
            <a:off x="2232284" y="4591886"/>
            <a:ext cx="5017332" cy="1899312"/>
          </a:xfrm>
          <a:prstGeom prst="rect">
            <a:avLst/>
          </a:prstGeom>
          <a:noFill/>
          <a:ln>
            <a:noFill/>
          </a:ln>
        </p:spPr>
      </p:pic>
      <p:sp>
        <p:nvSpPr>
          <p:cNvPr id="9" name="TextBox 8">
            <a:extLst>
              <a:ext uri="{FF2B5EF4-FFF2-40B4-BE49-F238E27FC236}">
                <a16:creationId xmlns:a16="http://schemas.microsoft.com/office/drawing/2014/main" id="{B7AD0A71-062C-4897-8398-D0CD0E49F8F3}"/>
              </a:ext>
            </a:extLst>
          </p:cNvPr>
          <p:cNvSpPr txBox="1"/>
          <p:nvPr/>
        </p:nvSpPr>
        <p:spPr>
          <a:xfrm>
            <a:off x="0" y="6524446"/>
            <a:ext cx="12434887" cy="307777"/>
          </a:xfrm>
          <a:prstGeom prst="rect">
            <a:avLst/>
          </a:prstGeom>
          <a:noFill/>
        </p:spPr>
        <p:txBody>
          <a:bodyPr wrap="square">
            <a:spAutoFit/>
          </a:bodyPr>
          <a:lstStyle/>
          <a:p>
            <a:r>
              <a:rPr lang="en-IN" dirty="0"/>
              <a:t>https://notes.shichao.io/dda/ch6/#:~:text=Document%2Dpartitioned%20indexes%20(local%20indexes,scatter%2Fgather%20across%20all%20partitions.</a:t>
            </a: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4525</TotalTime>
  <Words>3189</Words>
  <Application>Microsoft Office PowerPoint</Application>
  <PresentationFormat>Widescreen</PresentationFormat>
  <Paragraphs>172</Paragraphs>
  <Slides>19</Slides>
  <Notes>14</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19</vt:i4>
      </vt:variant>
    </vt:vector>
  </HeadingPairs>
  <TitlesOfParts>
    <vt:vector size="25" baseType="lpstr">
      <vt:lpstr>Arial</vt:lpstr>
      <vt:lpstr>Arial</vt:lpstr>
      <vt:lpstr>Calibri</vt:lpstr>
      <vt:lpstr>Wingdings</vt:lpstr>
      <vt:lpstr>Office Theme</vt:lpstr>
      <vt:lpstr>2_Office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Prahallad Nith</dc:creator>
  <cp:lastModifiedBy>Prafullata K Auradkar</cp:lastModifiedBy>
  <cp:revision>226</cp:revision>
  <dcterms:created xsi:type="dcterms:W3CDTF">2019-05-30T23:14:00Z</dcterms:created>
  <dcterms:modified xsi:type="dcterms:W3CDTF">2025-03-12T06:22:00Z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1033-11.2.0.9260</vt:lpwstr>
  </property>
</Properties>
</file>