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3" r:id="rId2"/>
  </p:sldMasterIdLst>
  <p:notesMasterIdLst>
    <p:notesMasterId r:id="rId17"/>
  </p:notesMasterIdLst>
  <p:sldIdLst>
    <p:sldId id="256" r:id="rId3"/>
    <p:sldId id="392" r:id="rId4"/>
    <p:sldId id="258" r:id="rId5"/>
    <p:sldId id="259" r:id="rId6"/>
    <p:sldId id="260" r:id="rId7"/>
    <p:sldId id="393" r:id="rId8"/>
    <p:sldId id="263" r:id="rId9"/>
    <p:sldId id="265" r:id="rId10"/>
    <p:sldId id="266" r:id="rId11"/>
    <p:sldId id="387" r:id="rId12"/>
    <p:sldId id="388" r:id="rId13"/>
    <p:sldId id="389" r:id="rId14"/>
    <p:sldId id="390" r:id="rId15"/>
    <p:sldId id="28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9" autoAdjust="0"/>
  </p:normalViewPr>
  <p:slideViewPr>
    <p:cSldViewPr snapToGrid="0">
      <p:cViewPr varScale="1">
        <p:scale>
          <a:sx n="71" d="100"/>
          <a:sy n="71" d="100"/>
        </p:scale>
        <p:origin x="1032" y="67"/>
      </p:cViewPr>
      <p:guideLst>
        <p:guide orient="horz" pos="2577"/>
        <p:guide pos="383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2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C53CD4B3-4F0D-B39F-2DDC-5AE0C2136B26}"/>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284409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169251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47209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66734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57479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5061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04038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93510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83227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9113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58026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376074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3" name="Google Shape;26;p31" descr="A logo for a university&#10;&#10;Description automatically generated">
            <a:extLst>
              <a:ext uri="{FF2B5EF4-FFF2-40B4-BE49-F238E27FC236}">
                <a16:creationId xmlns:a16="http://schemas.microsoft.com/office/drawing/2014/main" id="{8EB6C01C-1238-16D1-904E-40B12BB4BB50}"/>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203662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9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07262366"/>
      </p:ext>
    </p:extLst>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https://cwiki.apache.org/confluence/display/ZOOKEEPER/Index"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5100373" y="4559018"/>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099047" y="2412027"/>
            <a:ext cx="679430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Rebalancing Partitions and Request Routing</a:t>
            </a:r>
          </a:p>
        </p:txBody>
      </p:sp>
      <p:sp>
        <p:nvSpPr>
          <p:cNvPr id="95" name="Google Shape;95;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D1EEFD61-5DCC-0B4F-6711-B733558C8262}"/>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B812E1BC-EC00-97FD-5586-5553244BD3E0}"/>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04F5A5-02C9-431D-BA9F-3E659050FC37}"/>
              </a:ext>
            </a:extLst>
          </p:cNvPr>
          <p:cNvPicPr>
            <a:picLocks noChangeAspect="1"/>
          </p:cNvPicPr>
          <p:nvPr/>
        </p:nvPicPr>
        <p:blipFill>
          <a:blip r:embed="rId2"/>
          <a:stretch>
            <a:fillRect/>
          </a:stretch>
        </p:blipFill>
        <p:spPr>
          <a:xfrm>
            <a:off x="8932984" y="3193366"/>
            <a:ext cx="3259015" cy="3664634"/>
          </a:xfrm>
          <a:prstGeom prst="rect">
            <a:avLst/>
          </a:prstGeom>
        </p:spPr>
      </p:pic>
      <p:sp>
        <p:nvSpPr>
          <p:cNvPr id="4" name="TextBox 3"/>
          <p:cNvSpPr txBox="1"/>
          <p:nvPr/>
        </p:nvSpPr>
        <p:spPr>
          <a:xfrm>
            <a:off x="155575" y="1349107"/>
            <a:ext cx="12036425" cy="5472204"/>
          </a:xfrm>
          <a:prstGeom prst="rect">
            <a:avLst/>
          </a:prstGeom>
          <a:noFill/>
        </p:spPr>
        <p:txBody>
          <a:bodyPr wrap="square" rtlCol="0">
            <a:spAutoFit/>
          </a:bodyPr>
          <a:lstStyle/>
          <a:p>
            <a:pPr marL="342900" marR="0" lvl="0" indent="-342900" algn="l" defTabSz="914400" rtl="0" eaLnBrk="1" fontAlgn="auto" latinLnBrk="0" hangingPunct="1">
              <a:lnSpc>
                <a:spcPct val="130000"/>
              </a:lnSpc>
              <a:spcBef>
                <a:spcPts val="6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Consider a partitioned data distributed across multiple nodes running on multiple machines</a:t>
            </a:r>
          </a:p>
          <a:p>
            <a:pPr marL="342900" marR="0" lvl="0" indent="-342900" algn="l" defTabSz="914400" rtl="0" eaLnBrk="1" fontAlgn="auto" latinLnBrk="0" hangingPunct="1">
              <a:lnSpc>
                <a:spcPct val="130000"/>
              </a:lnSpc>
              <a:spcBef>
                <a:spcPts val="6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If a client wants to make a request, how does it know which node to connect to?</a:t>
            </a:r>
          </a:p>
          <a:p>
            <a:pPr marL="342900" marR="0" lvl="0" indent="-342900" algn="l" defTabSz="914400" rtl="0" eaLnBrk="1" fontAlgn="auto" latinLnBrk="0" hangingPunct="1">
              <a:lnSpc>
                <a:spcPct val="130000"/>
              </a:lnSpc>
              <a:spcBef>
                <a:spcPts val="6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As partitions are rebalanced, the assignment of partitions to nodes change. So there is a need to stay on top of those changes in order to provide information like which IP address and port </a:t>
            </a:r>
            <a:br>
              <a:rPr kumimoji="0" lang="en-US" sz="2100" b="0" i="0" u="none" strike="noStrike" kern="1200" cap="none" spc="0" normalizeH="0" baseline="0" noProof="0" dirty="0">
                <a:ln>
                  <a:noFill/>
                </a:ln>
                <a:solidFill>
                  <a:prstClr val="black"/>
                </a:solidFill>
                <a:effectLst/>
                <a:uLnTx/>
                <a:uFillTx/>
                <a:latin typeface="Calibri"/>
                <a:ea typeface="+mn-ea"/>
                <a:cs typeface="+mn-cs"/>
              </a:rPr>
            </a:br>
            <a:r>
              <a:rPr kumimoji="0" lang="en-US" sz="2100" b="0" i="0" u="none" strike="noStrike" kern="1200" cap="none" spc="0" normalizeH="0" baseline="0" noProof="0" dirty="0">
                <a:ln>
                  <a:noFill/>
                </a:ln>
                <a:solidFill>
                  <a:prstClr val="black"/>
                </a:solidFill>
                <a:effectLst/>
                <a:uLnTx/>
                <a:uFillTx/>
                <a:latin typeface="Calibri"/>
                <a:ea typeface="+mn-ea"/>
                <a:cs typeface="+mn-cs"/>
              </a:rPr>
              <a:t>number to connect to. </a:t>
            </a:r>
          </a:p>
          <a:p>
            <a:pPr marL="342900" marR="0" lvl="0" indent="-342900" algn="l" defTabSz="914400" rtl="0" eaLnBrk="1" fontAlgn="auto" latinLnBrk="0" hangingPunct="1">
              <a:lnSpc>
                <a:spcPct val="130000"/>
              </a:lnSpc>
              <a:spcBef>
                <a:spcPts val="600"/>
              </a:spcBef>
              <a:spcAft>
                <a:spcPts val="0"/>
              </a:spcAft>
              <a:buClrTx/>
              <a:buSzTx/>
              <a:buFont typeface="Arial" panose="020B0604020202020204" pitchFamily="34" charset="0"/>
              <a:buChar char="•"/>
              <a:tabLst/>
              <a:defRPr/>
            </a:pPr>
            <a:r>
              <a:rPr kumimoji="0" lang="en-US" sz="2100" b="0" i="0" u="none" strike="noStrike" kern="1200" cap="none" spc="0" normalizeH="0" baseline="0" noProof="0" dirty="0">
                <a:ln>
                  <a:noFill/>
                </a:ln>
                <a:solidFill>
                  <a:prstClr val="black"/>
                </a:solidFill>
                <a:effectLst/>
                <a:uLnTx/>
                <a:uFillTx/>
                <a:latin typeface="Calibri"/>
                <a:ea typeface="+mn-ea"/>
                <a:cs typeface="+mn-cs"/>
              </a:rPr>
              <a:t>This is typically called the service discovery problem which has been addressed </a:t>
            </a:r>
            <a:br>
              <a:rPr kumimoji="0" lang="en-US" sz="2100" b="0" i="0" u="none" strike="noStrike" kern="1200" cap="none" spc="0" normalizeH="0" baseline="0" noProof="0" dirty="0">
                <a:ln>
                  <a:noFill/>
                </a:ln>
                <a:solidFill>
                  <a:prstClr val="black"/>
                </a:solidFill>
                <a:effectLst/>
                <a:uLnTx/>
                <a:uFillTx/>
                <a:latin typeface="Calibri"/>
                <a:ea typeface="+mn-ea"/>
                <a:cs typeface="+mn-cs"/>
              </a:rPr>
            </a:br>
            <a:r>
              <a:rPr kumimoji="0" lang="en-US" sz="2100" b="0" i="0" u="none" strike="noStrike" kern="1200" cap="none" spc="0" normalizeH="0" baseline="0" noProof="0" dirty="0">
                <a:ln>
                  <a:noFill/>
                </a:ln>
                <a:solidFill>
                  <a:prstClr val="black"/>
                </a:solidFill>
                <a:effectLst/>
                <a:uLnTx/>
                <a:uFillTx/>
                <a:latin typeface="Calibri"/>
                <a:ea typeface="+mn-ea"/>
                <a:cs typeface="+mn-cs"/>
              </a:rPr>
              <a:t>with approaches as below. </a:t>
            </a:r>
          </a:p>
          <a:p>
            <a:pPr marR="0" lvl="0" algn="l" defTabSz="914400" rtl="0" eaLnBrk="1" fontAlgn="auto" latinLnBrk="0" hangingPunct="1">
              <a:lnSpc>
                <a:spcPct val="150000"/>
              </a:lnSpc>
              <a:spcBef>
                <a:spcPts val="0"/>
              </a:spcBef>
              <a:spcAft>
                <a:spcPts val="0"/>
              </a:spcAft>
              <a:buClrTx/>
              <a:buSzTx/>
              <a:tabLst/>
              <a:defRPr/>
            </a:pPr>
            <a:r>
              <a:rPr lang="en-US" sz="2100" b="1" kern="1200" dirty="0">
                <a:solidFill>
                  <a:srgbClr val="0070C0"/>
                </a:solidFill>
                <a:latin typeface="Calibri"/>
                <a:ea typeface="+mn-ea"/>
                <a:cs typeface="+mn-cs"/>
              </a:rPr>
              <a:t>Approach 1</a:t>
            </a:r>
            <a:endParaRPr kumimoji="0" lang="en-US" sz="2100" b="1" i="0" u="none" strike="noStrike" kern="1200" cap="none" spc="0" normalizeH="0" baseline="0" noProof="0" dirty="0">
              <a:ln>
                <a:noFill/>
              </a:ln>
              <a:solidFill>
                <a:srgbClr val="0070C0"/>
              </a:solidFill>
              <a:effectLst/>
              <a:uLnTx/>
              <a:uFillTx/>
              <a:latin typeface="Calibri"/>
              <a:ea typeface="+mn-ea"/>
              <a:cs typeface="+mn-cs"/>
            </a:endParaRPr>
          </a:p>
          <a:p>
            <a:pPr marR="0" lvl="0" algn="l" defTabSz="914400" rtl="0" eaLnBrk="1" fontAlgn="auto" latinLnBrk="0" hangingPunct="1">
              <a:lnSpc>
                <a:spcPct val="130000"/>
              </a:lnSpc>
              <a:spcBef>
                <a:spcPts val="600"/>
              </a:spcBef>
              <a:spcAft>
                <a:spcPts val="0"/>
              </a:spcAft>
              <a:buClrTx/>
              <a:buSzTx/>
              <a:tabLst/>
              <a:defRPr/>
            </a:pPr>
            <a:r>
              <a:rPr kumimoji="0" lang="en-US" sz="2100" i="0" u="none" strike="noStrike" kern="1200" cap="none" spc="0" normalizeH="0" baseline="0" noProof="0" dirty="0">
                <a:ln>
                  <a:noFill/>
                </a:ln>
                <a:solidFill>
                  <a:prstClr val="black"/>
                </a:solidFill>
                <a:effectLst/>
                <a:uLnTx/>
                <a:uFillTx/>
                <a:latin typeface="Calibri"/>
                <a:ea typeface="+mn-ea"/>
                <a:cs typeface="+mn-cs"/>
              </a:rPr>
              <a:t>Allow clients to contact any node (e.g., via </a:t>
            </a:r>
            <a:r>
              <a:rPr kumimoji="0" lang="en-US" sz="2100" b="1" i="0" u="none" strike="noStrike" kern="1200" cap="none" spc="0" normalizeH="0" baseline="0" noProof="0" dirty="0">
                <a:ln>
                  <a:noFill/>
                </a:ln>
                <a:solidFill>
                  <a:prstClr val="black"/>
                </a:solidFill>
                <a:effectLst/>
                <a:uLnTx/>
                <a:uFillTx/>
                <a:latin typeface="Calibri"/>
                <a:ea typeface="+mn-ea"/>
                <a:cs typeface="+mn-cs"/>
              </a:rPr>
              <a:t>a round-robin load balancer</a:t>
            </a:r>
            <a:r>
              <a:rPr kumimoji="0" lang="en-US" sz="2100" i="0" u="none" strike="noStrike" kern="1200" cap="none" spc="0" normalizeH="0" baseline="0" noProof="0" dirty="0">
                <a:ln>
                  <a:noFill/>
                </a:ln>
                <a:solidFill>
                  <a:prstClr val="black"/>
                </a:solidFill>
                <a:effectLst/>
                <a:uLnTx/>
                <a:uFillTx/>
                <a:latin typeface="Calibri"/>
                <a:ea typeface="+mn-ea"/>
                <a:cs typeface="+mn-cs"/>
              </a:rPr>
              <a:t>). If that </a:t>
            </a:r>
            <a:br>
              <a:rPr kumimoji="0" lang="en-US" sz="2100" i="0" u="none" strike="noStrike" kern="1200" cap="none" spc="0" normalizeH="0" baseline="0" noProof="0" dirty="0">
                <a:ln>
                  <a:noFill/>
                </a:ln>
                <a:solidFill>
                  <a:prstClr val="black"/>
                </a:solidFill>
                <a:effectLst/>
                <a:uLnTx/>
                <a:uFillTx/>
                <a:latin typeface="Calibri"/>
                <a:ea typeface="+mn-ea"/>
                <a:cs typeface="+mn-cs"/>
              </a:rPr>
            </a:br>
            <a:r>
              <a:rPr kumimoji="0" lang="en-US" sz="2100" i="0" u="none" strike="noStrike" kern="1200" cap="none" spc="0" normalizeH="0" baseline="0" noProof="0" dirty="0">
                <a:ln>
                  <a:noFill/>
                </a:ln>
                <a:solidFill>
                  <a:prstClr val="black"/>
                </a:solidFill>
                <a:effectLst/>
                <a:uLnTx/>
                <a:uFillTx/>
                <a:latin typeface="Calibri"/>
                <a:ea typeface="+mn-ea"/>
                <a:cs typeface="+mn-cs"/>
              </a:rPr>
              <a:t>node coincidentally owns the partition to which the request applies, it can handle </a:t>
            </a:r>
            <a:br>
              <a:rPr kumimoji="0" lang="en-US" sz="2100" i="0" u="none" strike="noStrike" kern="1200" cap="none" spc="0" normalizeH="0" baseline="0" noProof="0" dirty="0">
                <a:ln>
                  <a:noFill/>
                </a:ln>
                <a:solidFill>
                  <a:prstClr val="black"/>
                </a:solidFill>
                <a:effectLst/>
                <a:uLnTx/>
                <a:uFillTx/>
                <a:latin typeface="Calibri"/>
                <a:ea typeface="+mn-ea"/>
                <a:cs typeface="+mn-cs"/>
              </a:rPr>
            </a:br>
            <a:r>
              <a:rPr kumimoji="0" lang="en-US" sz="2100" i="0" u="none" strike="noStrike" kern="1200" cap="none" spc="0" normalizeH="0" baseline="0" noProof="0" dirty="0">
                <a:ln>
                  <a:noFill/>
                </a:ln>
                <a:solidFill>
                  <a:prstClr val="black"/>
                </a:solidFill>
                <a:effectLst/>
                <a:uLnTx/>
                <a:uFillTx/>
                <a:latin typeface="Calibri"/>
                <a:ea typeface="+mn-ea"/>
                <a:cs typeface="+mn-cs"/>
              </a:rPr>
              <a:t>the request directly; otherwise, it forwards the request to the appropriate node, </a:t>
            </a:r>
            <a:br>
              <a:rPr kumimoji="0" lang="en-US" sz="2100" i="0" u="none" strike="noStrike" kern="1200" cap="none" spc="0" normalizeH="0" baseline="0" noProof="0" dirty="0">
                <a:ln>
                  <a:noFill/>
                </a:ln>
                <a:solidFill>
                  <a:prstClr val="black"/>
                </a:solidFill>
                <a:effectLst/>
                <a:uLnTx/>
                <a:uFillTx/>
                <a:latin typeface="Calibri"/>
                <a:ea typeface="+mn-ea"/>
                <a:cs typeface="+mn-cs"/>
              </a:rPr>
            </a:br>
            <a:r>
              <a:rPr kumimoji="0" lang="en-US" sz="2100" i="0" u="none" strike="noStrike" kern="1200" cap="none" spc="0" normalizeH="0" baseline="0" noProof="0" dirty="0">
                <a:ln>
                  <a:noFill/>
                </a:ln>
                <a:solidFill>
                  <a:prstClr val="black"/>
                </a:solidFill>
                <a:effectLst/>
                <a:uLnTx/>
                <a:uFillTx/>
                <a:latin typeface="Calibri"/>
                <a:ea typeface="+mn-ea"/>
                <a:cs typeface="+mn-cs"/>
              </a:rPr>
              <a:t>receives the reply and passes the reply along to the client. </a:t>
            </a:r>
          </a:p>
        </p:txBody>
      </p:sp>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Request Routing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7388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E38174-6397-447C-8539-65CFFB092E2E}"/>
              </a:ext>
            </a:extLst>
          </p:cNvPr>
          <p:cNvPicPr>
            <a:picLocks noChangeAspect="1"/>
          </p:cNvPicPr>
          <p:nvPr/>
        </p:nvPicPr>
        <p:blipFill>
          <a:blip r:embed="rId2"/>
          <a:stretch>
            <a:fillRect/>
          </a:stretch>
        </p:blipFill>
        <p:spPr>
          <a:xfrm>
            <a:off x="8590793" y="891488"/>
            <a:ext cx="3445632" cy="2857462"/>
          </a:xfrm>
          <a:prstGeom prst="rect">
            <a:avLst/>
          </a:prstGeom>
        </p:spPr>
      </p:pic>
      <p:sp>
        <p:nvSpPr>
          <p:cNvPr id="22" name="Rectangle 21">
            <a:extLst>
              <a:ext uri="{FF2B5EF4-FFF2-40B4-BE49-F238E27FC236}">
                <a16:creationId xmlns:a16="http://schemas.microsoft.com/office/drawing/2014/main" id="{620A7DEA-950C-4954-B3B7-2672370FABF4}"/>
              </a:ext>
            </a:extLst>
          </p:cNvPr>
          <p:cNvSpPr/>
          <p:nvPr/>
        </p:nvSpPr>
        <p:spPr>
          <a:xfrm>
            <a:off x="155575" y="608992"/>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Request Routing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55575" y="209334"/>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386317"/>
            <a:ext cx="12036425" cy="4968155"/>
          </a:xfrm>
          <a:prstGeom prst="rect">
            <a:avLst/>
          </a:prstGeom>
          <a:noFill/>
        </p:spPr>
        <p:txBody>
          <a:bodyPr wrap="square" rtlCol="0">
            <a:spAutoFit/>
          </a:bodyPr>
          <a:lstStyle/>
          <a:p>
            <a:pPr>
              <a:lnSpc>
                <a:spcPct val="150000"/>
              </a:lnSpc>
              <a:buClrTx/>
              <a:defRPr/>
            </a:pPr>
            <a:r>
              <a:rPr lang="en-US" sz="2200" b="1" kern="1200" dirty="0">
                <a:solidFill>
                  <a:srgbClr val="0070C0"/>
                </a:solidFill>
                <a:latin typeface="Calibri"/>
                <a:ea typeface="+mn-ea"/>
                <a:cs typeface="+mn-cs"/>
              </a:rPr>
              <a:t>Approach 2</a:t>
            </a:r>
          </a:p>
          <a:p>
            <a:pPr marR="0" lvl="0" algn="l" defTabSz="914400" rtl="0" eaLnBrk="1" fontAlgn="auto" latinLnBrk="0" hangingPunct="1">
              <a:lnSpc>
                <a:spcPct val="120000"/>
              </a:lnSpc>
              <a:spcBef>
                <a:spcPts val="600"/>
              </a:spcBef>
              <a:spcAft>
                <a:spcPts val="0"/>
              </a:spcAft>
              <a:buClrTx/>
              <a:buSzTx/>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Send all requests from clients to a routing tier first, which determines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the node that should handle each request and forwards it accordingly.</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This routing tier does not itself handle any requests; it only acts as a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1" i="0" u="none" strike="noStrike" kern="1200" cap="none" spc="0" normalizeH="0" baseline="0" noProof="0" dirty="0">
                <a:ln>
                  <a:noFill/>
                </a:ln>
                <a:solidFill>
                  <a:prstClr val="black"/>
                </a:solidFill>
                <a:effectLst/>
                <a:uLnTx/>
                <a:uFillTx/>
                <a:latin typeface="Calibri"/>
                <a:ea typeface="+mn-ea"/>
                <a:cs typeface="+mn-cs"/>
              </a:rPr>
              <a:t>partition-aware load balancer</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288000" marR="0" lvl="0" algn="l" defTabSz="914400" rtl="0" eaLnBrk="1" fontAlgn="auto" latinLnBrk="0" hangingPunct="1">
              <a:lnSpc>
                <a:spcPct val="120000"/>
              </a:lnSpc>
              <a:spcBef>
                <a:spcPts val="600"/>
              </a:spcBef>
              <a:spcAft>
                <a:spcPts val="0"/>
              </a:spcAft>
              <a:buClrTx/>
              <a:buSzTx/>
              <a:tabLst/>
              <a:defRPr/>
            </a:pPr>
            <a:endParaRPr kumimoji="0" lang="en-US" sz="4400" b="0" i="0" u="none" strike="noStrike" kern="1200" cap="none" spc="0" normalizeH="0" baseline="0" noProof="0" dirty="0">
              <a:ln>
                <a:noFill/>
              </a:ln>
              <a:solidFill>
                <a:prstClr val="black"/>
              </a:solidFill>
              <a:effectLst/>
              <a:uLnTx/>
              <a:uFillTx/>
              <a:latin typeface="Calibri"/>
              <a:ea typeface="+mn-ea"/>
              <a:cs typeface="+mn-cs"/>
            </a:endParaRPr>
          </a:p>
          <a:p>
            <a:pPr lvl="0" defTabSz="914400" eaLnBrk="1" fontAlgn="auto" latinLnBrk="0" hangingPunct="1">
              <a:lnSpc>
                <a:spcPct val="150000"/>
              </a:lnSpc>
              <a:buClrTx/>
              <a:buSzTx/>
              <a:tabLst/>
              <a:defRPr/>
            </a:pPr>
            <a:r>
              <a:rPr lang="en-US" sz="2200" b="1" kern="1200" dirty="0">
                <a:solidFill>
                  <a:srgbClr val="0070C0"/>
                </a:solidFill>
                <a:latin typeface="Calibri"/>
                <a:ea typeface="+mn-ea"/>
                <a:cs typeface="+mn-cs"/>
              </a:rPr>
              <a:t>Approach 3</a:t>
            </a:r>
          </a:p>
          <a:p>
            <a:pPr>
              <a:lnSpc>
                <a:spcPct val="120000"/>
              </a:lnSpc>
              <a:spcBef>
                <a:spcPts val="600"/>
              </a:spcBef>
              <a:buClrTx/>
              <a:defRPr/>
            </a:pPr>
            <a:r>
              <a:rPr lang="en-US" sz="2200" kern="1200" dirty="0">
                <a:solidFill>
                  <a:prstClr val="black"/>
                </a:solidFill>
                <a:latin typeface="Calibri"/>
                <a:ea typeface="+mn-ea"/>
                <a:cs typeface="+mn-cs"/>
              </a:rPr>
              <a:t>Require that clients be aware of the partitioning and the assignment of </a:t>
            </a:r>
            <a:br>
              <a:rPr lang="en-US" sz="2200" kern="1200" dirty="0">
                <a:solidFill>
                  <a:prstClr val="black"/>
                </a:solidFill>
                <a:latin typeface="Calibri"/>
                <a:ea typeface="+mn-ea"/>
                <a:cs typeface="+mn-cs"/>
              </a:rPr>
            </a:br>
            <a:r>
              <a:rPr lang="en-US" sz="2200" kern="1200" dirty="0">
                <a:solidFill>
                  <a:prstClr val="black"/>
                </a:solidFill>
                <a:latin typeface="Calibri"/>
                <a:ea typeface="+mn-ea"/>
                <a:cs typeface="+mn-cs"/>
              </a:rPr>
              <a:t>partitions to nodes. In this case, a client can connect directly to the </a:t>
            </a:r>
            <a:br>
              <a:rPr lang="en-US" sz="2200" kern="1200" dirty="0">
                <a:solidFill>
                  <a:prstClr val="black"/>
                </a:solidFill>
                <a:latin typeface="Calibri"/>
                <a:ea typeface="+mn-ea"/>
                <a:cs typeface="+mn-cs"/>
              </a:rPr>
            </a:br>
            <a:r>
              <a:rPr lang="en-US" sz="2200" kern="1200" dirty="0">
                <a:solidFill>
                  <a:prstClr val="black"/>
                </a:solidFill>
                <a:latin typeface="Calibri"/>
                <a:ea typeface="+mn-ea"/>
                <a:cs typeface="+mn-cs"/>
              </a:rPr>
              <a:t>appropriate node, without any intermediary</a:t>
            </a:r>
          </a:p>
        </p:txBody>
      </p:sp>
      <p:pic>
        <p:nvPicPr>
          <p:cNvPr id="7" name="Picture 6">
            <a:extLst>
              <a:ext uri="{FF2B5EF4-FFF2-40B4-BE49-F238E27FC236}">
                <a16:creationId xmlns:a16="http://schemas.microsoft.com/office/drawing/2014/main" id="{66ADD085-EF4F-4A4D-9674-49109D74D883}"/>
              </a:ext>
            </a:extLst>
          </p:cNvPr>
          <p:cNvPicPr>
            <a:picLocks noChangeAspect="1"/>
          </p:cNvPicPr>
          <p:nvPr/>
        </p:nvPicPr>
        <p:blipFill>
          <a:blip r:embed="rId3"/>
          <a:stretch>
            <a:fillRect/>
          </a:stretch>
        </p:blipFill>
        <p:spPr>
          <a:xfrm>
            <a:off x="8762426" y="3820618"/>
            <a:ext cx="3429574" cy="3037382"/>
          </a:xfrm>
          <a:prstGeom prst="rect">
            <a:avLst/>
          </a:prstGeom>
        </p:spPr>
      </p:pic>
    </p:spTree>
    <p:extLst>
      <p:ext uri="{BB962C8B-B14F-4D97-AF65-F5344CB8AC3E}">
        <p14:creationId xmlns:p14="http://schemas.microsoft.com/office/powerpoint/2010/main" val="2354525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Request Routing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41680" y="1316458"/>
            <a:ext cx="11950319" cy="5303631"/>
          </a:xfrm>
          <a:prstGeom prst="rect">
            <a:avLst/>
          </a:prstGeom>
          <a:noFill/>
        </p:spPr>
        <p:txBody>
          <a:bodyPr wrap="square" rtlCol="0">
            <a:spAutoFit/>
          </a:bodyPr>
          <a:lstStyle/>
          <a:p>
            <a:pPr marL="0" indent="0">
              <a:lnSpc>
                <a:spcPct val="150000"/>
              </a:lnSpc>
              <a:buClrTx/>
              <a:buFont typeface="Arial"/>
              <a:buNone/>
              <a:defRPr/>
            </a:pPr>
            <a:r>
              <a:rPr lang="en-US" sz="2200" b="1" kern="1200" dirty="0">
                <a:solidFill>
                  <a:srgbClr val="0070C0"/>
                </a:solidFill>
                <a:latin typeface="Calibri"/>
                <a:ea typeface="+mn-ea"/>
                <a:cs typeface="+mn-cs"/>
              </a:rPr>
              <a:t>Approach 4 : </a:t>
            </a:r>
            <a:r>
              <a:rPr lang="en-US" sz="2200" b="1" kern="1200" dirty="0" err="1">
                <a:solidFill>
                  <a:srgbClr val="0070C0"/>
                </a:solidFill>
                <a:latin typeface="Calibri"/>
                <a:ea typeface="+mn-ea"/>
                <a:cs typeface="+mn-cs"/>
              </a:rPr>
              <a:t>ZooKeeper</a:t>
            </a:r>
            <a:endParaRPr lang="en-US" sz="2200" b="1" kern="1200" dirty="0">
              <a:solidFill>
                <a:srgbClr val="0070C0"/>
              </a:solidFill>
              <a:latin typeface="Calibri"/>
              <a:ea typeface="+mn-ea"/>
              <a:cs typeface="+mn-cs"/>
            </a:endParaRP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Many distributed data systems rely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on a separate coordination service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such as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 to keep track of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this cluster metadata</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Each node registers itself in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which maintains the authoritative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mapping of partitions to nodes.</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Other actors, such as the routing tier </a:t>
            </a:r>
            <a:br>
              <a:rPr kumimoji="0" lang="en-US" sz="2200" b="0" i="0" u="none" strike="noStrike" kern="1200" cap="none" spc="0" normalizeH="0" baseline="0" noProof="0" dirty="0">
                <a:ln>
                  <a:noFill/>
                </a:ln>
                <a:solidFill>
                  <a:prstClr val="black"/>
                </a:solidFill>
                <a:effectLst/>
                <a:uLnTx/>
                <a:uFillTx/>
                <a:latin typeface="Calibri"/>
                <a:ea typeface="+mn-ea"/>
                <a:cs typeface="+mn-cs"/>
              </a:rPr>
            </a:br>
            <a:r>
              <a:rPr kumimoji="0" lang="en-US" sz="2200" b="0" i="0" u="none" strike="noStrike" kern="1200" cap="none" spc="0" normalizeH="0" baseline="0" noProof="0" dirty="0">
                <a:ln>
                  <a:noFill/>
                </a:ln>
                <a:solidFill>
                  <a:prstClr val="black"/>
                </a:solidFill>
                <a:effectLst/>
                <a:uLnTx/>
                <a:uFillTx/>
                <a:latin typeface="Calibri"/>
                <a:ea typeface="+mn-ea"/>
                <a:cs typeface="+mn-cs"/>
              </a:rPr>
              <a:t>or the partitioning-aware client, can subscribe to this information in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342900" marR="0" lvl="0" indent="-34290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Whenever a partition changes ownership or a node is added or removed,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 notifies the routing tier so that it can keep its routing information up to date.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369" y="1442655"/>
            <a:ext cx="7099492" cy="3692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0206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Request Routing</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307975" y="1316458"/>
            <a:ext cx="11677699" cy="558614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1" i="0" u="none" strike="noStrike" kern="1200" cap="none" spc="0" normalizeH="0" baseline="0" noProof="0" dirty="0">
                <a:ln>
                  <a:noFill/>
                </a:ln>
                <a:solidFill>
                  <a:prstClr val="black"/>
                </a:solidFill>
                <a:effectLst/>
                <a:uLnTx/>
                <a:uFillTx/>
                <a:latin typeface="Calibri"/>
                <a:ea typeface="+mn-ea"/>
                <a:cs typeface="+mn-cs"/>
              </a:rPr>
              <a:t>  - A Distributed Coordination Service for Distributed Applications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hlinkClick r:id="rId2"/>
              </a:rPr>
              <a:t>https://cwiki.apache.org/confluence/display/ZOOKEEPER/Index</a:t>
            </a:r>
            <a:endParaRPr kumimoji="0" lang="en-US" sz="2200" b="1"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HBase,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SolrCloud</a:t>
            </a:r>
            <a:r>
              <a:rPr kumimoji="0" lang="en-US" sz="2200" b="0" i="0" u="none" strike="noStrike" kern="1200" cap="none" spc="0" normalizeH="0" baseline="0" noProof="0" dirty="0">
                <a:ln>
                  <a:noFill/>
                </a:ln>
                <a:solidFill>
                  <a:prstClr val="black"/>
                </a:solidFill>
                <a:effectLst/>
                <a:uLnTx/>
                <a:uFillTx/>
                <a:latin typeface="Calibri"/>
                <a:ea typeface="+mn-ea"/>
                <a:cs typeface="+mn-cs"/>
              </a:rPr>
              <a:t> and Kafka use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 to track partition assignment</a:t>
            </a:r>
          </a:p>
          <a:p>
            <a:pPr marL="342900" lvl="2" indent="-342900">
              <a:lnSpc>
                <a:spcPct val="150000"/>
              </a:lnSpc>
              <a:buClrTx/>
              <a:buFont typeface="Arial" panose="020B0604020202020204" pitchFamily="34" charset="0"/>
              <a:buChar char="•"/>
              <a:defRPr/>
            </a:pPr>
            <a:r>
              <a:rPr lang="en-US" sz="2200" b="1" kern="1200" dirty="0">
                <a:solidFill>
                  <a:prstClr val="black"/>
                </a:solidFill>
                <a:latin typeface="Calibri"/>
                <a:ea typeface="+mn-ea"/>
                <a:cs typeface="+mn-cs"/>
              </a:rPr>
              <a:t>(Revised versions of Kafka have discontinued </a:t>
            </a:r>
            <a:r>
              <a:rPr lang="en-US" sz="2200" b="1" kern="1200" dirty="0" err="1">
                <a:solidFill>
                  <a:prstClr val="black"/>
                </a:solidFill>
                <a:latin typeface="Calibri"/>
                <a:ea typeface="+mn-ea"/>
                <a:cs typeface="+mn-cs"/>
              </a:rPr>
              <a:t>ZooKeeper</a:t>
            </a:r>
            <a:r>
              <a:rPr lang="en-US" sz="2200" b="1" kern="1200" dirty="0">
                <a:solidFill>
                  <a:prstClr val="black"/>
                </a:solidFill>
                <a:latin typeface="Calibri"/>
                <a:ea typeface="+mn-ea"/>
                <a:cs typeface="+mn-cs"/>
              </a:rPr>
              <a:t> and this logic is replaced with KRAFT)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LinkedIn’s Espresso uses Helix for cluster management (which in turn relies on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ZooKeeper</a:t>
            </a:r>
            <a:r>
              <a:rPr kumimoji="0" lang="en-US" sz="2200" b="0" i="0" u="none" strike="noStrike" kern="1200" cap="none" spc="0" normalizeH="0" baseline="0" noProof="0" dirty="0">
                <a:ln>
                  <a:noFill/>
                </a:ln>
                <a:solidFill>
                  <a:prstClr val="black"/>
                </a:solidFill>
                <a:effectLst/>
                <a:uLnTx/>
                <a:uFillTx/>
                <a:latin typeface="Calibri"/>
                <a:ea typeface="+mn-ea"/>
                <a:cs typeface="+mn-cs"/>
              </a:rPr>
              <a:t>), implementing a routing tier</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Cassandra and </a:t>
            </a:r>
            <a:r>
              <a:rPr kumimoji="0" lang="en-US" sz="2200" b="0" i="0" u="none" strike="noStrike" kern="1200" cap="none" spc="0" normalizeH="0" baseline="0" noProof="0" dirty="0" err="1">
                <a:ln>
                  <a:noFill/>
                </a:ln>
                <a:solidFill>
                  <a:prstClr val="black"/>
                </a:solidFill>
                <a:effectLst/>
                <a:uLnTx/>
                <a:uFillTx/>
                <a:latin typeface="Calibri"/>
                <a:ea typeface="+mn-ea"/>
                <a:cs typeface="+mn-cs"/>
              </a:rPr>
              <a:t>Riak</a:t>
            </a:r>
            <a:r>
              <a:rPr kumimoji="0" lang="en-US" sz="2200" b="0" i="0" u="none" strike="noStrike" kern="1200" cap="none" spc="0" normalizeH="0" baseline="0" noProof="0" dirty="0">
                <a:ln>
                  <a:noFill/>
                </a:ln>
                <a:solidFill>
                  <a:prstClr val="black"/>
                </a:solidFill>
                <a:effectLst/>
                <a:uLnTx/>
                <a:uFillTx/>
                <a:latin typeface="Calibri"/>
                <a:ea typeface="+mn-ea"/>
                <a:cs typeface="+mn-cs"/>
              </a:rPr>
              <a:t> use a gossip protocol among the nodes to disseminate any changes in cluster state. Requests can be sent to any node, and that node forwards them to the appropriate node for the requested partition </a:t>
            </a:r>
          </a:p>
          <a:p>
            <a:pPr marR="0" lvl="0" algn="l" defTabSz="914400" rtl="0" eaLnBrk="1" fontAlgn="auto" latinLnBrk="0" hangingPunct="1">
              <a:spcBef>
                <a:spcPts val="0"/>
              </a:spcBef>
              <a:spcAft>
                <a:spcPts val="0"/>
              </a:spcAft>
              <a:buClrTx/>
              <a:buSzTx/>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t>
            </a:r>
            <a:r>
              <a:rPr kumimoji="0" lang="en-US" sz="1600" b="0" i="0" u="none" strike="noStrike" kern="1200" cap="none" spc="0" normalizeH="0" baseline="0" noProof="0" dirty="0">
                <a:ln>
                  <a:noFill/>
                </a:ln>
                <a:solidFill>
                  <a:prstClr val="black"/>
                </a:solidFill>
                <a:effectLst/>
                <a:uLnTx/>
                <a:uFillTx/>
                <a:latin typeface="Calibri"/>
                <a:ea typeface="+mn-ea"/>
                <a:cs typeface="+mn-cs"/>
              </a:rPr>
              <a:t>https://medium.com/@roopa.kushtagi/understanding-the-evolution-of-zookeeper-in-apache-kafka-eb8dbeed460f#:~:text=Beginning%20with%20Kafka%20version%202.8,improved%20performance%2C%20and%20simplified%20operations</a:t>
            </a:r>
            <a:r>
              <a:rPr kumimoji="0" lang="en-US" sz="2200" b="0" i="0" u="none" strike="noStrike" kern="120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1445006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2"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Skewed Workloads and Relieving Hot Spots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2"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79847" y="1316458"/>
            <a:ext cx="11984848" cy="4765022"/>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We saw that Hashing a key to determine its partition can help reduce hot spots. However, it can’t avoid them entirely</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In the extreme case where all reads and writes are for the same key, all requests will be routed to the same partition. </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Most data systems may not be able to automatically compensate for such a highly skewed workload, and this may be handled by simple techniques like adding a random number to the beginning or end of the key in case of one of the key is known to be very hot or the applications may need to support this. </a:t>
            </a:r>
            <a:r>
              <a:rPr lang="en-US" sz="2200" kern="1200" dirty="0">
                <a:solidFill>
                  <a:prstClr val="black"/>
                </a:solidFill>
                <a:latin typeface="Calibri"/>
                <a:ea typeface="+mn-ea"/>
                <a:cs typeface="+mn-cs"/>
              </a:rPr>
              <a:t>This can address it in a limited fashion and can cause lower performances as for reads </a:t>
            </a:r>
            <a:r>
              <a:rPr kumimoji="0" lang="en-US" sz="2200" b="0" i="0" u="none" strike="noStrike" kern="1200" cap="none" spc="0" normalizeH="0" baseline="0" noProof="0" dirty="0">
                <a:ln>
                  <a:noFill/>
                </a:ln>
                <a:solidFill>
                  <a:prstClr val="black"/>
                </a:solidFill>
                <a:effectLst/>
                <a:uLnTx/>
                <a:uFillTx/>
                <a:latin typeface="Calibri"/>
                <a:ea typeface="+mn-ea"/>
                <a:cs typeface="+mn-cs"/>
              </a:rPr>
              <a:t>data will need to be read from all the keys and combined.</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Distributed hashing discussed earlier, will help in distributing </a:t>
            </a:r>
            <a:r>
              <a:rPr lang="en-US" sz="2200" kern="1200" dirty="0">
                <a:solidFill>
                  <a:prstClr val="black"/>
                </a:solidFill>
                <a:latin typeface="Calibri"/>
                <a:ea typeface="+mn-ea"/>
                <a:cs typeface="+mn-cs"/>
              </a:rPr>
              <a:t>and supporting the throughput, but there will always be scenarios where a workload may need to be moved across nodes</a:t>
            </a:r>
            <a:r>
              <a:rPr kumimoji="0" lang="en-US" sz="2200" b="0" i="0" u="none" strike="noStrike" kern="120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430606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Rebalancing Partitions</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86627" y="1316458"/>
            <a:ext cx="12195209" cy="5124439"/>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Since over time, things change like </a:t>
            </a:r>
          </a:p>
          <a:p>
            <a:pPr marL="720000" marR="0" lvl="0"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query throughput in a Database increases, so you want to add more CPUs to handle the load.</a:t>
            </a:r>
          </a:p>
          <a:p>
            <a:pPr marL="720000" marR="0" lvl="0"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dataset size increases, so you want to add a new partition with appropriate capacity</a:t>
            </a:r>
          </a:p>
          <a:p>
            <a:pPr marL="720000" marR="0" lvl="0"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 machine fails, and other machines need to take over the failed machine's responsibilities.</a:t>
            </a:r>
          </a:p>
          <a:p>
            <a:pPr marL="720000" marR="0" lvl="0" indent="-342900" algn="l" defTabSz="914400" rtl="0" eaLnBrk="1" fontAlgn="auto" latinLnBrk="0" hangingPunct="1">
              <a:lnSpc>
                <a:spcPct val="120000"/>
              </a:lnSpc>
              <a:spcAft>
                <a:spcPts val="0"/>
              </a:spcAft>
              <a:buClr>
                <a:srgbClr val="000000"/>
              </a:buClr>
              <a:buSzPts val="2000"/>
              <a:buFont typeface="Arial"/>
              <a:buChar char="•"/>
              <a:tabLst/>
              <a:defRPr/>
            </a:pPr>
            <a:r>
              <a:rPr lang="en-US" sz="2000" dirty="0">
                <a:latin typeface="Calibri"/>
                <a:ea typeface="Calibri"/>
                <a:cs typeface="Calibri"/>
                <a:sym typeface="Calibri"/>
              </a:rPr>
              <a:t>A Machine joins in .. A new consumer or an recovered machine</a:t>
            </a:r>
            <a:endPar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All of these changes call for data and requests to be moved from one node to another. The process of moving load from one node in the cluster to another is called </a:t>
            </a:r>
            <a:r>
              <a:rPr kumimoji="0" lang="en-US" sz="2000" b="1" i="0" u="none" strike="noStrike" kern="0" cap="none" spc="0" normalizeH="0" baseline="0" noProof="0" dirty="0">
                <a:ln>
                  <a:noFill/>
                </a:ln>
                <a:solidFill>
                  <a:srgbClr val="0070C0"/>
                </a:solidFill>
                <a:effectLst/>
                <a:uLnTx/>
                <a:uFillTx/>
                <a:latin typeface="Calibri"/>
                <a:ea typeface="Calibri"/>
                <a:cs typeface="Calibri"/>
                <a:sym typeface="Calibri"/>
              </a:rPr>
              <a:t>rebalancing</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Rebalancing is expected to meet some minimum requirements regardless of the partitioning scheme: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800100" marR="0" lvl="1"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After rebalancing, the load (data storage, read and write requests) should be shared fairly between the nodes in the cluster. </a:t>
            </a: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800100" marR="0" lvl="1"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While rebalancing is in progress, the database should continue to accept reads and writes. </a:t>
            </a: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800100" marR="0" lvl="1" indent="-342900" algn="l" defTabSz="914400" rtl="0" eaLnBrk="1" fontAlgn="auto" latinLnBrk="0" hangingPunct="1">
              <a:lnSpc>
                <a:spcPct val="120000"/>
              </a:lnSpc>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No more data than necessary should be moved between nodes, to make rebalancing fast and to minimize the network and disk I/O load.</a:t>
            </a:r>
            <a:endParaRPr kumimoji="0" sz="20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8" name="TextBox 7">
            <a:extLst>
              <a:ext uri="{FF2B5EF4-FFF2-40B4-BE49-F238E27FC236}">
                <a16:creationId xmlns:a16="http://schemas.microsoft.com/office/drawing/2014/main" id="{4520024B-8129-4195-9012-9BC18277F935}"/>
              </a:ext>
            </a:extLst>
          </p:cNvPr>
          <p:cNvSpPr txBox="1"/>
          <p:nvPr/>
        </p:nvSpPr>
        <p:spPr>
          <a:xfrm>
            <a:off x="43030" y="6533230"/>
            <a:ext cx="12126262" cy="307777"/>
          </a:xfrm>
          <a:prstGeom prst="rect">
            <a:avLst/>
          </a:prstGeom>
          <a:noFill/>
        </p:spPr>
        <p:txBody>
          <a:bodyPr wrap="square">
            <a:spAutoFit/>
          </a:bodyPr>
          <a:lstStyle/>
          <a:p>
            <a:r>
              <a:rPr lang="en-IN" dirty="0"/>
              <a:t>https://notes.shichao.io/dda/ch6/#:~:text=Document%2Dpartitioned%20indexes%20(local%20indexes,scatter%2Fgather%20across%20all%20partitions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p:nvPr/>
        </p:nvSpPr>
        <p:spPr>
          <a:xfrm>
            <a:off x="207151" y="651898"/>
            <a:ext cx="11454965"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Hash based rebalancing : hash mod N</a:t>
            </a:r>
          </a:p>
        </p:txBody>
      </p:sp>
      <p:cxnSp>
        <p:nvCxnSpPr>
          <p:cNvPr id="124" name="Google Shape;124;p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26" name="Google Shape;126;p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27" name="Google Shape;127;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8" name="Google Shape;128;p4"/>
          <p:cNvSpPr txBox="1"/>
          <p:nvPr/>
        </p:nvSpPr>
        <p:spPr>
          <a:xfrm>
            <a:off x="207152" y="1316458"/>
            <a:ext cx="11595642" cy="517060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We had discussed as part of </a:t>
            </a:r>
            <a:r>
              <a:rPr lang="en-US" sz="2000" dirty="0">
                <a:latin typeface="Calibri"/>
                <a:ea typeface="Calibri"/>
                <a:cs typeface="Calibri"/>
                <a:sym typeface="Calibri"/>
              </a:rPr>
              <a:t>distributed hashing, an approach of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distribution of the keys onto different servers using a simple hash modulo of the number of servers in the environment</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So, we partition by the hash of a key, and divide the possible hashes into ranges and assign each range to a partition (e.g., assign key to partition 0 if 0 ≤ hash(key) &lt; b0 , to partition 1 if b0 ≤ hash(key) &lt; b1 etc.) and just use mod (the % operator in many programming languages) to associate a partition to a node. </a:t>
            </a:r>
            <a:b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b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E.g. Say if we have 10 nodes (numbered from 0 to 9), hash(key) mod 10 would return a number between 0 and 9 (if we write the hash as a decimal number, the hash mod 10 would be the last digit) which seems like an easy way of assigning each key to a node.</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lang="en-US" sz="2000" dirty="0">
                <a:latin typeface="Calibri"/>
                <a:ea typeface="Calibri"/>
                <a:cs typeface="Calibri"/>
                <a:sym typeface="Calibri"/>
              </a:rPr>
              <a:t>We also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discussed that in this approach if the number of nodes N changes, most of the keys will need to be moved from one node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So this frequent moves make rebalancing using this approach to be excessively expensive.</a:t>
            </a: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207152" y="651898"/>
            <a:ext cx="1111734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Fixed number of partitions</a:t>
            </a:r>
            <a:endParaRPr kumimoji="0" sz="2400" b="1" i="0" u="none" strike="noStrike" kern="0" cap="none" spc="0" normalizeH="0" baseline="0" noProof="0" dirty="0">
              <a:ln>
                <a:noFill/>
              </a:ln>
              <a:solidFill>
                <a:srgbClr val="0070C0"/>
              </a:solidFill>
              <a:effectLst/>
              <a:uLnTx/>
              <a:uFillTx/>
              <a:latin typeface="Calibri"/>
              <a:ea typeface="Calibri"/>
              <a:cs typeface="Calibri"/>
              <a:sym typeface="Calibri"/>
            </a:endParaRPr>
          </a:p>
        </p:txBody>
      </p:sp>
      <p:cxnSp>
        <p:nvCxnSpPr>
          <p:cNvPr id="134" name="Google Shape;134;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6" name="Google Shape;136;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37" name="Google Shape;137;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8" name="Google Shape;138;p5"/>
          <p:cNvSpPr txBox="1"/>
          <p:nvPr/>
        </p:nvSpPr>
        <p:spPr>
          <a:xfrm>
            <a:off x="207152" y="1316458"/>
            <a:ext cx="11778522" cy="4570442"/>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Create many more partitions than there are nodes and assign several partitions to each node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If a node is added to the cluster, the new node can steal a few partitions from every existing node until partitions are fairly distributed once again</a:t>
            </a:r>
          </a:p>
          <a:p>
            <a:pPr marR="0" lvl="0" algn="l" defTabSz="914400" rtl="0" eaLnBrk="1" fontAlgn="auto" latinLnBrk="0" hangingPunct="1">
              <a:lnSpc>
                <a:spcPct val="150000"/>
              </a:lnSpc>
              <a:spcBef>
                <a:spcPts val="0"/>
              </a:spcBef>
              <a:spcAft>
                <a:spcPts val="0"/>
              </a:spcAft>
              <a:buClr>
                <a:srgbClr val="000000"/>
              </a:buClr>
              <a:buSzPts val="2000"/>
              <a:tabLst/>
              <a:defRPr/>
            </a:pPr>
            <a:r>
              <a:rPr lang="en-US" sz="2000" dirty="0">
                <a:latin typeface="Calibri"/>
                <a:cs typeface="Calibri"/>
                <a:sym typeface="Calibri"/>
              </a:rPr>
              <a:t>      </a:t>
            </a:r>
            <a:r>
              <a:rPr lang="en-US" sz="2000" dirty="0" err="1">
                <a:latin typeface="Calibri"/>
                <a:cs typeface="Calibri"/>
                <a:sym typeface="Calibri"/>
              </a:rPr>
              <a:t>Eg.</a:t>
            </a:r>
            <a:r>
              <a:rPr lang="en-US" sz="2000" dirty="0">
                <a:latin typeface="Calibri"/>
                <a:cs typeface="Calibri"/>
                <a:sym typeface="Calibri"/>
              </a:rPr>
              <a:t> If there are 04 nodes and 20 partitions. And we add an additional node.</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Calibri"/>
              <a:cs typeface="Calibri"/>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lang="en-US" sz="2000" dirty="0">
              <a:latin typeface="Calibri"/>
              <a:cs typeface="Calibri"/>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Calibri"/>
              <a:cs typeface="Calibri"/>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lang="en-US" sz="2000" dirty="0">
              <a:latin typeface="Calibri"/>
              <a:cs typeface="Calibri"/>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kumimoji="0" lang="en-US" sz="2000" b="0" i="0" u="none" strike="noStrike" kern="0" cap="none" spc="0" normalizeH="0" baseline="0" noProof="0" dirty="0">
              <a:ln>
                <a:noFill/>
              </a:ln>
              <a:solidFill>
                <a:srgbClr val="000000"/>
              </a:solidFill>
              <a:effectLst/>
              <a:uLnTx/>
              <a:uFillTx/>
              <a:latin typeface="Calibri"/>
              <a:cs typeface="Calibri"/>
              <a:sym typeface="Calibri"/>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pic>
        <p:nvPicPr>
          <p:cNvPr id="7" name="Google Shape;149;p6">
            <a:extLst>
              <a:ext uri="{FF2B5EF4-FFF2-40B4-BE49-F238E27FC236}">
                <a16:creationId xmlns:a16="http://schemas.microsoft.com/office/drawing/2014/main" id="{1F750F42-174A-4C9C-B644-C12E22BA8627}"/>
              </a:ext>
            </a:extLst>
          </p:cNvPr>
          <p:cNvPicPr preferRelativeResize="0"/>
          <p:nvPr/>
        </p:nvPicPr>
        <p:blipFill rotWithShape="1">
          <a:blip r:embed="rId3">
            <a:alphaModFix/>
          </a:blip>
          <a:srcRect/>
          <a:stretch/>
        </p:blipFill>
        <p:spPr>
          <a:xfrm>
            <a:off x="1127982" y="3215049"/>
            <a:ext cx="10323120" cy="3390709"/>
          </a:xfrm>
          <a:prstGeom prst="rect">
            <a:avLst/>
          </a:prstGeom>
          <a:noFill/>
          <a:ln>
            <a:noFill/>
          </a:ln>
        </p:spPr>
      </p:pic>
      <p:sp>
        <p:nvSpPr>
          <p:cNvPr id="2" name="Rectangle 1">
            <a:extLst>
              <a:ext uri="{FF2B5EF4-FFF2-40B4-BE49-F238E27FC236}">
                <a16:creationId xmlns:a16="http://schemas.microsoft.com/office/drawing/2014/main" id="{49CFDC87-E523-4EE7-BA24-795F2E92F21F}"/>
              </a:ext>
            </a:extLst>
          </p:cNvPr>
          <p:cNvSpPr/>
          <p:nvPr/>
        </p:nvSpPr>
        <p:spPr>
          <a:xfrm>
            <a:off x="1280160" y="3657600"/>
            <a:ext cx="9903655" cy="815926"/>
          </a:xfrm>
          <a:prstGeom prst="rect">
            <a:avLst/>
          </a:pr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BD33580D-EF23-4AC1-BFA0-1ACF3B943AFE}"/>
              </a:ext>
            </a:extLst>
          </p:cNvPr>
          <p:cNvSpPr/>
          <p:nvPr/>
        </p:nvSpPr>
        <p:spPr>
          <a:xfrm>
            <a:off x="1280160" y="4846320"/>
            <a:ext cx="9903655" cy="815926"/>
          </a:xfrm>
          <a:prstGeom prst="rect">
            <a:avLst/>
          </a:prstGeom>
          <a:solidFill>
            <a:schemeClr val="accent6">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207152" y="651898"/>
            <a:ext cx="1111734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Fixed number of partitions (Cont.)</a:t>
            </a:r>
            <a:endParaRPr kumimoji="0" sz="2400" b="1" i="0" u="none" strike="noStrike" kern="0" cap="none" spc="0" normalizeH="0" baseline="0" noProof="0" dirty="0">
              <a:ln>
                <a:noFill/>
              </a:ln>
              <a:solidFill>
                <a:srgbClr val="0070C0"/>
              </a:solidFill>
              <a:effectLst/>
              <a:uLnTx/>
              <a:uFillTx/>
              <a:latin typeface="Calibri"/>
              <a:ea typeface="Calibri"/>
              <a:cs typeface="Calibri"/>
              <a:sym typeface="Calibri"/>
            </a:endParaRPr>
          </a:p>
        </p:txBody>
      </p:sp>
      <p:cxnSp>
        <p:nvCxnSpPr>
          <p:cNvPr id="134" name="Google Shape;134;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6" name="Google Shape;136;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37" name="Google Shape;137;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8" name="Google Shape;138;p5"/>
          <p:cNvSpPr txBox="1"/>
          <p:nvPr/>
        </p:nvSpPr>
        <p:spPr>
          <a:xfrm>
            <a:off x="207152" y="1316458"/>
            <a:ext cx="11778522" cy="5632271"/>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Only entire partitions are moved between nodes. </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number of partitions does not change, nor does the assignment of keys to partitions. The only thing that changes is the assignment of partitions to nodes</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This change of assignment is not immediate. It takes some time to transfer a large amount of data over the network so the old assignment of partitions is used for any reads and writes that happen while the transfer is in progress.</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Choosing the right number of partitions is difficult if the total size of the dataset is highly variable</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The best performance is achieved when the size of partitions is “just right,” neither too big nor too small, which can be hard to achieve if the number of partitions is fixed but the dataset size varies.</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 fixed number of partitions is operationally simpler.  So many fixed-partition databases choose not to implement partition splitting but use fixed number of partitions</a:t>
            </a: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endParaRPr lang="en-US" sz="2000" dirty="0">
              <a:latin typeface="Calibri"/>
              <a:cs typeface="Calibri"/>
              <a:sym typeface="Calibri"/>
            </a:endParaRPr>
          </a:p>
        </p:txBody>
      </p:sp>
    </p:spTree>
    <p:extLst>
      <p:ext uri="{BB962C8B-B14F-4D97-AF65-F5344CB8AC3E}">
        <p14:creationId xmlns:p14="http://schemas.microsoft.com/office/powerpoint/2010/main" val="3368082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8"/>
          <p:cNvSpPr/>
          <p:nvPr/>
        </p:nvSpPr>
        <p:spPr>
          <a:xfrm>
            <a:off x="122744" y="651898"/>
            <a:ext cx="1111734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 Dynamic Partitioning</a:t>
            </a:r>
            <a:endParaRPr kumimoji="0" sz="2400" b="1" i="0" u="none" strike="noStrike" kern="0" cap="none" spc="0" normalizeH="0" baseline="0" noProof="0" dirty="0">
              <a:ln>
                <a:noFill/>
              </a:ln>
              <a:solidFill>
                <a:srgbClr val="0070C0"/>
              </a:solidFill>
              <a:effectLst/>
              <a:uLnTx/>
              <a:uFillTx/>
              <a:latin typeface="Calibri"/>
              <a:ea typeface="Calibri"/>
              <a:cs typeface="Calibri"/>
              <a:sym typeface="Calibri"/>
            </a:endParaRPr>
          </a:p>
        </p:txBody>
      </p:sp>
      <p:cxnSp>
        <p:nvCxnSpPr>
          <p:cNvPr id="165" name="Google Shape;165;p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67" name="Google Shape;167;p8"/>
          <p:cNvSpPr/>
          <p:nvPr/>
        </p:nvSpPr>
        <p:spPr>
          <a:xfrm>
            <a:off x="122744"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dirty="0">
              <a:ln>
                <a:noFill/>
              </a:ln>
              <a:solidFill>
                <a:srgbClr val="2F5496"/>
              </a:solidFill>
              <a:effectLst/>
              <a:uLnTx/>
              <a:uFillTx/>
              <a:latin typeface="Calibri"/>
              <a:ea typeface="Calibri"/>
              <a:cs typeface="Calibri"/>
              <a:sym typeface="Calibri"/>
            </a:endParaRPr>
          </a:p>
        </p:txBody>
      </p:sp>
      <p:sp>
        <p:nvSpPr>
          <p:cNvPr id="168" name="Google Shape;168;p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9" name="Google Shape;169;p8"/>
          <p:cNvSpPr txBox="1"/>
          <p:nvPr/>
        </p:nvSpPr>
        <p:spPr>
          <a:xfrm>
            <a:off x="155576" y="1322405"/>
            <a:ext cx="12181790" cy="543221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For databases that use key range partitioning , a fixed number of partitions with fixed boundaries would be very inconvenient if the boundaries are wrong. All of the data could end up in one partition and all of the other partitions could remain empty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Alternatively if the partitions can dynamically be created, say when a partition grows to exceed a configured size , it is split into two partitions so that approximately half of the data ends up on each side of the split</a:t>
            </a:r>
            <a:r>
              <a:rPr lang="en-US" sz="2000" dirty="0">
                <a:latin typeface="Calibri"/>
                <a:cs typeface="Calibri"/>
              </a:rPr>
              <a:t>. One of its two halves can be transferred to another node in order to balance the load.</a:t>
            </a:r>
          </a:p>
          <a:p>
            <a:pPr marR="0" lvl="0" algn="l" defTabSz="914400" rtl="0" eaLnBrk="1" fontAlgn="auto" latinLnBrk="0" hangingPunct="1">
              <a:lnSpc>
                <a:spcPct val="120000"/>
              </a:lnSpc>
              <a:spcBef>
                <a:spcPts val="600"/>
              </a:spcBef>
              <a:spcAft>
                <a:spcPts val="0"/>
              </a:spcAft>
              <a:buClr>
                <a:srgbClr val="000000"/>
              </a:buClr>
              <a:buSzPts val="2000"/>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      If lots of data is deleted &amp; a partition shrinks below some threshold, it can be merged with an adjacent partition</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lang="en-US" sz="2000" dirty="0">
                <a:latin typeface="Calibri"/>
                <a:cs typeface="Calibri"/>
              </a:rPr>
              <a:t>Advantage of this dynamic partitioning is that the number of partitions adapts to the total data volume</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lang="en-US" sz="2000" dirty="0">
                <a:latin typeface="Calibri"/>
                <a:cs typeface="Calibri"/>
                <a:sym typeface="Calibri"/>
              </a:rPr>
              <a:t>Each partition is assigned to one node and each node can handle multiple partitions</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In this approach </a:t>
            </a:r>
            <a:r>
              <a:rPr lang="en-US" sz="2000" dirty="0">
                <a:latin typeface="Calibri"/>
                <a:ea typeface="Calibri"/>
                <a:cs typeface="Calibri"/>
                <a:sym typeface="Calibri"/>
              </a:rPr>
              <a:t>if we start of with a </a:t>
            </a: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single partition (say like an empty DB), all writes have to be processed by a single node while the other nodes sit idle.</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000" b="0" i="0" u="none" strike="noStrike" kern="0" cap="none" spc="0" normalizeH="0" baseline="0" noProof="0" dirty="0">
                <a:ln>
                  <a:noFill/>
                </a:ln>
                <a:solidFill>
                  <a:srgbClr val="000000"/>
                </a:solidFill>
                <a:effectLst/>
                <a:uLnTx/>
                <a:uFillTx/>
                <a:latin typeface="Calibri"/>
                <a:ea typeface="Calibri"/>
                <a:cs typeface="Calibri"/>
                <a:sym typeface="Calibri"/>
              </a:rPr>
              <a:t>Dynamic partitioning is not only suitable for key range partitioned data, but can equally well be used with hash partitioned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p:nvPr/>
        </p:nvSpPr>
        <p:spPr>
          <a:xfrm>
            <a:off x="207152" y="651898"/>
            <a:ext cx="1120174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Partitioning proportionally to nodes </a:t>
            </a:r>
          </a:p>
        </p:txBody>
      </p:sp>
      <p:cxnSp>
        <p:nvCxnSpPr>
          <p:cNvPr id="185" name="Google Shape;185;p10"/>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7" name="Google Shape;187;p10"/>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88" name="Google Shape;188;p10"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9" name="Google Shape;189;p10"/>
          <p:cNvSpPr txBox="1"/>
          <p:nvPr/>
        </p:nvSpPr>
        <p:spPr>
          <a:xfrm>
            <a:off x="207152" y="1316458"/>
            <a:ext cx="11984848" cy="5022873"/>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With </a:t>
            </a:r>
            <a:r>
              <a:rPr kumimoji="0" lang="en-US" sz="2200" b="0" i="1"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dynamic partitioning, the number of partitions is proportional to the size of the dataset</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since the splitting and merging processes keep the size of each partition between some fixed minimum and maximum</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With a </a:t>
            </a:r>
            <a:r>
              <a:rPr kumimoji="0" lang="en-US" sz="2200" b="0" i="1"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fixed number of partitions</a:t>
            </a:r>
            <a:r>
              <a:rPr kumimoji="0" lang="en-US" sz="2200" b="0" i="0"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 </a:t>
            </a:r>
            <a:r>
              <a:rPr kumimoji="0" lang="en-US" sz="2200" b="0" i="0" u="none" strike="noStrike" kern="0" cap="none" spc="0" normalizeH="0" baseline="0" noProof="0" dirty="0">
                <a:ln>
                  <a:noFill/>
                </a:ln>
                <a:solidFill>
                  <a:schemeClr val="tx1"/>
                </a:solidFill>
                <a:effectLst/>
                <a:uLnTx/>
                <a:uFillTx/>
                <a:latin typeface="Calibri" panose="020F0502020204030204" pitchFamily="34" charset="0"/>
                <a:ea typeface="Calibri"/>
                <a:cs typeface="Calibri" panose="020F0502020204030204" pitchFamily="34" charset="0"/>
                <a:sym typeface="Calibri"/>
              </a:rPr>
              <a:t>the</a:t>
            </a:r>
            <a:r>
              <a:rPr kumimoji="0" lang="en-US" sz="2200" b="0" i="0"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 </a:t>
            </a:r>
            <a:r>
              <a:rPr kumimoji="0" lang="en-US" sz="2200" b="0" i="1"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size of each partition is proportional to the size of the dataset</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both the above cases, the </a:t>
            </a:r>
            <a:r>
              <a:rPr kumimoji="0" lang="en-US" sz="2200" b="0" i="1"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number of partitions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is </a:t>
            </a:r>
            <a:r>
              <a:rPr kumimoji="0" lang="en-US" sz="2200" b="0" i="1" u="none" strike="noStrike" kern="0" cap="none" spc="0" normalizeH="0" baseline="0" noProof="0" dirty="0">
                <a:ln>
                  <a:noFill/>
                </a:ln>
                <a:solidFill>
                  <a:srgbClr val="0070C0"/>
                </a:solidFill>
                <a:effectLst/>
                <a:uLnTx/>
                <a:uFillTx/>
                <a:latin typeface="Calibri" panose="020F0502020204030204" pitchFamily="34" charset="0"/>
                <a:ea typeface="Calibri"/>
                <a:cs typeface="Calibri" panose="020F0502020204030204" pitchFamily="34" charset="0"/>
                <a:sym typeface="Calibri"/>
              </a:rPr>
              <a:t>independent of the number of nodes</a:t>
            </a:r>
            <a:endParaRPr kumimoji="0" sz="2200" b="0" i="1" u="none" strike="noStrike" kern="0" cap="none" spc="0" normalizeH="0" baseline="0" noProof="0" dirty="0">
              <a:ln>
                <a:noFill/>
              </a:ln>
              <a:solidFill>
                <a:srgbClr val="0070C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Make the </a:t>
            </a:r>
            <a:r>
              <a:rPr kumimoji="0" lang="en-US" sz="2200" b="0" i="1" u="none" strike="noStrike" kern="0" cap="none" spc="0" normalizeH="0" baseline="0" noProof="0" dirty="0">
                <a:ln>
                  <a:noFill/>
                </a:ln>
                <a:solidFill>
                  <a:srgbClr val="7030A0"/>
                </a:solidFill>
                <a:effectLst/>
                <a:uLnTx/>
                <a:uFillTx/>
                <a:latin typeface="Calibri" panose="020F0502020204030204" pitchFamily="34" charset="0"/>
                <a:ea typeface="Calibri"/>
                <a:cs typeface="Calibri" panose="020F0502020204030204" pitchFamily="34" charset="0"/>
                <a:sym typeface="Calibri"/>
              </a:rPr>
              <a:t>number of partitions proportional to the number of nodes</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—in other words, to have a </a:t>
            </a:r>
            <a:r>
              <a:rPr kumimoji="0" lang="en-US" sz="2200" b="0" i="1" u="none" strike="noStrike" kern="0" cap="none" spc="0" normalizeH="0" baseline="0" noProof="0" dirty="0">
                <a:ln>
                  <a:noFill/>
                </a:ln>
                <a:solidFill>
                  <a:srgbClr val="7030A0"/>
                </a:solidFill>
                <a:effectLst/>
                <a:uLnTx/>
                <a:uFillTx/>
                <a:latin typeface="Calibri" panose="020F0502020204030204" pitchFamily="34" charset="0"/>
                <a:ea typeface="Calibri"/>
                <a:cs typeface="Calibri" panose="020F0502020204030204" pitchFamily="34" charset="0"/>
                <a:sym typeface="Calibri"/>
              </a:rPr>
              <a:t>fixed number of partitions per node</a:t>
            </a:r>
            <a:endParaRPr kumimoji="0" sz="2200" b="0" i="1" u="none" strike="noStrike" kern="0" cap="none" spc="0" normalizeH="0" baseline="0" noProof="0" dirty="0">
              <a:ln>
                <a:noFill/>
              </a:ln>
              <a:solidFill>
                <a:srgbClr val="7030A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a:t>
            </a:r>
            <a:r>
              <a:rPr kumimoji="0" lang="en-US" sz="2200" b="0" i="1" u="none" strike="noStrike" kern="0" cap="none" spc="0" normalizeH="0" baseline="0" noProof="0" dirty="0">
                <a:ln>
                  <a:noFill/>
                </a:ln>
                <a:solidFill>
                  <a:srgbClr val="7030A0"/>
                </a:solidFill>
                <a:effectLst/>
                <a:uLnTx/>
                <a:uFillTx/>
                <a:latin typeface="Calibri" panose="020F0502020204030204" pitchFamily="34" charset="0"/>
                <a:ea typeface="Calibri"/>
                <a:cs typeface="Calibri" panose="020F0502020204030204" pitchFamily="34" charset="0"/>
                <a:sym typeface="Calibri"/>
              </a:rPr>
              <a:t>size of each partition grows proportionally to the dataset size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while the </a:t>
            </a:r>
            <a:r>
              <a:rPr kumimoji="0" lang="en-US" sz="2200" b="0" i="1" u="none" strike="noStrike" kern="0" cap="none" spc="0" normalizeH="0" baseline="0" noProof="0" dirty="0">
                <a:ln>
                  <a:noFill/>
                </a:ln>
                <a:solidFill>
                  <a:srgbClr val="7030A0"/>
                </a:solidFill>
                <a:effectLst/>
                <a:uLnTx/>
                <a:uFillTx/>
                <a:latin typeface="Calibri" panose="020F0502020204030204" pitchFamily="34" charset="0"/>
                <a:ea typeface="Calibri"/>
                <a:cs typeface="Calibri" panose="020F0502020204030204" pitchFamily="34" charset="0"/>
                <a:sym typeface="Calibri"/>
              </a:rPr>
              <a:t>number of nodes remains unchanged</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 but when you increase the number of nodes, the partitions become smaller again</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20000"/>
              </a:lnSpc>
              <a:spcBef>
                <a:spcPts val="600"/>
              </a:spcBef>
              <a:spcAft>
                <a:spcPts val="0"/>
              </a:spcAft>
              <a:buClr>
                <a:srgbClr val="000000"/>
              </a:buClr>
              <a:buSzPts val="18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Since a larger data volume generally requires a larger number of nodes to store, this approach also keeps the size of each partition fairly stable.</a:t>
            </a:r>
            <a:endParaRPr kumimoji="0"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p:nvPr/>
        </p:nvSpPr>
        <p:spPr>
          <a:xfrm>
            <a:off x="207151" y="651898"/>
            <a:ext cx="10976663"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Strategies for Rebalancing Partitions : </a:t>
            </a:r>
            <a:r>
              <a:rPr kumimoji="0" lang="en-US" sz="2400" b="1" i="0" u="none" strike="noStrike" kern="0" cap="none" spc="0" normalizeH="0" baseline="0" noProof="0" dirty="0">
                <a:ln>
                  <a:noFill/>
                </a:ln>
                <a:solidFill>
                  <a:srgbClr val="0070C0"/>
                </a:solidFill>
                <a:effectLst/>
                <a:uLnTx/>
                <a:uFillTx/>
                <a:latin typeface="Calibri"/>
                <a:ea typeface="Calibri"/>
                <a:cs typeface="Calibri"/>
                <a:sym typeface="Calibri"/>
              </a:rPr>
              <a:t>Partitioning proportionally to nodes </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95" name="Google Shape;195;p11"/>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7" name="Google Shape;197;p11"/>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98" name="Google Shape;198;p11"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99" name="Google Shape;199;p11"/>
          <p:cNvSpPr txBox="1"/>
          <p:nvPr/>
        </p:nvSpPr>
        <p:spPr>
          <a:xfrm>
            <a:off x="207152" y="1316458"/>
            <a:ext cx="11741008" cy="3139281"/>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When a new node joins the cluster, it randomly chooses a fixed number of existing partitions to split, and then takes ownership of one half of each of those split partitions while leaving the other half of each partition in place</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randomization can produce unfair splits, but when averaged over a larger number of partitions, the new node ends up taking a fair share of the load from the existing nodes.</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342900" marR="0" lvl="0" indent="-342900" algn="l" defTabSz="914400" rtl="0" eaLnBrk="1" fontAlgn="auto" latinLnBrk="0" hangingPunct="1">
              <a:lnSpc>
                <a:spcPct val="150000"/>
              </a:lnSpc>
              <a:spcBef>
                <a:spcPts val="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Picking partition boundaries randomly requires that hash-based partitioning is used</a:t>
            </a:r>
            <a:endParaRPr kumimoji="0"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3785</TotalTime>
  <Words>2034</Words>
  <Application>Microsoft Office PowerPoint</Application>
  <PresentationFormat>Widescreen</PresentationFormat>
  <Paragraphs>105</Paragraphs>
  <Slides>14</Slides>
  <Notes>9</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186</cp:revision>
  <dcterms:created xsi:type="dcterms:W3CDTF">2019-05-30T23:14:00Z</dcterms:created>
  <dcterms:modified xsi:type="dcterms:W3CDTF">2024-03-13T05:39:23Z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