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07" r:id="rId2"/>
  </p:sldMasterIdLst>
  <p:notesMasterIdLst>
    <p:notesMasterId r:id="rId18"/>
  </p:notesMasterIdLst>
  <p:sldIdLst>
    <p:sldId id="256" r:id="rId3"/>
    <p:sldId id="273" r:id="rId4"/>
    <p:sldId id="258" r:id="rId5"/>
    <p:sldId id="259" r:id="rId6"/>
    <p:sldId id="260" r:id="rId7"/>
    <p:sldId id="261" r:id="rId8"/>
    <p:sldId id="264" r:id="rId9"/>
    <p:sldId id="262" r:id="rId10"/>
    <p:sldId id="263" r:id="rId11"/>
    <p:sldId id="265" r:id="rId12"/>
    <p:sldId id="274" r:id="rId13"/>
    <p:sldId id="266" r:id="rId14"/>
    <p:sldId id="267" r:id="rId15"/>
    <p:sldId id="387" r:id="rId16"/>
    <p:sldId id="28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9" autoAdjust="0"/>
  </p:normalViewPr>
  <p:slideViewPr>
    <p:cSldViewPr snapToGrid="0">
      <p:cViewPr varScale="1">
        <p:scale>
          <a:sx n="42" d="100"/>
          <a:sy n="42" d="100"/>
        </p:scale>
        <p:origin x="67" y="394"/>
      </p:cViewPr>
      <p:guideLst>
        <p:guide orient="horz" pos="2577"/>
        <p:guide pos="383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22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It makes no promises about other users: other users’ updates may not be visible until some later time.</a:t>
            </a:r>
            <a:endParaRPr kumimoji="0" lang="en-IN"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lvl="0" indent="0" algn="l" rtl="0">
              <a:spcBef>
                <a:spcPts val="0"/>
              </a:spcBef>
              <a:spcAft>
                <a:spcPts val="0"/>
              </a:spcAft>
              <a:buNone/>
            </a:pPr>
            <a:endParaRPr dirty="0"/>
          </a:p>
        </p:txBody>
      </p:sp>
      <p:sp>
        <p:nvSpPr>
          <p:cNvPr id="193" name="Google Shape;1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86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378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940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31867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5483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108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51503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2257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20922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05414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697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20293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32F0EBE2-D782-81DF-1882-C3286FA807C6}"/>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1583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92696757"/>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738322" y="4448666"/>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738322" y="3977613"/>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694786" y="2453033"/>
            <a:ext cx="5185011"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accent2">
                    <a:lumMod val="75000"/>
                  </a:schemeClr>
                </a:solidFill>
                <a:latin typeface="Calibri"/>
                <a:ea typeface="Calibri"/>
                <a:cs typeface="Calibri"/>
                <a:sym typeface="Calibri"/>
              </a:rPr>
              <a:t>Replication </a:t>
            </a:r>
          </a:p>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Leader Based Replication and </a:t>
            </a:r>
            <a:r>
              <a:rPr lang="en-US" sz="2800" b="1" dirty="0">
                <a:solidFill>
                  <a:srgbClr val="7030A0"/>
                </a:solidFill>
                <a:latin typeface="Calibri"/>
                <a:ea typeface="Calibri"/>
                <a:cs typeface="Calibri"/>
                <a:sym typeface="Calibri"/>
              </a:rPr>
              <a:t>Replication Lag</a:t>
            </a:r>
          </a:p>
        </p:txBody>
      </p:sp>
      <p:sp>
        <p:nvSpPr>
          <p:cNvPr id="95" name="Google Shape;95;p1"/>
          <p:cNvSpPr txBox="1"/>
          <p:nvPr/>
        </p:nvSpPr>
        <p:spPr>
          <a:xfrm>
            <a:off x="4738322" y="3977612"/>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42377F09-90E9-5EBD-8462-33DE07ACDCFD}"/>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ED3DCD28-04AE-1DC5-944B-F6FDBE69BB31}"/>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p:nvPr/>
        </p:nvSpPr>
        <p:spPr>
          <a:xfrm>
            <a:off x="108673" y="539354"/>
            <a:ext cx="9893455"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a:t>
            </a:r>
            <a:r>
              <a:rPr kumimoji="0" lang="en-IN" sz="2400" b="1" i="0" u="none" strike="noStrike" kern="0" cap="none" spc="0" normalizeH="0" baseline="0" noProof="0" dirty="0">
                <a:ln>
                  <a:noFill/>
                </a:ln>
                <a:solidFill>
                  <a:srgbClr val="7030A0"/>
                </a:solidFill>
                <a:effectLst/>
                <a:uLnTx/>
                <a:uFillTx/>
                <a:latin typeface="Calibri"/>
                <a:ea typeface="Calibri"/>
                <a:cs typeface="Calibri"/>
                <a:sym typeface="Calibri"/>
              </a:rPr>
              <a:t>: Potential Issues and their Handling</a:t>
            </a:r>
            <a:endParaRPr kumimoji="0"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86" name="Google Shape;186;p10"/>
          <p:cNvCxnSpPr/>
          <p:nvPr/>
        </p:nvCxnSpPr>
        <p:spPr>
          <a:xfrm>
            <a:off x="-8308" y="107730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8" name="Google Shape;188;p10"/>
          <p:cNvSpPr/>
          <p:nvPr/>
        </p:nvSpPr>
        <p:spPr>
          <a:xfrm>
            <a:off x="108674" y="139696"/>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dirty="0">
              <a:ln>
                <a:noFill/>
              </a:ln>
              <a:solidFill>
                <a:srgbClr val="2F5496"/>
              </a:solidFill>
              <a:effectLst/>
              <a:uLnTx/>
              <a:uFillTx/>
              <a:latin typeface="Calibri"/>
              <a:ea typeface="Calibri"/>
              <a:cs typeface="Calibri"/>
              <a:sym typeface="Calibri"/>
            </a:endParaRPr>
          </a:p>
        </p:txBody>
      </p:sp>
      <p:sp>
        <p:nvSpPr>
          <p:cNvPr id="189" name="Google Shape;189;p10"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0" name="Google Shape;190;p10"/>
          <p:cNvSpPr txBox="1"/>
          <p:nvPr/>
        </p:nvSpPr>
        <p:spPr>
          <a:xfrm>
            <a:off x="150878" y="1049172"/>
            <a:ext cx="12041122" cy="5529679"/>
          </a:xfrm>
          <a:prstGeom prst="rect">
            <a:avLst/>
          </a:prstGeom>
          <a:noFill/>
          <a:ln>
            <a:noFill/>
          </a:ln>
        </p:spPr>
        <p:txBody>
          <a:bodyPr spcFirstLastPara="1" wrap="square" lIns="91425" tIns="45700" rIns="91425" bIns="45700" anchor="t" anchorCtr="0">
            <a:spAutoFit/>
          </a:bodyPr>
          <a:lstStyle/>
          <a:p>
            <a:pPr marR="0" lvl="0" algn="l" defTabSz="914400" rtl="0" eaLnBrk="1" fontAlgn="auto" latinLnBrk="0" hangingPunct="1">
              <a:lnSpc>
                <a:spcPct val="120000"/>
              </a:lnSpc>
              <a:spcAft>
                <a:spcPts val="0"/>
              </a:spcAft>
              <a:buClr>
                <a:srgbClr val="000000"/>
              </a:buClr>
              <a:buSzPts val="1800"/>
              <a:tabLst/>
              <a:defRPr/>
            </a:pPr>
            <a:r>
              <a:rPr kumimoji="0" lang="en-US" sz="2200" b="1" i="0" u="none" strike="noStrike" kern="0" cap="none" spc="0" normalizeH="0" baseline="0" noProof="0" dirty="0">
                <a:ln>
                  <a:noFill/>
                </a:ln>
                <a:solidFill>
                  <a:srgbClr val="7030A0"/>
                </a:solidFill>
                <a:effectLst/>
                <a:uLnTx/>
                <a:uFillTx/>
                <a:latin typeface="Calibri"/>
                <a:ea typeface="Calibri"/>
                <a:cs typeface="Calibri"/>
                <a:sym typeface="Calibri"/>
              </a:rPr>
              <a:t>Replication Lag</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28575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IN"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Leader-based replication all writes go to the leader, but read-only queries can go to any replica.</a:t>
            </a:r>
          </a:p>
          <a:p>
            <a:pPr marL="28575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IN"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This makes it attractive also for scalability and latency, in addition to fault-tolerance.</a:t>
            </a:r>
          </a:p>
          <a:p>
            <a:pPr marL="28575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IN"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For read-mainly workloads: have many followers and distribute the reads across those followers.</a:t>
            </a:r>
          </a:p>
          <a:p>
            <a:pPr marL="72000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IN"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Removes load from the leader, allows read requests to be served by nearby replicas.</a:t>
            </a:r>
          </a:p>
          <a:p>
            <a:pPr marL="72000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IN"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But, only realistic for asynchronous replication otherwise the system will not be available</a:t>
            </a:r>
            <a:endParaRPr kumimoji="0" lang="en-US"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28575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US"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If an application reads from an asynchronous follower, it may see outdated information if the follower has fallen behind. </a:t>
            </a:r>
            <a:endParaRPr kumimoji="0"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285750" marR="0" lvl="0" indent="-285750" algn="just" defTabSz="914400" rtl="0" eaLnBrk="1" fontAlgn="auto" latinLnBrk="0" hangingPunct="1">
              <a:lnSpc>
                <a:spcPct val="120000"/>
              </a:lnSpc>
              <a:spcBef>
                <a:spcPts val="400"/>
              </a:spcBef>
              <a:spcAft>
                <a:spcPts val="0"/>
              </a:spcAft>
              <a:buClr>
                <a:srgbClr val="000000"/>
              </a:buClr>
              <a:buSzPts val="1800"/>
              <a:buFont typeface="Arial"/>
              <a:buChar char="•"/>
              <a:tabLst/>
              <a:defRPr/>
            </a:pPr>
            <a:r>
              <a:rPr kumimoji="0" lang="en-US"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This leads to apparent inconsistencies in the database: if you run the same query on the leader and a follower at the same time, you may get different results, because not all writes would have been reflected in the follower. </a:t>
            </a:r>
            <a:endParaRPr kumimoji="0" sz="23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p:nvPr/>
        </p:nvSpPr>
        <p:spPr>
          <a:xfrm>
            <a:off x="108673" y="539354"/>
            <a:ext cx="9893455"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a:t>
            </a:r>
            <a:r>
              <a:rPr kumimoji="0" lang="en-IN" sz="2400" b="1" i="0" u="none" strike="noStrike" kern="0" cap="none" spc="0" normalizeH="0" baseline="0" noProof="0" dirty="0">
                <a:ln>
                  <a:noFill/>
                </a:ln>
                <a:solidFill>
                  <a:srgbClr val="7030A0"/>
                </a:solidFill>
                <a:effectLst/>
                <a:uLnTx/>
                <a:uFillTx/>
                <a:latin typeface="Calibri"/>
                <a:ea typeface="Calibri"/>
                <a:cs typeface="Calibri"/>
                <a:sym typeface="Calibri"/>
              </a:rPr>
              <a:t>: Potential Issues and their Handling</a:t>
            </a:r>
            <a:endParaRPr kumimoji="0"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86" name="Google Shape;186;p10"/>
          <p:cNvCxnSpPr/>
          <p:nvPr/>
        </p:nvCxnSpPr>
        <p:spPr>
          <a:xfrm>
            <a:off x="-8308" y="1077302"/>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8" name="Google Shape;188;p10"/>
          <p:cNvSpPr/>
          <p:nvPr/>
        </p:nvSpPr>
        <p:spPr>
          <a:xfrm>
            <a:off x="108674" y="139696"/>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dirty="0">
              <a:ln>
                <a:noFill/>
              </a:ln>
              <a:solidFill>
                <a:srgbClr val="2F5496"/>
              </a:solidFill>
              <a:effectLst/>
              <a:uLnTx/>
              <a:uFillTx/>
              <a:latin typeface="Calibri"/>
              <a:ea typeface="Calibri"/>
              <a:cs typeface="Calibri"/>
              <a:sym typeface="Calibri"/>
            </a:endParaRPr>
          </a:p>
        </p:txBody>
      </p:sp>
      <p:sp>
        <p:nvSpPr>
          <p:cNvPr id="189" name="Google Shape;189;p10"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0" name="Google Shape;190;p10"/>
          <p:cNvSpPr txBox="1"/>
          <p:nvPr/>
        </p:nvSpPr>
        <p:spPr>
          <a:xfrm>
            <a:off x="150878" y="1049172"/>
            <a:ext cx="11872800" cy="3748678"/>
          </a:xfrm>
          <a:prstGeom prst="rect">
            <a:avLst/>
          </a:prstGeom>
          <a:noFill/>
          <a:ln>
            <a:noFill/>
          </a:ln>
        </p:spPr>
        <p:txBody>
          <a:bodyPr spcFirstLastPara="1" wrap="square" lIns="91425" tIns="45700" rIns="91425" bIns="45700" anchor="t" anchorCtr="0">
            <a:spAutoFit/>
          </a:bodyPr>
          <a:lstStyle/>
          <a:p>
            <a:pPr marR="0" lvl="0" algn="l" defTabSz="914400" rtl="0" eaLnBrk="1" fontAlgn="auto" latinLnBrk="0" hangingPunct="1">
              <a:lnSpc>
                <a:spcPct val="120000"/>
              </a:lnSpc>
              <a:spcAft>
                <a:spcPts val="0"/>
              </a:spcAft>
              <a:buClr>
                <a:srgbClr val="000000"/>
              </a:buClr>
              <a:buSzPts val="1800"/>
              <a:tabLst/>
              <a:defRPr/>
            </a:pPr>
            <a:r>
              <a:rPr kumimoji="0" lang="en-US" sz="2200" b="1" i="0" u="none" strike="noStrike" kern="0" cap="none" spc="0" normalizeH="0" baseline="0" noProof="0" dirty="0">
                <a:ln>
                  <a:noFill/>
                </a:ln>
                <a:solidFill>
                  <a:srgbClr val="7030A0"/>
                </a:solidFill>
                <a:effectLst/>
                <a:uLnTx/>
                <a:uFillTx/>
                <a:latin typeface="Calibri"/>
                <a:ea typeface="Calibri"/>
                <a:cs typeface="Calibri"/>
                <a:sym typeface="Calibri"/>
              </a:rPr>
              <a:t>Replication Lag (Continued)</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285750" marR="0" lvl="0" indent="-285750" algn="just" defTabSz="914400" rtl="0" eaLnBrk="1" fontAlgn="auto" latinLnBrk="0" hangingPunct="1">
              <a:lnSpc>
                <a:spcPct val="120000"/>
              </a:lnSpc>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This inconsistency is just temporary—if there are no writes to the database in a while, the followers will eventually catch up and become consistent with the leader. This effect is known as </a:t>
            </a:r>
            <a:r>
              <a:rPr kumimoji="0" lang="en-US" sz="2200" b="1" i="0" u="none" strike="noStrike" kern="0" cap="none" spc="0" normalizeH="0" baseline="0" noProof="0" dirty="0">
                <a:ln>
                  <a:noFill/>
                </a:ln>
                <a:solidFill>
                  <a:srgbClr val="C00000"/>
                </a:solidFill>
                <a:effectLst/>
                <a:uLnTx/>
                <a:uFillTx/>
                <a:latin typeface="Calibri" panose="020F0502020204030204" pitchFamily="34" charset="0"/>
                <a:ea typeface="Calibri"/>
                <a:cs typeface="Calibri" panose="020F0502020204030204" pitchFamily="34" charset="0"/>
                <a:sym typeface="Calibri"/>
              </a:rPr>
              <a:t>eventual consistency</a:t>
            </a:r>
            <a:endParaRPr kumimoji="0" sz="2200" b="0" i="0" u="none" strike="noStrike" kern="0" cap="none" spc="0" normalizeH="0" baseline="0" noProof="0" dirty="0">
              <a:ln>
                <a:noFill/>
              </a:ln>
              <a:solidFill>
                <a:srgbClr val="C00000"/>
              </a:solidFill>
              <a:effectLst/>
              <a:uLnTx/>
              <a:uFillTx/>
              <a:latin typeface="Calibri" panose="020F0502020204030204" pitchFamily="34" charset="0"/>
              <a:cs typeface="Calibri" panose="020F0502020204030204" pitchFamily="34" charset="0"/>
              <a:sym typeface="Arial"/>
            </a:endParaRPr>
          </a:p>
          <a:p>
            <a:pPr marL="285750" marR="0" lvl="0" indent="-285750" algn="just" defTabSz="914400" rtl="0" eaLnBrk="1" fontAlgn="auto" latinLnBrk="0" hangingPunct="1">
              <a:lnSpc>
                <a:spcPct val="120000"/>
              </a:lnSpc>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normal operation, the delay between a write happening on the leader and the same being reflected on a follower is known as the </a:t>
            </a:r>
            <a:r>
              <a:rPr kumimoji="0" lang="en-US" sz="2200" b="1" i="1" u="none" strike="noStrike" kern="0" cap="none" spc="0" normalizeH="0" baseline="0" noProof="0" dirty="0">
                <a:ln>
                  <a:noFill/>
                </a:ln>
                <a:solidFill>
                  <a:schemeClr val="accent6">
                    <a:lumMod val="75000"/>
                  </a:schemeClr>
                </a:solidFill>
                <a:effectLst/>
                <a:uLnTx/>
                <a:uFillTx/>
                <a:latin typeface="Calibri" panose="020F0502020204030204" pitchFamily="34" charset="0"/>
                <a:ea typeface="Calibri"/>
                <a:cs typeface="Calibri" panose="020F0502020204030204" pitchFamily="34" charset="0"/>
                <a:sym typeface="Calibri"/>
              </a:rPr>
              <a:t>replication lag</a:t>
            </a: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This may be only a fraction of a second and not noticeable in practice</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just" defTabSz="914400" rtl="0" eaLnBrk="1" fontAlgn="auto" latinLnBrk="0" hangingPunct="1">
              <a:lnSpc>
                <a:spcPct val="120000"/>
              </a:lnSpc>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When the lag is large, the inconsistencies it introduces are not just a theoretical issue but a real problem for applications.</a:t>
            </a:r>
            <a:endParaRPr kumimoji="0"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78719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1"/>
          <p:cNvSpPr/>
          <p:nvPr/>
        </p:nvSpPr>
        <p:spPr>
          <a:xfrm>
            <a:off x="207149" y="651898"/>
            <a:ext cx="10369865"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 Potential Issues and their Handling</a:t>
            </a:r>
          </a:p>
        </p:txBody>
      </p:sp>
      <p:cxnSp>
        <p:nvCxnSpPr>
          <p:cNvPr id="196" name="Google Shape;196;p1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8" name="Google Shape;198;p11"/>
          <p:cNvSpPr/>
          <p:nvPr/>
        </p:nvSpPr>
        <p:spPr>
          <a:xfrm>
            <a:off x="207150"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99" name="Google Shape;199;p11"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00" name="Google Shape;200;p11"/>
          <p:cNvSpPr txBox="1"/>
          <p:nvPr/>
        </p:nvSpPr>
        <p:spPr>
          <a:xfrm>
            <a:off x="207149" y="1316458"/>
            <a:ext cx="12186486" cy="537373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Aft>
                <a:spcPts val="0"/>
              </a:spcAft>
              <a:buClr>
                <a:srgbClr val="000000"/>
              </a:buClr>
              <a:buSzTx/>
              <a:buFont typeface="Arial"/>
              <a:buNone/>
              <a:tabLst/>
              <a:defRPr/>
            </a:pPr>
            <a:r>
              <a:rPr kumimoji="0" lang="en-US" sz="2200" b="1" i="0" u="none" strike="noStrike" kern="0" cap="none" spc="0" normalizeH="0" baseline="0" noProof="0" dirty="0">
                <a:ln>
                  <a:noFill/>
                </a:ln>
                <a:solidFill>
                  <a:srgbClr val="7030A0"/>
                </a:solidFill>
                <a:effectLst/>
                <a:uLnTx/>
                <a:uFillTx/>
                <a:latin typeface="Calibri" panose="020F0502020204030204" pitchFamily="34" charset="0"/>
                <a:ea typeface="Calibri"/>
                <a:cs typeface="Calibri" panose="020F0502020204030204" pitchFamily="34" charset="0"/>
                <a:sym typeface="Calibri"/>
              </a:rPr>
              <a:t>Identification of Inconsistencies due to Replication Lag </a:t>
            </a:r>
          </a:p>
          <a:p>
            <a:pPr marL="0" marR="0" lvl="0" indent="0" algn="l" defTabSz="914400" rtl="0" eaLnBrk="1" fontAlgn="auto" latinLnBrk="0" hangingPunct="1">
              <a:lnSpc>
                <a:spcPct val="120000"/>
              </a:lnSpc>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Reading Your Own Writes</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2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lang="en-IN" sz="1800" b="1" dirty="0">
              <a:latin typeface="Calibri"/>
              <a:ea typeface="Calibri"/>
              <a:cs typeface="Calibri"/>
              <a:sym typeface="Calibri"/>
            </a:endParaRPr>
          </a:p>
          <a:p>
            <a:pPr marL="0" marR="0" lvl="0" indent="0" algn="l" defTabSz="914400" rtl="0" eaLnBrk="1" fontAlgn="auto" latinLnBrk="0" hangingPunct="1">
              <a:lnSpc>
                <a:spcPct val="120000"/>
              </a:lnSpc>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20000"/>
              </a:lnSpc>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Reading your Own writes will help identify that if the user re-reads the data, they will always see any updates they submitted themselves. </a:t>
            </a:r>
          </a:p>
          <a:p>
            <a:pPr marR="0" lvl="0" algn="l" defTabSz="914400" rtl="0" eaLnBrk="1" fontAlgn="auto" latinLnBrk="0" hangingPunct="1">
              <a:lnSpc>
                <a:spcPct val="120000"/>
              </a:lnSpc>
              <a:spcAft>
                <a:spcPts val="0"/>
              </a:spcAft>
              <a:buClr>
                <a:srgbClr val="000000"/>
              </a:buClr>
              <a:buSzPts val="1800"/>
              <a:tabLst/>
              <a:defRPr/>
            </a:pPr>
            <a:r>
              <a:rPr lang="en-US" sz="2200" dirty="0">
                <a:latin typeface="Calibri" panose="020F0502020204030204" pitchFamily="34" charset="0"/>
                <a:ea typeface="Calibri"/>
                <a:cs typeface="Calibri" panose="020F0502020204030204" pitchFamily="34" charset="0"/>
                <a:sym typeface="Calibri"/>
              </a:rPr>
              <a:t>There are different models for Consistency like the one above, Read-after-write consistency, different eventual consistency models which will bring in consistency. </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pic>
        <p:nvPicPr>
          <p:cNvPr id="201" name="Google Shape;201;p11"/>
          <p:cNvPicPr preferRelativeResize="0"/>
          <p:nvPr/>
        </p:nvPicPr>
        <p:blipFill rotWithShape="1">
          <a:blip r:embed="rId3">
            <a:alphaModFix/>
          </a:blip>
          <a:srcRect/>
          <a:stretch/>
        </p:blipFill>
        <p:spPr>
          <a:xfrm>
            <a:off x="2620221" y="2137626"/>
            <a:ext cx="8761917" cy="25319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2"/>
          <p:cNvSpPr/>
          <p:nvPr/>
        </p:nvSpPr>
        <p:spPr>
          <a:xfrm>
            <a:off x="207150" y="651898"/>
            <a:ext cx="10972914"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Replication Lag </a:t>
            </a:r>
            <a:r>
              <a:rPr kumimoji="0" lang="en-US" sz="2400" b="1" i="0" u="none" strike="noStrike" kern="0" cap="none" spc="0" normalizeH="0" baseline="0" noProof="0" dirty="0">
                <a:ln>
                  <a:noFill/>
                </a:ln>
                <a:solidFill>
                  <a:schemeClr val="accent6">
                    <a:lumMod val="75000"/>
                  </a:schemeClr>
                </a:solidFill>
                <a:effectLst/>
                <a:uLnTx/>
                <a:uFillTx/>
                <a:latin typeface="Calibri"/>
                <a:ea typeface="Calibri"/>
                <a:cs typeface="Calibri"/>
                <a:sym typeface="Calibri"/>
              </a:rPr>
              <a:t>– Potential Solutions</a:t>
            </a:r>
          </a:p>
        </p:txBody>
      </p:sp>
      <p:cxnSp>
        <p:nvCxnSpPr>
          <p:cNvPr id="207" name="Google Shape;207;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09" name="Google Shape;209;p12"/>
          <p:cNvSpPr/>
          <p:nvPr/>
        </p:nvSpPr>
        <p:spPr>
          <a:xfrm>
            <a:off x="207150"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210" name="Google Shape;210;p12"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11" name="Google Shape;211;p12"/>
          <p:cNvSpPr txBox="1"/>
          <p:nvPr/>
        </p:nvSpPr>
        <p:spPr>
          <a:xfrm>
            <a:off x="207150" y="1384532"/>
            <a:ext cx="11984850" cy="52926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30000"/>
              </a:lnSpc>
              <a:spcBef>
                <a:spcPts val="40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Some possible solutions for Replication Lag:</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30000"/>
              </a:lnSpc>
              <a:spcBef>
                <a:spcPts val="4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A simple rule: always read critical data from the leader and rest from a follower (negates the benefit of read scaling)</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30000"/>
              </a:lnSpc>
              <a:spcBef>
                <a:spcPts val="4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Monitor the replication lag on followers and prevent queries on any follower with significant lag behind the leader.</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30000"/>
              </a:lnSpc>
              <a:spcBef>
                <a:spcPts val="4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client can remember the timestamp of its most recent write—then the system can ensure that the replica serving any reads for that user reflects updates at least until that timestamp</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30000"/>
              </a:lnSpc>
              <a:spcBef>
                <a:spcPts val="4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Monotonic reads - make sure that each user always makes their reads from the same replica</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30000"/>
              </a:lnSpc>
              <a:spcBef>
                <a:spcPts val="4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Consistent prefix reads -</a:t>
            </a: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if a sequence of writes happen in a certain order, then anyone reading those writes should see them appear in the same order</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171450" algn="l" defTabSz="914400" rtl="0" eaLnBrk="1" fontAlgn="auto" latinLnBrk="0" hangingPunct="1">
              <a:lnSpc>
                <a:spcPct val="130000"/>
              </a:lnSpc>
              <a:spcBef>
                <a:spcPts val="400"/>
              </a:spcBef>
              <a:spcAft>
                <a:spcPts val="0"/>
              </a:spcAft>
              <a:buClr>
                <a:srgbClr val="000000"/>
              </a:buClr>
              <a:buSzPts val="1800"/>
              <a:buFont typeface="Arial"/>
              <a:buNone/>
              <a:tabLst/>
              <a:defRPr/>
            </a:pPr>
            <a:endParaRPr kumimoji="0"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79014" y="51121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Multi-Leader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97883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79014" y="11156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03574" y="1103178"/>
            <a:ext cx="12088425" cy="5860329"/>
          </a:xfrm>
          <a:prstGeom prst="rect">
            <a:avLst/>
          </a:prstGeom>
          <a:noFill/>
        </p:spPr>
        <p:txBody>
          <a:bodyPr wrap="square" rtlCol="0">
            <a:normAutofit/>
          </a:bodyPr>
          <a:lstStyle/>
          <a:p>
            <a:pPr>
              <a:lnSpc>
                <a:spcPct val="120000"/>
              </a:lnSpc>
              <a:spcBef>
                <a:spcPts val="400"/>
              </a:spcBef>
              <a:buClrTx/>
              <a:defRPr/>
            </a:pPr>
            <a:r>
              <a:rPr kumimoji="0" lang="en-US" sz="2400" b="1"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Recap: Replication </a:t>
            </a:r>
            <a:r>
              <a:rPr kumimoji="0" lang="en-US" sz="240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is a </a:t>
            </a: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means keeping a copy of the same data on multiple machines that are connected via a network. We discussed that there were three popular algorithms for replicating changes between nodes: single-leader, multi-leader, and leaderless replication. </a:t>
            </a:r>
          </a:p>
          <a:p>
            <a:pPr marL="342900" indent="-342900">
              <a:lnSpc>
                <a:spcPct val="120000"/>
              </a:lnSpc>
              <a:spcBef>
                <a:spcPts val="400"/>
              </a:spcBef>
              <a:buClrTx/>
              <a:buFont typeface="Wingdings" panose="05000000000000000000" pitchFamily="2" charset="2"/>
              <a:buChar char="§"/>
              <a:defRPr/>
            </a:pP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We discussed </a:t>
            </a:r>
            <a:r>
              <a:rPr kumimoji="0" lang="en-US" sz="2400" b="1" i="1" u="none" strike="noStrike" kern="0" cap="none" spc="0" normalizeH="0" baseline="0" noProof="0" dirty="0">
                <a:ln>
                  <a:noFill/>
                </a:ln>
                <a:solidFill>
                  <a:srgbClr val="C00000"/>
                </a:solidFill>
                <a:effectLst/>
                <a:uLnTx/>
                <a:uFillTx/>
                <a:latin typeface="Calibri" panose="020F0502020204030204" pitchFamily="34" charset="0"/>
                <a:ea typeface="Calibri"/>
                <a:cs typeface="Calibri" panose="020F0502020204030204" pitchFamily="34" charset="0"/>
                <a:sym typeface="Calibri"/>
              </a:rPr>
              <a:t>Leader Based Replication </a:t>
            </a: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earlier. </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Leader-based replication has a single bottleneck in the leader</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lang="en-IN" sz="2400" kern="1200" dirty="0">
                <a:solidFill>
                  <a:prstClr val="black"/>
                </a:solidFill>
                <a:latin typeface="Calibri"/>
                <a:ea typeface="+mn-ea"/>
                <a:cs typeface="+mn-cs"/>
              </a:rPr>
              <a:t>All writes must go through it. If there is a network interruption between the user and the leader, then no writes are allowed.</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lang="en-US" sz="2400" kern="1200" dirty="0">
                <a:solidFill>
                  <a:prstClr val="black"/>
                </a:solidFill>
                <a:latin typeface="Calibri"/>
                <a:ea typeface="+mn-ea"/>
                <a:cs typeface="+mn-cs"/>
              </a:rPr>
              <a:t>An alternate approach to consider is , what if we have more than one leader through whom you can do the writes.</a:t>
            </a:r>
          </a:p>
        </p:txBody>
      </p:sp>
    </p:spTree>
    <p:extLst>
      <p:ext uri="{BB962C8B-B14F-4D97-AF65-F5344CB8AC3E}">
        <p14:creationId xmlns:p14="http://schemas.microsoft.com/office/powerpoint/2010/main" val="384334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C55A11"/>
                </a:solidFill>
                <a:effectLst/>
                <a:uLnTx/>
                <a:uFillTx/>
                <a:latin typeface="Calibri"/>
                <a:ea typeface="Calibri"/>
                <a:cs typeface="Calibri"/>
                <a:sym typeface="Calibri"/>
              </a:rPr>
              <a:t>Replication</a:t>
            </a:r>
            <a:endParaRPr kumimoji="0" sz="2400" b="1" i="0" u="none" strike="noStrike" kern="0" cap="none" spc="0" normalizeH="0" baseline="0" noProof="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155575" y="1316459"/>
            <a:ext cx="11984850" cy="5663462"/>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We looked at partitioning as way of distributed data across different nodes in a cluster, such that query or IO operations can be done across these multiple nodes supporting the performance and throughput expectations of applications. </a:t>
            </a:r>
          </a:p>
          <a:p>
            <a:pPr marL="342900" indent="-342900">
              <a:lnSpc>
                <a:spcPct val="120000"/>
              </a:lnSpc>
              <a:spcBef>
                <a:spcPts val="600"/>
              </a:spcBef>
              <a:buSzPts val="2000"/>
              <a:buFont typeface="Arial"/>
              <a:buChar char="•"/>
              <a:defRPr/>
            </a:pP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Replication </a:t>
            </a:r>
            <a:r>
              <a:rPr kumimoji="0" lang="en-US"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is a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means keeping a copy of the same data on multiple machines that are connected via a network. </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data and the metadata are replicated for reasons like:</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keep data geographically close to the users (and thus reduce latency) </a:t>
            </a: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allow the system to continue working even if some of its parts have failed (and thus increase availability)</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scale out the number of machines that can serve read queries (and thus increase read throughput) </a:t>
            </a:r>
          </a:p>
          <a:p>
            <a:pPr marL="342900" indent="-342900">
              <a:lnSpc>
                <a:spcPct val="120000"/>
              </a:lnSpc>
              <a:spcBef>
                <a:spcPts val="600"/>
              </a:spcBef>
              <a:buSzPts val="2000"/>
              <a:buFont typeface="Arial"/>
              <a:buChar char="•"/>
              <a:defRPr/>
            </a:pPr>
            <a:r>
              <a:rPr lang="en-US" sz="2200" dirty="0">
                <a:latin typeface="Calibri" panose="020F0502020204030204" pitchFamily="34" charset="0"/>
                <a:cs typeface="Calibri" panose="020F0502020204030204" pitchFamily="34" charset="0"/>
                <a:sym typeface="Calibri"/>
              </a:rPr>
              <a:t>This is very beneficial from a performance perspective for read-only data.</a:t>
            </a:r>
            <a:endParaRPr sz="2200" dirty="0">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400229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- 2</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155575" y="1316459"/>
            <a:ext cx="11984850" cy="5541537"/>
          </a:xfrm>
          <a:prstGeom prst="rect">
            <a:avLst/>
          </a:prstGeom>
          <a:noFill/>
          <a:ln>
            <a:noFill/>
          </a:ln>
        </p:spPr>
        <p:txBody>
          <a:bodyPr spcFirstLastPara="1" wrap="square" lIns="91425" tIns="45700" rIns="91425" bIns="45700" anchor="t" anchorCtr="0">
            <a:normAutofit fontScale="92500"/>
          </a:bodyPr>
          <a:lstStyle/>
          <a:p>
            <a:pPr marL="342900" indent="-342900">
              <a:lnSpc>
                <a:spcPct val="120000"/>
              </a:lnSpc>
              <a:spcBef>
                <a:spcPts val="600"/>
              </a:spcBef>
              <a:buSzPts val="2000"/>
              <a:buFont typeface="Wingdings" panose="05000000000000000000" pitchFamily="2" charset="2"/>
              <a:buChar char="§"/>
              <a:defRPr/>
            </a:pPr>
            <a:r>
              <a:rPr lang="en-IN" sz="2200" dirty="0">
                <a:latin typeface="Calibri" panose="020F0502020204030204" pitchFamily="34" charset="0"/>
                <a:cs typeface="Calibri" panose="020F0502020204030204" pitchFamily="34" charset="0"/>
                <a:sym typeface="Calibri"/>
              </a:rPr>
              <a:t>Each node that stores a copy of the dataset is called a </a:t>
            </a:r>
            <a:r>
              <a:rPr lang="en-IN" sz="2200" b="1" i="1" dirty="0">
                <a:latin typeface="Calibri" panose="020F0502020204030204" pitchFamily="34" charset="0"/>
                <a:cs typeface="Calibri" panose="020F0502020204030204" pitchFamily="34" charset="0"/>
                <a:sym typeface="Calibri"/>
              </a:rPr>
              <a:t>replica</a:t>
            </a:r>
            <a:r>
              <a:rPr lang="en-IN" sz="2200" dirty="0">
                <a:latin typeface="Calibri" panose="020F0502020204030204" pitchFamily="34" charset="0"/>
                <a:cs typeface="Calibri" panose="020F0502020204030204" pitchFamily="34" charset="0"/>
                <a:sym typeface="Calibri"/>
              </a:rPr>
              <a:t>.</a:t>
            </a:r>
          </a:p>
          <a:p>
            <a:pPr marL="342900" indent="-342900">
              <a:lnSpc>
                <a:spcPct val="120000"/>
              </a:lnSpc>
              <a:spcBef>
                <a:spcPts val="600"/>
              </a:spcBef>
              <a:buSzPts val="2000"/>
              <a:buFont typeface="Wingdings" panose="05000000000000000000" pitchFamily="2" charset="2"/>
              <a:buChar char="§"/>
              <a:defRPr/>
            </a:pPr>
            <a:r>
              <a:rPr lang="en-IN" sz="2200" dirty="0">
                <a:latin typeface="Calibri" panose="020F0502020204030204" pitchFamily="34" charset="0"/>
                <a:cs typeface="Calibri" panose="020F0502020204030204" pitchFamily="34" charset="0"/>
                <a:sym typeface="Calibri"/>
              </a:rPr>
              <a:t>Every write needs to be processed by every replica; otherwise, the nodes will not hold the same data.</a:t>
            </a:r>
            <a:endParaRPr lang="en-US" sz="2200" dirty="0">
              <a:latin typeface="Calibri" panose="020F0502020204030204" pitchFamily="34" charset="0"/>
              <a:cs typeface="Calibri" panose="020F0502020204030204" pitchFamily="34" charset="0"/>
              <a:sym typeface="Calibri"/>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Wingdings" panose="05000000000000000000" pitchFamily="2" charset="2"/>
              <a:buChar char="§"/>
              <a:tabLst/>
              <a:defRPr/>
            </a:pPr>
            <a:r>
              <a:rPr kumimoji="0" lang="en-IN"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challenge is how to handle data that changes in a replicated system:</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Should there be a leader replica and if yes, how many?</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Should one use a synchronous or asynchronous propagation of the updates among the replicas?</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How to handle a failed replica if it is the follower? What if the leader failed? How does a resurrection work</a:t>
            </a:r>
          </a:p>
          <a:p>
            <a:pPr marL="342900" indent="-342900">
              <a:lnSpc>
                <a:spcPct val="120000"/>
              </a:lnSpc>
              <a:spcBef>
                <a:spcPts val="600"/>
              </a:spcBef>
              <a:buSzPts val="2000"/>
              <a:buFont typeface="Arial"/>
              <a:buChar char="•"/>
              <a:defRPr/>
            </a:pPr>
            <a:r>
              <a:rPr lang="en-US" sz="2200" dirty="0">
                <a:latin typeface="Calibri" panose="020F0502020204030204" pitchFamily="34" charset="0"/>
                <a:cs typeface="Calibri" panose="020F0502020204030204" pitchFamily="34" charset="0"/>
                <a:sym typeface="Calibri"/>
              </a:rPr>
              <a:t>Three popular algorithms for replicating changes between nodes: </a:t>
            </a:r>
          </a:p>
          <a:p>
            <a:pPr marL="720000" indent="-342900">
              <a:lnSpc>
                <a:spcPct val="120000"/>
              </a:lnSpc>
              <a:spcBef>
                <a:spcPts val="600"/>
              </a:spcBef>
              <a:buSzPts val="2000"/>
              <a:buFont typeface="Arial"/>
              <a:buChar char="•"/>
              <a:defRPr/>
            </a:pPr>
            <a:r>
              <a:rPr lang="en-US" sz="2200" b="1" dirty="0">
                <a:latin typeface="Calibri" panose="020F0502020204030204" pitchFamily="34" charset="0"/>
                <a:cs typeface="Calibri" panose="020F0502020204030204" pitchFamily="34" charset="0"/>
                <a:sym typeface="Calibri"/>
              </a:rPr>
              <a:t>Leader based or single-leader based replication</a:t>
            </a:r>
          </a:p>
          <a:p>
            <a:pPr marL="1080000" indent="-342900">
              <a:lnSpc>
                <a:spcPct val="120000"/>
              </a:lnSpc>
              <a:spcBef>
                <a:spcPts val="600"/>
              </a:spcBef>
              <a:buSzPts val="2000"/>
              <a:buFont typeface="Arial"/>
              <a:buChar char="•"/>
              <a:defRPr/>
            </a:pPr>
            <a:r>
              <a:rPr lang="en-US" sz="2200" b="1" dirty="0">
                <a:latin typeface="Calibri" panose="020F0502020204030204" pitchFamily="34" charset="0"/>
                <a:cs typeface="Calibri" panose="020F0502020204030204" pitchFamily="34" charset="0"/>
                <a:sym typeface="Calibri"/>
              </a:rPr>
              <a:t>Synchronous Replication</a:t>
            </a:r>
          </a:p>
          <a:p>
            <a:pPr marL="1080000" indent="-342900">
              <a:lnSpc>
                <a:spcPct val="120000"/>
              </a:lnSpc>
              <a:spcBef>
                <a:spcPts val="600"/>
              </a:spcBef>
              <a:buSzPts val="2000"/>
              <a:buFont typeface="Arial"/>
              <a:buChar char="•"/>
              <a:defRPr/>
            </a:pPr>
            <a:r>
              <a:rPr lang="en-US" sz="2200" b="1" dirty="0">
                <a:latin typeface="Calibri" panose="020F0502020204030204" pitchFamily="34" charset="0"/>
                <a:cs typeface="Calibri" panose="020F0502020204030204" pitchFamily="34" charset="0"/>
                <a:sym typeface="Calibri"/>
              </a:rPr>
              <a:t>Asynchronous Replication</a:t>
            </a:r>
          </a:p>
          <a:p>
            <a:pPr marL="720000" indent="-342900">
              <a:lnSpc>
                <a:spcPct val="120000"/>
              </a:lnSpc>
              <a:spcBef>
                <a:spcPts val="600"/>
              </a:spcBef>
              <a:buSzPts val="2000"/>
              <a:buFont typeface="Arial"/>
              <a:buChar char="•"/>
              <a:defRPr/>
            </a:pPr>
            <a:r>
              <a:rPr lang="en-US" sz="2200" b="1" dirty="0">
                <a:latin typeface="Calibri" panose="020F0502020204030204" pitchFamily="34" charset="0"/>
                <a:cs typeface="Calibri" panose="020F0502020204030204" pitchFamily="34" charset="0"/>
                <a:sym typeface="Calibri"/>
              </a:rPr>
              <a:t>Multi-leader</a:t>
            </a:r>
          </a:p>
          <a:p>
            <a:pPr marL="720000" indent="-342900">
              <a:lnSpc>
                <a:spcPct val="120000"/>
              </a:lnSpc>
              <a:spcBef>
                <a:spcPts val="600"/>
              </a:spcBef>
              <a:buSzPts val="2000"/>
              <a:buFont typeface="Arial"/>
              <a:buChar char="•"/>
              <a:defRPr/>
            </a:pPr>
            <a:r>
              <a:rPr lang="en-US" sz="2200" b="1" dirty="0">
                <a:latin typeface="Calibri" panose="020F0502020204030204" pitchFamily="34" charset="0"/>
                <a:cs typeface="Calibri" panose="020F0502020204030204" pitchFamily="34" charset="0"/>
                <a:sym typeface="Calibri"/>
              </a:rPr>
              <a:t>Leaderless</a:t>
            </a:r>
            <a:r>
              <a:rPr lang="en-US" sz="2200" dirty="0">
                <a:latin typeface="Calibri" panose="020F0502020204030204" pitchFamily="34" charset="0"/>
                <a:cs typeface="Calibri" panose="020F0502020204030204" pitchFamily="34" charset="0"/>
                <a:sym typeface="Calibri"/>
              </a:rPr>
              <a:t> replication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2" name="Picture 1">
            <a:extLst>
              <a:ext uri="{FF2B5EF4-FFF2-40B4-BE49-F238E27FC236}">
                <a16:creationId xmlns:a16="http://schemas.microsoft.com/office/drawing/2014/main" id="{742205FE-ACBC-4517-99B3-EA9C347F81A8}"/>
              </a:ext>
            </a:extLst>
          </p:cNvPr>
          <p:cNvPicPr>
            <a:picLocks noChangeAspect="1"/>
          </p:cNvPicPr>
          <p:nvPr/>
        </p:nvPicPr>
        <p:blipFill>
          <a:blip r:embed="rId3"/>
          <a:stretch>
            <a:fillRect/>
          </a:stretch>
        </p:blipFill>
        <p:spPr>
          <a:xfrm>
            <a:off x="7382329" y="1716117"/>
            <a:ext cx="4663644" cy="2953420"/>
          </a:xfrm>
          <a:prstGeom prst="rect">
            <a:avLst/>
          </a:prstGeom>
        </p:spPr>
      </p:pic>
      <p:sp>
        <p:nvSpPr>
          <p:cNvPr id="128" name="Google Shape;128;p4"/>
          <p:cNvSpPr txBox="1"/>
          <p:nvPr/>
        </p:nvSpPr>
        <p:spPr>
          <a:xfrm>
            <a:off x="0" y="1316458"/>
            <a:ext cx="12192000" cy="5308464"/>
          </a:xfrm>
          <a:prstGeom prst="rect">
            <a:avLst/>
          </a:prstGeom>
          <a:noFill/>
          <a:ln>
            <a:noFill/>
          </a:ln>
        </p:spPr>
        <p:txBody>
          <a:bodyPr spcFirstLastPara="1" wrap="square" lIns="91425" tIns="45700" rIns="91425" bIns="45700" anchor="t" anchorCtr="0">
            <a:spAutoFit/>
          </a:bodyPr>
          <a:lstStyle/>
          <a:p>
            <a:pPr marL="342900" indent="-342900">
              <a:lnSpc>
                <a:spcPct val="120000"/>
              </a:lnSpc>
              <a:buSzPts val="2000"/>
              <a:buFont typeface="Arial"/>
              <a:buChar char="•"/>
              <a:defRPr/>
            </a:pPr>
            <a:r>
              <a:rPr lang="en-US" sz="2100" dirty="0">
                <a:latin typeface="Calibri" panose="020F0502020204030204" pitchFamily="34" charset="0"/>
                <a:cs typeface="Calibri" panose="020F0502020204030204" pitchFamily="34" charset="0"/>
                <a:sym typeface="Calibri"/>
              </a:rPr>
              <a:t>Leader based replication is also known as Leader-Follower or master-slave replication</a:t>
            </a:r>
            <a:endParaRPr sz="2100" dirty="0">
              <a:latin typeface="Calibri" panose="020F0502020204030204" pitchFamily="34" charset="0"/>
              <a:cs typeface="Calibri" panose="020F0502020204030204" pitchFamily="34" charset="0"/>
              <a:sym typeface="Calibri"/>
            </a:endParaRPr>
          </a:p>
          <a:p>
            <a:pPr marL="342900" marR="0" lvl="0"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How do we ensure that all the data is consistent across multiple </a:t>
            </a:r>
            <a:b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replicas? </a:t>
            </a:r>
            <a:endParaRPr kumimoji="0" sz="21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One of the replicas is designated the </a:t>
            </a:r>
            <a:r>
              <a:rPr kumimoji="0" lang="en-US" sz="21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Leader</a:t>
            </a: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endParaRPr kumimoji="0"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When Users/clients want to write data, they must send their </a:t>
            </a:r>
            <a:b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requests to the </a:t>
            </a:r>
            <a:r>
              <a:rPr kumimoji="0" lang="en-US" sz="21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leader</a:t>
            </a: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which first writes the new data to its </a:t>
            </a:r>
            <a:b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local storage.</a:t>
            </a:r>
            <a:endParaRPr kumimoji="0" sz="21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other replicas are known as </a:t>
            </a:r>
            <a:r>
              <a:rPr kumimoji="0" lang="en-US" sz="21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followers</a:t>
            </a: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(read replicas)</a:t>
            </a:r>
            <a:endParaRPr kumimoji="0"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Whenever the leader writes new data to its local storage, it also sends </a:t>
            </a:r>
            <a:b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data change to all of its followers as part of a replication log</a:t>
            </a:r>
            <a:endParaRPr kumimoji="0"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US" sz="21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Each follower takes the log from the leader and updates its local copy of the data‐ base accordingly, by applying all writes in the same order as they were processed on the leader.</a:t>
            </a: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lang="en-US" sz="2100" dirty="0">
                <a:latin typeface="Calibri" panose="020F0502020204030204" pitchFamily="34" charset="0"/>
                <a:ea typeface="Calibri"/>
                <a:cs typeface="Calibri" panose="020F0502020204030204" pitchFamily="34" charset="0"/>
                <a:sym typeface="Calibri"/>
              </a:rPr>
              <a:t>The client can read from anywhere (leader or the followers) but writes are accepted only by the leader</a:t>
            </a:r>
          </a:p>
          <a:p>
            <a:pPr marL="720000" marR="0" lvl="1" indent="-288000" algn="l" defTabSz="914400" rtl="0" eaLnBrk="1" fontAlgn="auto" latinLnBrk="0" hangingPunct="1">
              <a:lnSpc>
                <a:spcPct val="114000"/>
              </a:lnSpc>
              <a:spcAft>
                <a:spcPts val="0"/>
              </a:spcAft>
              <a:buClr>
                <a:srgbClr val="000000"/>
              </a:buClr>
              <a:buSzPts val="1800"/>
              <a:buFont typeface="Arial"/>
              <a:buChar char="•"/>
              <a:tabLst/>
              <a:defRPr/>
            </a:pPr>
            <a:r>
              <a:rPr kumimoji="0" lang="en-IN" sz="21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Leader-based replication is used in some DBs &amp; distributed message brokers like Kafka and RabbitMQ.</a:t>
            </a:r>
          </a:p>
        </p:txBody>
      </p:sp>
      <p:sp>
        <p:nvSpPr>
          <p:cNvPr id="123" name="Google Shape;123;p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a:t>
            </a:r>
            <a:endParaRPr kumimoji="0" sz="2400" b="1" i="0" u="none" strike="noStrike" kern="0" cap="none" spc="0" normalizeH="0" baseline="0" noProof="0" dirty="0">
              <a:ln>
                <a:noFill/>
              </a:ln>
              <a:solidFill>
                <a:srgbClr val="0070C0"/>
              </a:solidFill>
              <a:effectLst/>
              <a:uLnTx/>
              <a:uFillTx/>
              <a:latin typeface="Calibri"/>
              <a:ea typeface="Calibri"/>
              <a:cs typeface="Calibri"/>
              <a:sym typeface="Calibri"/>
            </a:endParaRPr>
          </a:p>
        </p:txBody>
      </p:sp>
      <p:cxnSp>
        <p:nvCxnSpPr>
          <p:cNvPr id="124" name="Google Shape;124;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6" name="Google Shape;126;p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27" name="Google Shape;127;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Single Leader Replication (Rephrased)</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34" name="Google Shape;134;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6" name="Google Shape;136;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37" name="Google Shape;137;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 name="TextBox 8">
            <a:extLst>
              <a:ext uri="{FF2B5EF4-FFF2-40B4-BE49-F238E27FC236}">
                <a16:creationId xmlns:a16="http://schemas.microsoft.com/office/drawing/2014/main" id="{33E3930A-72F6-461E-BA18-26AE9D94F579}"/>
              </a:ext>
            </a:extLst>
          </p:cNvPr>
          <p:cNvSpPr txBox="1"/>
          <p:nvPr/>
        </p:nvSpPr>
        <p:spPr>
          <a:xfrm>
            <a:off x="207152" y="1322743"/>
            <a:ext cx="11848860" cy="5235921"/>
          </a:xfrm>
          <a:prstGeom prst="rect">
            <a:avLst/>
          </a:prstGeom>
          <a:noFill/>
        </p:spPr>
        <p:txBody>
          <a:bodyPr wrap="square">
            <a:spAutoFit/>
          </a:bodyPr>
          <a:lstStyle/>
          <a:p>
            <a:pPr>
              <a:lnSpc>
                <a:spcPct val="120000"/>
              </a:lnSpc>
              <a:spcBef>
                <a:spcPts val="600"/>
              </a:spcBef>
            </a:pPr>
            <a:r>
              <a:rPr lang="en-US" sz="2200" b="1" dirty="0">
                <a:latin typeface="Calibri" panose="020F0502020204030204" pitchFamily="34" charset="0"/>
                <a:cs typeface="Calibri" panose="020F0502020204030204" pitchFamily="34" charset="0"/>
              </a:rPr>
              <a:t>Leader </a:t>
            </a:r>
          </a:p>
          <a:p>
            <a:pPr marL="342900" indent="-342900">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Dedicated compute node (usually also a replica) responsible for propagating changes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Also known as master or primary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Accepts read and write queries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Sends changes as replication logs to followers </a:t>
            </a:r>
          </a:p>
          <a:p>
            <a:pPr>
              <a:lnSpc>
                <a:spcPct val="120000"/>
              </a:lnSpc>
              <a:spcBef>
                <a:spcPts val="600"/>
              </a:spcBef>
            </a:pPr>
            <a:r>
              <a:rPr lang="en-US" sz="2200" b="1" dirty="0">
                <a:latin typeface="Calibri" panose="020F0502020204030204" pitchFamily="34" charset="0"/>
                <a:cs typeface="Calibri" panose="020F0502020204030204" pitchFamily="34" charset="0"/>
              </a:rPr>
              <a:t>Follower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General replica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Also known as slave, secondary, or hot standby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Accepts only read queries and responds with data from local storage/copy</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Receives changes from leader(s) and updates local copy accordingly: </a:t>
            </a:r>
          </a:p>
          <a:p>
            <a:pPr marL="342900" indent="-342900">
              <a:lnSpc>
                <a:spcPct val="120000"/>
              </a:lnSpc>
              <a:spcBef>
                <a:spcPts val="600"/>
              </a:spcBef>
              <a:buFont typeface="Wingdings" panose="05000000000000000000" pitchFamily="2" charset="2"/>
              <a:buChar char="§"/>
            </a:pPr>
            <a:r>
              <a:rPr lang="en-US" sz="2200" dirty="0">
                <a:latin typeface="Calibri" panose="020F0502020204030204" pitchFamily="34" charset="0"/>
                <a:cs typeface="Calibri" panose="020F0502020204030204" pitchFamily="34" charset="0"/>
              </a:rPr>
              <a:t>Apply all writes in the same order as applied on the leader</a:t>
            </a:r>
            <a:endParaRPr lang="en-IN" sz="2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92F6E1E-1A46-45DA-9C32-46FDBD23A164}"/>
              </a:ext>
            </a:extLst>
          </p:cNvPr>
          <p:cNvPicPr>
            <a:picLocks noChangeAspect="1"/>
          </p:cNvPicPr>
          <p:nvPr/>
        </p:nvPicPr>
        <p:blipFill>
          <a:blip r:embed="rId3"/>
          <a:stretch>
            <a:fillRect/>
          </a:stretch>
        </p:blipFill>
        <p:spPr>
          <a:xfrm>
            <a:off x="8206910" y="2647077"/>
            <a:ext cx="3829050" cy="2390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207151" y="651898"/>
            <a:ext cx="113142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Synchronous Versus Asynchronous Replication</a:t>
            </a:r>
          </a:p>
        </p:txBody>
      </p:sp>
      <p:cxnSp>
        <p:nvCxnSpPr>
          <p:cNvPr id="145" name="Google Shape;145;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7" name="Google Shape;147;p6"/>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48" name="Google Shape;148;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6"/>
          <p:cNvSpPr txBox="1"/>
          <p:nvPr/>
        </p:nvSpPr>
        <p:spPr>
          <a:xfrm>
            <a:off x="207151" y="1239303"/>
            <a:ext cx="11984849" cy="5729220"/>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a:t>
            </a: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synchronous</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replication, the leader waits until followers have confirmed that it received the write before reporting success to the user and before making the write visible to other clients.</a:t>
            </a:r>
          </a:p>
          <a:p>
            <a:pPr marR="0" lvl="0" algn="l" defTabSz="914400" rtl="0" eaLnBrk="1" fontAlgn="auto" latinLnBrk="0" hangingPunct="1">
              <a:lnSpc>
                <a:spcPct val="120000"/>
              </a:lnSpc>
              <a:spcBef>
                <a:spcPts val="600"/>
              </a:spcBef>
              <a:spcAft>
                <a:spcPts val="0"/>
              </a:spcAft>
              <a:buClr>
                <a:srgbClr val="000000"/>
              </a:buClr>
              <a:buSzPts val="2000"/>
              <a:tabLst/>
              <a:defRPr/>
            </a:pPr>
            <a:r>
              <a:rPr lang="en-US" sz="2200" dirty="0">
                <a:latin typeface="Calibri" panose="020F0502020204030204" pitchFamily="34" charset="0"/>
                <a:cs typeface="Calibri" panose="020F0502020204030204" pitchFamily="34" charset="0"/>
                <a:sym typeface="Calibri"/>
              </a:rPr>
              <a:t>     E.g. </a:t>
            </a:r>
            <a:r>
              <a:rPr lang="en-IN" sz="2200" dirty="0">
                <a:latin typeface="Calibri" panose="020F0502020204030204" pitchFamily="34" charset="0"/>
                <a:cs typeface="Calibri" panose="020F0502020204030204" pitchFamily="34" charset="0"/>
                <a:sym typeface="Calibri"/>
              </a:rPr>
              <a:t>the replication to follower 1 is synchronous</a:t>
            </a:r>
            <a:r>
              <a:rPr lang="en-US" sz="2200" dirty="0">
                <a:latin typeface="Calibri" panose="020F0502020204030204" pitchFamily="34" charset="0"/>
                <a:cs typeface="Calibri" panose="020F0502020204030204" pitchFamily="34" charset="0"/>
                <a:sym typeface="Calibri"/>
              </a:rPr>
              <a:t> </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a:t>
            </a: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asynchronous</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replication, the leader sends the message to its follower (s) but doesn’t wait for a response from the followers before answering success to the User</a:t>
            </a:r>
            <a:b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E.g. </a:t>
            </a:r>
            <a:r>
              <a:rPr kumimoji="0" lang="en-IN"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replication to follower 2 is </a:t>
            </a:r>
            <a:br>
              <a:rPr kumimoji="0" lang="en-IN"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br>
            <a:r>
              <a:rPr kumimoji="0" lang="en-IN"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asynchronous</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2159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2159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2159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2159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lang="en-IN" sz="1800" dirty="0">
              <a:latin typeface="Calibri"/>
              <a:ea typeface="Calibri"/>
              <a:cs typeface="Calibri"/>
              <a:sym typeface="Calibri"/>
            </a:endParaRPr>
          </a:p>
          <a:p>
            <a:pPr marL="342900" marR="0" lvl="0" indent="-215900" algn="l" defTabSz="914400" rtl="0" eaLnBrk="1" fontAlgn="auto" latinLnBrk="0" hangingPunct="1">
              <a:lnSpc>
                <a:spcPct val="150000"/>
              </a:lnSpc>
              <a:spcBef>
                <a:spcPts val="0"/>
              </a:spcBef>
              <a:spcAft>
                <a:spcPts val="0"/>
              </a:spcAft>
              <a:buClr>
                <a:srgbClr val="000000"/>
              </a:buClr>
              <a:buSzPts val="2000"/>
              <a:buFont typeface="Arial"/>
              <a:buNone/>
              <a:tabLst/>
              <a:defRPr/>
            </a:pPr>
            <a:endParaRPr lang="en-IN" sz="1100" dirty="0">
              <a:latin typeface="Calibri"/>
              <a:ea typeface="Calibri"/>
              <a:cs typeface="Calibri"/>
              <a:sym typeface="Calibri"/>
            </a:endParaRP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6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150" name="Google Shape;150;p6"/>
          <p:cNvPicPr preferRelativeResize="0"/>
          <p:nvPr/>
        </p:nvPicPr>
        <p:blipFill rotWithShape="1">
          <a:blip r:embed="rId3">
            <a:alphaModFix/>
          </a:blip>
          <a:srcRect/>
          <a:stretch/>
        </p:blipFill>
        <p:spPr>
          <a:xfrm>
            <a:off x="5535168" y="3673586"/>
            <a:ext cx="6656832" cy="2446798"/>
          </a:xfrm>
          <a:prstGeom prst="rect">
            <a:avLst/>
          </a:prstGeom>
          <a:noFill/>
          <a:ln>
            <a:noFill/>
          </a:ln>
        </p:spPr>
      </p:pic>
      <p:sp>
        <p:nvSpPr>
          <p:cNvPr id="9" name="TextBox 8">
            <a:extLst>
              <a:ext uri="{FF2B5EF4-FFF2-40B4-BE49-F238E27FC236}">
                <a16:creationId xmlns:a16="http://schemas.microsoft.com/office/drawing/2014/main" id="{E944F407-31CA-4455-99EE-6861CC21AEA0}"/>
              </a:ext>
            </a:extLst>
          </p:cNvPr>
          <p:cNvSpPr txBox="1"/>
          <p:nvPr/>
        </p:nvSpPr>
        <p:spPr>
          <a:xfrm>
            <a:off x="5535168" y="6052213"/>
            <a:ext cx="6656832" cy="338554"/>
          </a:xfrm>
          <a:prstGeom prst="rect">
            <a:avLst/>
          </a:prstGeom>
          <a:noFill/>
        </p:spPr>
        <p:txBody>
          <a:bodyPr wrap="square">
            <a:spAutoFit/>
          </a:bodyPr>
          <a:lstStyle/>
          <a:p>
            <a:r>
              <a:rPr kumimoji="0" lang="en-US" sz="1600" b="0" i="0" u="none" strike="noStrike" kern="0" cap="none" spc="0" normalizeH="0" baseline="0" noProof="0" dirty="0">
                <a:ln>
                  <a:noFill/>
                </a:ln>
                <a:solidFill>
                  <a:srgbClr val="000000"/>
                </a:solidFill>
                <a:effectLst/>
                <a:uLnTx/>
                <a:uFillTx/>
                <a:latin typeface="Calibri"/>
                <a:ea typeface="Calibri"/>
                <a:cs typeface="Calibri"/>
                <a:sym typeface="Calibri"/>
              </a:rPr>
              <a:t>Leader based replication with one synchronous &amp; one asynchronous follower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35158" y="642014"/>
            <a:ext cx="10620649"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Implementation of Replication Logs</a:t>
            </a:r>
            <a:endParaRPr kumimoji="0"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76" name="Google Shape;176;p9"/>
          <p:cNvCxnSpPr/>
          <p:nvPr/>
        </p:nvCxnSpPr>
        <p:spPr>
          <a:xfrm>
            <a:off x="-8308" y="117929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8" name="Google Shape;178;p9"/>
          <p:cNvSpPr/>
          <p:nvPr/>
        </p:nvSpPr>
        <p:spPr>
          <a:xfrm>
            <a:off x="35159" y="220717"/>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dirty="0">
              <a:ln>
                <a:noFill/>
              </a:ln>
              <a:solidFill>
                <a:srgbClr val="2F5496"/>
              </a:solidFill>
              <a:effectLst/>
              <a:uLnTx/>
              <a:uFillTx/>
              <a:latin typeface="Calibri"/>
              <a:ea typeface="Calibri"/>
              <a:cs typeface="Calibri"/>
              <a:sym typeface="Calibri"/>
            </a:endParaRPr>
          </a:p>
        </p:txBody>
      </p:sp>
      <p:sp>
        <p:nvSpPr>
          <p:cNvPr id="179" name="Google Shape;179;p9"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0" name="Google Shape;180;p9"/>
          <p:cNvSpPr txBox="1"/>
          <p:nvPr/>
        </p:nvSpPr>
        <p:spPr>
          <a:xfrm>
            <a:off x="46884" y="1103679"/>
            <a:ext cx="12024562" cy="5663461"/>
          </a:xfrm>
          <a:prstGeom prst="rect">
            <a:avLst/>
          </a:prstGeom>
          <a:noFill/>
          <a:ln>
            <a:noFill/>
          </a:ln>
        </p:spPr>
        <p:txBody>
          <a:bodyPr spcFirstLastPara="1" wrap="square" lIns="91425" tIns="45700" rIns="91425" bIns="45700" anchor="t" anchorCtr="0">
            <a:normAutofit fontScale="92500" lnSpcReduction="20000"/>
          </a:bodyPr>
          <a:lstStyle/>
          <a:p>
            <a:pPr marL="360000" marR="0" lvl="0" indent="-360000" algn="l" defTabSz="914400" rtl="0" eaLnBrk="1" fontAlgn="auto" latinLnBrk="0" hangingPunct="1">
              <a:lnSpc>
                <a:spcPct val="120000"/>
              </a:lnSpc>
              <a:spcBef>
                <a:spcPts val="600"/>
              </a:spcBef>
              <a:spcAft>
                <a:spcPts val="0"/>
              </a:spcAft>
              <a:buClr>
                <a:srgbClr val="000000"/>
              </a:buClr>
              <a:buSzPts val="1800"/>
              <a:buFont typeface="Calibri"/>
              <a:buAutoNum type="arabicPeriod"/>
              <a:tabLst/>
              <a:defRPr/>
            </a:pP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Statement based replication - </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The leader logs every write request that it executes and sends that statement log to its followers.</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60000" marR="0" lvl="0" indent="-360000" algn="l" defTabSz="914400" rtl="0" eaLnBrk="1" fontAlgn="auto" latinLnBrk="0" hangingPunct="1">
              <a:lnSpc>
                <a:spcPct val="120000"/>
              </a:lnSpc>
              <a:spcBef>
                <a:spcPts val="600"/>
              </a:spcBef>
              <a:spcAft>
                <a:spcPts val="0"/>
              </a:spcAft>
              <a:buClr>
                <a:srgbClr val="000000"/>
              </a:buClr>
              <a:buSzPts val="1800"/>
              <a:buFont typeface="Calibri"/>
              <a:buAutoNum type="arabicPeriod"/>
              <a:tabLst/>
              <a:defRPr/>
            </a:pP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Write-ahead log (WAL) shipping - </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The log is an append-only sequence of bytes containing all writes to the database. The leader writes the log to disk and sends it across the network to its followers. Then the leader updates the data (</a:t>
            </a:r>
            <a:r>
              <a:rPr lang="en-US" sz="2200" dirty="0">
                <a:latin typeface="Calibri"/>
                <a:ea typeface="Calibri"/>
                <a:cs typeface="Calibri"/>
                <a:sym typeface="Calibri"/>
              </a:rPr>
              <a:t>say the DB) </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and the followers processes also processes this log and make the changes to the database and thus they </a:t>
            </a:r>
            <a:r>
              <a:rPr kumimoji="0" lang="en-US" sz="2200" b="0" i="0" u="none" strike="noStrike" kern="0" cap="none" spc="0" normalizeH="0" baseline="0" noProof="0">
                <a:ln>
                  <a:noFill/>
                </a:ln>
                <a:solidFill>
                  <a:srgbClr val="000000"/>
                </a:solidFill>
                <a:effectLst/>
                <a:uLnTx/>
                <a:uFillTx/>
                <a:latin typeface="Calibri"/>
                <a:ea typeface="Calibri"/>
                <a:cs typeface="Calibri"/>
                <a:sym typeface="Calibri"/>
              </a:rPr>
              <a:t>builds copy </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of the exact same data structures as found on the leader.</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60000" marR="0" lvl="0" indent="-360000" algn="l" defTabSz="914400" rtl="0" eaLnBrk="1" fontAlgn="auto" latinLnBrk="0" hangingPunct="1">
              <a:lnSpc>
                <a:spcPct val="120000"/>
              </a:lnSpc>
              <a:spcBef>
                <a:spcPts val="600"/>
              </a:spcBef>
              <a:spcAft>
                <a:spcPts val="0"/>
              </a:spcAft>
              <a:buClr>
                <a:srgbClr val="000000"/>
              </a:buClr>
              <a:buSzPts val="1800"/>
              <a:buFont typeface="Calibri"/>
              <a:buAutoNum type="arabicPeriod"/>
              <a:tabLst/>
              <a:defRPr/>
            </a:pP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Change </a:t>
            </a:r>
            <a:r>
              <a:rPr lang="en-US" sz="2200" b="1" dirty="0">
                <a:latin typeface="Calibri"/>
                <a:ea typeface="Calibri"/>
                <a:cs typeface="Calibri"/>
                <a:sym typeface="Calibri"/>
              </a:rPr>
              <a:t>data capture (CDC) based replication - </a:t>
            </a: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Logical log replication –  </a:t>
            </a:r>
            <a:r>
              <a:rPr kumimoji="0" lang="en-IN" sz="2200" b="0" i="0" u="none" strike="noStrike" kern="0" cap="none" spc="0" normalizeH="0" baseline="0" noProof="0" dirty="0">
                <a:ln>
                  <a:noFill/>
                </a:ln>
                <a:solidFill>
                  <a:srgbClr val="000000"/>
                </a:solidFill>
                <a:effectLst/>
                <a:uLnTx/>
                <a:uFillTx/>
                <a:latin typeface="Calibri"/>
                <a:ea typeface="Calibri"/>
                <a:cs typeface="Calibri"/>
                <a:sym typeface="Calibri"/>
              </a:rPr>
              <a:t>Sequence of records that describe the write to database tables at the granularity of rows. Its based on the identification, capture and delivery of the changes made. Replicas can run on different versions or storage engines but use different log formats for different storage engines. </a:t>
            </a:r>
            <a:r>
              <a:rPr lang="en-IN" sz="2200" dirty="0">
                <a:latin typeface="Calibri"/>
                <a:ea typeface="Calibri"/>
                <a:cs typeface="Calibri"/>
                <a:sym typeface="Calibri"/>
              </a:rPr>
              <a:t>Its also</a:t>
            </a:r>
            <a:r>
              <a:rPr kumimoji="0" lang="en-IN" sz="2200" b="0" i="0" u="none" strike="noStrike" kern="0" cap="none" spc="0" normalizeH="0" baseline="0" noProof="0" dirty="0">
                <a:ln>
                  <a:noFill/>
                </a:ln>
                <a:solidFill>
                  <a:srgbClr val="000000"/>
                </a:solidFill>
                <a:effectLst/>
                <a:uLnTx/>
                <a:uFillTx/>
                <a:latin typeface="Calibri"/>
                <a:ea typeface="Calibri"/>
                <a:cs typeface="Calibri"/>
                <a:sym typeface="Calibri"/>
              </a:rPr>
              <a:t> easier to parse for external applications. These logs are also called a </a:t>
            </a:r>
            <a:r>
              <a:rPr kumimoji="0" lang="en-IN" sz="2200" b="1" i="0" u="none" strike="noStrike" kern="0" cap="none" spc="0" normalizeH="0" baseline="0" noProof="0" dirty="0">
                <a:ln>
                  <a:noFill/>
                </a:ln>
                <a:solidFill>
                  <a:srgbClr val="000000"/>
                </a:solidFill>
                <a:effectLst/>
                <a:uLnTx/>
                <a:uFillTx/>
                <a:latin typeface="Calibri"/>
                <a:ea typeface="Calibri"/>
                <a:cs typeface="Calibri"/>
                <a:sym typeface="Calibri"/>
              </a:rPr>
              <a:t>logical log</a:t>
            </a:r>
            <a:r>
              <a:rPr kumimoji="0" lang="en-IN" sz="2200" b="0"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 A logical log for a relational database is usually a sequence of records describing writes to database tables at the granularity of a row.</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360000" marR="0" lvl="0" indent="-360000" algn="l" defTabSz="914400" rtl="0" eaLnBrk="1" fontAlgn="auto" latinLnBrk="0" hangingPunct="1">
              <a:lnSpc>
                <a:spcPct val="120000"/>
              </a:lnSpc>
              <a:spcBef>
                <a:spcPts val="600"/>
              </a:spcBef>
              <a:spcAft>
                <a:spcPts val="0"/>
              </a:spcAft>
              <a:buClr>
                <a:srgbClr val="000000"/>
              </a:buClr>
              <a:buSzPts val="1800"/>
              <a:buFont typeface="Calibri"/>
              <a:buAutoNum type="arabicPeriod"/>
              <a:tabLst/>
              <a:defRPr/>
            </a:pPr>
            <a:r>
              <a:rPr kumimoji="0" lang="en-US" sz="2200" b="1" i="0" u="none" strike="noStrike" kern="0" cap="none" spc="0" normalizeH="0" baseline="0" noProof="0" dirty="0">
                <a:ln>
                  <a:noFill/>
                </a:ln>
                <a:solidFill>
                  <a:srgbClr val="000000"/>
                </a:solidFill>
                <a:effectLst/>
                <a:uLnTx/>
                <a:uFillTx/>
                <a:latin typeface="Calibri"/>
                <a:ea typeface="Calibri"/>
                <a:cs typeface="Calibri"/>
                <a:sym typeface="Calibri"/>
              </a:rPr>
              <a:t>Trigger based replication (application layer) - </a:t>
            </a:r>
            <a:r>
              <a:rPr kumimoji="0" lang="en-US" sz="2200" b="0" i="0" u="none" strike="noStrike" kern="0" cap="none" spc="0" normalizeH="0" baseline="0" noProof="0" dirty="0">
                <a:ln>
                  <a:noFill/>
                </a:ln>
                <a:solidFill>
                  <a:srgbClr val="000000"/>
                </a:solidFill>
                <a:effectLst/>
                <a:uLnTx/>
                <a:uFillTx/>
                <a:latin typeface="Calibri"/>
                <a:ea typeface="Calibri"/>
                <a:cs typeface="Calibri"/>
                <a:sym typeface="Calibri"/>
              </a:rPr>
              <a:t>A trigger lets users register custom application code that is automatically executed when a data change (write transaction) occurs in a database system. The trigger has the opportunity to log this change which can be read by an external process. The external process can then apply any necessary application logic and replicate the data change to another system. </a:t>
            </a:r>
            <a:endParaRPr kumimoji="0" sz="22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207152" y="651898"/>
            <a:ext cx="11117340"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 Potential Issues and their Handling</a:t>
            </a:r>
            <a:endParaRPr kumimoji="0"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56" name="Google Shape;156;p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58" name="Google Shape;158;p7"/>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59" name="Google Shape;159;p7"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0" name="Google Shape;160;p7"/>
          <p:cNvSpPr txBox="1"/>
          <p:nvPr/>
        </p:nvSpPr>
        <p:spPr>
          <a:xfrm>
            <a:off x="207152" y="1316458"/>
            <a:ext cx="11984850" cy="5124439"/>
          </a:xfrm>
          <a:prstGeom prst="rect">
            <a:avLst/>
          </a:prstGeom>
          <a:noFill/>
          <a:ln>
            <a:noFill/>
          </a:ln>
        </p:spPr>
        <p:txBody>
          <a:bodyPr spcFirstLastPara="1" wrap="square" lIns="91425" tIns="45700" rIns="91425" bIns="45700" anchor="t" anchorCtr="0">
            <a:spAutoFit/>
          </a:bodyPr>
          <a:lstStyle/>
          <a:p>
            <a:pPr marR="0" lvl="0" algn="l" defTabSz="914400" rtl="0" eaLnBrk="1" fontAlgn="auto" latinLnBrk="0" hangingPunct="1">
              <a:lnSpc>
                <a:spcPct val="150000"/>
              </a:lnSpc>
              <a:spcBef>
                <a:spcPts val="0"/>
              </a:spcBef>
              <a:spcAft>
                <a:spcPts val="0"/>
              </a:spcAft>
              <a:buClr>
                <a:srgbClr val="000000"/>
              </a:buClr>
              <a:buSzPts val="2000"/>
              <a:tabLst/>
              <a:defRPr/>
            </a:pPr>
            <a:r>
              <a:rPr kumimoji="0" lang="en-US" sz="2200" b="1" i="0" u="none" strike="noStrike" kern="0" cap="none" spc="0" normalizeH="0" baseline="0" noProof="0" dirty="0">
                <a:ln>
                  <a:noFill/>
                </a:ln>
                <a:solidFill>
                  <a:srgbClr val="7030A0"/>
                </a:solidFill>
                <a:effectLst/>
                <a:uLnTx/>
                <a:uFillTx/>
                <a:latin typeface="Calibri"/>
                <a:ea typeface="Calibri"/>
                <a:cs typeface="Calibri"/>
                <a:sym typeface="Calibri"/>
              </a:rPr>
              <a:t>Follower Failure: Catch-up recovery</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On its local disk, each follower keeps a log of the data changes it has received from the leader. </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If a follower crashes and is restarted, or if the network between the leader and the follower is temporarily interrupted, the follower can recover quite easily from its log</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Follower knows the last transaction that was processed before the fault occurred. Thus, the follower can connect to the leader and request all the data changes that occurred during the time when the follower was disconnected. </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When the follower has applied these changes, it has caught up to the leader and can continue receiving a stream of data changes as before</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p:nvPr/>
        </p:nvSpPr>
        <p:spPr>
          <a:xfrm>
            <a:off x="207151" y="651898"/>
            <a:ext cx="10807851"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Leader Based Replication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 Potential Issues and their Handling</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66" name="Google Shape;166;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8" name="Google Shape;168;p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69" name="Google Shape;169;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0" name="Google Shape;170;p8"/>
          <p:cNvSpPr txBox="1"/>
          <p:nvPr/>
        </p:nvSpPr>
        <p:spPr>
          <a:xfrm>
            <a:off x="207151" y="1336228"/>
            <a:ext cx="11984850" cy="5509160"/>
          </a:xfrm>
          <a:prstGeom prst="rect">
            <a:avLst/>
          </a:prstGeom>
          <a:noFill/>
          <a:ln>
            <a:noFill/>
          </a:ln>
        </p:spPr>
        <p:txBody>
          <a:bodyPr spcFirstLastPara="1" wrap="square" lIns="91425" tIns="45700" rIns="91425" bIns="45700" anchor="t" anchorCtr="0">
            <a:spAutoFit/>
          </a:bodyPr>
          <a:lstStyle/>
          <a:p>
            <a:pPr marR="0" lvl="0" algn="l" defTabSz="914400" rtl="0" eaLnBrk="1" fontAlgn="auto" latinLnBrk="0" hangingPunct="1">
              <a:lnSpc>
                <a:spcPct val="120000"/>
              </a:lnSpc>
              <a:spcAft>
                <a:spcPts val="0"/>
              </a:spcAft>
              <a:buClr>
                <a:srgbClr val="000000"/>
              </a:buClr>
              <a:buSzPts val="2000"/>
              <a:tabLst/>
              <a:defRPr/>
            </a:pP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Leader Failure - Failover</a:t>
            </a: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30000"/>
              </a:lnSpc>
              <a:spcBef>
                <a:spcPts val="600"/>
              </a:spcBef>
              <a:spcAft>
                <a:spcPts val="0"/>
              </a:spcAft>
              <a:buClr>
                <a:srgbClr val="000000"/>
              </a:buClr>
              <a:buSzPts val="2000"/>
              <a:buFont typeface="Arial"/>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One of the followers </a:t>
            </a:r>
            <a:r>
              <a:rPr lang="en-US" sz="2400" dirty="0">
                <a:latin typeface="Calibri" panose="020F0502020204030204" pitchFamily="34" charset="0"/>
                <a:ea typeface="Calibri"/>
                <a:cs typeface="Calibri" panose="020F0502020204030204" pitchFamily="34" charset="0"/>
                <a:sym typeface="Calibri"/>
              </a:rPr>
              <a:t>needs</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to be promoted to be the new leader</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30000"/>
              </a:lnSpc>
              <a:spcBef>
                <a:spcPts val="600"/>
              </a:spcBef>
              <a:spcAft>
                <a:spcPts val="0"/>
              </a:spcAft>
              <a:buClr>
                <a:srgbClr val="000000"/>
              </a:buClr>
              <a:buSzPts val="2000"/>
              <a:buFont typeface="Arial"/>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Clients need to be reconfigured to send their writes to the new leader and the other followers need to start consuming data changes from the new leader. </a:t>
            </a:r>
            <a:endParaRPr kumimoji="0"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30000"/>
              </a:lnSpc>
              <a:spcBef>
                <a:spcPts val="600"/>
              </a:spcBef>
              <a:spcAft>
                <a:spcPts val="0"/>
              </a:spcAft>
              <a:buClr>
                <a:srgbClr val="000000"/>
              </a:buClr>
              <a:buSzPts val="2000"/>
              <a:buFont typeface="Arial"/>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Failover can happen manually (an administrator is notified that the leader has failed and takes the necessary steps to make a new leader) or automatically</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30000"/>
              </a:lnSpc>
              <a:spcBef>
                <a:spcPts val="600"/>
              </a:spcBef>
              <a:spcAft>
                <a:spcPts val="0"/>
              </a:spcAft>
              <a:buClr>
                <a:srgbClr val="000000"/>
              </a:buClr>
              <a:buSzPts val="2000"/>
              <a:buFont typeface="Arial"/>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Steps followed in an automatic failover process:</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30000"/>
              </a:lnSpc>
              <a:spcBef>
                <a:spcPts val="600"/>
              </a:spcBef>
              <a:spcAft>
                <a:spcPts val="0"/>
              </a:spcAft>
              <a:buClr>
                <a:srgbClr val="000000"/>
              </a:buClr>
              <a:buSzPts val="2000"/>
              <a:buFont typeface="Calibri"/>
              <a:buAutoNum type="arabicPeriod"/>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Determining that the leader has failed.</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30000"/>
              </a:lnSpc>
              <a:spcBef>
                <a:spcPts val="600"/>
              </a:spcBef>
              <a:spcAft>
                <a:spcPts val="0"/>
              </a:spcAft>
              <a:buClr>
                <a:srgbClr val="000000"/>
              </a:buClr>
              <a:buSzPts val="2000"/>
              <a:buFont typeface="Calibri"/>
              <a:buAutoNum type="arabicPeriod"/>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Choosing a new leader</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30000"/>
              </a:lnSpc>
              <a:spcBef>
                <a:spcPts val="600"/>
              </a:spcBef>
              <a:spcAft>
                <a:spcPts val="0"/>
              </a:spcAft>
              <a:buClr>
                <a:srgbClr val="000000"/>
              </a:buClr>
              <a:buSzPts val="2000"/>
              <a:buFont typeface="Calibri"/>
              <a:buAutoNum type="arabicPeriod"/>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Reconfiguring the system to use the new leader</a:t>
            </a:r>
            <a:endParaRPr kumimoji="0"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3185</TotalTime>
  <Words>1973</Words>
  <Application>Microsoft Office PowerPoint</Application>
  <PresentationFormat>Widescreen</PresentationFormat>
  <Paragraphs>139</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183</cp:revision>
  <dcterms:created xsi:type="dcterms:W3CDTF">2019-05-30T23:14:00Z</dcterms:created>
  <dcterms:modified xsi:type="dcterms:W3CDTF">2024-03-20T08:08:14Z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