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719" r:id="rId2"/>
  </p:sldMasterIdLst>
  <p:notesMasterIdLst>
    <p:notesMasterId r:id="rId11"/>
  </p:notesMasterIdLst>
  <p:sldIdLst>
    <p:sldId id="256" r:id="rId3"/>
    <p:sldId id="387" r:id="rId4"/>
    <p:sldId id="392" r:id="rId5"/>
    <p:sldId id="389" r:id="rId6"/>
    <p:sldId id="388" r:id="rId7"/>
    <p:sldId id="390" r:id="rId8"/>
    <p:sldId id="391" r:id="rId9"/>
    <p:sldId id="287"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577">
          <p15:clr>
            <a:srgbClr val="A4A3A4"/>
          </p15:clr>
        </p15:guide>
        <p15:guide id="2" pos="383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j+yu/tuc+/7yWFtMzY0AxJFjh+K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199" autoAdjust="0"/>
  </p:normalViewPr>
  <p:slideViewPr>
    <p:cSldViewPr snapToGrid="0">
      <p:cViewPr varScale="1">
        <p:scale>
          <a:sx n="71" d="100"/>
          <a:sy n="71" d="100"/>
        </p:scale>
        <p:origin x="1032" y="72"/>
      </p:cViewPr>
      <p:guideLst>
        <p:guide orient="horz" pos="2577"/>
        <p:guide pos="3830"/>
      </p:guideLst>
    </p:cSldViewPr>
  </p:slideViewPr>
  <p:notesTextViewPr>
    <p:cViewPr>
      <p:scale>
        <a:sx n="1" d="1"/>
        <a:sy n="1" d="1"/>
      </p:scale>
      <p:origin x="0" y="0"/>
    </p:cViewPr>
  </p:notesTextViewPr>
  <p:sorterViewPr>
    <p:cViewPr>
      <p:scale>
        <a:sx n="140" d="100"/>
        <a:sy n="14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3" Type="http://schemas.openxmlformats.org/officeDocument/2006/relationships/slide" Target="slides/slide1.xml"/><Relationship Id="rId7" Type="http://schemas.openxmlformats.org/officeDocument/2006/relationships/slide" Target="slides/slide5.xml"/><Relationship Id="rId59"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8" Type="http://schemas.openxmlformats.org/officeDocument/2006/relationships/viewProps" Target="viewProps.xml"/><Relationship Id="rId5" Type="http://schemas.openxmlformats.org/officeDocument/2006/relationships/slide" Target="slides/slide3.xml"/><Relationship Id="rId57" Type="http://schemas.openxmlformats.org/officeDocument/2006/relationships/presProps" Target="presProps.xml"/><Relationship Id="rId10" Type="http://schemas.openxmlformats.org/officeDocument/2006/relationships/slide" Target="slides/slide8.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1" name="Google Shape;8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2" name="Google Shape;462;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7" name="Google Shape;17;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5" name="Footer Placeholder 4">
            <a:extLst>
              <a:ext uri="{FF2B5EF4-FFF2-40B4-BE49-F238E27FC236}">
                <a16:creationId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pic>
        <p:nvPicPr>
          <p:cNvPr id="8" name="Google Shape;26;p31" descr="A logo for a university&#10;&#10;Description automatically generated">
            <a:extLst>
              <a:ext uri="{FF2B5EF4-FFF2-40B4-BE49-F238E27FC236}">
                <a16:creationId xmlns:a16="http://schemas.microsoft.com/office/drawing/2014/main" id="{97940588-5629-EF7A-A07F-236B63A22F8A}"/>
              </a:ext>
            </a:extLst>
          </p:cNvPr>
          <p:cNvPicPr preferRelativeResize="0"/>
          <p:nvPr userDrawn="1"/>
        </p:nvPicPr>
        <p:blipFill rotWithShape="1">
          <a:blip r:embed="rId2">
            <a:alphaModFix/>
          </a:blip>
          <a:srcRect l="23914" t="9484" r="22524" b="7889"/>
          <a:stretch/>
        </p:blipFill>
        <p:spPr>
          <a:xfrm>
            <a:off x="11218606" y="0"/>
            <a:ext cx="917809" cy="1415845"/>
          </a:xfrm>
          <a:prstGeom prst="rect">
            <a:avLst/>
          </a:prstGeom>
          <a:noFill/>
          <a:ln>
            <a:noFill/>
          </a:ln>
        </p:spPr>
      </p:pic>
    </p:spTree>
    <p:extLst>
      <p:ext uri="{BB962C8B-B14F-4D97-AF65-F5344CB8AC3E}">
        <p14:creationId xmlns:p14="http://schemas.microsoft.com/office/powerpoint/2010/main" val="1668477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5" name="Footer Placeholder 4">
            <a:extLst>
              <a:ext uri="{FF2B5EF4-FFF2-40B4-BE49-F238E27FC236}">
                <a16:creationId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288617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6" name="Footer Placeholder 5">
            <a:extLst>
              <a:ext uri="{FF2B5EF4-FFF2-40B4-BE49-F238E27FC236}">
                <a16:creationId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1945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8" name="Footer Placeholder 7">
            <a:extLst>
              <a:ext uri="{FF2B5EF4-FFF2-40B4-BE49-F238E27FC236}">
                <a16:creationId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63055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4" name="Footer Placeholder 3">
            <a:extLst>
              <a:ext uri="{FF2B5EF4-FFF2-40B4-BE49-F238E27FC236}">
                <a16:creationId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360221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AC4010-3CC3-4ED9-BC47-437A2B95829A}"/>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3" name="Footer Placeholder 2">
            <a:extLst>
              <a:ext uri="{FF2B5EF4-FFF2-40B4-BE49-F238E27FC236}">
                <a16:creationId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8956204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6" name="Footer Placeholder 5">
            <a:extLst>
              <a:ext uri="{FF2B5EF4-FFF2-40B4-BE49-F238E27FC236}">
                <a16:creationId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7872084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6" name="Footer Placeholder 5">
            <a:extLst>
              <a:ext uri="{FF2B5EF4-FFF2-40B4-BE49-F238E27FC236}">
                <a16:creationId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0169062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5" name="Footer Placeholder 4">
            <a:extLst>
              <a:ext uri="{FF2B5EF4-FFF2-40B4-BE49-F238E27FC236}">
                <a16:creationId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9034330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5" name="Footer Placeholder 4">
            <a:extLst>
              <a:ext uri="{FF2B5EF4-FFF2-40B4-BE49-F238E27FC236}">
                <a16:creationId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11836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2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21"/>
        <p:cNvGrpSpPr/>
        <p:nvPr/>
      </p:nvGrpSpPr>
      <p:grpSpPr>
        <a:xfrm>
          <a:off x="0" y="0"/>
          <a:ext cx="0" cy="0"/>
          <a:chOff x="0" y="0"/>
          <a:chExt cx="0" cy="0"/>
        </a:xfrm>
      </p:grpSpPr>
      <p:sp>
        <p:nvSpPr>
          <p:cNvPr id="22" name="Google Shape;22;p31"/>
          <p:cNvSpPr txBox="1">
            <a:spLocks noGrp="1"/>
          </p:cNvSpPr>
          <p:nvPr>
            <p:ph type="body" idx="1"/>
          </p:nvPr>
        </p:nvSpPr>
        <p:spPr>
          <a:xfrm>
            <a:off x="838200" y="1825625"/>
            <a:ext cx="7639594"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1192688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2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2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2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3"/>
        <p:cNvGrpSpPr/>
        <p:nvPr/>
      </p:nvGrpSpPr>
      <p:grpSpPr>
        <a:xfrm>
          <a:off x="0" y="0"/>
          <a:ext cx="0" cy="0"/>
          <a:chOff x="0" y="0"/>
          <a:chExt cx="0" cy="0"/>
        </a:xfrm>
      </p:grpSpPr>
      <p:sp>
        <p:nvSpPr>
          <p:cNvPr id="54" name="Google Shape;54;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6" name="Google Shape;56;p2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7" name="Google Shape;57;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0"/>
        <p:cNvGrpSpPr/>
        <p:nvPr/>
      </p:nvGrpSpPr>
      <p:grpSpPr>
        <a:xfrm>
          <a:off x="0" y="0"/>
          <a:ext cx="0" cy="0"/>
          <a:chOff x="0" y="0"/>
          <a:chExt cx="0" cy="0"/>
        </a:xfrm>
      </p:grpSpPr>
      <p:sp>
        <p:nvSpPr>
          <p:cNvPr id="61" name="Google Shape;61;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0"/>
          <p:cNvSpPr>
            <a:spLocks noGrp="1"/>
          </p:cNvSpPr>
          <p:nvPr>
            <p:ph type="pic" idx="2"/>
          </p:nvPr>
        </p:nvSpPr>
        <p:spPr>
          <a:xfrm>
            <a:off x="5183188" y="987425"/>
            <a:ext cx="6172200" cy="4873625"/>
          </a:xfrm>
          <a:prstGeom prst="rect">
            <a:avLst/>
          </a:prstGeom>
          <a:noFill/>
          <a:ln>
            <a:noFill/>
          </a:ln>
        </p:spPr>
      </p:sp>
      <p:sp>
        <p:nvSpPr>
          <p:cNvPr id="63" name="Google Shape;63;p3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7"/>
        <p:cNvGrpSpPr/>
        <p:nvPr/>
      </p:nvGrpSpPr>
      <p:grpSpPr>
        <a:xfrm>
          <a:off x="0" y="0"/>
          <a:ext cx="0" cy="0"/>
          <a:chOff x="0" y="0"/>
          <a:chExt cx="0" cy="0"/>
        </a:xfrm>
      </p:grpSpPr>
      <p:sp>
        <p:nvSpPr>
          <p:cNvPr id="68" name="Google Shape;68;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3"/>
        <p:cNvGrpSpPr/>
        <p:nvPr/>
      </p:nvGrpSpPr>
      <p:grpSpPr>
        <a:xfrm>
          <a:off x="0" y="0"/>
          <a:ext cx="0" cy="0"/>
          <a:chOff x="0" y="0"/>
          <a:chExt cx="0" cy="0"/>
        </a:xfrm>
      </p:grpSpPr>
      <p:sp>
        <p:nvSpPr>
          <p:cNvPr id="74" name="Google Shape;74;p3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3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5" name="Footer Placeholder 4">
            <a:extLst>
              <a:ext uri="{FF2B5EF4-FFF2-40B4-BE49-F238E27FC236}">
                <a16:creationId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917770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26-02-2024</a:t>
            </a:fld>
            <a:endParaRPr lang="en-IN"/>
          </a:p>
        </p:txBody>
      </p:sp>
      <p:sp>
        <p:nvSpPr>
          <p:cNvPr id="5" name="Footer Placeholder 4">
            <a:extLst>
              <a:ext uri="{FF2B5EF4-FFF2-40B4-BE49-F238E27FC236}">
                <a16:creationId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144393686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
          <p:cNvSpPr/>
          <p:nvPr/>
        </p:nvSpPr>
        <p:spPr>
          <a:xfrm>
            <a:off x="4694786" y="1309252"/>
            <a:ext cx="749721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dirty="0">
                <a:solidFill>
                  <a:srgbClr val="C55A11"/>
                </a:solidFill>
                <a:latin typeface="Calibri"/>
                <a:ea typeface="Calibri"/>
                <a:cs typeface="Calibri"/>
                <a:sym typeface="Calibri"/>
              </a:rPr>
              <a:t>CLOUD COMPUTING</a:t>
            </a:r>
            <a:endParaRPr sz="1400" b="0" i="0" u="none" strike="noStrike" cap="none" dirty="0">
              <a:solidFill>
                <a:srgbClr val="000000"/>
              </a:solidFill>
              <a:latin typeface="Arial"/>
              <a:ea typeface="Arial"/>
              <a:cs typeface="Arial"/>
              <a:sym typeface="Arial"/>
            </a:endParaRPr>
          </a:p>
        </p:txBody>
      </p:sp>
      <p:sp>
        <p:nvSpPr>
          <p:cNvPr id="84" name="Google Shape;84;p1"/>
          <p:cNvSpPr/>
          <p:nvPr/>
        </p:nvSpPr>
        <p:spPr>
          <a:xfrm>
            <a:off x="5100373" y="4530883"/>
            <a:ext cx="5755328"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000" b="0" i="0" u="none" strike="noStrike" cap="none" dirty="0">
                <a:solidFill>
                  <a:schemeClr val="dk1"/>
                </a:solidFill>
                <a:latin typeface="Calibri"/>
                <a:ea typeface="Calibri"/>
                <a:cs typeface="Calibri"/>
                <a:sym typeface="Calibri"/>
              </a:rPr>
              <a:t>Department of Computer Science and Engineering</a:t>
            </a:r>
            <a:endParaRPr sz="2000" b="0" i="0" u="none" strike="noStrike" cap="none" dirty="0">
              <a:solidFill>
                <a:schemeClr val="dk1"/>
              </a:solidFill>
              <a:latin typeface="Calibri"/>
              <a:ea typeface="Calibri"/>
              <a:cs typeface="Calibri"/>
              <a:sym typeface="Calibri"/>
            </a:endParaRPr>
          </a:p>
        </p:txBody>
      </p:sp>
      <p:grpSp>
        <p:nvGrpSpPr>
          <p:cNvPr id="85" name="Google Shape;85;p1"/>
          <p:cNvGrpSpPr/>
          <p:nvPr/>
        </p:nvGrpSpPr>
        <p:grpSpPr>
          <a:xfrm>
            <a:off x="313844" y="5489699"/>
            <a:ext cx="1066895" cy="1078155"/>
            <a:chOff x="313844" y="5489699"/>
            <a:chExt cx="1066895" cy="1078155"/>
          </a:xfrm>
        </p:grpSpPr>
        <p:sp>
          <p:nvSpPr>
            <p:cNvPr id="86" name="Google Shape;86;p1"/>
            <p:cNvSpPr/>
            <p:nvPr/>
          </p:nvSpPr>
          <p:spPr>
            <a:xfrm rot="5400000">
              <a:off x="824432" y="6011547"/>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7" name="Google Shape;87;p1"/>
            <p:cNvSpPr/>
            <p:nvPr/>
          </p:nvSpPr>
          <p:spPr>
            <a:xfrm rot="10800000">
              <a:off x="313844" y="5489699"/>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cxnSp>
        <p:nvCxnSpPr>
          <p:cNvPr id="88" name="Google Shape;88;p1"/>
          <p:cNvCxnSpPr/>
          <p:nvPr/>
        </p:nvCxnSpPr>
        <p:spPr>
          <a:xfrm rot="10800000" flipH="1">
            <a:off x="4655320" y="3783170"/>
            <a:ext cx="4581449" cy="1"/>
          </a:xfrm>
          <a:prstGeom prst="straightConnector1">
            <a:avLst/>
          </a:prstGeom>
          <a:noFill/>
          <a:ln w="38100" cap="flat" cmpd="sng">
            <a:solidFill>
              <a:srgbClr val="C55A11"/>
            </a:solidFill>
            <a:prstDash val="solid"/>
            <a:miter lim="800000"/>
            <a:headEnd type="none" w="sm" len="sm"/>
            <a:tailEnd type="none" w="sm" len="sm"/>
          </a:ln>
        </p:spPr>
      </p:cxnSp>
      <p:grpSp>
        <p:nvGrpSpPr>
          <p:cNvPr id="89" name="Google Shape;89;p1"/>
          <p:cNvGrpSpPr/>
          <p:nvPr/>
        </p:nvGrpSpPr>
        <p:grpSpPr>
          <a:xfrm rot="10800000">
            <a:off x="10855702" y="266068"/>
            <a:ext cx="1066895" cy="1078155"/>
            <a:chOff x="313844" y="5489699"/>
            <a:chExt cx="1066895" cy="1078155"/>
          </a:xfrm>
        </p:grpSpPr>
        <p:sp>
          <p:nvSpPr>
            <p:cNvPr id="90" name="Google Shape;90;p1"/>
            <p:cNvSpPr/>
            <p:nvPr/>
          </p:nvSpPr>
          <p:spPr>
            <a:xfrm rot="5400000">
              <a:off x="824432" y="6011547"/>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1" name="Google Shape;91;p1"/>
            <p:cNvSpPr/>
            <p:nvPr/>
          </p:nvSpPr>
          <p:spPr>
            <a:xfrm rot="10800000">
              <a:off x="313844" y="5489699"/>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92" name="Google Shape;92;p1"/>
          <p:cNvSpPr/>
          <p:nvPr/>
        </p:nvSpPr>
        <p:spPr>
          <a:xfrm>
            <a:off x="4895952" y="2491003"/>
            <a:ext cx="5185011"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rgbClr val="0070C0"/>
                </a:solidFill>
                <a:latin typeface="Calibri"/>
                <a:ea typeface="Calibri"/>
                <a:cs typeface="Calibri"/>
                <a:sym typeface="Calibri"/>
              </a:rPr>
              <a:t>Multi Leader Replication </a:t>
            </a:r>
          </a:p>
        </p:txBody>
      </p:sp>
      <p:sp>
        <p:nvSpPr>
          <p:cNvPr id="95" name="Google Shape;95;p1"/>
          <p:cNvSpPr txBox="1"/>
          <p:nvPr/>
        </p:nvSpPr>
        <p:spPr>
          <a:xfrm>
            <a:off x="5100373" y="3977613"/>
            <a:ext cx="4581449"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rgbClr val="000000"/>
                </a:solidFill>
                <a:latin typeface="Arial"/>
                <a:ea typeface="Arial"/>
                <a:cs typeface="Arial"/>
                <a:sym typeface="Arial"/>
              </a:rPr>
              <a:t>Dr. </a:t>
            </a:r>
            <a:r>
              <a:rPr lang="en-US" sz="2000" b="1" dirty="0"/>
              <a:t>Prafullata Kiran Auradkar</a:t>
            </a:r>
            <a:endParaRPr lang="en-US" sz="1400" b="0" i="0" u="none" strike="noStrike" cap="none" dirty="0">
              <a:solidFill>
                <a:srgbClr val="000000"/>
              </a:solidFill>
              <a:latin typeface="Arial"/>
              <a:ea typeface="Arial"/>
              <a:cs typeface="Arial"/>
              <a:sym typeface="Arial"/>
            </a:endParaRPr>
          </a:p>
        </p:txBody>
      </p:sp>
      <p:pic>
        <p:nvPicPr>
          <p:cNvPr id="2" name="Google Shape;134;p1" descr="A logo for a university&#10;&#10;Description automatically generated">
            <a:extLst>
              <a:ext uri="{FF2B5EF4-FFF2-40B4-BE49-F238E27FC236}">
                <a16:creationId xmlns:a16="http://schemas.microsoft.com/office/drawing/2014/main" id="{9F99DB26-A314-C464-5D1A-5F94BCF000D7}"/>
              </a:ext>
            </a:extLst>
          </p:cNvPr>
          <p:cNvPicPr preferRelativeResize="0"/>
          <p:nvPr/>
        </p:nvPicPr>
        <p:blipFill rotWithShape="1">
          <a:blip r:embed="rId3">
            <a:alphaModFix/>
          </a:blip>
          <a:srcRect l="23914" t="9484" r="22524" b="18948"/>
          <a:stretch/>
        </p:blipFill>
        <p:spPr>
          <a:xfrm>
            <a:off x="992173" y="1172582"/>
            <a:ext cx="2721728" cy="3636632"/>
          </a:xfrm>
          <a:prstGeom prst="rect">
            <a:avLst/>
          </a:prstGeom>
          <a:noFill/>
          <a:ln>
            <a:noFill/>
          </a:ln>
        </p:spPr>
      </p:pic>
      <p:sp>
        <p:nvSpPr>
          <p:cNvPr id="3" name="Google Shape;112;p1">
            <a:extLst>
              <a:ext uri="{FF2B5EF4-FFF2-40B4-BE49-F238E27FC236}">
                <a16:creationId xmlns:a16="http://schemas.microsoft.com/office/drawing/2014/main" id="{F482A5A5-1D43-4986-AE1A-172CEE980085}"/>
              </a:ext>
            </a:extLst>
          </p:cNvPr>
          <p:cNvSpPr/>
          <p:nvPr/>
        </p:nvSpPr>
        <p:spPr>
          <a:xfrm>
            <a:off x="359563" y="5412850"/>
            <a:ext cx="11563034" cy="10772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dirty="0">
                <a:solidFill>
                  <a:schemeClr val="dk1"/>
                </a:solidFill>
                <a:latin typeface="Arial"/>
                <a:ea typeface="Arial"/>
                <a:cs typeface="Arial"/>
                <a:sym typeface="Arial"/>
              </a:rPr>
              <a:t>Acknowledgements:</a:t>
            </a:r>
            <a:endParaRPr sz="1400" b="0" i="0" u="none" strike="noStrike" cap="none" dirty="0">
              <a:solidFill>
                <a:srgbClr val="000000"/>
              </a:solidFill>
              <a:latin typeface="Arial"/>
              <a:ea typeface="Arial"/>
              <a:cs typeface="Arial"/>
              <a:sym typeface="Arial"/>
            </a:endParaRPr>
          </a:p>
          <a:p>
            <a:pPr algn="just">
              <a:buSzPts val="1200"/>
            </a:pPr>
            <a:r>
              <a:rPr lang="en-US" sz="1200" b="0" i="0" u="none" strike="noStrike" cap="none" dirty="0">
                <a:solidFill>
                  <a:schemeClr val="dk1"/>
                </a:solidFill>
                <a:latin typeface="Arial"/>
                <a:ea typeface="Arial"/>
                <a:cs typeface="Arial"/>
                <a:sym typeface="Arial"/>
              </a:rPr>
              <a:t>Significant information in the slide deck presented through the Unit 3 of the course have been created by </a:t>
            </a:r>
            <a:r>
              <a:rPr lang="en-US" sz="1200" b="1" dirty="0">
                <a:solidFill>
                  <a:schemeClr val="dk1"/>
                </a:solidFill>
              </a:rPr>
              <a:t>Dr. H.L. Phalachandra </a:t>
            </a:r>
            <a:r>
              <a:rPr lang="en-US" sz="1200" b="0" i="0" u="none" strike="noStrike" cap="none" dirty="0">
                <a:solidFill>
                  <a:schemeClr val="dk1"/>
                </a:solidFill>
                <a:latin typeface="Arial"/>
                <a:ea typeface="Arial"/>
                <a:cs typeface="Arial"/>
                <a:sym typeface="Arial"/>
              </a:rPr>
              <a:t>and would like to acknowledge and thank him for the same. There have been some information which I might have leveraged from the content of </a:t>
            </a:r>
            <a:r>
              <a:rPr lang="en-US" sz="1200" b="1" i="0" u="none" strike="noStrike" cap="none" dirty="0">
                <a:solidFill>
                  <a:schemeClr val="dk1"/>
                </a:solidFill>
                <a:latin typeface="Arial"/>
                <a:ea typeface="Arial"/>
                <a:cs typeface="Arial"/>
                <a:sym typeface="Arial"/>
              </a:rPr>
              <a:t>Dr. K.V. Subramaniam’s </a:t>
            </a:r>
            <a:r>
              <a:rPr lang="en-US" sz="1200" b="0" i="0" u="none" strike="noStrike" cap="none" dirty="0">
                <a:solidFill>
                  <a:schemeClr val="dk1"/>
                </a:solidFill>
                <a:latin typeface="Arial"/>
                <a:ea typeface="Arial"/>
                <a:cs typeface="Arial"/>
                <a:sym typeface="Arial"/>
              </a:rPr>
              <a:t>lecture contents too. I may have supplemented the same with contents from books and other sources from Internet and would like to sincerely thank, acknowledge and reiterate that the credit/rights for the same remain with the original authors/publishers only. These are intended for classroom presentation only.</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179014" y="511218"/>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D7D31">
                    <a:lumMod val="75000"/>
                  </a:srgbClr>
                </a:solidFill>
                <a:effectLst/>
                <a:uLnTx/>
                <a:uFillTx/>
                <a:latin typeface="Calibri"/>
                <a:ea typeface="+mn-ea"/>
                <a:cs typeface="+mn-cs"/>
              </a:rPr>
              <a:t>Multi-Leader Replication</a:t>
            </a:r>
            <a:endPar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978834"/>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179014" y="11156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CLOUD COMPUTING</a:t>
            </a:r>
          </a:p>
        </p:txBody>
      </p:sp>
      <p:sp>
        <p:nvSpPr>
          <p:cNvPr id="3" name="AutoShape 4" descr="Dell J155F PERC 6/E SAS PCI-E Raid Controller for PowerVault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TextBox 3"/>
          <p:cNvSpPr txBox="1"/>
          <p:nvPr/>
        </p:nvSpPr>
        <p:spPr>
          <a:xfrm>
            <a:off x="103574" y="1103178"/>
            <a:ext cx="12088425" cy="5860329"/>
          </a:xfrm>
          <a:prstGeom prst="rect">
            <a:avLst/>
          </a:prstGeom>
          <a:noFill/>
        </p:spPr>
        <p:txBody>
          <a:bodyPr wrap="square" rtlCol="0">
            <a:normAutofit/>
          </a:bodyPr>
          <a:lstStyle/>
          <a:p>
            <a:pPr>
              <a:lnSpc>
                <a:spcPct val="120000"/>
              </a:lnSpc>
              <a:spcBef>
                <a:spcPts val="400"/>
              </a:spcBef>
              <a:buClrTx/>
              <a:defRPr/>
            </a:pPr>
            <a:r>
              <a:rPr kumimoji="0" lang="en-US" sz="2400" b="1" i="1"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Recap: Replication </a:t>
            </a:r>
            <a:r>
              <a:rPr kumimoji="0" lang="en-US" sz="2400" i="1"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is a </a:t>
            </a:r>
            <a:r>
              <a:rPr kumimoji="0" lang="en-US" sz="2400" b="0" i="1"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means keeping a copy of the same data on multiple machines that are connected via a network. We discussed that there were three popular algorithms for replicating changes between nodes: single-leader, multi-leader, and leaderless replication. </a:t>
            </a:r>
          </a:p>
          <a:p>
            <a:pPr marL="342900" indent="-342900">
              <a:lnSpc>
                <a:spcPct val="120000"/>
              </a:lnSpc>
              <a:spcBef>
                <a:spcPts val="400"/>
              </a:spcBef>
              <a:buClrTx/>
              <a:buFont typeface="Wingdings" panose="05000000000000000000" pitchFamily="2" charset="2"/>
              <a:buChar char="§"/>
              <a:defRPr/>
            </a:pPr>
            <a:r>
              <a:rPr kumimoji="0" lang="en-US" sz="2400" b="0" i="1"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We discussed </a:t>
            </a:r>
            <a:r>
              <a:rPr kumimoji="0" lang="en-US" sz="2400" b="1" i="1" u="none" strike="noStrike" kern="0" cap="none" spc="0" normalizeH="0" baseline="0" noProof="0" dirty="0">
                <a:ln>
                  <a:noFill/>
                </a:ln>
                <a:solidFill>
                  <a:srgbClr val="C00000"/>
                </a:solidFill>
                <a:effectLst/>
                <a:uLnTx/>
                <a:uFillTx/>
                <a:latin typeface="Calibri" panose="020F0502020204030204" pitchFamily="34" charset="0"/>
                <a:ea typeface="Calibri"/>
                <a:cs typeface="Calibri" panose="020F0502020204030204" pitchFamily="34" charset="0"/>
                <a:sym typeface="Calibri"/>
              </a:rPr>
              <a:t>Leader Based Replication </a:t>
            </a:r>
            <a:r>
              <a:rPr kumimoji="0" lang="en-US" sz="2400" b="0" i="1"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earlier. </a:t>
            </a:r>
          </a:p>
          <a:p>
            <a:pPr marL="342900" marR="0" lvl="0" indent="-342900" algn="l" defTabSz="914400" rtl="0" eaLnBrk="1" fontAlgn="auto" latinLnBrk="0" hangingPunct="1">
              <a:lnSpc>
                <a:spcPct val="120000"/>
              </a:lnSpc>
              <a:spcBef>
                <a:spcPts val="40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Leader-based replication has a single bottleneck in the leader</a:t>
            </a:r>
          </a:p>
          <a:p>
            <a:pPr marL="342900" marR="0" lvl="0" indent="-342900" algn="l" defTabSz="914400" rtl="0" eaLnBrk="1" fontAlgn="auto" latinLnBrk="0" hangingPunct="1">
              <a:lnSpc>
                <a:spcPct val="120000"/>
              </a:lnSpc>
              <a:spcBef>
                <a:spcPts val="400"/>
              </a:spcBef>
              <a:spcAft>
                <a:spcPts val="0"/>
              </a:spcAft>
              <a:buClrTx/>
              <a:buSzTx/>
              <a:buFont typeface="Wingdings" panose="05000000000000000000" pitchFamily="2" charset="2"/>
              <a:buChar char="§"/>
              <a:tabLst/>
              <a:defRPr/>
            </a:pPr>
            <a:r>
              <a:rPr lang="en-IN" sz="2400" kern="1200" dirty="0">
                <a:solidFill>
                  <a:prstClr val="black"/>
                </a:solidFill>
                <a:latin typeface="Calibri"/>
                <a:ea typeface="+mn-ea"/>
                <a:cs typeface="+mn-cs"/>
              </a:rPr>
              <a:t>All writes must go through it. If there is a network interruption between the user and the leader, then no writes are allowed.</a:t>
            </a:r>
          </a:p>
          <a:p>
            <a:pPr marL="342900" marR="0" lvl="0" indent="-342900" algn="l" defTabSz="914400" rtl="0" eaLnBrk="1" fontAlgn="auto" latinLnBrk="0" hangingPunct="1">
              <a:lnSpc>
                <a:spcPct val="120000"/>
              </a:lnSpc>
              <a:spcBef>
                <a:spcPts val="400"/>
              </a:spcBef>
              <a:spcAft>
                <a:spcPts val="0"/>
              </a:spcAft>
              <a:buClrTx/>
              <a:buSzTx/>
              <a:buFont typeface="Wingdings" panose="05000000000000000000" pitchFamily="2" charset="2"/>
              <a:buChar char="§"/>
              <a:tabLst/>
              <a:defRPr/>
            </a:pPr>
            <a:r>
              <a:rPr lang="en-US" sz="2400" kern="1200" dirty="0">
                <a:solidFill>
                  <a:prstClr val="black"/>
                </a:solidFill>
                <a:latin typeface="Calibri"/>
                <a:ea typeface="+mn-ea"/>
                <a:cs typeface="+mn-cs"/>
              </a:rPr>
              <a:t>An alternate approach to consider is , what if we have more than one leader through whom you can do the writes.</a:t>
            </a:r>
          </a:p>
        </p:txBody>
      </p:sp>
    </p:spTree>
    <p:extLst>
      <p:ext uri="{BB962C8B-B14F-4D97-AF65-F5344CB8AC3E}">
        <p14:creationId xmlns:p14="http://schemas.microsoft.com/office/powerpoint/2010/main" val="3843340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11903B1-9C51-43B9-884C-6670DC197916}"/>
              </a:ext>
            </a:extLst>
          </p:cNvPr>
          <p:cNvPicPr>
            <a:picLocks noChangeAspect="1"/>
          </p:cNvPicPr>
          <p:nvPr/>
        </p:nvPicPr>
        <p:blipFill>
          <a:blip r:embed="rId2"/>
          <a:stretch>
            <a:fillRect/>
          </a:stretch>
        </p:blipFill>
        <p:spPr>
          <a:xfrm>
            <a:off x="5724085" y="2924505"/>
            <a:ext cx="6467915" cy="3946280"/>
          </a:xfrm>
          <a:prstGeom prst="rect">
            <a:avLst/>
          </a:prstGeom>
        </p:spPr>
      </p:pic>
      <p:sp>
        <p:nvSpPr>
          <p:cNvPr id="4" name="TextBox 3"/>
          <p:cNvSpPr txBox="1"/>
          <p:nvPr/>
        </p:nvSpPr>
        <p:spPr>
          <a:xfrm>
            <a:off x="103574" y="1103179"/>
            <a:ext cx="12088425" cy="5643262"/>
          </a:xfrm>
          <a:prstGeom prst="rect">
            <a:avLst/>
          </a:prstGeom>
          <a:noFill/>
        </p:spPr>
        <p:txBody>
          <a:bodyPr wrap="square" rtlCol="0">
            <a:normAutofit fontScale="92500" lnSpcReduction="10000"/>
          </a:bodyPr>
          <a:lstStyle/>
          <a:p>
            <a:pPr marR="0" lvl="0" algn="l" defTabSz="914400" rtl="0" eaLnBrk="1" fontAlgn="auto" latinLnBrk="0" hangingPunct="1">
              <a:lnSpc>
                <a:spcPct val="120000"/>
              </a:lnSpc>
              <a:spcBef>
                <a:spcPts val="400"/>
              </a:spcBef>
              <a:spcAft>
                <a:spcPts val="0"/>
              </a:spcAft>
              <a:buClrTx/>
              <a:buSzTx/>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So with this natural extension of the leader-based replication model of allowing more than one node to accept writes will lead to</a:t>
            </a:r>
          </a:p>
          <a:p>
            <a:pPr marL="285750" marR="0" lvl="0" indent="-285750" algn="l" defTabSz="914400" rtl="0" eaLnBrk="1" fontAlgn="auto" latinLnBrk="0" hangingPunct="1">
              <a:lnSpc>
                <a:spcPct val="120000"/>
              </a:lnSpc>
              <a:spcBef>
                <a:spcPts val="4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Each node that processes a write must forward that data change to all the other nodes</a:t>
            </a:r>
          </a:p>
          <a:p>
            <a:pPr marL="285750" marR="0" lvl="0" indent="-285750" algn="l" defTabSz="914400" rtl="0" eaLnBrk="1" fontAlgn="auto" latinLnBrk="0" hangingPunct="1">
              <a:lnSpc>
                <a:spcPct val="120000"/>
              </a:lnSpc>
              <a:spcBef>
                <a:spcPts val="4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This approach is also known as master/master or active/active replication</a:t>
            </a:r>
          </a:p>
          <a:p>
            <a:pPr marL="285750" marR="0" lvl="0" indent="-285750" algn="l" defTabSz="914400" rtl="0" eaLnBrk="1" fontAlgn="auto" latinLnBrk="0" hangingPunct="1">
              <a:lnSpc>
                <a:spcPct val="120000"/>
              </a:lnSpc>
              <a:spcBef>
                <a:spcPts val="4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Each leader simultaneously acts as a follower to the other leaders.</a:t>
            </a:r>
          </a:p>
          <a:p>
            <a:pPr marR="0" lvl="0" algn="l" defTabSz="914400" rtl="0" eaLnBrk="1" fontAlgn="auto" latinLnBrk="0" hangingPunct="1">
              <a:lnSpc>
                <a:spcPct val="120000"/>
              </a:lnSpc>
              <a:spcBef>
                <a:spcPts val="400"/>
              </a:spcBef>
              <a:spcAft>
                <a:spcPts val="0"/>
              </a:spcAft>
              <a:buClrTx/>
              <a:buSzTx/>
              <a:tabLst/>
              <a:defRPr/>
            </a:pPr>
            <a:r>
              <a:rPr lang="en-US" sz="2000" kern="1200" dirty="0">
                <a:solidFill>
                  <a:prstClr val="black"/>
                </a:solidFill>
                <a:latin typeface="Calibri"/>
                <a:ea typeface="+mn-ea"/>
                <a:cs typeface="+mn-cs"/>
              </a:rPr>
              <a:t>This would have different Use cases like</a:t>
            </a:r>
          </a:p>
          <a:p>
            <a:pPr marL="285750" marR="0" lvl="0" indent="-285750" algn="l" defTabSz="914400" rtl="0" eaLnBrk="1" fontAlgn="auto" latinLnBrk="0" hangingPunct="1">
              <a:lnSpc>
                <a:spcPct val="120000"/>
              </a:lnSpc>
              <a:spcBef>
                <a:spcPts val="400"/>
              </a:spcBef>
              <a:spcAft>
                <a:spcPts val="0"/>
              </a:spcAft>
              <a:buClrTx/>
              <a:buSzTx/>
              <a:buFont typeface="Arial" panose="020B0604020202020204" pitchFamily="34" charset="0"/>
              <a:buChar char="•"/>
              <a:tabLst/>
              <a:defRPr/>
            </a:pPr>
            <a:r>
              <a:rPr kumimoji="0" lang="en-IN" sz="2000" b="1" i="0" u="none" strike="noStrike" kern="1200" cap="none" spc="0" normalizeH="0" baseline="0" noProof="0" dirty="0">
                <a:ln>
                  <a:noFill/>
                </a:ln>
                <a:solidFill>
                  <a:prstClr val="black"/>
                </a:solidFill>
                <a:effectLst/>
                <a:uLnTx/>
                <a:uFillTx/>
                <a:latin typeface="Calibri"/>
                <a:ea typeface="+mn-ea"/>
                <a:cs typeface="+mn-cs"/>
              </a:rPr>
              <a:t>Multi-</a:t>
            </a:r>
            <a:r>
              <a:rPr kumimoji="0" lang="en-IN" sz="2000" b="1" i="0" u="none" strike="noStrike" kern="1200" cap="none" spc="0" normalizeH="0" baseline="0" noProof="0" dirty="0" err="1">
                <a:ln>
                  <a:noFill/>
                </a:ln>
                <a:solidFill>
                  <a:prstClr val="black"/>
                </a:solidFill>
                <a:effectLst/>
                <a:uLnTx/>
                <a:uFillTx/>
                <a:latin typeface="Calibri"/>
                <a:ea typeface="+mn-ea"/>
                <a:cs typeface="+mn-cs"/>
              </a:rPr>
              <a:t>Datacenter</a:t>
            </a:r>
            <a:r>
              <a:rPr kumimoji="0" lang="en-IN" sz="2000" b="1" i="0" u="none" strike="noStrike" kern="1200" cap="none" spc="0" normalizeH="0" baseline="0" noProof="0" dirty="0">
                <a:ln>
                  <a:noFill/>
                </a:ln>
                <a:solidFill>
                  <a:prstClr val="black"/>
                </a:solidFill>
                <a:effectLst/>
                <a:uLnTx/>
                <a:uFillTx/>
                <a:latin typeface="Calibri"/>
                <a:ea typeface="+mn-ea"/>
                <a:cs typeface="+mn-cs"/>
              </a:rPr>
              <a:t> operation</a:t>
            </a:r>
            <a:r>
              <a:rPr kumimoji="0" lang="en-IN" sz="2000" b="0" i="0" u="none" strike="noStrike" kern="1200" cap="none" spc="0" normalizeH="0" baseline="0" noProof="0" dirty="0">
                <a:ln>
                  <a:noFill/>
                </a:ln>
                <a:solidFill>
                  <a:prstClr val="black"/>
                </a:solidFill>
                <a:effectLst/>
                <a:uLnTx/>
                <a:uFillTx/>
                <a:latin typeface="Calibri"/>
                <a:ea typeface="+mn-ea"/>
                <a:cs typeface="+mn-cs"/>
              </a:rPr>
              <a:t> </a:t>
            </a:r>
            <a:r>
              <a:rPr kumimoji="0" lang="en-US" sz="2000" b="0" i="0" u="none" strike="noStrike" kern="1200" cap="none" spc="0" normalizeH="0" baseline="0" noProof="0" dirty="0">
                <a:ln>
                  <a:noFill/>
                </a:ln>
                <a:solidFill>
                  <a:prstClr val="black"/>
                </a:solidFill>
                <a:effectLst/>
                <a:uLnTx/>
                <a:uFillTx/>
                <a:latin typeface="Calibri"/>
                <a:ea typeface="+mn-ea"/>
                <a:cs typeface="+mn-cs"/>
              </a:rPr>
              <a:t>can have a </a:t>
            </a:r>
            <a:br>
              <a:rPr kumimoji="0" lang="en-US" sz="2000" b="0" i="0" u="none" strike="noStrike" kern="1200" cap="none" spc="0" normalizeH="0" baseline="0" noProof="0" dirty="0">
                <a:ln>
                  <a:noFill/>
                </a:ln>
                <a:solidFill>
                  <a:prstClr val="black"/>
                </a:solidFill>
                <a:effectLst/>
                <a:uLnTx/>
                <a:uFillTx/>
                <a:latin typeface="Calibri"/>
                <a:ea typeface="+mn-ea"/>
                <a:cs typeface="+mn-cs"/>
              </a:rPr>
            </a:br>
            <a:r>
              <a:rPr kumimoji="0" lang="en-US" sz="2000" b="0" i="0" u="none" strike="noStrike" kern="1200" cap="none" spc="0" normalizeH="0" baseline="0" noProof="0" dirty="0">
                <a:ln>
                  <a:noFill/>
                </a:ln>
                <a:solidFill>
                  <a:prstClr val="black"/>
                </a:solidFill>
                <a:effectLst/>
                <a:uLnTx/>
                <a:uFillTx/>
                <a:latin typeface="Calibri"/>
                <a:ea typeface="+mn-ea"/>
                <a:cs typeface="+mn-cs"/>
              </a:rPr>
              <a:t>leader in each datacenter. Each datacenter </a:t>
            </a:r>
            <a:br>
              <a:rPr kumimoji="0" lang="en-US" sz="2000" b="0" i="0" u="none" strike="noStrike" kern="1200" cap="none" spc="0" normalizeH="0" baseline="0" noProof="0" dirty="0">
                <a:ln>
                  <a:noFill/>
                </a:ln>
                <a:solidFill>
                  <a:prstClr val="black"/>
                </a:solidFill>
                <a:effectLst/>
                <a:uLnTx/>
                <a:uFillTx/>
                <a:latin typeface="Calibri"/>
                <a:ea typeface="+mn-ea"/>
                <a:cs typeface="+mn-cs"/>
              </a:rPr>
            </a:br>
            <a:r>
              <a:rPr kumimoji="0" lang="en-US" sz="2000" b="0" i="0" u="none" strike="noStrike" kern="1200" cap="none" spc="0" normalizeH="0" baseline="0" noProof="0" dirty="0">
                <a:ln>
                  <a:noFill/>
                </a:ln>
                <a:solidFill>
                  <a:prstClr val="black"/>
                </a:solidFill>
                <a:effectLst/>
                <a:uLnTx/>
                <a:uFillTx/>
                <a:latin typeface="Calibri"/>
                <a:ea typeface="+mn-ea"/>
                <a:cs typeface="+mn-cs"/>
              </a:rPr>
              <a:t>has a regular leader– follower replication and </a:t>
            </a:r>
            <a:br>
              <a:rPr kumimoji="0" lang="en-US" sz="2000" b="0" i="0" u="none" strike="noStrike" kern="1200" cap="none" spc="0" normalizeH="0" baseline="0" noProof="0" dirty="0">
                <a:ln>
                  <a:noFill/>
                </a:ln>
                <a:solidFill>
                  <a:prstClr val="black"/>
                </a:solidFill>
                <a:effectLst/>
                <a:uLnTx/>
                <a:uFillTx/>
                <a:latin typeface="Calibri"/>
                <a:ea typeface="+mn-ea"/>
                <a:cs typeface="+mn-cs"/>
              </a:rPr>
            </a:br>
            <a:r>
              <a:rPr kumimoji="0" lang="en-US" sz="2000" b="0" i="0" u="none" strike="noStrike" kern="1200" cap="none" spc="0" normalizeH="0" baseline="0" noProof="0" dirty="0">
                <a:ln>
                  <a:noFill/>
                </a:ln>
                <a:solidFill>
                  <a:prstClr val="black"/>
                </a:solidFill>
                <a:effectLst/>
                <a:uLnTx/>
                <a:uFillTx/>
                <a:latin typeface="Calibri"/>
                <a:ea typeface="+mn-ea"/>
                <a:cs typeface="+mn-cs"/>
              </a:rPr>
              <a:t>between datacenters, each datacenter’s </a:t>
            </a:r>
            <a:br>
              <a:rPr kumimoji="0" lang="en-US" sz="2000" b="0" i="0" u="none" strike="noStrike" kern="1200" cap="none" spc="0" normalizeH="0" baseline="0" noProof="0" dirty="0">
                <a:ln>
                  <a:noFill/>
                </a:ln>
                <a:solidFill>
                  <a:prstClr val="black"/>
                </a:solidFill>
                <a:effectLst/>
                <a:uLnTx/>
                <a:uFillTx/>
                <a:latin typeface="Calibri"/>
                <a:ea typeface="+mn-ea"/>
                <a:cs typeface="+mn-cs"/>
              </a:rPr>
            </a:br>
            <a:r>
              <a:rPr kumimoji="0" lang="en-US" sz="2000" b="0" i="0" u="none" strike="noStrike" kern="1200" cap="none" spc="0" normalizeH="0" baseline="0" noProof="0" dirty="0">
                <a:ln>
                  <a:noFill/>
                </a:ln>
                <a:solidFill>
                  <a:prstClr val="black"/>
                </a:solidFill>
                <a:effectLst/>
                <a:uLnTx/>
                <a:uFillTx/>
                <a:latin typeface="Calibri"/>
                <a:ea typeface="+mn-ea"/>
                <a:cs typeface="+mn-cs"/>
              </a:rPr>
              <a:t>leader replicates its changes to the leaders </a:t>
            </a:r>
            <a:br>
              <a:rPr kumimoji="0" lang="en-US" sz="2000" b="0" i="0" u="none" strike="noStrike" kern="1200" cap="none" spc="0" normalizeH="0" baseline="0" noProof="0" dirty="0">
                <a:ln>
                  <a:noFill/>
                </a:ln>
                <a:solidFill>
                  <a:prstClr val="black"/>
                </a:solidFill>
                <a:effectLst/>
                <a:uLnTx/>
                <a:uFillTx/>
                <a:latin typeface="Calibri"/>
                <a:ea typeface="+mn-ea"/>
                <a:cs typeface="+mn-cs"/>
              </a:rPr>
            </a:br>
            <a:r>
              <a:rPr kumimoji="0" lang="en-US" sz="2000" b="0" i="0" u="none" strike="noStrike" kern="1200" cap="none" spc="0" normalizeH="0" baseline="0" noProof="0" dirty="0">
                <a:ln>
                  <a:noFill/>
                </a:ln>
                <a:solidFill>
                  <a:prstClr val="black"/>
                </a:solidFill>
                <a:effectLst/>
                <a:uLnTx/>
                <a:uFillTx/>
                <a:latin typeface="Calibri"/>
                <a:ea typeface="+mn-ea"/>
                <a:cs typeface="+mn-cs"/>
              </a:rPr>
              <a:t>in other datacenters.</a:t>
            </a:r>
          </a:p>
          <a:p>
            <a:pPr marL="285750" marR="0" lvl="0" indent="-285750" algn="l" defTabSz="914400" rtl="0" eaLnBrk="1" fontAlgn="auto" latinLnBrk="0" hangingPunct="1">
              <a:lnSpc>
                <a:spcPct val="120000"/>
              </a:lnSpc>
              <a:spcBef>
                <a:spcPts val="400"/>
              </a:spcBef>
              <a:spcAft>
                <a:spcPts val="0"/>
              </a:spcAft>
              <a:buClrTx/>
              <a:buSzTx/>
              <a:buFont typeface="Arial" panose="020B0604020202020204" pitchFamily="34" charset="0"/>
              <a:buChar char="•"/>
              <a:tabLst/>
              <a:defRPr/>
            </a:pPr>
            <a:r>
              <a:rPr kumimoji="0" lang="en-IN" sz="2000" b="1" i="0" u="none" strike="noStrike" kern="1200" cap="none" spc="0" normalizeH="0" baseline="0" noProof="0" dirty="0">
                <a:ln>
                  <a:noFill/>
                </a:ln>
                <a:solidFill>
                  <a:prstClr val="black"/>
                </a:solidFill>
                <a:effectLst/>
                <a:uLnTx/>
                <a:uFillTx/>
                <a:latin typeface="Calibri"/>
                <a:ea typeface="+mn-ea"/>
                <a:cs typeface="+mn-cs"/>
              </a:rPr>
              <a:t>Clients with offline operation</a:t>
            </a:r>
          </a:p>
          <a:p>
            <a:pPr marL="324000">
              <a:lnSpc>
                <a:spcPct val="120000"/>
              </a:lnSpc>
              <a:spcBef>
                <a:spcPts val="400"/>
              </a:spcBef>
              <a:buClrTx/>
              <a:defRPr/>
            </a:pPr>
            <a:r>
              <a:rPr lang="en-IN" sz="2100" kern="1200" dirty="0">
                <a:solidFill>
                  <a:prstClr val="black"/>
                </a:solidFill>
                <a:latin typeface="Calibri"/>
                <a:ea typeface="+mn-ea"/>
                <a:cs typeface="+mn-cs"/>
              </a:rPr>
              <a:t>Every device has a local database that</a:t>
            </a:r>
          </a:p>
          <a:p>
            <a:pPr marL="324000">
              <a:lnSpc>
                <a:spcPct val="120000"/>
              </a:lnSpc>
              <a:spcBef>
                <a:spcPts val="400"/>
              </a:spcBef>
              <a:buClrTx/>
              <a:defRPr/>
            </a:pPr>
            <a:r>
              <a:rPr lang="en-IN" sz="2100" kern="1200" dirty="0">
                <a:solidFill>
                  <a:prstClr val="black"/>
                </a:solidFill>
                <a:latin typeface="Calibri"/>
                <a:ea typeface="+mn-ea"/>
                <a:cs typeface="+mn-cs"/>
              </a:rPr>
              <a:t>acts as a leader</a:t>
            </a:r>
          </a:p>
          <a:p>
            <a:pPr marL="285750" marR="0" lvl="0" indent="-285750" algn="l" defTabSz="914400" rtl="0" eaLnBrk="1" fontAlgn="auto" latinLnBrk="0" hangingPunct="1">
              <a:lnSpc>
                <a:spcPct val="120000"/>
              </a:lnSpc>
              <a:spcBef>
                <a:spcPts val="400"/>
              </a:spcBef>
              <a:spcAft>
                <a:spcPts val="0"/>
              </a:spcAft>
              <a:buClrTx/>
              <a:buSzTx/>
              <a:buFont typeface="Arial" panose="020B0604020202020204" pitchFamily="34" charset="0"/>
              <a:buChar char="•"/>
              <a:tabLst/>
              <a:defRPr/>
            </a:pPr>
            <a:r>
              <a:rPr kumimoji="0" lang="en-IN" sz="2000" b="1" i="0" u="none" strike="noStrike" kern="1200" cap="none" spc="0" normalizeH="0" baseline="0" noProof="0" dirty="0">
                <a:ln>
                  <a:noFill/>
                </a:ln>
                <a:solidFill>
                  <a:prstClr val="black"/>
                </a:solidFill>
                <a:effectLst/>
                <a:uLnTx/>
                <a:uFillTx/>
                <a:latin typeface="Calibri"/>
                <a:ea typeface="+mn-ea"/>
                <a:cs typeface="+mn-cs"/>
              </a:rPr>
              <a:t>Collaborative editing</a:t>
            </a:r>
          </a:p>
        </p:txBody>
      </p:sp>
      <p:sp>
        <p:nvSpPr>
          <p:cNvPr id="22" name="Rectangle 21">
            <a:extLst>
              <a:ext uri="{FF2B5EF4-FFF2-40B4-BE49-F238E27FC236}">
                <a16:creationId xmlns:a16="http://schemas.microsoft.com/office/drawing/2014/main" id="{620A7DEA-950C-4954-B3B7-2672370FABF4}"/>
              </a:ext>
            </a:extLst>
          </p:cNvPr>
          <p:cNvSpPr/>
          <p:nvPr/>
        </p:nvSpPr>
        <p:spPr>
          <a:xfrm>
            <a:off x="179014" y="511218"/>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D7D31">
                    <a:lumMod val="75000"/>
                  </a:srgbClr>
                </a:solidFill>
                <a:effectLst/>
                <a:uLnTx/>
                <a:uFillTx/>
                <a:latin typeface="Calibri"/>
                <a:ea typeface="+mn-ea"/>
                <a:cs typeface="+mn-cs"/>
              </a:rPr>
              <a:t>Multi-Leader Replication</a:t>
            </a:r>
            <a:endPar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978834"/>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179014" y="11156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CLOUD COMPUTING</a:t>
            </a:r>
          </a:p>
        </p:txBody>
      </p:sp>
      <p:sp>
        <p:nvSpPr>
          <p:cNvPr id="3" name="AutoShape 4" descr="Dell J155F PERC 6/E SAS PCI-E Raid Controller for PowerVault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4875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9F27E3A-9179-444C-8C1C-D9730CD7C02F}"/>
              </a:ext>
            </a:extLst>
          </p:cNvPr>
          <p:cNvPicPr>
            <a:picLocks noChangeAspect="1"/>
          </p:cNvPicPr>
          <p:nvPr/>
        </p:nvPicPr>
        <p:blipFill>
          <a:blip r:embed="rId2"/>
          <a:stretch>
            <a:fillRect/>
          </a:stretch>
        </p:blipFill>
        <p:spPr>
          <a:xfrm>
            <a:off x="5876430" y="2248640"/>
            <a:ext cx="6315570" cy="4609360"/>
          </a:xfrm>
          <a:prstGeom prst="rect">
            <a:avLst/>
          </a:prstGeom>
        </p:spPr>
      </p:pic>
      <p:sp>
        <p:nvSpPr>
          <p:cNvPr id="22" name="Rectangle 21">
            <a:extLst>
              <a:ext uri="{FF2B5EF4-FFF2-40B4-BE49-F238E27FC236}">
                <a16:creationId xmlns:a16="http://schemas.microsoft.com/office/drawing/2014/main" id="{620A7DEA-950C-4954-B3B7-2672370FABF4}"/>
              </a:ext>
            </a:extLst>
          </p:cNvPr>
          <p:cNvSpPr/>
          <p:nvPr/>
        </p:nvSpPr>
        <p:spPr>
          <a:xfrm>
            <a:off x="133998" y="651898"/>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D7D31">
                    <a:lumMod val="75000"/>
                  </a:srgbClr>
                </a:solidFill>
                <a:effectLst/>
                <a:uLnTx/>
                <a:uFillTx/>
                <a:latin typeface="Calibri"/>
                <a:ea typeface="+mn-ea"/>
                <a:cs typeface="+mn-cs"/>
              </a:rPr>
              <a:t>Multi-Leader Replication Challenges</a:t>
            </a:r>
            <a:endPar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133998"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CLOUD COMPUTING</a:t>
            </a:r>
          </a:p>
        </p:txBody>
      </p:sp>
      <p:sp>
        <p:nvSpPr>
          <p:cNvPr id="3" name="AutoShape 4" descr="Dell J155F PERC 6/E SAS PCI-E Raid Controller for PowerVault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TextBox 3"/>
          <p:cNvSpPr txBox="1"/>
          <p:nvPr/>
        </p:nvSpPr>
        <p:spPr>
          <a:xfrm>
            <a:off x="131191" y="1316458"/>
            <a:ext cx="10340647" cy="512294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Calibri"/>
                <a:ea typeface="+mn-ea"/>
                <a:cs typeface="+mn-cs"/>
              </a:rPr>
              <a:t>A problem with multi-leader replication is that it can lead to write conflicts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2000" b="1" i="0" u="none" strike="noStrike" kern="1200" cap="none" spc="0" normalizeH="0" baseline="0" noProof="0" dirty="0">
                <a:ln>
                  <a:noFill/>
                </a:ln>
                <a:solidFill>
                  <a:prstClr val="black"/>
                </a:solidFill>
                <a:effectLst/>
                <a:uLnTx/>
                <a:uFillTx/>
                <a:latin typeface="Calibri"/>
                <a:ea typeface="+mn-ea"/>
                <a:cs typeface="+mn-cs"/>
              </a:rPr>
              <a:t>Conflict avoidance </a:t>
            </a:r>
            <a:r>
              <a:rPr kumimoji="0" lang="en-IN" sz="2000" b="0" i="0" u="none" strike="noStrike" kern="1200" cap="none" spc="0" normalizeH="0" baseline="0" noProof="0" dirty="0">
                <a:ln>
                  <a:noFill/>
                </a:ln>
                <a:solidFill>
                  <a:prstClr val="black"/>
                </a:solidFill>
                <a:effectLst/>
                <a:uLnTx/>
                <a:uFillTx/>
                <a:latin typeface="Calibri"/>
                <a:ea typeface="+mn-ea"/>
                <a:cs typeface="+mn-cs"/>
              </a:rPr>
              <a:t>- </a:t>
            </a:r>
            <a:r>
              <a:rPr kumimoji="0" lang="en-US" sz="2000" b="0" i="0" u="none" strike="noStrike" kern="1200" cap="none" spc="0" normalizeH="0" baseline="0" noProof="0" dirty="0">
                <a:ln>
                  <a:noFill/>
                </a:ln>
                <a:solidFill>
                  <a:prstClr val="black"/>
                </a:solidFill>
                <a:effectLst/>
                <a:uLnTx/>
                <a:uFillTx/>
                <a:latin typeface="Calibri"/>
                <a:ea typeface="+mn-ea"/>
                <a:cs typeface="+mn-cs"/>
              </a:rPr>
              <a:t>ensure that all writes for a particular record </a:t>
            </a:r>
            <a:br>
              <a:rPr kumimoji="0" lang="en-US" sz="2000" b="0" i="0" u="none" strike="noStrike" kern="1200" cap="none" spc="0" normalizeH="0" baseline="0" noProof="0" dirty="0">
                <a:ln>
                  <a:noFill/>
                </a:ln>
                <a:solidFill>
                  <a:prstClr val="black"/>
                </a:solidFill>
                <a:effectLst/>
                <a:uLnTx/>
                <a:uFillTx/>
                <a:latin typeface="Calibri"/>
                <a:ea typeface="+mn-ea"/>
                <a:cs typeface="+mn-cs"/>
              </a:rPr>
            </a:br>
            <a:r>
              <a:rPr kumimoji="0" lang="en-US" sz="2000" b="0" i="0" u="none" strike="noStrike" kern="1200" cap="none" spc="0" normalizeH="0" baseline="0" noProof="0" dirty="0">
                <a:ln>
                  <a:noFill/>
                </a:ln>
                <a:solidFill>
                  <a:prstClr val="black"/>
                </a:solidFill>
                <a:effectLst/>
                <a:uLnTx/>
                <a:uFillTx/>
                <a:latin typeface="Calibri"/>
                <a:ea typeface="+mn-ea"/>
                <a:cs typeface="+mn-cs"/>
              </a:rPr>
              <a:t>go through the same leader</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prstClr val="black"/>
                </a:solidFill>
                <a:effectLst/>
                <a:uLnTx/>
                <a:uFillTx/>
                <a:latin typeface="Calibri"/>
                <a:ea typeface="+mn-ea"/>
                <a:cs typeface="+mn-cs"/>
              </a:rPr>
              <a:t>Converging toward a consistent state </a:t>
            </a:r>
            <a:r>
              <a:rPr kumimoji="0" lang="en-US" sz="2000" b="0" i="0" u="none" strike="noStrike" kern="1200" cap="none" spc="0" normalizeH="0" baseline="0" noProof="0" dirty="0">
                <a:ln>
                  <a:noFill/>
                </a:ln>
                <a:solidFill>
                  <a:prstClr val="black"/>
                </a:solidFill>
                <a:effectLst/>
                <a:uLnTx/>
                <a:uFillTx/>
                <a:latin typeface="Calibri"/>
                <a:ea typeface="+mn-ea"/>
                <a:cs typeface="+mn-cs"/>
              </a:rPr>
              <a:t>- Give </a:t>
            </a:r>
            <a:br>
              <a:rPr kumimoji="0" lang="en-US" sz="2000" b="0" i="0" u="none" strike="noStrike" kern="1200" cap="none" spc="0" normalizeH="0" baseline="0" noProof="0" dirty="0">
                <a:ln>
                  <a:noFill/>
                </a:ln>
                <a:solidFill>
                  <a:prstClr val="black"/>
                </a:solidFill>
                <a:effectLst/>
                <a:uLnTx/>
                <a:uFillTx/>
                <a:latin typeface="Calibri"/>
                <a:ea typeface="+mn-ea"/>
                <a:cs typeface="+mn-cs"/>
              </a:rPr>
            </a:br>
            <a:r>
              <a:rPr kumimoji="0" lang="en-US" sz="2000" b="0" i="0" u="none" strike="noStrike" kern="1200" cap="none" spc="0" normalizeH="0" baseline="0" noProof="0" dirty="0">
                <a:ln>
                  <a:noFill/>
                </a:ln>
                <a:solidFill>
                  <a:prstClr val="black"/>
                </a:solidFill>
                <a:effectLst/>
                <a:uLnTx/>
                <a:uFillTx/>
                <a:latin typeface="Calibri"/>
                <a:ea typeface="+mn-ea"/>
                <a:cs typeface="+mn-cs"/>
              </a:rPr>
              <a:t>each write a unique ID (e.g., a timestamp, a long </a:t>
            </a:r>
            <a:br>
              <a:rPr kumimoji="0" lang="en-US" sz="2000" b="0" i="0" u="none" strike="noStrike" kern="1200" cap="none" spc="0" normalizeH="0" baseline="0" noProof="0" dirty="0">
                <a:ln>
                  <a:noFill/>
                </a:ln>
                <a:solidFill>
                  <a:prstClr val="black"/>
                </a:solidFill>
                <a:effectLst/>
                <a:uLnTx/>
                <a:uFillTx/>
                <a:latin typeface="Calibri"/>
                <a:ea typeface="+mn-ea"/>
                <a:cs typeface="+mn-cs"/>
              </a:rPr>
            </a:br>
            <a:r>
              <a:rPr kumimoji="0" lang="en-US" sz="2000" b="0" i="0" u="none" strike="noStrike" kern="1200" cap="none" spc="0" normalizeH="0" baseline="0" noProof="0" dirty="0">
                <a:ln>
                  <a:noFill/>
                </a:ln>
                <a:solidFill>
                  <a:prstClr val="black"/>
                </a:solidFill>
                <a:effectLst/>
                <a:uLnTx/>
                <a:uFillTx/>
                <a:latin typeface="Calibri"/>
                <a:ea typeface="+mn-ea"/>
                <a:cs typeface="+mn-cs"/>
              </a:rPr>
              <a:t>random number, a UUID, or a hash of the key </a:t>
            </a:r>
            <a:br>
              <a:rPr kumimoji="0" lang="en-US" sz="2000" b="0" i="0" u="none" strike="noStrike" kern="1200" cap="none" spc="0" normalizeH="0" baseline="0" noProof="0" dirty="0">
                <a:ln>
                  <a:noFill/>
                </a:ln>
                <a:solidFill>
                  <a:prstClr val="black"/>
                </a:solidFill>
                <a:effectLst/>
                <a:uLnTx/>
                <a:uFillTx/>
                <a:latin typeface="Calibri"/>
                <a:ea typeface="+mn-ea"/>
                <a:cs typeface="+mn-cs"/>
              </a:rPr>
            </a:br>
            <a:r>
              <a:rPr kumimoji="0" lang="en-US" sz="2000" b="0" i="0" u="none" strike="noStrike" kern="1200" cap="none" spc="0" normalizeH="0" baseline="0" noProof="0" dirty="0">
                <a:ln>
                  <a:noFill/>
                </a:ln>
                <a:solidFill>
                  <a:prstClr val="black"/>
                </a:solidFill>
                <a:effectLst/>
                <a:uLnTx/>
                <a:uFillTx/>
                <a:latin typeface="Calibri"/>
                <a:ea typeface="+mn-ea"/>
                <a:cs typeface="+mn-cs"/>
              </a:rPr>
              <a:t>and value), pick the write with the highest ID </a:t>
            </a:r>
            <a:br>
              <a:rPr kumimoji="0" lang="en-US" sz="2000" b="0" i="0" u="none" strike="noStrike" kern="1200" cap="none" spc="0" normalizeH="0" baseline="0" noProof="0" dirty="0">
                <a:ln>
                  <a:noFill/>
                </a:ln>
                <a:solidFill>
                  <a:prstClr val="black"/>
                </a:solidFill>
                <a:effectLst/>
                <a:uLnTx/>
                <a:uFillTx/>
                <a:latin typeface="Calibri"/>
                <a:ea typeface="+mn-ea"/>
                <a:cs typeface="+mn-cs"/>
              </a:rPr>
            </a:br>
            <a:r>
              <a:rPr kumimoji="0" lang="en-US" sz="2000" b="0" i="0" u="none" strike="noStrike" kern="1200" cap="none" spc="0" normalizeH="0" baseline="0" noProof="0" dirty="0">
                <a:ln>
                  <a:noFill/>
                </a:ln>
                <a:solidFill>
                  <a:prstClr val="black"/>
                </a:solidFill>
                <a:effectLst/>
                <a:uLnTx/>
                <a:uFillTx/>
                <a:latin typeface="Calibri"/>
                <a:ea typeface="+mn-ea"/>
                <a:cs typeface="+mn-cs"/>
              </a:rPr>
              <a:t>as the winner and throw away the other writes.</a:t>
            </a:r>
            <a:r>
              <a:rPr kumimoji="0" lang="en-IN" sz="2000" b="0" i="0" u="none" strike="noStrike" kern="1200" cap="none" spc="0" normalizeH="0" baseline="0" noProof="0" dirty="0">
                <a:ln>
                  <a:noFill/>
                </a:ln>
                <a:solidFill>
                  <a:prstClr val="black"/>
                </a:solidFill>
                <a:effectLst/>
                <a:uLnTx/>
                <a:uFillTx/>
                <a:latin typeface="Calibri"/>
                <a:ea typeface="+mn-ea"/>
                <a:cs typeface="+mn-cs"/>
              </a:rPr>
              <a:t> </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2000" b="1" i="0" u="none" strike="noStrike" kern="1200" cap="none" spc="0" normalizeH="0" baseline="0" noProof="0" dirty="0">
                <a:ln>
                  <a:noFill/>
                </a:ln>
                <a:solidFill>
                  <a:prstClr val="black"/>
                </a:solidFill>
                <a:effectLst/>
                <a:uLnTx/>
                <a:uFillTx/>
                <a:latin typeface="Calibri"/>
                <a:ea typeface="+mn-ea"/>
                <a:cs typeface="+mn-cs"/>
              </a:rPr>
              <a:t>Custom conflict resolution logic - </a:t>
            </a:r>
            <a:r>
              <a:rPr kumimoji="0" lang="en-US" sz="2000" b="0" i="0" u="none" strike="noStrike" kern="1200" cap="none" spc="0" normalizeH="0" baseline="0" noProof="0" dirty="0">
                <a:ln>
                  <a:noFill/>
                </a:ln>
                <a:solidFill>
                  <a:prstClr val="black"/>
                </a:solidFill>
                <a:effectLst/>
                <a:uLnTx/>
                <a:uFillTx/>
                <a:latin typeface="Calibri"/>
                <a:ea typeface="+mn-ea"/>
                <a:cs typeface="+mn-cs"/>
              </a:rPr>
              <a:t>Write conflict </a:t>
            </a:r>
            <a:br>
              <a:rPr kumimoji="0" lang="en-US" sz="2000" b="0" i="0" u="none" strike="noStrike" kern="1200" cap="none" spc="0" normalizeH="0" baseline="0" noProof="0" dirty="0">
                <a:ln>
                  <a:noFill/>
                </a:ln>
                <a:solidFill>
                  <a:prstClr val="black"/>
                </a:solidFill>
                <a:effectLst/>
                <a:uLnTx/>
                <a:uFillTx/>
                <a:latin typeface="Calibri"/>
                <a:ea typeface="+mn-ea"/>
                <a:cs typeface="+mn-cs"/>
              </a:rPr>
            </a:br>
            <a:r>
              <a:rPr kumimoji="0" lang="en-US" sz="2000" b="0" i="0" u="none" strike="noStrike" kern="1200" cap="none" spc="0" normalizeH="0" baseline="0" noProof="0" dirty="0">
                <a:ln>
                  <a:noFill/>
                </a:ln>
                <a:solidFill>
                  <a:prstClr val="black"/>
                </a:solidFill>
                <a:effectLst/>
                <a:uLnTx/>
                <a:uFillTx/>
                <a:latin typeface="Calibri"/>
                <a:ea typeface="+mn-ea"/>
                <a:cs typeface="+mn-cs"/>
              </a:rPr>
              <a:t>resolution logic in application code. That code </a:t>
            </a:r>
            <a:br>
              <a:rPr kumimoji="0" lang="en-US" sz="2000" b="0" i="0" u="none" strike="noStrike" kern="1200" cap="none" spc="0" normalizeH="0" baseline="0" noProof="0" dirty="0">
                <a:ln>
                  <a:noFill/>
                </a:ln>
                <a:solidFill>
                  <a:prstClr val="black"/>
                </a:solidFill>
                <a:effectLst/>
                <a:uLnTx/>
                <a:uFillTx/>
                <a:latin typeface="Calibri"/>
                <a:ea typeface="+mn-ea"/>
                <a:cs typeface="+mn-cs"/>
              </a:rPr>
            </a:br>
            <a:r>
              <a:rPr kumimoji="0" lang="en-US" sz="2000" b="0" i="0" u="none" strike="noStrike" kern="1200" cap="none" spc="0" normalizeH="0" baseline="0" noProof="0" dirty="0">
                <a:ln>
                  <a:noFill/>
                </a:ln>
                <a:solidFill>
                  <a:prstClr val="black"/>
                </a:solidFill>
                <a:effectLst/>
                <a:uLnTx/>
                <a:uFillTx/>
                <a:latin typeface="Calibri"/>
                <a:ea typeface="+mn-ea"/>
                <a:cs typeface="+mn-cs"/>
              </a:rPr>
              <a:t>may be executed on write or on read</a:t>
            </a:r>
            <a:endParaRPr kumimoji="0" lang="en-US" sz="2000" b="1"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51050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207150" y="651898"/>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D7D31">
                    <a:lumMod val="75000"/>
                  </a:srgbClr>
                </a:solidFill>
                <a:effectLst/>
                <a:uLnTx/>
                <a:uFillTx/>
                <a:latin typeface="Calibri"/>
                <a:ea typeface="+mn-ea"/>
                <a:cs typeface="+mn-cs"/>
              </a:rPr>
              <a:t>Single-Leader vs. Multi-Leader Replication</a:t>
            </a:r>
            <a:endPar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0" y="1137669"/>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207150"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CLOUD COMPUTING</a:t>
            </a:r>
          </a:p>
        </p:txBody>
      </p:sp>
      <p:sp>
        <p:nvSpPr>
          <p:cNvPr id="3" name="AutoShape 4" descr="Dell J155F PERC 6/E SAS PCI-E Raid Controller for PowerVault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TextBox 3"/>
          <p:cNvSpPr txBox="1"/>
          <p:nvPr/>
        </p:nvSpPr>
        <p:spPr>
          <a:xfrm>
            <a:off x="207150" y="1113563"/>
            <a:ext cx="11984850" cy="5348772"/>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Calibri"/>
                <a:ea typeface="+mn-ea"/>
                <a:cs typeface="+mn-cs"/>
              </a:rPr>
              <a:t>Performance</a:t>
            </a:r>
            <a:r>
              <a:rPr kumimoji="0" lang="en-US" sz="2200" b="0" i="0" u="none" strike="noStrike" kern="1200" cap="none" spc="0" normalizeH="0" baseline="0" noProof="0" dirty="0">
                <a:ln>
                  <a:noFill/>
                </a:ln>
                <a:solidFill>
                  <a:prstClr val="black"/>
                </a:solidFill>
                <a:effectLst/>
                <a:uLnTx/>
                <a:uFillTx/>
                <a:latin typeface="Calibri"/>
                <a:ea typeface="+mn-ea"/>
                <a:cs typeface="+mn-cs"/>
              </a:rPr>
              <a:t> </a:t>
            </a:r>
          </a:p>
          <a:p>
            <a:pPr marL="285750" marR="0" lvl="0" indent="-285750" algn="l" defTabSz="914400" rtl="0" eaLnBrk="1" fontAlgn="auto" latinLnBrk="0" hangingPunct="1">
              <a:lnSpc>
                <a:spcPct val="120000"/>
              </a:lnSpc>
              <a:spcBef>
                <a:spcPts val="4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a:ea typeface="+mn-ea"/>
                <a:cs typeface="+mn-cs"/>
              </a:rPr>
              <a:t>In a single-leader configuration, every write must go over the internet to the datacenter with the leader. This can add significant latency to writes and might contravene the purpose of having multiple datacenters in the first place. </a:t>
            </a:r>
          </a:p>
          <a:p>
            <a:pPr marL="285750" marR="0" lvl="0" indent="-285750" algn="l" defTabSz="914400" rtl="0" eaLnBrk="1" fontAlgn="auto" latinLnBrk="0" hangingPunct="1">
              <a:lnSpc>
                <a:spcPct val="120000"/>
              </a:lnSpc>
              <a:spcBef>
                <a:spcPts val="40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a:ea typeface="+mn-ea"/>
                <a:cs typeface="+mn-cs"/>
              </a:rPr>
              <a:t>In a multi-leader configuration, every write can be processed in the local datacenter and is replicated asynchronously to the other datacenters. Thus, the inter-datacenter network delay is hidden from users, which means the perceived performance may be better.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Calibri"/>
                <a:ea typeface="+mn-ea"/>
                <a:cs typeface="+mn-cs"/>
              </a:rPr>
              <a:t>Tolerance of datacenter outages</a:t>
            </a:r>
            <a:r>
              <a:rPr kumimoji="0" lang="en-US" sz="2200" b="0" i="0" u="none" strike="noStrike" kern="1200" cap="none" spc="0" normalizeH="0" baseline="0" noProof="0" dirty="0">
                <a:ln>
                  <a:noFill/>
                </a:ln>
                <a:solidFill>
                  <a:prstClr val="black"/>
                </a:solidFill>
                <a:effectLst/>
                <a:uLnTx/>
                <a:uFillTx/>
                <a:latin typeface="Calibri"/>
                <a:ea typeface="+mn-ea"/>
                <a:cs typeface="+mn-cs"/>
              </a:rPr>
              <a:t> </a:t>
            </a:r>
          </a:p>
          <a:p>
            <a:pPr marL="285750" indent="-285750">
              <a:lnSpc>
                <a:spcPct val="120000"/>
              </a:lnSpc>
              <a:spcBef>
                <a:spcPts val="400"/>
              </a:spcBef>
              <a:buClrTx/>
              <a:buFont typeface="Arial" panose="020B0604020202020204" pitchFamily="34" charset="0"/>
              <a:buChar char="•"/>
              <a:defRPr/>
            </a:pPr>
            <a:r>
              <a:rPr lang="en-US" sz="2200" kern="1200" dirty="0">
                <a:solidFill>
                  <a:prstClr val="black"/>
                </a:solidFill>
                <a:latin typeface="Calibri"/>
                <a:ea typeface="+mn-ea"/>
                <a:cs typeface="+mn-cs"/>
              </a:rPr>
              <a:t>In a single-leader configuration, if the datacenter with the leader fails, failover can promote a follower in another datacenter to be leader. </a:t>
            </a:r>
          </a:p>
          <a:p>
            <a:pPr marL="285750" indent="-285750">
              <a:lnSpc>
                <a:spcPct val="120000"/>
              </a:lnSpc>
              <a:spcBef>
                <a:spcPts val="400"/>
              </a:spcBef>
              <a:buClrTx/>
              <a:buFont typeface="Arial" panose="020B0604020202020204" pitchFamily="34" charset="0"/>
              <a:buChar char="•"/>
              <a:defRPr/>
            </a:pPr>
            <a:r>
              <a:rPr lang="en-US" sz="2200" kern="1200" dirty="0">
                <a:solidFill>
                  <a:prstClr val="black"/>
                </a:solidFill>
                <a:latin typeface="Calibri"/>
                <a:ea typeface="+mn-ea"/>
                <a:cs typeface="+mn-cs"/>
              </a:rPr>
              <a:t>In a multi-leader configuration, each datacenter can continue operating independently of the others, and replication catches up when the failed datacenter comes back online. </a:t>
            </a:r>
          </a:p>
        </p:txBody>
      </p:sp>
    </p:spTree>
    <p:extLst>
      <p:ext uri="{BB962C8B-B14F-4D97-AF65-F5344CB8AC3E}">
        <p14:creationId xmlns:p14="http://schemas.microsoft.com/office/powerpoint/2010/main" val="3300134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207150" y="651898"/>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D7D31">
                    <a:lumMod val="75000"/>
                  </a:srgbClr>
                </a:solidFill>
                <a:effectLst/>
                <a:uLnTx/>
                <a:uFillTx/>
                <a:latin typeface="Calibri"/>
                <a:ea typeface="+mn-ea"/>
                <a:cs typeface="+mn-cs"/>
              </a:rPr>
              <a:t>Single-Leader vs. Multi-Leader Replication</a:t>
            </a:r>
            <a:endPar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207150"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CLOUD COMPUTING</a:t>
            </a:r>
          </a:p>
        </p:txBody>
      </p:sp>
      <p:sp>
        <p:nvSpPr>
          <p:cNvPr id="3" name="AutoShape 4" descr="Dell J155F PERC 6/E SAS PCI-E Raid Controller for PowerVault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TextBox 3"/>
          <p:cNvSpPr txBox="1"/>
          <p:nvPr/>
        </p:nvSpPr>
        <p:spPr>
          <a:xfrm>
            <a:off x="207150" y="1384532"/>
            <a:ext cx="11777586" cy="3594702"/>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200" b="1" i="0" u="none" strike="noStrike" kern="1200" cap="none" spc="0" normalizeH="0" baseline="0" noProof="0" dirty="0">
                <a:ln>
                  <a:noFill/>
                </a:ln>
                <a:solidFill>
                  <a:prstClr val="black"/>
                </a:solidFill>
                <a:effectLst/>
                <a:uLnTx/>
                <a:uFillTx/>
                <a:latin typeface="Calibri"/>
                <a:ea typeface="+mn-ea"/>
                <a:cs typeface="+mn-cs"/>
              </a:rPr>
              <a:t>Tolerance of network problems</a:t>
            </a:r>
            <a:r>
              <a:rPr kumimoji="0" lang="en-US" sz="2200" b="0" i="0" u="none" strike="noStrike" kern="1200" cap="none" spc="0" normalizeH="0" baseline="0" noProof="0" dirty="0">
                <a:ln>
                  <a:noFill/>
                </a:ln>
                <a:solidFill>
                  <a:prstClr val="black"/>
                </a:solidFill>
                <a:effectLst/>
                <a:uLnTx/>
                <a:uFillTx/>
                <a:latin typeface="Calibri"/>
                <a:ea typeface="+mn-ea"/>
                <a:cs typeface="+mn-cs"/>
              </a:rPr>
              <a:t> </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a:ea typeface="+mn-ea"/>
                <a:cs typeface="+mn-cs"/>
              </a:rPr>
              <a:t>Traffic between datacenters usually goes over the public internet, which may be less reliable than the local network within a datacenter. </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a:ea typeface="+mn-ea"/>
                <a:cs typeface="+mn-cs"/>
              </a:rPr>
              <a:t>A single-leader configuration is very sensitive to problems in this inter-datacenter link, because writes are made synchronously over this link. </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a:ea typeface="+mn-ea"/>
                <a:cs typeface="+mn-cs"/>
              </a:rPr>
              <a:t>A multi-leader configuration with asynchronous replication can usually tolerate network problems better: a temporary network interruption does not prevent writes being processed. </a:t>
            </a:r>
            <a:endParaRPr kumimoji="0" lang="en-US" sz="2200" b="1"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88375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207150" y="651898"/>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D7D31">
                    <a:lumMod val="75000"/>
                  </a:srgbClr>
                </a:solidFill>
                <a:effectLst/>
                <a:uLnTx/>
                <a:uFillTx/>
                <a:latin typeface="Calibri"/>
                <a:ea typeface="+mn-ea"/>
                <a:cs typeface="+mn-cs"/>
              </a:rPr>
              <a:t>Multi-Leader Replication Topologies</a:t>
            </a:r>
            <a:endPar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207150"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CLOUD COMPUTING</a:t>
            </a:r>
          </a:p>
        </p:txBody>
      </p:sp>
      <p:sp>
        <p:nvSpPr>
          <p:cNvPr id="3" name="AutoShape 4" descr="Dell J155F PERC 6/E SAS PCI-E Raid Controller for PowerVault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TextBox 3"/>
          <p:cNvSpPr txBox="1"/>
          <p:nvPr/>
        </p:nvSpPr>
        <p:spPr>
          <a:xfrm>
            <a:off x="155575" y="1231973"/>
            <a:ext cx="12036425" cy="5626027"/>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a:ea typeface="+mn-ea"/>
                <a:cs typeface="+mn-cs"/>
              </a:rPr>
              <a:t>A replication topology describes the communication paths along which writes are propagated from one node to another.</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US" sz="22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US" sz="22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US" sz="22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US" sz="22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US" sz="22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200" b="1" i="0" u="none" strike="noStrike" kern="1200" cap="none" spc="0" normalizeH="0" baseline="0" noProof="0" dirty="0">
                <a:ln>
                  <a:noFill/>
                </a:ln>
                <a:solidFill>
                  <a:prstClr val="black"/>
                </a:solidFill>
                <a:effectLst/>
                <a:uLnTx/>
                <a:uFillTx/>
                <a:latin typeface="Calibri"/>
                <a:ea typeface="+mn-ea"/>
                <a:cs typeface="+mn-cs"/>
              </a:rPr>
              <a:t>Circular topology</a:t>
            </a:r>
            <a:r>
              <a:rPr kumimoji="0" lang="en-US" sz="2200" b="0" i="0" u="none" strike="noStrike" kern="1200" cap="none" spc="0" normalizeH="0" baseline="0" noProof="0" dirty="0">
                <a:ln>
                  <a:noFill/>
                </a:ln>
                <a:solidFill>
                  <a:prstClr val="black"/>
                </a:solidFill>
                <a:effectLst/>
                <a:uLnTx/>
                <a:uFillTx/>
                <a:latin typeface="Calibri"/>
                <a:ea typeface="+mn-ea"/>
                <a:cs typeface="+mn-cs"/>
              </a:rPr>
              <a:t> - each node receives writes from one node and forwards those writes (plus any writes of its own) to one other node</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200" b="1" i="0" u="none" strike="noStrike" kern="1200" cap="none" spc="0" normalizeH="0" baseline="0" noProof="0" dirty="0">
                <a:ln>
                  <a:noFill/>
                </a:ln>
                <a:solidFill>
                  <a:prstClr val="black"/>
                </a:solidFill>
                <a:effectLst/>
                <a:uLnTx/>
                <a:uFillTx/>
                <a:latin typeface="Calibri"/>
                <a:ea typeface="+mn-ea"/>
                <a:cs typeface="+mn-cs"/>
              </a:rPr>
              <a:t>Star topology </a:t>
            </a:r>
            <a:r>
              <a:rPr kumimoji="0" lang="en-US" sz="2200" b="0" i="0" u="none" strike="noStrike" kern="1200" cap="none" spc="0" normalizeH="0" baseline="0" noProof="0" dirty="0">
                <a:ln>
                  <a:noFill/>
                </a:ln>
                <a:solidFill>
                  <a:prstClr val="black"/>
                </a:solidFill>
                <a:effectLst/>
                <a:uLnTx/>
                <a:uFillTx/>
                <a:latin typeface="Calibri"/>
                <a:ea typeface="+mn-ea"/>
                <a:cs typeface="+mn-cs"/>
              </a:rPr>
              <a:t>- one designated root node forwards writes to all of the other nodes.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200" b="1" i="0" u="none" strike="noStrike" kern="1200" cap="none" spc="0" normalizeH="0" baseline="0" noProof="0" dirty="0">
                <a:ln>
                  <a:noFill/>
                </a:ln>
                <a:solidFill>
                  <a:prstClr val="black"/>
                </a:solidFill>
                <a:effectLst/>
                <a:uLnTx/>
                <a:uFillTx/>
                <a:latin typeface="Calibri"/>
                <a:ea typeface="+mn-ea"/>
                <a:cs typeface="+mn-cs"/>
              </a:rPr>
              <a:t>All-to-all topology </a:t>
            </a:r>
            <a:r>
              <a:rPr kumimoji="0" lang="en-US" sz="2200" b="0" i="0" u="none" strike="noStrike" kern="1200" cap="none" spc="0" normalizeH="0" baseline="0" noProof="0" dirty="0">
                <a:ln>
                  <a:noFill/>
                </a:ln>
                <a:solidFill>
                  <a:prstClr val="black"/>
                </a:solidFill>
                <a:effectLst/>
                <a:uLnTx/>
                <a:uFillTx/>
                <a:latin typeface="Calibri"/>
                <a:ea typeface="+mn-ea"/>
                <a:cs typeface="+mn-cs"/>
              </a:rPr>
              <a:t>- allows messages to travel along different paths, avoiding a single point of failure.</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8108" y="2448667"/>
            <a:ext cx="7295571" cy="22574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4423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cxnSp>
        <p:nvCxnSpPr>
          <p:cNvPr id="464" name="Google Shape;464;p28"/>
          <p:cNvCxnSpPr/>
          <p:nvPr/>
        </p:nvCxnSpPr>
        <p:spPr>
          <a:xfrm rot="10800000" flipH="1">
            <a:off x="4287946" y="2887307"/>
            <a:ext cx="4581449" cy="1"/>
          </a:xfrm>
          <a:prstGeom prst="straightConnector1">
            <a:avLst/>
          </a:prstGeom>
          <a:noFill/>
          <a:ln w="38100" cap="flat" cmpd="sng">
            <a:solidFill>
              <a:srgbClr val="DFA267"/>
            </a:solidFill>
            <a:prstDash val="solid"/>
            <a:miter lim="800000"/>
            <a:headEnd type="none" w="sm" len="sm"/>
            <a:tailEnd type="none" w="sm" len="sm"/>
          </a:ln>
        </p:spPr>
      </p:cxnSp>
      <p:sp>
        <p:nvSpPr>
          <p:cNvPr id="465" name="Google Shape;465;p28"/>
          <p:cNvSpPr/>
          <p:nvPr/>
        </p:nvSpPr>
        <p:spPr>
          <a:xfrm>
            <a:off x="4287946" y="3249144"/>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a:solidFill>
                  <a:schemeClr val="dk1"/>
                </a:solidFill>
                <a:latin typeface="Calibri"/>
                <a:ea typeface="Calibri"/>
                <a:cs typeface="Calibri"/>
                <a:sym typeface="Calibri"/>
              </a:rPr>
              <a:t>Prafullata Kiran Auradkar</a:t>
            </a:r>
            <a:endParaRPr sz="2400" b="1" i="0" u="none" strike="noStrike" cap="none">
              <a:solidFill>
                <a:schemeClr val="dk1"/>
              </a:solidFill>
              <a:latin typeface="Calibri"/>
              <a:ea typeface="Calibri"/>
              <a:cs typeface="Calibri"/>
              <a:sym typeface="Calibri"/>
            </a:endParaRPr>
          </a:p>
        </p:txBody>
      </p:sp>
      <p:sp>
        <p:nvSpPr>
          <p:cNvPr id="466" name="Google Shape;466;p28"/>
          <p:cNvSpPr/>
          <p:nvPr/>
        </p:nvSpPr>
        <p:spPr>
          <a:xfrm>
            <a:off x="4287946" y="3646749"/>
            <a:ext cx="749721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chemeClr val="dk1"/>
                </a:solidFill>
                <a:latin typeface="Calibri"/>
                <a:ea typeface="Calibri"/>
                <a:cs typeface="Calibri"/>
                <a:sym typeface="Calibri"/>
              </a:rPr>
              <a:t>Department of Computer Science and Engineering</a:t>
            </a:r>
            <a:endParaRPr sz="2000" b="0" i="0" u="none" strike="noStrike" cap="none">
              <a:solidFill>
                <a:schemeClr val="dk1"/>
              </a:solidFill>
              <a:latin typeface="Calibri"/>
              <a:ea typeface="Calibri"/>
              <a:cs typeface="Calibri"/>
              <a:sym typeface="Calibri"/>
            </a:endParaRPr>
          </a:p>
        </p:txBody>
      </p:sp>
      <p:sp>
        <p:nvSpPr>
          <p:cNvPr id="467" name="Google Shape;467;p28"/>
          <p:cNvSpPr/>
          <p:nvPr/>
        </p:nvSpPr>
        <p:spPr>
          <a:xfrm>
            <a:off x="4300315" y="4049738"/>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a:solidFill>
                  <a:schemeClr val="dk1"/>
                </a:solidFill>
                <a:latin typeface="Calibri"/>
                <a:ea typeface="Calibri"/>
                <a:cs typeface="Calibri"/>
                <a:sym typeface="Calibri"/>
              </a:rPr>
              <a:t>prafullatak@pes.edu</a:t>
            </a:r>
            <a:endParaRPr sz="2400" b="1" i="0" u="none" strike="noStrike" cap="none">
              <a:solidFill>
                <a:schemeClr val="dk1"/>
              </a:solidFill>
              <a:latin typeface="Calibri"/>
              <a:ea typeface="Calibri"/>
              <a:cs typeface="Calibri"/>
              <a:sym typeface="Calibri"/>
            </a:endParaRPr>
          </a:p>
        </p:txBody>
      </p:sp>
      <p:grpSp>
        <p:nvGrpSpPr>
          <p:cNvPr id="468" name="Google Shape;468;p28"/>
          <p:cNvGrpSpPr/>
          <p:nvPr/>
        </p:nvGrpSpPr>
        <p:grpSpPr>
          <a:xfrm>
            <a:off x="313844" y="349466"/>
            <a:ext cx="11518407" cy="6218388"/>
            <a:chOff x="313844" y="349466"/>
            <a:chExt cx="11518407" cy="6218388"/>
          </a:xfrm>
        </p:grpSpPr>
        <p:sp>
          <p:nvSpPr>
            <p:cNvPr id="469" name="Google Shape;469;p28"/>
            <p:cNvSpPr/>
            <p:nvPr/>
          </p:nvSpPr>
          <p:spPr>
            <a:xfrm>
              <a:off x="11786532" y="360726"/>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0" name="Google Shape;470;p28"/>
            <p:cNvSpPr/>
            <p:nvPr/>
          </p:nvSpPr>
          <p:spPr>
            <a:xfrm rot="5400000">
              <a:off x="11275944" y="-161122"/>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1" name="Google Shape;471;p28"/>
            <p:cNvSpPr/>
            <p:nvPr/>
          </p:nvSpPr>
          <p:spPr>
            <a:xfrm rot="5400000">
              <a:off x="824432" y="6011547"/>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2" name="Google Shape;472;p28"/>
            <p:cNvSpPr/>
            <p:nvPr/>
          </p:nvSpPr>
          <p:spPr>
            <a:xfrm rot="10800000">
              <a:off x="313844" y="5489699"/>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473" name="Google Shape;473;p28"/>
          <p:cNvSpPr/>
          <p:nvPr/>
        </p:nvSpPr>
        <p:spPr>
          <a:xfrm>
            <a:off x="4287946" y="2068426"/>
            <a:ext cx="749721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3600" b="1" i="0" u="none" strike="noStrike" cap="none">
                <a:solidFill>
                  <a:srgbClr val="C55A11"/>
                </a:solidFill>
                <a:latin typeface="Arial"/>
                <a:ea typeface="Arial"/>
                <a:cs typeface="Arial"/>
                <a:sym typeface="Arial"/>
              </a:rPr>
              <a:t>THANK YOU</a:t>
            </a:r>
            <a:endParaRPr sz="3600" b="1" i="0" u="none" strike="noStrike" cap="none">
              <a:solidFill>
                <a:srgbClr val="C55A11"/>
              </a:solidFill>
              <a:latin typeface="Arial"/>
              <a:ea typeface="Arial"/>
              <a:cs typeface="Arial"/>
              <a:sym typeface="Arial"/>
            </a:endParaRPr>
          </a:p>
        </p:txBody>
      </p:sp>
      <p:pic>
        <p:nvPicPr>
          <p:cNvPr id="474" name="Google Shape;474;p28" descr="A logo for a university&#10;&#10;Description automatically generated"/>
          <p:cNvPicPr preferRelativeResize="0"/>
          <p:nvPr/>
        </p:nvPicPr>
        <p:blipFill rotWithShape="1">
          <a:blip r:embed="rId3">
            <a:alphaModFix/>
          </a:blip>
          <a:srcRect l="23914" t="9484" r="22524" b="18948"/>
          <a:stretch/>
        </p:blipFill>
        <p:spPr>
          <a:xfrm>
            <a:off x="992172" y="1172581"/>
            <a:ext cx="2991497" cy="3997083"/>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2941</TotalTime>
  <Words>821</Words>
  <Application>Microsoft Office PowerPoint</Application>
  <PresentationFormat>Widescreen</PresentationFormat>
  <Paragraphs>60</Paragraphs>
  <Slides>8</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Arial</vt:lpstr>
      <vt:lpstr>Calibri</vt:lpstr>
      <vt:lpstr>Calibri Light</vt:lpstr>
      <vt:lpstr>Wingdings</vt:lpstr>
      <vt:lpstr>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Prahallad Nith</dc:creator>
  <cp:lastModifiedBy>Prafullata K Auradkar</cp:lastModifiedBy>
  <cp:revision>155</cp:revision>
  <dcterms:created xsi:type="dcterms:W3CDTF">2019-05-30T23:14:00Z</dcterms:created>
  <dcterms:modified xsi:type="dcterms:W3CDTF">2024-02-26T10:57:42Z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1033-11.2.0.9260</vt:lpwstr>
  </property>
</Properties>
</file>