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31" r:id="rId2"/>
  </p:sldMasterIdLst>
  <p:notesMasterIdLst>
    <p:notesMasterId r:id="rId19"/>
  </p:notesMasterIdLst>
  <p:sldIdLst>
    <p:sldId id="256" r:id="rId3"/>
    <p:sldId id="273" r:id="rId4"/>
    <p:sldId id="258" r:id="rId5"/>
    <p:sldId id="392" r:id="rId6"/>
    <p:sldId id="406" r:id="rId7"/>
    <p:sldId id="408" r:id="rId8"/>
    <p:sldId id="410" r:id="rId9"/>
    <p:sldId id="409" r:id="rId10"/>
    <p:sldId id="394" r:id="rId11"/>
    <p:sldId id="399" r:id="rId12"/>
    <p:sldId id="401" r:id="rId13"/>
    <p:sldId id="402" r:id="rId14"/>
    <p:sldId id="404" r:id="rId15"/>
    <p:sldId id="397" r:id="rId16"/>
    <p:sldId id="398" r:id="rId17"/>
    <p:sldId id="28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199" autoAdjust="0"/>
  </p:normalViewPr>
  <p:slideViewPr>
    <p:cSldViewPr snapToGrid="0">
      <p:cViewPr varScale="1">
        <p:scale>
          <a:sx n="84" d="100"/>
          <a:sy n="84" d="100"/>
        </p:scale>
        <p:origin x="552" y="82"/>
      </p:cViewPr>
      <p:guideLst>
        <p:guide orient="horz" pos="2577"/>
        <p:guide pos="3830"/>
      </p:guideLst>
    </p:cSldViewPr>
  </p:slideViewPr>
  <p:notesTextViewPr>
    <p:cViewPr>
      <p:scale>
        <a:sx n="3" d="2"/>
        <a:sy n="3" d="2"/>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57"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5686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lang="en-US" sz="1200" kern="1200" dirty="0">
                <a:solidFill>
                  <a:prstClr val="black"/>
                </a:solidFill>
                <a:latin typeface="Calibri"/>
                <a:ea typeface="+mn-ea"/>
                <a:cs typeface="+mn-cs"/>
              </a:rPr>
              <a:t>The value k is known as quorum. k value when you are reading is known as </a:t>
            </a:r>
            <a:r>
              <a:rPr lang="en-US" sz="1200" b="1" i="1" kern="1200" dirty="0">
                <a:solidFill>
                  <a:prstClr val="black"/>
                </a:solidFill>
                <a:latin typeface="Calibri"/>
                <a:ea typeface="+mn-ea"/>
                <a:cs typeface="+mn-cs"/>
              </a:rPr>
              <a:t>read quorum </a:t>
            </a:r>
            <a:r>
              <a:rPr lang="en-US" sz="1200" kern="1200" dirty="0">
                <a:solidFill>
                  <a:prstClr val="black"/>
                </a:solidFill>
                <a:latin typeface="Calibri"/>
                <a:ea typeface="+mn-ea"/>
                <a:cs typeface="+mn-cs"/>
              </a:rPr>
              <a:t>and k value when you are writing is known as </a:t>
            </a:r>
            <a:r>
              <a:rPr lang="en-US" sz="1200" b="1" i="1" kern="1200" dirty="0">
                <a:solidFill>
                  <a:prstClr val="black"/>
                </a:solidFill>
                <a:latin typeface="Calibri"/>
                <a:ea typeface="+mn-ea"/>
                <a:cs typeface="+mn-cs"/>
              </a:rPr>
              <a:t>write quorum</a:t>
            </a:r>
          </a:p>
          <a:p>
            <a:pPr marR="0" lvl="0" algn="l" defTabSz="914400" rtl="0" eaLnBrk="1" fontAlgn="auto" latinLnBrk="0" hangingPunct="1">
              <a:lnSpc>
                <a:spcPct val="120000"/>
              </a:lnSpc>
              <a:spcBef>
                <a:spcPts val="600"/>
              </a:spcBef>
              <a:spcAft>
                <a:spcPts val="0"/>
              </a:spcAft>
              <a:buClrTx/>
              <a:buSzTx/>
              <a:tabLst/>
              <a:defRPr/>
            </a:pPr>
            <a:r>
              <a:rPr lang="en-US" sz="1200" kern="1200" dirty="0">
                <a:solidFill>
                  <a:prstClr val="black"/>
                </a:solidFill>
                <a:latin typeface="Calibri"/>
                <a:ea typeface="+mn-ea"/>
                <a:cs typeface="+mn-cs"/>
              </a:rPr>
              <a:t>       Always</a:t>
            </a:r>
            <a:r>
              <a:rPr lang="en-US" sz="1200" i="1" kern="1200" dirty="0">
                <a:solidFill>
                  <a:prstClr val="black"/>
                </a:solidFill>
                <a:latin typeface="Calibri"/>
                <a:ea typeface="+mn-ea"/>
                <a:cs typeface="+mn-cs"/>
              </a:rPr>
              <a:t>        </a:t>
            </a:r>
            <a:r>
              <a:rPr lang="en-US" sz="1200" i="1" kern="1200" dirty="0">
                <a:solidFill>
                  <a:srgbClr val="0070C0"/>
                </a:solidFill>
                <a:latin typeface="Calibri"/>
                <a:ea typeface="+mn-ea"/>
                <a:cs typeface="+mn-cs"/>
              </a:rPr>
              <a:t>read_quorum + write_quorum &gt; number of replicas</a:t>
            </a:r>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2469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973370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8" name="Google Shape;26;p31" descr="A logo for a university&#10;&#10;Description automatically generated">
            <a:extLst>
              <a:ext uri="{FF2B5EF4-FFF2-40B4-BE49-F238E27FC236}">
                <a16:creationId xmlns:a16="http://schemas.microsoft.com/office/drawing/2014/main" id="{92544FE3-401F-17FF-0FE6-14295474AA9F}"/>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3217334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0791839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727127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44608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270268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8277673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400361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8433155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485554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8518240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93414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1"/>
        <p:cNvGrpSpPr/>
        <p:nvPr/>
      </p:nvGrpSpPr>
      <p:grpSpPr>
        <a:xfrm>
          <a:off x="0" y="0"/>
          <a:ext cx="0" cy="0"/>
          <a:chOff x="0" y="0"/>
          <a:chExt cx="0" cy="0"/>
        </a:xfrm>
      </p:grpSpPr>
      <p:sp>
        <p:nvSpPr>
          <p:cNvPr id="12" name="Google Shape;12;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 name="Google Shape;1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2" name="Google Shape;26;p31" descr="A logo for a university&#10;&#10;Description automatically generated">
            <a:extLst>
              <a:ext uri="{FF2B5EF4-FFF2-40B4-BE49-F238E27FC236}">
                <a16:creationId xmlns:a16="http://schemas.microsoft.com/office/drawing/2014/main" id="{0AA25A7A-A063-8204-3120-7F862E4A2B7B}"/>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4055142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743"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1029365364"/>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528494" y="1273830"/>
            <a:ext cx="406120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694786" y="4500974"/>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a:cxnSpLocks/>
          </p:cNvCxnSpPr>
          <p:nvPr/>
        </p:nvCxnSpPr>
        <p:spPr>
          <a:xfrm flipV="1">
            <a:off x="4694786" y="3347800"/>
            <a:ext cx="3582315" cy="30318"/>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798591" y="2168122"/>
            <a:ext cx="518501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Leaderless Replication </a:t>
            </a:r>
          </a:p>
        </p:txBody>
      </p:sp>
      <p:sp>
        <p:nvSpPr>
          <p:cNvPr id="95" name="Google Shape;95;p1"/>
          <p:cNvSpPr txBox="1"/>
          <p:nvPr/>
        </p:nvSpPr>
        <p:spPr>
          <a:xfrm>
            <a:off x="4798591" y="3821878"/>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93623DE7-006C-4CE9-93E1-A24C1A84EC2F}"/>
              </a:ext>
            </a:extLst>
          </p:cNvPr>
          <p:cNvPicPr>
            <a:picLocks noChangeAspect="1"/>
          </p:cNvPicPr>
          <p:nvPr/>
        </p:nvPicPr>
        <p:blipFill>
          <a:blip r:embed="rId3"/>
          <a:stretch>
            <a:fillRect/>
          </a:stretch>
        </p:blipFill>
        <p:spPr>
          <a:xfrm>
            <a:off x="8589701" y="2092499"/>
            <a:ext cx="3472063" cy="1897686"/>
          </a:xfrm>
          <a:prstGeom prst="rect">
            <a:avLst/>
          </a:prstGeom>
        </p:spPr>
      </p:pic>
      <p:pic>
        <p:nvPicPr>
          <p:cNvPr id="2" name="Google Shape;134;p1" descr="A logo for a university&#10;&#10;Description automatically generated">
            <a:extLst>
              <a:ext uri="{FF2B5EF4-FFF2-40B4-BE49-F238E27FC236}">
                <a16:creationId xmlns:a16="http://schemas.microsoft.com/office/drawing/2014/main" id="{684ADBD9-D6AE-8052-14D6-DEE72B737C9D}"/>
              </a:ext>
            </a:extLst>
          </p:cNvPr>
          <p:cNvPicPr preferRelativeResize="0"/>
          <p:nvPr/>
        </p:nvPicPr>
        <p:blipFill rotWithShape="1">
          <a:blip r:embed="rId4">
            <a:alphaModFix/>
          </a:blip>
          <a:srcRect l="23914" t="9484" r="22524" b="18948"/>
          <a:stretch/>
        </p:blipFill>
        <p:spPr>
          <a:xfrm>
            <a:off x="992173" y="1172582"/>
            <a:ext cx="2721728" cy="3636632"/>
          </a:xfrm>
          <a:prstGeom prst="rect">
            <a:avLst/>
          </a:prstGeom>
          <a:noFill/>
          <a:ln>
            <a:noFill/>
          </a:ln>
        </p:spPr>
      </p:pic>
      <p:sp>
        <p:nvSpPr>
          <p:cNvPr id="4" name="Google Shape;112;p1">
            <a:extLst>
              <a:ext uri="{FF2B5EF4-FFF2-40B4-BE49-F238E27FC236}">
                <a16:creationId xmlns:a16="http://schemas.microsoft.com/office/drawing/2014/main" id="{7B2CC9E0-8AC4-4A0C-A79B-9C4FF2612F6E}"/>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46190" y="56655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a:t>
            </a:r>
            <a:r>
              <a:rPr kumimoji="0" lang="en-US" sz="2400" b="1" i="0" u="none" strike="noStrike" kern="1200" cap="none" spc="0" normalizeH="0" baseline="0" noProof="0" dirty="0">
                <a:ln>
                  <a:noFill/>
                </a:ln>
                <a:solidFill>
                  <a:srgbClr val="0070C0"/>
                </a:solidFill>
                <a:effectLst/>
                <a:uLnTx/>
                <a:uFillTx/>
                <a:latin typeface="Calibri"/>
                <a:ea typeface="+mn-ea"/>
                <a:cs typeface="+mn-cs"/>
              </a:rPr>
              <a:t>: Pitfalls - 3</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060426"/>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46190" y="166896"/>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94615" y="1072340"/>
            <a:ext cx="11870055" cy="55846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Detecting Concurrent Writes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Databases allow several clients to concurrently write to the same key, which means that conflicts will occur even if strict quorums are used</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Events may arrive in a different order at different nodes, due to variable network delays and partial failures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If each node simply overwrote the value for a key whenever it received a write request from a client, the nodes would become permanently inconsistent</a:t>
            </a:r>
          </a:p>
          <a:p>
            <a:pPr marL="285750" indent="-285750">
              <a:lnSpc>
                <a:spcPct val="150000"/>
              </a:lnSpc>
              <a:buClrTx/>
              <a:buFont typeface="Arial" panose="020B0604020202020204" pitchFamily="34" charset="0"/>
              <a:buChar char="•"/>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In order to become eventually consistent, the </a:t>
            </a:r>
            <a:br>
              <a:rPr kumimoji="0" lang="en-IN" sz="2000" b="0" i="0" u="none" strike="noStrike" kern="1200" cap="none" spc="0" normalizeH="0" baseline="0" noProof="0" dirty="0">
                <a:ln>
                  <a:noFill/>
                </a:ln>
                <a:solidFill>
                  <a:prstClr val="black"/>
                </a:solidFill>
                <a:effectLst/>
                <a:uLnTx/>
                <a:uFillTx/>
                <a:latin typeface="Calibri"/>
                <a:ea typeface="+mn-ea"/>
                <a:cs typeface="+mn-cs"/>
              </a:rPr>
            </a:br>
            <a:r>
              <a:rPr kumimoji="0" lang="en-IN" sz="2000" b="0" i="0" u="none" strike="noStrike" kern="1200" cap="none" spc="0" normalizeH="0" baseline="0" noProof="0" dirty="0">
                <a:ln>
                  <a:noFill/>
                </a:ln>
                <a:solidFill>
                  <a:prstClr val="black"/>
                </a:solidFill>
                <a:effectLst/>
                <a:uLnTx/>
                <a:uFillTx/>
                <a:latin typeface="Calibri"/>
                <a:ea typeface="+mn-ea"/>
                <a:cs typeface="+mn-cs"/>
              </a:rPr>
              <a:t>replicas should converge toward the same value</a:t>
            </a:r>
          </a:p>
          <a:p>
            <a:pPr>
              <a:lnSpc>
                <a:spcPct val="150000"/>
              </a:lnSpc>
              <a:buClrTx/>
              <a:defRPr/>
            </a:pPr>
            <a:r>
              <a:rPr lang="en-IN" sz="2000" b="1" kern="1200" dirty="0">
                <a:solidFill>
                  <a:prstClr val="black"/>
                </a:solidFill>
                <a:latin typeface="Calibri"/>
                <a:ea typeface="+mn-ea"/>
                <a:cs typeface="+mn-cs"/>
              </a:rPr>
              <a:t>Approaches to Address this</a:t>
            </a:r>
            <a:endParaRPr kumimoji="0" lang="en-IN" sz="20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Usage of timestamps to resolve these write conflicts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can be done. This could lead to additional challenges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as clocks may not be synchronized. </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627800"/>
            <a:ext cx="6096000" cy="3207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1233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a:t>
            </a:r>
            <a:r>
              <a:rPr kumimoji="0" lang="en-US" sz="2400" b="1" i="0" u="none" strike="noStrike" kern="1200" cap="none" spc="0" normalizeH="0" baseline="0" noProof="0" dirty="0">
                <a:ln>
                  <a:noFill/>
                </a:ln>
                <a:solidFill>
                  <a:srgbClr val="0070C0"/>
                </a:solidFill>
                <a:effectLst/>
                <a:uLnTx/>
                <a:uFillTx/>
                <a:latin typeface="Calibri"/>
                <a:ea typeface="+mn-ea"/>
                <a:cs typeface="+mn-cs"/>
              </a:rPr>
              <a:t>: Pitfalls - 3</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384532"/>
            <a:ext cx="12036425" cy="4961358"/>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Detecting Concurrent Writes (Cont.)</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Last write wins</a:t>
            </a:r>
            <a:r>
              <a:rPr kumimoji="0" lang="en-US" sz="2000" b="0" i="0" u="none" strike="noStrike" kern="1200" cap="none" spc="0" normalizeH="0" baseline="0" noProof="0" dirty="0">
                <a:ln>
                  <a:noFill/>
                </a:ln>
                <a:solidFill>
                  <a:prstClr val="black"/>
                </a:solidFill>
                <a:effectLst/>
                <a:uLnTx/>
                <a:uFillTx/>
                <a:latin typeface="Calibri"/>
                <a:ea typeface="+mn-ea"/>
                <a:cs typeface="+mn-cs"/>
              </a:rPr>
              <a:t> (discarding concurrent writes) - One approach for achieving eventual convergence is to declare that each replica need only store the most “recent” value and allow “older” values to be overwritten and discarded. </a:t>
            </a:r>
          </a:p>
          <a:p>
            <a:pPr marL="285750" marR="0" lvl="0"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The “happens-before” relationship and concurrency </a:t>
            </a:r>
            <a:r>
              <a:rPr kumimoji="0" lang="en-US" sz="2000" b="0" i="0" u="none" strike="noStrike" kern="1200" cap="none" spc="0" normalizeH="0" baseline="0" noProof="0" dirty="0">
                <a:ln>
                  <a:noFill/>
                </a:ln>
                <a:solidFill>
                  <a:prstClr val="black"/>
                </a:solidFill>
                <a:effectLst/>
                <a:uLnTx/>
                <a:uFillTx/>
                <a:latin typeface="Calibri"/>
                <a:ea typeface="+mn-ea"/>
                <a:cs typeface="+mn-cs"/>
              </a:rPr>
              <a:t>- How do we decide whether two operations are concurrent or not?</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An operation A happens before another operation B if B knows about A, or depends on A, or builds upon A in some way. Whether one operation happens before another operation is the key to defining what concurrency means.</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Server can determine whether two operations are concurrent by looking at the version numbers</a:t>
            </a:r>
          </a:p>
          <a:p>
            <a:pPr marL="742950" marR="0" lvl="1" indent="-285750" algn="l" defTabSz="914400" rtl="0" eaLnBrk="1" fontAlgn="auto" latinLnBrk="0" hangingPunct="1">
              <a:lnSpc>
                <a:spcPct val="12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In case of multiple replicas, we need to use a version number per replica as well as per key stored in a version vector.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(cont.)</a:t>
            </a:r>
            <a:endParaRPr kumimoji="0" lang="en-IN"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56274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55575" y="559996"/>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a:t>
            </a:r>
            <a:r>
              <a:rPr kumimoji="0" lang="en-US" sz="2400" b="1" i="0" u="none" strike="noStrike" kern="1200" cap="none" spc="0" normalizeH="0" baseline="0" noProof="0" dirty="0">
                <a:ln>
                  <a:noFill/>
                </a:ln>
                <a:solidFill>
                  <a:srgbClr val="0070C0"/>
                </a:solidFill>
                <a:effectLst/>
                <a:uLnTx/>
                <a:uFillTx/>
                <a:latin typeface="Calibri"/>
                <a:ea typeface="+mn-ea"/>
                <a:cs typeface="+mn-cs"/>
              </a:rPr>
              <a:t>: Pitfalls - 3</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51575" y="102166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55575" y="160338"/>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970427"/>
            <a:ext cx="11984850" cy="51229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Algorithm for determining whether two operations are concurrent by looking at the version numbers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server maintains a version number for every key, increments the version number every time that key is written, and stores the new version number along with the value written.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When a client reads a key, the server returns all values that have not been overwritten, as well as the latest version number. A client must read a key before writing.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When a client writes a key, it must include the version number from the prior read, and it must merge together all values that it received in the prior read. (The response from a write request can be like a read, returning all current values, which allows to chain several writes.)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When the server receives a write with a particular version number, it can overwrite all values with that version number or below (since it knows that they have been merged into the new value), but it must keep all values with a higher version number (because those values are concurrent with the incoming write).</a:t>
            </a:r>
          </a:p>
        </p:txBody>
      </p:sp>
    </p:spTree>
    <p:extLst>
      <p:ext uri="{BB962C8B-B14F-4D97-AF65-F5344CB8AC3E}">
        <p14:creationId xmlns:p14="http://schemas.microsoft.com/office/powerpoint/2010/main" val="2532730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a:t>
            </a:r>
            <a:r>
              <a:rPr kumimoji="0" lang="en-US" sz="2400" b="1" i="0" u="none" strike="noStrike" kern="1200" cap="none" spc="0" normalizeH="0" baseline="0" noProof="0" dirty="0">
                <a:ln>
                  <a:noFill/>
                </a:ln>
                <a:solidFill>
                  <a:srgbClr val="0070C0"/>
                </a:solidFill>
                <a:effectLst/>
                <a:uLnTx/>
                <a:uFillTx/>
                <a:latin typeface="Calibri"/>
                <a:ea typeface="+mn-ea"/>
                <a:cs typeface="+mn-cs"/>
              </a:rPr>
              <a:t>: Quorum Consistency</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2D153561-26A8-4FF2-B364-A071C1DB64BB}"/>
              </a:ext>
            </a:extLst>
          </p:cNvPr>
          <p:cNvPicPr>
            <a:picLocks noChangeAspect="1"/>
          </p:cNvPicPr>
          <p:nvPr/>
        </p:nvPicPr>
        <p:blipFill>
          <a:blip r:embed="rId2"/>
          <a:stretch>
            <a:fillRect/>
          </a:stretch>
        </p:blipFill>
        <p:spPr>
          <a:xfrm>
            <a:off x="207150" y="1399312"/>
            <a:ext cx="10765650" cy="5037798"/>
          </a:xfrm>
          <a:prstGeom prst="rect">
            <a:avLst/>
          </a:prstGeom>
        </p:spPr>
      </p:pic>
      <p:sp>
        <p:nvSpPr>
          <p:cNvPr id="11" name="TextBox 10">
            <a:extLst>
              <a:ext uri="{FF2B5EF4-FFF2-40B4-BE49-F238E27FC236}">
                <a16:creationId xmlns:a16="http://schemas.microsoft.com/office/drawing/2014/main" id="{FEF56EB7-A336-46A1-BFC1-1CB5C41A5683}"/>
              </a:ext>
            </a:extLst>
          </p:cNvPr>
          <p:cNvSpPr txBox="1"/>
          <p:nvPr/>
        </p:nvSpPr>
        <p:spPr>
          <a:xfrm>
            <a:off x="207150" y="6437113"/>
            <a:ext cx="11984850" cy="400110"/>
          </a:xfrm>
          <a:prstGeom prst="rect">
            <a:avLst/>
          </a:prstGeom>
          <a:noFill/>
        </p:spPr>
        <p:txBody>
          <a:bodyPr wrap="square">
            <a:spAutoFit/>
          </a:bodyPr>
          <a:lstStyle/>
          <a:p>
            <a:r>
              <a:rPr lang="en-US" sz="2000" dirty="0"/>
              <a:t>A common choice is to make n an odd number (typically 3 or 5) and to set w = r = (n + 1) / 2</a:t>
            </a:r>
          </a:p>
        </p:txBody>
      </p:sp>
    </p:spTree>
    <p:extLst>
      <p:ext uri="{BB962C8B-B14F-4D97-AF65-F5344CB8AC3E}">
        <p14:creationId xmlns:p14="http://schemas.microsoft.com/office/powerpoint/2010/main" val="565698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49" y="1384532"/>
            <a:ext cx="11984851" cy="313303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Calibri"/>
                <a:ea typeface="+mn-ea"/>
                <a:cs typeface="+mn-cs"/>
              </a:rPr>
              <a:t>Monitoring staleness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For leader-based replication, the database typically exposes metrics for the replication lag. By subtracting a follower’s current position from </a:t>
            </a:r>
            <a:r>
              <a:rPr lang="en-US" sz="2200" kern="1200" dirty="0">
                <a:solidFill>
                  <a:prstClr val="black"/>
                </a:solidFill>
                <a:latin typeface="Calibri"/>
                <a:ea typeface="+mn-ea"/>
                <a:cs typeface="+mn-cs"/>
              </a:rPr>
              <a:t>the leader’s </a:t>
            </a:r>
            <a:r>
              <a:rPr kumimoji="0" lang="en-US" sz="2200" b="0" i="0" u="none" strike="noStrike" kern="1200" cap="none" spc="0" normalizeH="0" baseline="0" noProof="0" dirty="0">
                <a:ln>
                  <a:noFill/>
                </a:ln>
                <a:solidFill>
                  <a:prstClr val="black"/>
                </a:solidFill>
                <a:effectLst/>
                <a:uLnTx/>
                <a:uFillTx/>
                <a:latin typeface="Calibri"/>
                <a:ea typeface="+mn-ea"/>
                <a:cs typeface="+mn-cs"/>
              </a:rPr>
              <a:t>current position, you can measure the amount of replication lag.</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noProof="0" dirty="0">
                <a:ln>
                  <a:noFill/>
                </a:ln>
                <a:solidFill>
                  <a:prstClr val="black"/>
                </a:solidFill>
                <a:effectLst/>
                <a:uLnTx/>
                <a:uFillTx/>
                <a:latin typeface="Calibri"/>
                <a:ea typeface="+mn-ea"/>
                <a:cs typeface="+mn-cs"/>
              </a:rPr>
              <a:t>For leaderless replication, there is no fixed order in which writes are applied, which makes monitoring more difficult</a:t>
            </a:r>
          </a:p>
        </p:txBody>
      </p:sp>
    </p:spTree>
    <p:extLst>
      <p:ext uri="{BB962C8B-B14F-4D97-AF65-F5344CB8AC3E}">
        <p14:creationId xmlns:p14="http://schemas.microsoft.com/office/powerpoint/2010/main" val="710115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316458"/>
            <a:ext cx="11984850" cy="419961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Multi-</a:t>
            </a:r>
            <a:r>
              <a:rPr kumimoji="0" lang="en-IN" sz="2000" b="1" i="0" u="none" strike="noStrike" kern="1200" cap="none" spc="0" normalizeH="0" baseline="0" noProof="0" dirty="0" err="1">
                <a:ln>
                  <a:noFill/>
                </a:ln>
                <a:solidFill>
                  <a:prstClr val="black"/>
                </a:solidFill>
                <a:effectLst/>
                <a:uLnTx/>
                <a:uFillTx/>
                <a:latin typeface="Calibri"/>
                <a:ea typeface="+mn-ea"/>
                <a:cs typeface="+mn-cs"/>
              </a:rPr>
              <a:t>datacenter</a:t>
            </a:r>
            <a:r>
              <a:rPr kumimoji="0" lang="en-IN" sz="2000" b="1" i="0" u="none" strike="noStrike" kern="1200" cap="none" spc="0" normalizeH="0" baseline="0" noProof="0" dirty="0">
                <a:ln>
                  <a:noFill/>
                </a:ln>
                <a:solidFill>
                  <a:prstClr val="black"/>
                </a:solidFill>
                <a:effectLst/>
                <a:uLnTx/>
                <a:uFillTx/>
                <a:latin typeface="Calibri"/>
                <a:ea typeface="+mn-ea"/>
                <a:cs typeface="+mn-cs"/>
              </a:rPr>
              <a:t> operation</a:t>
            </a:r>
            <a:endParaRPr kumimoji="0" lang="en-US" sz="2000" b="1"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Leaderless replication is also suitable for multi-datacenter operation, since it is designed to tolerate conflicting concurrent writes, network interruptions and latency spikes.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number of replicas </a:t>
            </a:r>
            <a:r>
              <a:rPr kumimoji="0" lang="en-US" sz="2000" b="1" i="0" u="none" strike="noStrike" kern="1200" cap="none" spc="0" normalizeH="0" baseline="0" noProof="0" dirty="0">
                <a:ln>
                  <a:noFill/>
                </a:ln>
                <a:solidFill>
                  <a:prstClr val="black"/>
                </a:solidFill>
                <a:effectLst/>
                <a:uLnTx/>
                <a:uFillTx/>
                <a:latin typeface="Calibri"/>
                <a:ea typeface="+mn-ea"/>
                <a:cs typeface="+mn-cs"/>
              </a:rPr>
              <a:t>n</a:t>
            </a:r>
            <a:r>
              <a:rPr kumimoji="0" lang="en-US" sz="2000" b="0" i="0" u="none" strike="noStrike" kern="1200" cap="none" spc="0" normalizeH="0" baseline="0" noProof="0" dirty="0">
                <a:ln>
                  <a:noFill/>
                </a:ln>
                <a:solidFill>
                  <a:prstClr val="black"/>
                </a:solidFill>
                <a:effectLst/>
                <a:uLnTx/>
                <a:uFillTx/>
                <a:latin typeface="Calibri"/>
                <a:ea typeface="+mn-ea"/>
                <a:cs typeface="+mn-cs"/>
              </a:rPr>
              <a:t> includes nodes in all datacenters, and the number of replicas you want to have in each datacenter can be configured.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Each write from a client is sent to all replicas, regardless of datacenter, but the client usually only waits for acknowledgment from a quorum of nodes within its local datacenter so that it is unaffected by delays and interruptions on the cross-datacenter link.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higher-latency writes to other datacenters are often configured to happen asynchronously</a:t>
            </a:r>
            <a:endParaRPr kumimoji="0" lang="en-IN" sz="2000" b="1"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90179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(Recap)</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155575" y="1316459"/>
            <a:ext cx="11984850" cy="5663462"/>
          </a:xfrm>
          <a:prstGeom prst="rect">
            <a:avLst/>
          </a:prstGeom>
          <a:noFill/>
          <a:ln>
            <a:noFill/>
          </a:ln>
        </p:spPr>
        <p:txBody>
          <a:bodyPr spcFirstLastPara="1" wrap="square" lIns="91425" tIns="45700" rIns="91425" bIns="45700" anchor="t" anchorCtr="0">
            <a:normAutofit fontScale="92500" lnSpcReduction="20000"/>
          </a:bodyPr>
          <a:lstStyle/>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We looked at </a:t>
            </a:r>
            <a:r>
              <a:rPr kumimoji="0" lang="en-US" sz="2200" b="1"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Replication </a:t>
            </a:r>
            <a:r>
              <a:rPr lang="en-US" sz="2200" dirty="0">
                <a:latin typeface="Calibri" panose="020F0502020204030204" pitchFamily="34" charset="0"/>
                <a:ea typeface="Calibri"/>
                <a:cs typeface="Calibri" panose="020F0502020204030204" pitchFamily="34" charset="0"/>
                <a:sym typeface="Calibri"/>
              </a:rPr>
              <a:t>a</a:t>
            </a:r>
            <a:r>
              <a:rPr kumimoji="0" lang="en-US" sz="220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s a </a:t>
            </a: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means of keeping a copy of the same data on multiple machines that are connected via a network. </a:t>
            </a:r>
          </a:p>
          <a:p>
            <a:pPr marL="342900" marR="0" lvl="0" indent="-342900" algn="l" defTabSz="914400" rtl="0" eaLnBrk="1" fontAlgn="auto" latinLnBrk="0" hangingPunct="1">
              <a:lnSpc>
                <a:spcPct val="120000"/>
              </a:lnSpc>
              <a:spcBef>
                <a:spcPts val="600"/>
              </a:spcBef>
              <a:spcAft>
                <a:spcPts val="0"/>
              </a:spcAft>
              <a:buClr>
                <a:srgbClr val="000000"/>
              </a:buClr>
              <a:buSzPts val="2000"/>
              <a:buFont typeface="Arial"/>
              <a:buChar char="•"/>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The data and the metadata are replicated for reasons like:</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keep data geographically close to the users (and thus reduce latency) </a:t>
            </a: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allow the system to continue working even if some of its parts have failed (and thus increase availability)</a:t>
            </a:r>
            <a:endParaRPr kumimoji="0" lang="en-US" sz="2200" b="0" i="0" u="none" strike="noStrike" kern="0" cap="none" spc="0" normalizeH="0" baseline="0" noProof="0" dirty="0">
              <a:ln>
                <a:noFill/>
              </a:ln>
              <a:solidFill>
                <a:srgbClr val="000000"/>
              </a:solidFill>
              <a:effectLst/>
              <a:uLnTx/>
              <a:uFillTx/>
              <a:latin typeface="Calibri" panose="020F0502020204030204" pitchFamily="34" charset="0"/>
              <a:cs typeface="Calibri" panose="020F0502020204030204" pitchFamily="34" charset="0"/>
              <a:sym typeface="Arial"/>
            </a:endParaRPr>
          </a:p>
          <a:p>
            <a:pPr marL="914400" marR="0" lvl="1" indent="-457200" algn="l" defTabSz="914400" rtl="0" eaLnBrk="1" fontAlgn="auto" latinLnBrk="0" hangingPunct="1">
              <a:lnSpc>
                <a:spcPct val="120000"/>
              </a:lnSpc>
              <a:spcBef>
                <a:spcPts val="600"/>
              </a:spcBef>
              <a:spcAft>
                <a:spcPts val="0"/>
              </a:spcAft>
              <a:buClr>
                <a:srgbClr val="000000"/>
              </a:buClr>
              <a:buSzPts val="2000"/>
              <a:buFont typeface="Calibri"/>
              <a:buAutoNum type="arabicPeriod"/>
              <a:tabLst/>
              <a:defRPr/>
            </a:pPr>
            <a:r>
              <a:rPr kumimoji="0" lang="en-US" sz="2200" b="0" i="0" u="none" strike="noStrike" kern="0" cap="none" spc="0" normalizeH="0" baseline="0" noProof="0" dirty="0">
                <a:ln>
                  <a:noFill/>
                </a:ln>
                <a:solidFill>
                  <a:srgbClr val="000000"/>
                </a:solidFill>
                <a:effectLst/>
                <a:uLnTx/>
                <a:uFillTx/>
                <a:latin typeface="Calibri" panose="020F0502020204030204" pitchFamily="34" charset="0"/>
                <a:ea typeface="Calibri"/>
                <a:cs typeface="Calibri" panose="020F0502020204030204" pitchFamily="34" charset="0"/>
                <a:sym typeface="Calibri"/>
              </a:rPr>
              <a:t>To scale out the number of machines that can serve read queries (and thus increase read throughput) </a:t>
            </a:r>
          </a:p>
          <a:p>
            <a:pPr marL="342900" indent="-342900">
              <a:lnSpc>
                <a:spcPct val="120000"/>
              </a:lnSpc>
              <a:spcBef>
                <a:spcPts val="600"/>
              </a:spcBef>
              <a:buSzPts val="2000"/>
              <a:buFont typeface="Arial"/>
              <a:buChar char="•"/>
              <a:defRPr/>
            </a:pPr>
            <a:r>
              <a:rPr lang="en-US" sz="2200" dirty="0">
                <a:latin typeface="Calibri" panose="020F0502020204030204" pitchFamily="34" charset="0"/>
                <a:cs typeface="Calibri" panose="020F0502020204030204" pitchFamily="34" charset="0"/>
                <a:sym typeface="Calibri"/>
              </a:rPr>
              <a:t>We discussed that every write needs to be processed by every replica; otherwise, the nodes will not hold the same data.</a:t>
            </a:r>
          </a:p>
          <a:p>
            <a:pPr marL="342900" indent="-342900">
              <a:lnSpc>
                <a:spcPct val="120000"/>
              </a:lnSpc>
              <a:spcBef>
                <a:spcPts val="600"/>
              </a:spcBef>
              <a:buSzPts val="2000"/>
              <a:buFont typeface="Arial"/>
              <a:buChar char="•"/>
              <a:defRPr/>
            </a:pPr>
            <a:r>
              <a:rPr lang="en-US" sz="2200" dirty="0">
                <a:latin typeface="Calibri" panose="020F0502020204030204" pitchFamily="34" charset="0"/>
                <a:cs typeface="Calibri" panose="020F0502020204030204" pitchFamily="34" charset="0"/>
                <a:sym typeface="Calibri"/>
              </a:rPr>
              <a:t>We discussed on the two of the three popular algorithms for replicating changes between nodes: </a:t>
            </a:r>
          </a:p>
          <a:p>
            <a:pPr marL="720000" indent="-342900">
              <a:lnSpc>
                <a:spcPct val="120000"/>
              </a:lnSpc>
              <a:spcBef>
                <a:spcPts val="600"/>
              </a:spcBef>
              <a:buSzPts val="2000"/>
              <a:buFont typeface="Arial"/>
              <a:buChar char="•"/>
              <a:defRPr/>
            </a:pPr>
            <a:r>
              <a:rPr lang="en-US" sz="2200" dirty="0">
                <a:solidFill>
                  <a:schemeClr val="accent6">
                    <a:lumMod val="75000"/>
                  </a:schemeClr>
                </a:solidFill>
                <a:latin typeface="Calibri" panose="020F0502020204030204" pitchFamily="34" charset="0"/>
                <a:cs typeface="Calibri" panose="020F0502020204030204" pitchFamily="34" charset="0"/>
                <a:sym typeface="Calibri"/>
              </a:rPr>
              <a:t>Leader based or single-leader based replication</a:t>
            </a:r>
          </a:p>
          <a:p>
            <a:pPr marL="1080000" indent="-342900">
              <a:lnSpc>
                <a:spcPct val="120000"/>
              </a:lnSpc>
              <a:spcBef>
                <a:spcPts val="600"/>
              </a:spcBef>
              <a:buSzPts val="2000"/>
              <a:buFont typeface="Arial"/>
              <a:buChar char="•"/>
              <a:defRPr/>
            </a:pPr>
            <a:r>
              <a:rPr lang="en-US" sz="2200" dirty="0">
                <a:solidFill>
                  <a:schemeClr val="accent6">
                    <a:lumMod val="75000"/>
                  </a:schemeClr>
                </a:solidFill>
                <a:latin typeface="Calibri" panose="020F0502020204030204" pitchFamily="34" charset="0"/>
                <a:cs typeface="Calibri" panose="020F0502020204030204" pitchFamily="34" charset="0"/>
                <a:sym typeface="Calibri"/>
              </a:rPr>
              <a:t>Synchronous Replication</a:t>
            </a:r>
          </a:p>
          <a:p>
            <a:pPr marL="1080000" indent="-342900">
              <a:lnSpc>
                <a:spcPct val="120000"/>
              </a:lnSpc>
              <a:spcBef>
                <a:spcPts val="600"/>
              </a:spcBef>
              <a:buSzPts val="2000"/>
              <a:buFont typeface="Arial"/>
              <a:buChar char="•"/>
              <a:defRPr/>
            </a:pPr>
            <a:r>
              <a:rPr lang="en-US" sz="2200" dirty="0">
                <a:solidFill>
                  <a:schemeClr val="accent6">
                    <a:lumMod val="75000"/>
                  </a:schemeClr>
                </a:solidFill>
                <a:latin typeface="Calibri" panose="020F0502020204030204" pitchFamily="34" charset="0"/>
                <a:cs typeface="Calibri" panose="020F0502020204030204" pitchFamily="34" charset="0"/>
                <a:sym typeface="Calibri"/>
              </a:rPr>
              <a:t>Asynchronous Replication</a:t>
            </a:r>
          </a:p>
          <a:p>
            <a:pPr marL="720000" indent="-342900">
              <a:lnSpc>
                <a:spcPct val="120000"/>
              </a:lnSpc>
              <a:spcBef>
                <a:spcPts val="600"/>
              </a:spcBef>
              <a:buSzPts val="2000"/>
              <a:buFont typeface="Arial"/>
              <a:buChar char="•"/>
              <a:defRPr/>
            </a:pPr>
            <a:r>
              <a:rPr lang="en-US" sz="2200" dirty="0">
                <a:solidFill>
                  <a:schemeClr val="accent6">
                    <a:lumMod val="75000"/>
                  </a:schemeClr>
                </a:solidFill>
                <a:latin typeface="Calibri" panose="020F0502020204030204" pitchFamily="34" charset="0"/>
                <a:cs typeface="Calibri" panose="020F0502020204030204" pitchFamily="34" charset="0"/>
                <a:sym typeface="Calibri"/>
              </a:rPr>
              <a:t>Multi-leader</a:t>
            </a:r>
          </a:p>
          <a:p>
            <a:pPr marL="720000" indent="-342900">
              <a:lnSpc>
                <a:spcPct val="120000"/>
              </a:lnSpc>
              <a:spcBef>
                <a:spcPts val="600"/>
              </a:spcBef>
              <a:buSzPts val="2000"/>
              <a:buFont typeface="Arial"/>
              <a:buChar char="•"/>
              <a:defRPr/>
            </a:pPr>
            <a:r>
              <a:rPr lang="en-US" sz="2200" dirty="0">
                <a:latin typeface="Calibri" panose="020F0502020204030204" pitchFamily="34" charset="0"/>
                <a:cs typeface="Calibri" panose="020F0502020204030204" pitchFamily="34" charset="0"/>
                <a:sym typeface="Calibri"/>
              </a:rPr>
              <a:t>Leaderless replication</a:t>
            </a:r>
          </a:p>
          <a:p>
            <a:pPr marL="342900" indent="-342900">
              <a:lnSpc>
                <a:spcPct val="120000"/>
              </a:lnSpc>
              <a:spcBef>
                <a:spcPts val="600"/>
              </a:spcBef>
              <a:buSzPts val="2000"/>
              <a:buFont typeface="Arial"/>
              <a:buChar char="•"/>
              <a:defRPr/>
            </a:pPr>
            <a:endParaRPr sz="2200" dirty="0">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4002293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207152" y="651898"/>
            <a:ext cx="7999758"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dirty="0">
                <a:ln>
                  <a:noFill/>
                </a:ln>
                <a:solidFill>
                  <a:srgbClr val="C55A11"/>
                </a:solidFill>
                <a:effectLst/>
                <a:uLnTx/>
                <a:uFillTx/>
                <a:latin typeface="Calibri"/>
                <a:ea typeface="Calibri"/>
                <a:cs typeface="Calibri"/>
                <a:sym typeface="Calibri"/>
              </a:rPr>
              <a:t>Replication (Recap – 2)</a:t>
            </a:r>
            <a:endParaRPr kumimoji="0" sz="2400" b="1" i="0" u="none" strike="noStrike" kern="0" cap="none" spc="0" normalizeH="0" baseline="0" noProof="0" dirty="0">
              <a:ln>
                <a:noFill/>
              </a:ln>
              <a:solidFill>
                <a:srgbClr val="C55A11"/>
              </a:solidFill>
              <a:effectLst/>
              <a:uLnTx/>
              <a:uFillTx/>
              <a:latin typeface="Calibri"/>
              <a:ea typeface="Calibri"/>
              <a:cs typeface="Calibri"/>
              <a:sym typeface="Calibri"/>
            </a:endParaRPr>
          </a:p>
        </p:txBody>
      </p:sp>
      <p:cxnSp>
        <p:nvCxnSpPr>
          <p:cNvPr id="114" name="Google Shape;114;p3"/>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116" name="Google Shape;116;p3"/>
          <p:cNvSpPr/>
          <p:nvPr/>
        </p:nvSpPr>
        <p:spPr>
          <a:xfrm>
            <a:off x="207152" y="252240"/>
            <a:ext cx="7497214"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400" b="1" i="0" u="none" strike="noStrike" kern="0" cap="none" spc="0" normalizeH="0" baseline="0" noProof="0">
                <a:ln>
                  <a:noFill/>
                </a:ln>
                <a:solidFill>
                  <a:srgbClr val="2F5496"/>
                </a:solidFill>
                <a:effectLst/>
                <a:uLnTx/>
                <a:uFillTx/>
                <a:latin typeface="Calibri"/>
                <a:ea typeface="Calibri"/>
                <a:cs typeface="Calibri"/>
                <a:sym typeface="Calibri"/>
              </a:rPr>
              <a:t>CLOUD COMPUTING</a:t>
            </a:r>
            <a:endParaRPr kumimoji="0" sz="2400" b="1" i="0" u="none" strike="noStrike" kern="0" cap="none" spc="0" normalizeH="0" baseline="0" noProof="0">
              <a:ln>
                <a:noFill/>
              </a:ln>
              <a:solidFill>
                <a:srgbClr val="2F5496"/>
              </a:solidFill>
              <a:effectLst/>
              <a:uLnTx/>
              <a:uFillTx/>
              <a:latin typeface="Calibri"/>
              <a:ea typeface="Calibri"/>
              <a:cs typeface="Calibri"/>
              <a:sym typeface="Calibri"/>
            </a:endParaRPr>
          </a:p>
        </p:txBody>
      </p:sp>
      <p:sp>
        <p:nvSpPr>
          <p:cNvPr id="117" name="Google Shape;117;p3" descr="Dell J155F PERC 6/E SAS PCI-E Raid Controller for PowerVault ..."/>
          <p:cNvSpPr/>
          <p:nvPr/>
        </p:nvSpPr>
        <p:spPr>
          <a:xfrm>
            <a:off x="155575" y="-144463"/>
            <a:ext cx="304800" cy="304801"/>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18" name="Google Shape;118;p3"/>
          <p:cNvSpPr txBox="1"/>
          <p:nvPr/>
        </p:nvSpPr>
        <p:spPr>
          <a:xfrm>
            <a:off x="155575" y="1316459"/>
            <a:ext cx="11984850" cy="5511853"/>
          </a:xfrm>
          <a:prstGeom prst="rect">
            <a:avLst/>
          </a:prstGeom>
          <a:noFill/>
          <a:ln>
            <a:noFill/>
          </a:ln>
        </p:spPr>
        <p:txBody>
          <a:bodyPr spcFirstLastPara="1" wrap="square" lIns="91425" tIns="45700" rIns="91425" bIns="45700" anchor="t" anchorCtr="0">
            <a:noAutofit/>
          </a:bodyPr>
          <a:lstStyle/>
          <a:p>
            <a:pPr marL="342900" indent="-342900">
              <a:lnSpc>
                <a:spcPct val="120000"/>
              </a:lnSpc>
              <a:spcBef>
                <a:spcPts val="500"/>
              </a:spcBef>
              <a:buSzPts val="2000"/>
              <a:buFont typeface="Wingdings" panose="05000000000000000000" pitchFamily="2" charset="2"/>
              <a:buChar char="§"/>
              <a:defRPr/>
            </a:pPr>
            <a:r>
              <a:rPr lang="en-IN" sz="2050" dirty="0">
                <a:latin typeface="Calibri" panose="020F0502020204030204" pitchFamily="34" charset="0"/>
                <a:cs typeface="Calibri" panose="020F0502020204030204" pitchFamily="34" charset="0"/>
                <a:sym typeface="Calibri"/>
              </a:rPr>
              <a:t>As part of the Leader based replication, we discussed one of the replicas would be designated as a leader and typically all </a:t>
            </a:r>
            <a:r>
              <a:rPr lang="en-US" sz="2050" dirty="0">
                <a:latin typeface="Calibri" panose="020F0502020204030204" pitchFamily="34" charset="0"/>
                <a:cs typeface="Calibri" panose="020F0502020204030204" pitchFamily="34" charset="0"/>
                <a:sym typeface="Calibri"/>
              </a:rPr>
              <a:t>Users/clients wanting to write data to storage, would send their requests to the leader, which first writes the new data to its local storage</a:t>
            </a:r>
            <a:r>
              <a:rPr lang="en-IN" sz="2050" dirty="0">
                <a:latin typeface="Calibri" panose="020F0502020204030204" pitchFamily="34" charset="0"/>
                <a:cs typeface="Calibri" panose="020F0502020204030204" pitchFamily="34" charset="0"/>
                <a:sym typeface="Calibri"/>
              </a:rPr>
              <a:t>. </a:t>
            </a:r>
            <a:r>
              <a:rPr lang="en-US" sz="2050" dirty="0">
                <a:latin typeface="Calibri" panose="020F0502020204030204" pitchFamily="34" charset="0"/>
                <a:cs typeface="Calibri" panose="020F0502020204030204" pitchFamily="34" charset="0"/>
                <a:sym typeface="Calibri"/>
              </a:rPr>
              <a:t>The leader then sends the data change to all of the other replicas known as  followers using some kind of replication log. These followers are also call read replicas.</a:t>
            </a:r>
          </a:p>
          <a:p>
            <a:pPr marL="342900" indent="-342900">
              <a:lnSpc>
                <a:spcPct val="120000"/>
              </a:lnSpc>
              <a:spcBef>
                <a:spcPts val="500"/>
              </a:spcBef>
              <a:buSzPts val="2000"/>
              <a:buFont typeface="Wingdings" panose="05000000000000000000" pitchFamily="2" charset="2"/>
              <a:buChar char="§"/>
              <a:defRPr/>
            </a:pPr>
            <a:r>
              <a:rPr lang="en-US" sz="2050" dirty="0">
                <a:latin typeface="Calibri" panose="020F0502020204030204" pitchFamily="34" charset="0"/>
                <a:cs typeface="Calibri" panose="020F0502020204030204" pitchFamily="34" charset="0"/>
                <a:sym typeface="Calibri"/>
              </a:rPr>
              <a:t>We also discussed that potential issues like the leader failure, follower failure or the </a:t>
            </a:r>
            <a:r>
              <a:rPr lang="en-US" sz="2050" b="1" dirty="0">
                <a:latin typeface="Calibri" panose="020F0502020204030204" pitchFamily="34" charset="0"/>
                <a:cs typeface="Calibri" panose="020F0502020204030204" pitchFamily="34" charset="0"/>
                <a:sym typeface="Calibri"/>
              </a:rPr>
              <a:t>replication</a:t>
            </a:r>
            <a:r>
              <a:rPr lang="en-US" sz="2050" dirty="0">
                <a:latin typeface="Calibri" panose="020F0502020204030204" pitchFamily="34" charset="0"/>
                <a:cs typeface="Calibri" panose="020F0502020204030204" pitchFamily="34" charset="0"/>
                <a:sym typeface="Calibri"/>
              </a:rPr>
              <a:t> </a:t>
            </a:r>
            <a:r>
              <a:rPr lang="en-US" sz="2050" b="1" dirty="0">
                <a:latin typeface="Calibri" panose="020F0502020204030204" pitchFamily="34" charset="0"/>
                <a:cs typeface="Calibri" panose="020F0502020204030204" pitchFamily="34" charset="0"/>
                <a:sym typeface="Calibri"/>
              </a:rPr>
              <a:t>lag</a:t>
            </a:r>
            <a:r>
              <a:rPr lang="en-US" sz="2050" dirty="0">
                <a:latin typeface="Calibri" panose="020F0502020204030204" pitchFamily="34" charset="0"/>
                <a:cs typeface="Calibri" panose="020F0502020204030204" pitchFamily="34" charset="0"/>
                <a:sym typeface="Calibri"/>
              </a:rPr>
              <a:t> which is the lag between the write happening on the leader and getting replicated on the follower or that eventually up-dation would happen leading to eventual concurrency across the nodes. We also discussed on simple techniques which were used to address the same.</a:t>
            </a:r>
          </a:p>
          <a:p>
            <a:pPr marL="342900" indent="-342900">
              <a:lnSpc>
                <a:spcPct val="120000"/>
              </a:lnSpc>
              <a:spcBef>
                <a:spcPts val="500"/>
              </a:spcBef>
              <a:buSzPts val="2000"/>
              <a:buFont typeface="Wingdings" panose="05000000000000000000" pitchFamily="2" charset="2"/>
              <a:buChar char="§"/>
              <a:defRPr/>
            </a:pPr>
            <a:r>
              <a:rPr lang="en-US" sz="2050" dirty="0">
                <a:latin typeface="Calibri" panose="020F0502020204030204" pitchFamily="34" charset="0"/>
                <a:cs typeface="Calibri" panose="020F0502020204030204" pitchFamily="34" charset="0"/>
                <a:sym typeface="Calibri"/>
              </a:rPr>
              <a:t>We also saw that a single leader was a bottleneck for the environment and looked at having multiple leaders. We saw the advantages it would provide in scenarios like data centers, we saw the challenges it would bring in like synchronization and looked at a few simple approaches which could be used to address the same. </a:t>
            </a:r>
          </a:p>
          <a:p>
            <a:pPr marL="342900" indent="-342900">
              <a:lnSpc>
                <a:spcPct val="120000"/>
              </a:lnSpc>
              <a:spcBef>
                <a:spcPts val="500"/>
              </a:spcBef>
              <a:buSzPts val="2000"/>
              <a:buFont typeface="Wingdings" panose="05000000000000000000" pitchFamily="2" charset="2"/>
              <a:buChar char="§"/>
              <a:defRPr/>
            </a:pPr>
            <a:r>
              <a:rPr lang="en-US" sz="2050" dirty="0">
                <a:latin typeface="Calibri" panose="020F0502020204030204" pitchFamily="34" charset="0"/>
                <a:cs typeface="Calibri" panose="020F0502020204030204" pitchFamily="34" charset="0"/>
                <a:sym typeface="Calibri"/>
              </a:rPr>
              <a:t>We also contrasted the single leader and multi-leader replications in terms of performance, tolerance to data center failures, network failures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6207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5" y="1239288"/>
            <a:ext cx="11696613" cy="4145750"/>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In contrast to the </a:t>
            </a:r>
            <a:r>
              <a:rPr lang="en-US" sz="2000" kern="1200" dirty="0">
                <a:solidFill>
                  <a:prstClr val="black"/>
                </a:solidFill>
                <a:latin typeface="Calibri"/>
                <a:ea typeface="+mn-ea"/>
                <a:cs typeface="+mn-cs"/>
              </a:rPr>
              <a:t>Single Leader and Multileader replication strategies, Leaderless replication adopts a philosophy that Nodes in the leaderless setting are considered peers </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All the nodes accept writes &amp; reads from the client. </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Without the bottleneck of a leader that handles all write requests, leaderless replication offers better availability.</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A leaderless replication is an architecture where every write must be sent to every replica.</a:t>
            </a:r>
          </a:p>
          <a:p>
            <a:pPr marL="285750" marR="0" lvl="0" indent="-285750" algn="l" defTabSz="914400" rtl="0" eaLnBrk="1" fontAlgn="auto" latinLnBrk="0" hangingPunct="1">
              <a:lnSpc>
                <a:spcPct val="120000"/>
              </a:lnSpc>
              <a:spcBef>
                <a:spcPts val="600"/>
              </a:spcBef>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A write is considered to be successful when the write is acknowledged by (a quorum of) at least k out of n replicas and the read is considered successful in reading a particular value, when (a quorum of) at least k out of n reads must agree on a value</a:t>
            </a:r>
          </a:p>
          <a:p>
            <a:pPr marL="285750" indent="-285750">
              <a:lnSpc>
                <a:spcPct val="120000"/>
              </a:lnSpc>
              <a:spcBef>
                <a:spcPts val="600"/>
              </a:spcBef>
              <a:buClrTx/>
              <a:buFont typeface="Arial" panose="020B0604020202020204" pitchFamily="34" charset="0"/>
              <a:buChar char="•"/>
              <a:defRPr/>
            </a:pPr>
            <a:r>
              <a:rPr lang="en-US" sz="2000" kern="1200" dirty="0">
                <a:solidFill>
                  <a:prstClr val="black"/>
                </a:solidFill>
                <a:latin typeface="Calibri"/>
                <a:ea typeface="+mn-ea"/>
                <a:cs typeface="+mn-cs"/>
              </a:rPr>
              <a:t>It has the advantage of parallel writes</a:t>
            </a:r>
          </a:p>
        </p:txBody>
      </p:sp>
    </p:spTree>
    <p:extLst>
      <p:ext uri="{BB962C8B-B14F-4D97-AF65-F5344CB8AC3E}">
        <p14:creationId xmlns:p14="http://schemas.microsoft.com/office/powerpoint/2010/main" val="383258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6207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6" y="1162079"/>
            <a:ext cx="4051454" cy="5238357"/>
          </a:xfrm>
          <a:prstGeom prst="rect">
            <a:avLst/>
          </a:prstGeom>
          <a:noFill/>
        </p:spPr>
        <p:txBody>
          <a:bodyPr wrap="square" rtlCol="0">
            <a:spAutoFit/>
          </a:bodyPr>
          <a:lstStyle/>
          <a:p>
            <a:pPr marR="0" lvl="0" algn="l" defTabSz="914400" rtl="0" eaLnBrk="1" fontAlgn="auto" latinLnBrk="0" hangingPunct="1">
              <a:lnSpc>
                <a:spcPct val="120000"/>
              </a:lnSpc>
              <a:spcBef>
                <a:spcPts val="600"/>
              </a:spcBef>
              <a:spcAft>
                <a:spcPts val="0"/>
              </a:spcAft>
              <a:buClrTx/>
              <a:buSzTx/>
              <a:tabLst/>
              <a:defRPr/>
            </a:pPr>
            <a:r>
              <a:rPr lang="en-US" sz="2000" b="1" kern="1200" dirty="0">
                <a:solidFill>
                  <a:prstClr val="black"/>
                </a:solidFill>
                <a:latin typeface="Calibri"/>
                <a:ea typeface="+mn-ea"/>
                <a:cs typeface="+mn-cs"/>
              </a:rPr>
              <a:t>Writes with Leaderless Replication</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Upon a </a:t>
            </a:r>
            <a:r>
              <a:rPr lang="en-US" sz="2000" b="1" kern="1200" dirty="0">
                <a:solidFill>
                  <a:prstClr val="black"/>
                </a:solidFill>
                <a:latin typeface="Calibri"/>
                <a:ea typeface="+mn-ea"/>
                <a:cs typeface="+mn-cs"/>
              </a:rPr>
              <a:t>write</a:t>
            </a:r>
            <a:r>
              <a:rPr lang="en-US" sz="2000" kern="1200" dirty="0">
                <a:solidFill>
                  <a:prstClr val="black"/>
                </a:solidFill>
                <a:latin typeface="Calibri"/>
                <a:ea typeface="+mn-ea"/>
                <a:cs typeface="+mn-cs"/>
              </a:rPr>
              <a:t>, the client broadcasts the request to all replicas instead of a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special node (the leader) and waits for a certain number of ACKs.</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The write is completed and considered successful when the write must be acknowledged by at least k out of n replicas.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(E.g. in the figure when two of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the three replicas send ACK to the client)</a:t>
            </a:r>
          </a:p>
        </p:txBody>
      </p:sp>
      <p:pic>
        <p:nvPicPr>
          <p:cNvPr id="5" name="Picture 4">
            <a:extLst>
              <a:ext uri="{FF2B5EF4-FFF2-40B4-BE49-F238E27FC236}">
                <a16:creationId xmlns:a16="http://schemas.microsoft.com/office/drawing/2014/main" id="{88AC0D6B-4A60-49A5-998A-4AEAA276F940}"/>
              </a:ext>
            </a:extLst>
          </p:cNvPr>
          <p:cNvPicPr>
            <a:picLocks noChangeAspect="1"/>
          </p:cNvPicPr>
          <p:nvPr/>
        </p:nvPicPr>
        <p:blipFill>
          <a:blip r:embed="rId2"/>
          <a:stretch>
            <a:fillRect/>
          </a:stretch>
        </p:blipFill>
        <p:spPr>
          <a:xfrm>
            <a:off x="4207029" y="1904396"/>
            <a:ext cx="7893934" cy="4301706"/>
          </a:xfrm>
          <a:prstGeom prst="rect">
            <a:avLst/>
          </a:prstGeom>
        </p:spPr>
      </p:pic>
    </p:spTree>
    <p:extLst>
      <p:ext uri="{BB962C8B-B14F-4D97-AF65-F5344CB8AC3E}">
        <p14:creationId xmlns:p14="http://schemas.microsoft.com/office/powerpoint/2010/main" val="312330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6207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6" y="1162079"/>
            <a:ext cx="12036424" cy="5238357"/>
          </a:xfrm>
          <a:prstGeom prst="rect">
            <a:avLst/>
          </a:prstGeom>
          <a:noFill/>
        </p:spPr>
        <p:txBody>
          <a:bodyPr wrap="square" rtlCol="0">
            <a:spAutoFit/>
          </a:bodyPr>
          <a:lstStyle/>
          <a:p>
            <a:pPr marR="0" lvl="0" algn="l" defTabSz="914400" rtl="0" eaLnBrk="1" fontAlgn="auto" latinLnBrk="0" hangingPunct="1">
              <a:lnSpc>
                <a:spcPct val="120000"/>
              </a:lnSpc>
              <a:spcBef>
                <a:spcPts val="600"/>
              </a:spcBef>
              <a:spcAft>
                <a:spcPts val="0"/>
              </a:spcAft>
              <a:buClrTx/>
              <a:buSzTx/>
              <a:tabLst/>
              <a:defRPr/>
            </a:pPr>
            <a:r>
              <a:rPr lang="en-US" sz="2000" b="1" kern="1200" dirty="0">
                <a:solidFill>
                  <a:prstClr val="black"/>
                </a:solidFill>
                <a:latin typeface="Calibri"/>
                <a:ea typeface="+mn-ea"/>
                <a:cs typeface="+mn-cs"/>
              </a:rPr>
              <a:t>Reads with Leaderless Replication</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Upon read, the client contacts all replicas &amp; waits for some number of responses. </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In order to be considered successful in reading a particular value, at least k out of n reads must agree on a value. </a:t>
            </a:r>
            <a:r>
              <a:rPr lang="en-US" sz="2000" kern="1200" dirty="0" err="1">
                <a:solidFill>
                  <a:prstClr val="black"/>
                </a:solidFill>
                <a:latin typeface="Calibri"/>
                <a:ea typeface="+mn-ea"/>
                <a:cs typeface="+mn-cs"/>
              </a:rPr>
              <a:t>E.g</a:t>
            </a:r>
            <a:r>
              <a:rPr lang="en-US" sz="2000" kern="1200" dirty="0">
                <a:solidFill>
                  <a:prstClr val="black"/>
                </a:solidFill>
                <a:latin typeface="Calibri"/>
                <a:ea typeface="+mn-ea"/>
                <a:cs typeface="+mn-cs"/>
              </a:rPr>
              <a:t> read request is completed when two out of the three replicas returns the latest version. </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This approach of the client waiting for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many (quorum of) responses, the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approach is known as quorum or the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value k is known as quorum. </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k value when you are reading is known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as read quorum and k value when you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are writing is known as write quorum</a:t>
            </a:r>
          </a:p>
          <a:p>
            <a:pPr marL="285750" marR="0" lvl="0" indent="-285750" algn="l" defTabSz="914400" rtl="0" eaLnBrk="1" fontAlgn="auto" latinLnBrk="0" hangingPunct="1">
              <a:lnSpc>
                <a:spcPct val="120000"/>
              </a:lnSpc>
              <a:spcAft>
                <a:spcPts val="0"/>
              </a:spcAft>
              <a:buClrTx/>
              <a:buSzTx/>
              <a:buFont typeface="Arial" panose="020B0604020202020204" pitchFamily="34" charset="0"/>
              <a:buChar char="•"/>
              <a:tabLst/>
              <a:defRPr/>
            </a:pPr>
            <a:r>
              <a:rPr lang="en-US" sz="2000" kern="1200" dirty="0">
                <a:solidFill>
                  <a:prstClr val="black"/>
                </a:solidFill>
                <a:latin typeface="Calibri"/>
                <a:ea typeface="+mn-ea"/>
                <a:cs typeface="+mn-cs"/>
              </a:rPr>
              <a:t>This quorum can be configured in a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way to provide consistency to the </a:t>
            </a:r>
            <a:br>
              <a:rPr lang="en-US" sz="2000" kern="1200" dirty="0">
                <a:solidFill>
                  <a:prstClr val="black"/>
                </a:solidFill>
                <a:latin typeface="Calibri"/>
                <a:ea typeface="+mn-ea"/>
                <a:cs typeface="+mn-cs"/>
              </a:rPr>
            </a:br>
            <a:r>
              <a:rPr lang="en-US" sz="2000" kern="1200" dirty="0">
                <a:solidFill>
                  <a:prstClr val="black"/>
                </a:solidFill>
                <a:latin typeface="Calibri"/>
                <a:ea typeface="+mn-ea"/>
                <a:cs typeface="+mn-cs"/>
              </a:rPr>
              <a:t>copies.</a:t>
            </a:r>
          </a:p>
        </p:txBody>
      </p:sp>
      <p:pic>
        <p:nvPicPr>
          <p:cNvPr id="6" name="Picture 5">
            <a:extLst>
              <a:ext uri="{FF2B5EF4-FFF2-40B4-BE49-F238E27FC236}">
                <a16:creationId xmlns:a16="http://schemas.microsoft.com/office/drawing/2014/main" id="{7333CAE0-4493-440B-AFE7-DCFA602FD751}"/>
              </a:ext>
            </a:extLst>
          </p:cNvPr>
          <p:cNvPicPr>
            <a:picLocks noChangeAspect="1"/>
          </p:cNvPicPr>
          <p:nvPr/>
        </p:nvPicPr>
        <p:blipFill>
          <a:blip r:embed="rId2"/>
          <a:stretch>
            <a:fillRect/>
          </a:stretch>
        </p:blipFill>
        <p:spPr>
          <a:xfrm>
            <a:off x="4569338" y="2743205"/>
            <a:ext cx="7639291" cy="4114796"/>
          </a:xfrm>
          <a:prstGeom prst="rect">
            <a:avLst/>
          </a:prstGeom>
        </p:spPr>
      </p:pic>
    </p:spTree>
    <p:extLst>
      <p:ext uri="{BB962C8B-B14F-4D97-AF65-F5344CB8AC3E}">
        <p14:creationId xmlns:p14="http://schemas.microsoft.com/office/powerpoint/2010/main" val="1173106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a:t>
            </a:r>
            <a:endPar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162079"/>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155576" y="1162079"/>
            <a:ext cx="12036424" cy="437043"/>
          </a:xfrm>
          <a:prstGeom prst="rect">
            <a:avLst/>
          </a:prstGeom>
          <a:noFill/>
        </p:spPr>
        <p:txBody>
          <a:bodyPr wrap="square" rtlCol="0">
            <a:spAutoFit/>
          </a:bodyPr>
          <a:lstStyle/>
          <a:p>
            <a:pPr marR="0" lvl="0" algn="l" defTabSz="914400" rtl="0" eaLnBrk="1" fontAlgn="auto" latinLnBrk="0" hangingPunct="1">
              <a:lnSpc>
                <a:spcPct val="120000"/>
              </a:lnSpc>
              <a:spcBef>
                <a:spcPts val="600"/>
              </a:spcBef>
              <a:spcAft>
                <a:spcPts val="0"/>
              </a:spcAft>
              <a:buClrTx/>
              <a:buSzTx/>
              <a:tabLst/>
              <a:defRPr/>
            </a:pPr>
            <a:r>
              <a:rPr lang="en-US" sz="2000" b="1" kern="1200" dirty="0">
                <a:solidFill>
                  <a:prstClr val="black"/>
                </a:solidFill>
                <a:latin typeface="Calibri"/>
                <a:ea typeface="+mn-ea"/>
                <a:cs typeface="+mn-cs"/>
              </a:rPr>
              <a:t>Reads with Leaderless Replication (another example)</a:t>
            </a:r>
          </a:p>
        </p:txBody>
      </p:sp>
      <p:pic>
        <p:nvPicPr>
          <p:cNvPr id="2" name="Picture 1">
            <a:extLst>
              <a:ext uri="{FF2B5EF4-FFF2-40B4-BE49-F238E27FC236}">
                <a16:creationId xmlns:a16="http://schemas.microsoft.com/office/drawing/2014/main" id="{EF0E9794-5A27-4CA7-8A96-9C5FA5B29533}"/>
              </a:ext>
            </a:extLst>
          </p:cNvPr>
          <p:cNvPicPr>
            <a:picLocks noChangeAspect="1"/>
          </p:cNvPicPr>
          <p:nvPr/>
        </p:nvPicPr>
        <p:blipFill>
          <a:blip r:embed="rId2"/>
          <a:stretch>
            <a:fillRect/>
          </a:stretch>
        </p:blipFill>
        <p:spPr>
          <a:xfrm>
            <a:off x="736270" y="1911927"/>
            <a:ext cx="9820893" cy="4650827"/>
          </a:xfrm>
          <a:prstGeom prst="rect">
            <a:avLst/>
          </a:prstGeom>
        </p:spPr>
      </p:pic>
    </p:spTree>
    <p:extLst>
      <p:ext uri="{BB962C8B-B14F-4D97-AF65-F5344CB8AC3E}">
        <p14:creationId xmlns:p14="http://schemas.microsoft.com/office/powerpoint/2010/main" val="369226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 </a:t>
            </a:r>
            <a:r>
              <a:rPr kumimoji="0" lang="en-US" sz="2400" b="1" i="0" u="none" strike="noStrike" kern="1200" cap="none" spc="0" normalizeH="0" baseline="0" noProof="0" dirty="0">
                <a:ln>
                  <a:noFill/>
                </a:ln>
                <a:solidFill>
                  <a:srgbClr val="0070C0"/>
                </a:solidFill>
                <a:effectLst/>
                <a:uLnTx/>
                <a:uFillTx/>
                <a:latin typeface="Calibri"/>
                <a:ea typeface="+mn-ea"/>
                <a:cs typeface="+mn-cs"/>
              </a:rPr>
              <a:t>Potential Pitfalls - 1</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0" y="1316459"/>
            <a:ext cx="12179922" cy="5541541"/>
          </a:xfrm>
          <a:prstGeom prst="rect">
            <a:avLst/>
          </a:prstGeom>
          <a:noFill/>
        </p:spPr>
        <p:txBody>
          <a:bodyPr wrap="square" rtlCol="0">
            <a:normAutofit fontScale="92500" lnSpcReduction="10000"/>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prstClr val="black"/>
                </a:solidFill>
                <a:effectLst/>
                <a:uLnTx/>
                <a:uFillTx/>
                <a:latin typeface="Calibri"/>
                <a:ea typeface="+mn-ea"/>
                <a:cs typeface="+mn-cs"/>
              </a:rPr>
              <a:t>Writing to the Database When a Node Is Down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Consider three replicas with one of the replicas being currently unavailable.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client sends the write to all three replicas in parallel, and the two available replicas accept the write but the unavailable replica misses it.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We consider the write to be successful since  two out of three replicas have acknowledged the write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client simply ignores the fact that one of the replicas missed the write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Suppose the unavailable node comes back online and clients start reading from it. Any writes that happened while the node was down will be missing from that node. Thus, stale (outdated) values may be read from that node as response.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7030A0"/>
                </a:solidFill>
                <a:effectLst/>
                <a:uLnTx/>
                <a:uFillTx/>
                <a:latin typeface="Calibri"/>
                <a:ea typeface="+mn-ea"/>
                <a:cs typeface="+mn-cs"/>
              </a:rPr>
              <a:t>An approach to address the same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030A0"/>
                </a:solidFill>
                <a:effectLst/>
                <a:uLnTx/>
                <a:uFillTx/>
                <a:latin typeface="Calibri"/>
                <a:ea typeface="+mn-ea"/>
                <a:cs typeface="+mn-cs"/>
              </a:rPr>
              <a:t>To solve this problem, read requests are also sent to several nodes in parallel.</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030A0"/>
                </a:solidFill>
                <a:effectLst/>
                <a:uLnTx/>
                <a:uFillTx/>
                <a:latin typeface="Calibri"/>
                <a:ea typeface="+mn-ea"/>
                <a:cs typeface="+mn-cs"/>
              </a:rPr>
              <a:t>The client may get different responses from different nodes; i.e., the up-to-date value from one node and a stale value from another.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030A0"/>
                </a:solidFill>
                <a:effectLst/>
                <a:uLnTx/>
                <a:uFillTx/>
                <a:latin typeface="Calibri"/>
                <a:ea typeface="+mn-ea"/>
                <a:cs typeface="+mn-cs"/>
              </a:rPr>
              <a:t>Version numbers can be used to determine which value is newer</a:t>
            </a:r>
          </a:p>
        </p:txBody>
      </p:sp>
    </p:spTree>
    <p:extLst>
      <p:ext uri="{BB962C8B-B14F-4D97-AF65-F5344CB8AC3E}">
        <p14:creationId xmlns:p14="http://schemas.microsoft.com/office/powerpoint/2010/main" val="87657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150"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ED7D31">
                    <a:lumMod val="75000"/>
                  </a:srgbClr>
                </a:solidFill>
                <a:effectLst/>
                <a:uLnTx/>
                <a:uFillTx/>
                <a:latin typeface="Calibri"/>
                <a:ea typeface="+mn-ea"/>
                <a:cs typeface="+mn-cs"/>
              </a:rPr>
              <a:t>Leaderless Replication </a:t>
            </a:r>
            <a:r>
              <a:rPr kumimoji="0" lang="en-US" sz="2400" b="1" i="0" u="none" strike="noStrike" kern="1200" cap="none" spc="0" normalizeH="0" baseline="0" noProof="0" dirty="0">
                <a:ln>
                  <a:noFill/>
                </a:ln>
                <a:solidFill>
                  <a:srgbClr val="0070C0"/>
                </a:solidFill>
                <a:effectLst/>
                <a:uLnTx/>
                <a:uFillTx/>
                <a:latin typeface="Calibri"/>
                <a:ea typeface="+mn-ea"/>
                <a:cs typeface="+mn-cs"/>
              </a:rPr>
              <a:t>– Pitfalls - 2</a:t>
            </a:r>
            <a:endParaRPr kumimoji="0" lang="en-IN" sz="2400" b="1" i="0" u="none" strike="noStrike" kern="1200" cap="none" spc="0" normalizeH="0" baseline="0" noProof="0" dirty="0">
              <a:ln>
                <a:noFill/>
              </a:ln>
              <a:solidFill>
                <a:srgbClr val="0070C0"/>
              </a:solidFill>
              <a:effectLst/>
              <a:uLnTx/>
              <a:uFillTx/>
              <a:latin typeface="Calibri"/>
              <a:ea typeface="+mn-ea"/>
              <a:cs typeface="+mn-cs"/>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150"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3" name="AutoShape 4" descr="Dell J155F PERC 6/E SAS PCI-E Raid Controller for PowerVault ..."/>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TextBox 3"/>
          <p:cNvSpPr txBox="1"/>
          <p:nvPr/>
        </p:nvSpPr>
        <p:spPr>
          <a:xfrm>
            <a:off x="207150" y="1316458"/>
            <a:ext cx="11775053" cy="558460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How does a node catch up on the writes that it missed?</a:t>
            </a:r>
            <a:endParaRPr kumimoji="0" lang="en-IN" sz="20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Calibri"/>
                <a:ea typeface="+mn-ea"/>
                <a:cs typeface="+mn-cs"/>
              </a:rPr>
              <a:t>Read repair</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When a client makes a read from several nodes in parallel, it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can detect any stale responses. User 2345 gets a version 6 value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from replica 3 and a version 7 value from replicas 1 and 2.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Calibri"/>
                <a:ea typeface="+mn-ea"/>
                <a:cs typeface="+mn-cs"/>
              </a:rPr>
              <a:t>The client sees that replica 3 has a stale value and writes the </a:t>
            </a: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000" b="0" i="0" u="none" strike="noStrike" kern="1200" cap="none" spc="0" normalizeH="0" baseline="0" noProof="0" dirty="0">
                <a:ln>
                  <a:noFill/>
                </a:ln>
                <a:solidFill>
                  <a:prstClr val="black"/>
                </a:solidFill>
                <a:effectLst/>
                <a:uLnTx/>
                <a:uFillTx/>
                <a:latin typeface="Calibri"/>
                <a:ea typeface="+mn-ea"/>
                <a:cs typeface="+mn-cs"/>
              </a:rPr>
              <a:t>newer value back to that replica.</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7030A0"/>
                </a:solidFill>
                <a:effectLst/>
                <a:uLnTx/>
                <a:uFillTx/>
                <a:latin typeface="Calibri"/>
                <a:ea typeface="+mn-ea"/>
                <a:cs typeface="+mn-cs"/>
              </a:rPr>
              <a:t>Anti-entropy process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7030A0"/>
                </a:solidFill>
                <a:effectLst/>
                <a:uLnTx/>
                <a:uFillTx/>
                <a:latin typeface="Calibri"/>
                <a:ea typeface="+mn-ea"/>
                <a:cs typeface="+mn-cs"/>
              </a:rPr>
              <a:t>Some datastores have a background process that constantly looks for differences in the data between replicas and copies any missing data from one replica to another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sz="2000" kern="1200" dirty="0">
                <a:solidFill>
                  <a:srgbClr val="7030A0"/>
                </a:solidFill>
                <a:latin typeface="Calibri"/>
                <a:ea typeface="+mn-ea"/>
                <a:cs typeface="+mn-cs"/>
              </a:rPr>
              <a:t>There are approaches where there are agents run on the replica which periodically match their states and actively propagate the same (Using Gossip kind of approach)</a:t>
            </a:r>
            <a:endParaRPr kumimoji="0" lang="en-US" sz="2000" b="0" i="0" u="none" strike="noStrike" kern="1200" cap="none" spc="0" normalizeH="0" baseline="0" noProof="0" dirty="0">
              <a:ln>
                <a:noFill/>
              </a:ln>
              <a:solidFill>
                <a:srgbClr val="7030A0"/>
              </a:solidFill>
              <a:effectLst/>
              <a:uLnTx/>
              <a:uFillTx/>
              <a:latin typeface="Calibri"/>
              <a:ea typeface="+mn-ea"/>
              <a:cs typeface="+mn-cs"/>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3280" y="1211099"/>
            <a:ext cx="4998720" cy="3872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492682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3197</TotalTime>
  <Words>1993</Words>
  <Application>Microsoft Office PowerPoint</Application>
  <PresentationFormat>Widescreen</PresentationFormat>
  <Paragraphs>117</Paragraphs>
  <Slides>16</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16</vt:i4>
      </vt:variant>
    </vt:vector>
  </HeadingPairs>
  <TitlesOfParts>
    <vt:vector size="22" baseType="lpstr">
      <vt:lpstr>Arial</vt:lpstr>
      <vt:lpstr>Calibri</vt:lpstr>
      <vt:lpstr>Calibri Light</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194</cp:revision>
  <dcterms:created xsi:type="dcterms:W3CDTF">2019-05-30T23:14:00Z</dcterms:created>
  <dcterms:modified xsi:type="dcterms:W3CDTF">2024-02-26T10:59:47Z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