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87"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77">
          <p15:clr>
            <a:srgbClr val="A4A3A4"/>
          </p15:clr>
        </p15:guide>
        <p15:guide id="2" pos="383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ieeR8GkOSr4+h63ChXLGcOiOoR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52" y="82"/>
      </p:cViewPr>
      <p:guideLst>
        <p:guide orient="horz" pos="2577"/>
        <p:guide pos="383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8.xml"/><Relationship Id="rId19"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7" name="Google Shape;15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56" name="Google Shape;256;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66" name="Google Shape;266;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2" name="Google Shape;46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183" name="Google Shape;183;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https://www.youtube.com/watch?v=OhL1Eazmr48</a:t>
            </a:r>
            <a:endParaRPr/>
          </a:p>
          <a:p>
            <a:pPr marL="0" lvl="0" indent="0" algn="l" rtl="0">
              <a:lnSpc>
                <a:spcPct val="100000"/>
              </a:lnSpc>
              <a:spcBef>
                <a:spcPts val="0"/>
              </a:spcBef>
              <a:spcAft>
                <a:spcPts val="0"/>
              </a:spcAft>
              <a:buSzPts val="1400"/>
              <a:buNone/>
            </a:pPr>
            <a:r>
              <a:rPr lang="en-US"/>
              <a:t>The result of any execution is the same as if</a:t>
            </a:r>
            <a:br>
              <a:rPr lang="en-US"/>
            </a:br>
            <a:r>
              <a:rPr lang="en-US"/>
              <a:t>- the memory operations of all processors were executed in some sequential order and</a:t>
            </a:r>
            <a:br>
              <a:rPr lang="en-US"/>
            </a:br>
            <a:r>
              <a:rPr lang="en-US"/>
              <a:t>- the operations of each individual processor appear in this sequence in the order specified by its program</a:t>
            </a:r>
            <a:endParaRPr/>
          </a:p>
        </p:txBody>
      </p:sp>
      <p:sp>
        <p:nvSpPr>
          <p:cNvPr id="192" name="Google Shape;19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09" name="Google Shape;20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18" name="Google Shape;2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a:t>https://dev.to/napicella/consistency-models-52l#:~:text=In%20distributed%20systems%2C%20a%20consistency,rules%20defined%20by%20the%20model.</a:t>
            </a:r>
            <a:endParaRPr/>
          </a:p>
        </p:txBody>
      </p:sp>
      <p:sp>
        <p:nvSpPr>
          <p:cNvPr id="227" name="Google Shape;227;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36" name="Google Shape;23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
        <p:nvSpPr>
          <p:cNvPr id="247" name="Google Shape;24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5"/>
        <p:cNvGrpSpPr/>
        <p:nvPr/>
      </p:nvGrpSpPr>
      <p:grpSpPr>
        <a:xfrm>
          <a:off x="0" y="0"/>
          <a:ext cx="0" cy="0"/>
          <a:chOff x="0" y="0"/>
          <a:chExt cx="0" cy="0"/>
        </a:xfrm>
      </p:grpSpPr>
      <p:sp>
        <p:nvSpPr>
          <p:cNvPr id="86" name="Google Shape;8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pic>
        <p:nvPicPr>
          <p:cNvPr id="2" name="Google Shape;26;p31" descr="A logo for a university&#10;&#10;Description automatically generated">
            <a:extLst>
              <a:ext uri="{FF2B5EF4-FFF2-40B4-BE49-F238E27FC236}">
                <a16:creationId xmlns:a16="http://schemas.microsoft.com/office/drawing/2014/main" id="{18B3AE5D-0DA5-FB8E-7676-787879ACAA2F}"/>
              </a:ext>
            </a:extLst>
          </p:cNvPr>
          <p:cNvPicPr preferRelativeResize="0"/>
          <p:nvPr userDrawn="1"/>
        </p:nvPicPr>
        <p:blipFill rotWithShape="1">
          <a:blip r:embed="rId2">
            <a:alphaModFix/>
          </a:blip>
          <a:srcRect l="23914" t="9484" r="22524" b="7889"/>
          <a:stretch/>
        </p:blipFill>
        <p:spPr>
          <a:xfrm>
            <a:off x="11218606" y="0"/>
            <a:ext cx="917809" cy="141584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2"/>
        <p:cNvGrpSpPr/>
        <p:nvPr/>
      </p:nvGrpSpPr>
      <p:grpSpPr>
        <a:xfrm>
          <a:off x="0" y="0"/>
          <a:ext cx="0" cy="0"/>
          <a:chOff x="0" y="0"/>
          <a:chExt cx="0" cy="0"/>
        </a:xfrm>
      </p:grpSpPr>
      <p:sp>
        <p:nvSpPr>
          <p:cNvPr id="93" name="Google Shape;93;p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5" name="Google Shape;9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8"/>
        <p:cNvGrpSpPr/>
        <p:nvPr/>
      </p:nvGrpSpPr>
      <p:grpSpPr>
        <a:xfrm>
          <a:off x="0" y="0"/>
          <a:ext cx="0" cy="0"/>
          <a:chOff x="0" y="0"/>
          <a:chExt cx="0" cy="0"/>
        </a:xfrm>
      </p:grpSpPr>
      <p:sp>
        <p:nvSpPr>
          <p:cNvPr id="99" name="Google Shape;99;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1" name="Google Shape;101;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4"/>
        <p:cNvGrpSpPr/>
        <p:nvPr/>
      </p:nvGrpSpPr>
      <p:grpSpPr>
        <a:xfrm>
          <a:off x="0" y="0"/>
          <a:ext cx="0" cy="0"/>
          <a:chOff x="0" y="0"/>
          <a:chExt cx="0" cy="0"/>
        </a:xfrm>
      </p:grpSpPr>
      <p:sp>
        <p:nvSpPr>
          <p:cNvPr id="105" name="Google Shape;105;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1"/>
        <p:cNvGrpSpPr/>
        <p:nvPr/>
      </p:nvGrpSpPr>
      <p:grpSpPr>
        <a:xfrm>
          <a:off x="0" y="0"/>
          <a:ext cx="0" cy="0"/>
          <a:chOff x="0" y="0"/>
          <a:chExt cx="0" cy="0"/>
        </a:xfrm>
      </p:grpSpPr>
      <p:sp>
        <p:nvSpPr>
          <p:cNvPr id="112" name="Google Shape;112;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4" name="Google Shape;114;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6" name="Google Shape;116;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0"/>
        <p:cNvGrpSpPr/>
        <p:nvPr/>
      </p:nvGrpSpPr>
      <p:grpSpPr>
        <a:xfrm>
          <a:off x="0" y="0"/>
          <a:ext cx="0" cy="0"/>
          <a:chOff x="0" y="0"/>
          <a:chExt cx="0" cy="0"/>
        </a:xfrm>
      </p:grpSpPr>
      <p:sp>
        <p:nvSpPr>
          <p:cNvPr id="121" name="Google Shape;12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5"/>
        <p:cNvGrpSpPr/>
        <p:nvPr/>
      </p:nvGrpSpPr>
      <p:grpSpPr>
        <a:xfrm>
          <a:off x="0" y="0"/>
          <a:ext cx="0" cy="0"/>
          <a:chOff x="0" y="0"/>
          <a:chExt cx="0" cy="0"/>
        </a:xfrm>
      </p:grpSpPr>
      <p:sp>
        <p:nvSpPr>
          <p:cNvPr id="126" name="Google Shape;1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9"/>
        <p:cNvGrpSpPr/>
        <p:nvPr/>
      </p:nvGrpSpPr>
      <p:grpSpPr>
        <a:xfrm>
          <a:off x="0" y="0"/>
          <a:ext cx="0" cy="0"/>
          <a:chOff x="0" y="0"/>
          <a:chExt cx="0" cy="0"/>
        </a:xfrm>
      </p:grpSpPr>
      <p:sp>
        <p:nvSpPr>
          <p:cNvPr id="130" name="Google Shape;130;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1" name="Google Shape;131;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2" name="Google Shape;132;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3" name="Google Shape;133;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16"/>
          <p:cNvSpPr>
            <a:spLocks noGrp="1"/>
          </p:cNvSpPr>
          <p:nvPr>
            <p:ph type="pic" idx="2"/>
          </p:nvPr>
        </p:nvSpPr>
        <p:spPr>
          <a:xfrm>
            <a:off x="5183188" y="987425"/>
            <a:ext cx="6172200" cy="4873625"/>
          </a:xfrm>
          <a:prstGeom prst="rect">
            <a:avLst/>
          </a:prstGeom>
          <a:noFill/>
          <a:ln>
            <a:noFill/>
          </a:ln>
        </p:spPr>
      </p:sp>
      <p:sp>
        <p:nvSpPr>
          <p:cNvPr id="139" name="Google Shape;139;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0" name="Google Shape;14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3"/>
        <p:cNvGrpSpPr/>
        <p:nvPr/>
      </p:nvGrpSpPr>
      <p:grpSpPr>
        <a:xfrm>
          <a:off x="0" y="0"/>
          <a:ext cx="0" cy="0"/>
          <a:chOff x="0" y="0"/>
          <a:chExt cx="0" cy="0"/>
        </a:xfrm>
      </p:grpSpPr>
      <p:sp>
        <p:nvSpPr>
          <p:cNvPr id="144" name="Google Shape;144;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5" name="Google Shape;145;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SzPts val="2800"/>
              <a:buChar char="•"/>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23" name="Google Shape;23;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a:lvl1pPr>
            <a:lvl2pPr marL="0" marR="0" lvl="1" indent="0" algn="r">
              <a:lnSpc>
                <a:spcPct val="100000"/>
              </a:lnSpc>
              <a:spcBef>
                <a:spcPts val="0"/>
              </a:spcBef>
              <a:spcAft>
                <a:spcPts val="0"/>
              </a:spcAft>
              <a:buClr>
                <a:srgbClr val="000000"/>
              </a:buClr>
              <a:buSzPts val="1200"/>
              <a:buFont typeface="Arial"/>
              <a:buNone/>
              <a:defRPr/>
            </a:lvl2pPr>
            <a:lvl3pPr marL="0" marR="0" lvl="2" indent="0" algn="r">
              <a:lnSpc>
                <a:spcPct val="100000"/>
              </a:lnSpc>
              <a:spcBef>
                <a:spcPts val="0"/>
              </a:spcBef>
              <a:spcAft>
                <a:spcPts val="0"/>
              </a:spcAft>
              <a:buClr>
                <a:srgbClr val="000000"/>
              </a:buClr>
              <a:buSzPts val="1200"/>
              <a:buFont typeface="Arial"/>
              <a:buNone/>
              <a:defRPr/>
            </a:lvl3pPr>
            <a:lvl4pPr marL="0" marR="0" lvl="3" indent="0" algn="r">
              <a:lnSpc>
                <a:spcPct val="100000"/>
              </a:lnSpc>
              <a:spcBef>
                <a:spcPts val="0"/>
              </a:spcBef>
              <a:spcAft>
                <a:spcPts val="0"/>
              </a:spcAft>
              <a:buClr>
                <a:srgbClr val="000000"/>
              </a:buClr>
              <a:buSzPts val="1200"/>
              <a:buFont typeface="Arial"/>
              <a:buNone/>
              <a:defRPr/>
            </a:lvl4pPr>
            <a:lvl5pPr marL="0" marR="0" lvl="4" indent="0" algn="r">
              <a:lnSpc>
                <a:spcPct val="100000"/>
              </a:lnSpc>
              <a:spcBef>
                <a:spcPts val="0"/>
              </a:spcBef>
              <a:spcAft>
                <a:spcPts val="0"/>
              </a:spcAft>
              <a:buClr>
                <a:srgbClr val="000000"/>
              </a:buClr>
              <a:buSzPts val="1200"/>
              <a:buFont typeface="Arial"/>
              <a:buNone/>
              <a:defRPr/>
            </a:lvl5pPr>
            <a:lvl6pPr marL="0" marR="0" lvl="5" indent="0" algn="r">
              <a:lnSpc>
                <a:spcPct val="100000"/>
              </a:lnSpc>
              <a:spcBef>
                <a:spcPts val="0"/>
              </a:spcBef>
              <a:spcAft>
                <a:spcPts val="0"/>
              </a:spcAft>
              <a:buClr>
                <a:srgbClr val="000000"/>
              </a:buClr>
              <a:buSzPts val="1200"/>
              <a:buFont typeface="Arial"/>
              <a:buNone/>
              <a:defRPr/>
            </a:lvl6pPr>
            <a:lvl7pPr marL="0" marR="0" lvl="6" indent="0" algn="r">
              <a:lnSpc>
                <a:spcPct val="100000"/>
              </a:lnSpc>
              <a:spcBef>
                <a:spcPts val="0"/>
              </a:spcBef>
              <a:spcAft>
                <a:spcPts val="0"/>
              </a:spcAft>
              <a:buClr>
                <a:srgbClr val="000000"/>
              </a:buClr>
              <a:buSzPts val="1200"/>
              <a:buFont typeface="Arial"/>
              <a:buNone/>
              <a:defRPr/>
            </a:lvl7pPr>
            <a:lvl8pPr marL="0" marR="0" lvl="7" indent="0" algn="r">
              <a:lnSpc>
                <a:spcPct val="100000"/>
              </a:lnSpc>
              <a:spcBef>
                <a:spcPts val="0"/>
              </a:spcBef>
              <a:spcAft>
                <a:spcPts val="0"/>
              </a:spcAft>
              <a:buClr>
                <a:srgbClr val="000000"/>
              </a:buClr>
              <a:buSzPts val="1200"/>
              <a:buFont typeface="Arial"/>
              <a:buNone/>
              <a:defRPr/>
            </a:lvl8pPr>
            <a:lvl9pPr marL="0" marR="0" lvl="8" indent="0" algn="r">
              <a:lnSpc>
                <a:spcPct val="100000"/>
              </a:lnSpc>
              <a:spcBef>
                <a:spcPts val="0"/>
              </a:spcBef>
              <a:spcAft>
                <a:spcPts val="0"/>
              </a:spcAft>
              <a:buClr>
                <a:srgbClr val="000000"/>
              </a:buClr>
              <a:buSzPts val="1200"/>
              <a:buFont typeface="Arial"/>
              <a:buNone/>
              <a:defRPr/>
            </a:lvl9pPr>
          </a:lstStyle>
          <a:p>
            <a:pPr marL="0" lvl="0" indent="0" algn="r" rtl="0">
              <a:spcBef>
                <a:spcPts val="0"/>
              </a:spcBef>
              <a:spcAft>
                <a:spcPts val="0"/>
              </a:spcAft>
              <a:buNone/>
            </a:pPr>
            <a:fld id="{00000000-1234-1234-1234-123412341234}" type="slidenum">
              <a:rPr lang="en-US"/>
              <a:t>‹#›</a:t>
            </a:fld>
            <a:endParaRPr/>
          </a:p>
        </p:txBody>
      </p:sp>
      <p:pic>
        <p:nvPicPr>
          <p:cNvPr id="2" name="Google Shape;26;p31" descr="A logo for a university&#10;&#10;Description automatically generated">
            <a:extLst>
              <a:ext uri="{FF2B5EF4-FFF2-40B4-BE49-F238E27FC236}">
                <a16:creationId xmlns:a16="http://schemas.microsoft.com/office/drawing/2014/main" id="{CF19744B-A1F2-B5CD-BD2F-213ACAF24752}"/>
              </a:ext>
            </a:extLst>
          </p:cNvPr>
          <p:cNvPicPr preferRelativeResize="0"/>
          <p:nvPr userDrawn="1"/>
        </p:nvPicPr>
        <p:blipFill rotWithShape="1">
          <a:blip r:embed="rId2">
            <a:alphaModFix/>
          </a:blip>
          <a:srcRect l="23914" t="9484" r="22524" b="7889"/>
          <a:stretch/>
        </p:blipFill>
        <p:spPr>
          <a:xfrm>
            <a:off x="11218606" y="0"/>
            <a:ext cx="917809" cy="141584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9"/>
        <p:cNvGrpSpPr/>
        <p:nvPr/>
      </p:nvGrpSpPr>
      <p:grpSpPr>
        <a:xfrm>
          <a:off x="0" y="0"/>
          <a:ext cx="0" cy="0"/>
          <a:chOff x="0" y="0"/>
          <a:chExt cx="0" cy="0"/>
        </a:xfrm>
      </p:grpSpPr>
      <p:sp>
        <p:nvSpPr>
          <p:cNvPr id="150" name="Google Shape;150;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lnSpc>
                <a:spcPct val="100000"/>
              </a:lnSpc>
              <a:spcBef>
                <a:spcPts val="0"/>
              </a:spcBef>
              <a:spcAft>
                <a:spcPts val="0"/>
              </a:spcAft>
              <a:buNone/>
              <a:defRPr/>
            </a:lvl1pPr>
            <a:lvl2pPr marL="0" lvl="1" indent="0" algn="r">
              <a:lnSpc>
                <a:spcPct val="100000"/>
              </a:lnSpc>
              <a:spcBef>
                <a:spcPts val="0"/>
              </a:spcBef>
              <a:spcAft>
                <a:spcPts val="0"/>
              </a:spcAft>
              <a:buNone/>
              <a:defRPr/>
            </a:lvl2pPr>
            <a:lvl3pPr marL="0" lvl="2" indent="0" algn="r">
              <a:lnSpc>
                <a:spcPct val="100000"/>
              </a:lnSpc>
              <a:spcBef>
                <a:spcPts val="0"/>
              </a:spcBef>
              <a:spcAft>
                <a:spcPts val="0"/>
              </a:spcAft>
              <a:buNone/>
              <a:defRPr/>
            </a:lvl3pPr>
            <a:lvl4pPr marL="0" lvl="3" indent="0" algn="r">
              <a:lnSpc>
                <a:spcPct val="100000"/>
              </a:lnSpc>
              <a:spcBef>
                <a:spcPts val="0"/>
              </a:spcBef>
              <a:spcAft>
                <a:spcPts val="0"/>
              </a:spcAft>
              <a:buNone/>
              <a:defRPr/>
            </a:lvl4pPr>
            <a:lvl5pPr marL="0" lvl="4" indent="0" algn="r">
              <a:lnSpc>
                <a:spcPct val="100000"/>
              </a:lnSpc>
              <a:spcBef>
                <a:spcPts val="0"/>
              </a:spcBef>
              <a:spcAft>
                <a:spcPts val="0"/>
              </a:spcAft>
              <a:buNone/>
              <a:defRPr/>
            </a:lvl5pPr>
            <a:lvl6pPr marL="0" lvl="5" indent="0" algn="r">
              <a:lnSpc>
                <a:spcPct val="100000"/>
              </a:lnSpc>
              <a:spcBef>
                <a:spcPts val="0"/>
              </a:spcBef>
              <a:spcAft>
                <a:spcPts val="0"/>
              </a:spcAft>
              <a:buNone/>
              <a:defRPr/>
            </a:lvl6pPr>
            <a:lvl7pPr marL="0" lvl="6" indent="0" algn="r">
              <a:lnSpc>
                <a:spcPct val="100000"/>
              </a:lnSpc>
              <a:spcBef>
                <a:spcPts val="0"/>
              </a:spcBef>
              <a:spcAft>
                <a:spcPts val="0"/>
              </a:spcAft>
              <a:buNone/>
              <a:defRPr/>
            </a:lvl7pPr>
            <a:lvl8pPr marL="0" lvl="7" indent="0" algn="r">
              <a:lnSpc>
                <a:spcPct val="100000"/>
              </a:lnSpc>
              <a:spcBef>
                <a:spcPts val="0"/>
              </a:spcBef>
              <a:spcAft>
                <a:spcPts val="0"/>
              </a:spcAft>
              <a:buNone/>
              <a:defRPr/>
            </a:lvl8pPr>
            <a:lvl9pPr marL="0" lvl="8" indent="0" algn="r">
              <a:lnSpc>
                <a:spcPct val="100000"/>
              </a:lnSpc>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1"/>
        <p:cNvGrpSpPr/>
        <p:nvPr/>
      </p:nvGrpSpPr>
      <p:grpSpPr>
        <a:xfrm>
          <a:off x="0" y="0"/>
          <a:ext cx="0" cy="0"/>
          <a:chOff x="0" y="0"/>
          <a:chExt cx="0" cy="0"/>
        </a:xfrm>
      </p:grpSpPr>
      <p:sp>
        <p:nvSpPr>
          <p:cNvPr id="22" name="Google Shape;22;p31"/>
          <p:cNvSpPr txBox="1">
            <a:spLocks noGrp="1"/>
          </p:cNvSpPr>
          <p:nvPr>
            <p:ph type="body" idx="1"/>
          </p:nvPr>
        </p:nvSpPr>
        <p:spPr>
          <a:xfrm>
            <a:off x="838200" y="1825625"/>
            <a:ext cx="7639594"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687287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0"/>
          <p:cNvSpPr>
            <a:spLocks noGrp="1"/>
          </p:cNvSpPr>
          <p:nvPr>
            <p:ph type="pic" idx="2"/>
          </p:nvPr>
        </p:nvSpPr>
        <p:spPr>
          <a:xfrm>
            <a:off x="5183188" y="987425"/>
            <a:ext cx="6172200" cy="4873625"/>
          </a:xfrm>
          <a:prstGeom prst="rect">
            <a:avLst/>
          </a:prstGeom>
          <a:noFill/>
          <a:ln>
            <a:noFill/>
          </a:ln>
        </p:spPr>
      </p:sp>
      <p:sp>
        <p:nvSpPr>
          <p:cNvPr id="63" name="Google Shape;63;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9"/>
        <p:cNvGrpSpPr/>
        <p:nvPr/>
      </p:nvGrpSpPr>
      <p:grpSpPr>
        <a:xfrm>
          <a:off x="0" y="0"/>
          <a:ext cx="0" cy="0"/>
          <a:chOff x="0" y="0"/>
          <a:chExt cx="0" cy="0"/>
        </a:xfrm>
      </p:grpSpPr>
      <p:sp>
        <p:nvSpPr>
          <p:cNvPr id="80" name="Google Shape;8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1" name="Google Shape;8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 name="Google Shape;8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3" name="Google Shape;8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4" name="Google Shape;8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
          <p:cNvSpPr/>
          <p:nvPr/>
        </p:nvSpPr>
        <p:spPr>
          <a:xfrm>
            <a:off x="4694786" y="1309252"/>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rgbClr val="C55A11"/>
                </a:solidFill>
                <a:latin typeface="Calibri"/>
                <a:ea typeface="Calibri"/>
                <a:cs typeface="Calibri"/>
                <a:sym typeface="Calibri"/>
              </a:rPr>
              <a:t>CLOUD COMPUTING</a:t>
            </a:r>
            <a:endParaRPr sz="1400" b="0" i="0" u="none" strike="noStrike" cap="none">
              <a:solidFill>
                <a:srgbClr val="000000"/>
              </a:solidFill>
              <a:latin typeface="Arial"/>
              <a:ea typeface="Arial"/>
              <a:cs typeface="Arial"/>
              <a:sym typeface="Arial"/>
            </a:endParaRPr>
          </a:p>
        </p:txBody>
      </p:sp>
      <p:sp>
        <p:nvSpPr>
          <p:cNvPr id="160" name="Google Shape;160;p1"/>
          <p:cNvSpPr/>
          <p:nvPr/>
        </p:nvSpPr>
        <p:spPr>
          <a:xfrm>
            <a:off x="5100374" y="4583467"/>
            <a:ext cx="5755328"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a:solidFill>
                  <a:schemeClr val="dk1"/>
                </a:solidFill>
                <a:latin typeface="Calibri"/>
                <a:ea typeface="Calibri"/>
                <a:cs typeface="Calibri"/>
                <a:sym typeface="Calibri"/>
              </a:rPr>
              <a:t>Department of Computer Science and Engineering</a:t>
            </a:r>
            <a:endParaRPr sz="2000" b="0" i="0" u="none" strike="noStrike" cap="none">
              <a:solidFill>
                <a:schemeClr val="dk1"/>
              </a:solidFill>
              <a:latin typeface="Calibri"/>
              <a:ea typeface="Calibri"/>
              <a:cs typeface="Calibri"/>
              <a:sym typeface="Calibri"/>
            </a:endParaRPr>
          </a:p>
        </p:txBody>
      </p:sp>
      <p:grpSp>
        <p:nvGrpSpPr>
          <p:cNvPr id="161" name="Google Shape;161;p1"/>
          <p:cNvGrpSpPr/>
          <p:nvPr/>
        </p:nvGrpSpPr>
        <p:grpSpPr>
          <a:xfrm>
            <a:off x="313844" y="5489699"/>
            <a:ext cx="1066895" cy="1078155"/>
            <a:chOff x="313844" y="5489699"/>
            <a:chExt cx="1066895" cy="1078155"/>
          </a:xfrm>
        </p:grpSpPr>
        <p:sp>
          <p:nvSpPr>
            <p:cNvPr id="162" name="Google Shape;162;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3" name="Google Shape;163;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cxnSp>
        <p:nvCxnSpPr>
          <p:cNvPr id="164" name="Google Shape;164;p1"/>
          <p:cNvCxnSpPr/>
          <p:nvPr/>
        </p:nvCxnSpPr>
        <p:spPr>
          <a:xfrm rot="10800000" flipH="1">
            <a:off x="4655320" y="3783170"/>
            <a:ext cx="4581449" cy="1"/>
          </a:xfrm>
          <a:prstGeom prst="straightConnector1">
            <a:avLst/>
          </a:prstGeom>
          <a:noFill/>
          <a:ln w="38100" cap="flat" cmpd="sng">
            <a:solidFill>
              <a:srgbClr val="C55A11"/>
            </a:solidFill>
            <a:prstDash val="solid"/>
            <a:miter lim="800000"/>
            <a:headEnd type="none" w="sm" len="sm"/>
            <a:tailEnd type="none" w="sm" len="sm"/>
          </a:ln>
        </p:spPr>
      </p:cxnSp>
      <p:grpSp>
        <p:nvGrpSpPr>
          <p:cNvPr id="165" name="Google Shape;165;p1"/>
          <p:cNvGrpSpPr/>
          <p:nvPr/>
        </p:nvGrpSpPr>
        <p:grpSpPr>
          <a:xfrm rot="10800000">
            <a:off x="10855702" y="266068"/>
            <a:ext cx="1066895" cy="1078155"/>
            <a:chOff x="313844" y="5489699"/>
            <a:chExt cx="1066895" cy="1078155"/>
          </a:xfrm>
        </p:grpSpPr>
        <p:sp>
          <p:nvSpPr>
            <p:cNvPr id="166" name="Google Shape;166;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67" name="Google Shape;167;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168" name="Google Shape;168;p1"/>
          <p:cNvSpPr/>
          <p:nvPr/>
        </p:nvSpPr>
        <p:spPr>
          <a:xfrm>
            <a:off x="4895952" y="2491003"/>
            <a:ext cx="5185011"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2F5496"/>
                </a:solidFill>
                <a:latin typeface="Calibri"/>
                <a:ea typeface="Calibri"/>
                <a:cs typeface="Calibri"/>
                <a:sym typeface="Calibri"/>
              </a:rPr>
              <a:t>Consistency Models</a:t>
            </a:r>
            <a:endParaRPr sz="2800" b="1" i="0" u="none" strike="noStrike" cap="none">
              <a:solidFill>
                <a:srgbClr val="0070C0"/>
              </a:solidFill>
              <a:latin typeface="Calibri"/>
              <a:ea typeface="Calibri"/>
              <a:cs typeface="Calibri"/>
              <a:sym typeface="Calibri"/>
            </a:endParaRPr>
          </a:p>
        </p:txBody>
      </p:sp>
      <p:sp>
        <p:nvSpPr>
          <p:cNvPr id="171" name="Google Shape;171;p1"/>
          <p:cNvSpPr txBox="1"/>
          <p:nvPr/>
        </p:nvSpPr>
        <p:spPr>
          <a:xfrm>
            <a:off x="5100373" y="3977613"/>
            <a:ext cx="4581449"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Dr. </a:t>
            </a:r>
            <a:r>
              <a:rPr lang="en-US" sz="2000" b="1" dirty="0"/>
              <a:t>Prafullata Kiran Auradkar</a:t>
            </a:r>
            <a:endParaRPr lang="en-US" sz="1400" b="0" i="0" u="none" strike="noStrike" cap="none" dirty="0">
              <a:solidFill>
                <a:srgbClr val="000000"/>
              </a:solidFill>
              <a:latin typeface="Arial"/>
              <a:ea typeface="Arial"/>
              <a:cs typeface="Arial"/>
              <a:sym typeface="Arial"/>
            </a:endParaRPr>
          </a:p>
        </p:txBody>
      </p:sp>
      <p:pic>
        <p:nvPicPr>
          <p:cNvPr id="2" name="Google Shape;134;p1" descr="A logo for a university&#10;&#10;Description automatically generated">
            <a:extLst>
              <a:ext uri="{FF2B5EF4-FFF2-40B4-BE49-F238E27FC236}">
                <a16:creationId xmlns:a16="http://schemas.microsoft.com/office/drawing/2014/main" id="{A6BFA4F9-94C3-13B9-B4E7-94714B83B733}"/>
              </a:ext>
            </a:extLst>
          </p:cNvPr>
          <p:cNvPicPr preferRelativeResize="0"/>
          <p:nvPr/>
        </p:nvPicPr>
        <p:blipFill rotWithShape="1">
          <a:blip r:embed="rId3">
            <a:alphaModFix/>
          </a:blip>
          <a:srcRect l="23914" t="9484" r="22524" b="18948"/>
          <a:stretch/>
        </p:blipFill>
        <p:spPr>
          <a:xfrm>
            <a:off x="992173" y="1172582"/>
            <a:ext cx="2721728" cy="3636632"/>
          </a:xfrm>
          <a:prstGeom prst="rect">
            <a:avLst/>
          </a:prstGeom>
          <a:noFill/>
          <a:ln>
            <a:noFill/>
          </a:ln>
        </p:spPr>
      </p:pic>
      <p:sp>
        <p:nvSpPr>
          <p:cNvPr id="3" name="Google Shape;112;p1">
            <a:extLst>
              <a:ext uri="{FF2B5EF4-FFF2-40B4-BE49-F238E27FC236}">
                <a16:creationId xmlns:a16="http://schemas.microsoft.com/office/drawing/2014/main" id="{D71E80A4-E231-5C9E-0614-373F8B2C594B}"/>
              </a:ext>
            </a:extLst>
          </p:cNvPr>
          <p:cNvSpPr/>
          <p:nvPr/>
        </p:nvSpPr>
        <p:spPr>
          <a:xfrm>
            <a:off x="359563" y="5412850"/>
            <a:ext cx="11563034"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Arial"/>
                <a:ea typeface="Arial"/>
                <a:cs typeface="Arial"/>
                <a:sym typeface="Arial"/>
              </a:rPr>
              <a:t>Acknowledgements:</a:t>
            </a:r>
            <a:endParaRPr sz="1400" b="0" i="0" u="none" strike="noStrike" cap="none" dirty="0">
              <a:solidFill>
                <a:srgbClr val="000000"/>
              </a:solidFill>
              <a:latin typeface="Arial"/>
              <a:ea typeface="Arial"/>
              <a:cs typeface="Arial"/>
              <a:sym typeface="Arial"/>
            </a:endParaRPr>
          </a:p>
          <a:p>
            <a:pPr algn="just">
              <a:buSzPts val="1200"/>
            </a:pPr>
            <a:r>
              <a:rPr lang="en-US" sz="1200" b="0" i="0" u="none" strike="noStrike" cap="none" dirty="0">
                <a:solidFill>
                  <a:schemeClr val="dk1"/>
                </a:solidFill>
                <a:latin typeface="Arial"/>
                <a:ea typeface="Arial"/>
                <a:cs typeface="Arial"/>
                <a:sym typeface="Arial"/>
              </a:rPr>
              <a:t>Significant information in the slide deck presented through the Unit 3 of the course have been created by </a:t>
            </a:r>
            <a:r>
              <a:rPr lang="en-US" sz="1200" b="1" dirty="0">
                <a:solidFill>
                  <a:schemeClr val="dk1"/>
                </a:solidFill>
              </a:rPr>
              <a:t>Dr. H.L. Phalachandra </a:t>
            </a:r>
            <a:r>
              <a:rPr lang="en-US" sz="1200" b="0" i="0" u="none" strike="noStrike" cap="none" dirty="0">
                <a:solidFill>
                  <a:schemeClr val="dk1"/>
                </a:solidFill>
                <a:latin typeface="Arial"/>
                <a:ea typeface="Arial"/>
                <a:cs typeface="Arial"/>
                <a:sym typeface="Arial"/>
              </a:rPr>
              <a:t>and would like to acknowledge and thank him for the same. There have been some information which I might have leveraged from the content of </a:t>
            </a:r>
            <a:r>
              <a:rPr lang="en-US" sz="1200" b="1" i="0" u="none" strike="noStrike" cap="none" dirty="0">
                <a:solidFill>
                  <a:schemeClr val="dk1"/>
                </a:solidFill>
                <a:latin typeface="Arial"/>
                <a:ea typeface="Arial"/>
                <a:cs typeface="Arial"/>
                <a:sym typeface="Arial"/>
              </a:rPr>
              <a:t>Dr. K.V. Subramaniam’s </a:t>
            </a:r>
            <a:r>
              <a:rPr lang="en-US" sz="1200" b="0" i="0" u="none" strike="noStrike" cap="none" dirty="0">
                <a:solidFill>
                  <a:schemeClr val="dk1"/>
                </a:solidFill>
                <a:latin typeface="Arial"/>
                <a:ea typeface="Arial"/>
                <a:cs typeface="Arial"/>
                <a:sym typeface="Arial"/>
              </a:rPr>
              <a:t>lecture contents too. I may have supplemented the same with contents from books and other sources from Internet and would like to sincerely thank, acknowledge and reiterate that the credit/rights for the same remain with the original authors/publishers only. These are intended for classroom presentation only.</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8"/>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C55A11"/>
                </a:solidFill>
                <a:latin typeface="Calibri"/>
                <a:ea typeface="Calibri"/>
                <a:cs typeface="Calibri"/>
                <a:sym typeface="Calibri"/>
              </a:rPr>
              <a:t>Linearizability </a:t>
            </a:r>
            <a:endParaRPr sz="2400" b="1" i="0" u="none" strike="noStrike" cap="none">
              <a:solidFill>
                <a:srgbClr val="C55A11"/>
              </a:solidFill>
              <a:latin typeface="Calibri"/>
              <a:ea typeface="Calibri"/>
              <a:cs typeface="Calibri"/>
              <a:sym typeface="Calibri"/>
            </a:endParaRPr>
          </a:p>
        </p:txBody>
      </p:sp>
      <p:cxnSp>
        <p:nvCxnSpPr>
          <p:cNvPr id="259" name="Google Shape;259;p38"/>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60" name="Google Shape;260;p38"/>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CLOUD COMPUTING</a:t>
            </a:r>
            <a:endParaRPr sz="2400" b="1" i="0" u="none" strike="noStrike" cap="none">
              <a:solidFill>
                <a:srgbClr val="2F5496"/>
              </a:solidFill>
              <a:latin typeface="Calibri"/>
              <a:ea typeface="Calibri"/>
              <a:cs typeface="Calibri"/>
              <a:sym typeface="Calibri"/>
            </a:endParaRPr>
          </a:p>
        </p:txBody>
      </p:sp>
      <p:sp>
        <p:nvSpPr>
          <p:cNvPr id="261" name="Google Shape;261;p38"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62" name="Google Shape;262;p38"/>
          <p:cNvSpPr txBox="1"/>
          <p:nvPr/>
        </p:nvSpPr>
        <p:spPr>
          <a:xfrm>
            <a:off x="207152" y="1316458"/>
            <a:ext cx="10147462" cy="332394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rgbClr val="000000"/>
                </a:solidFill>
                <a:latin typeface="Calibri"/>
                <a:ea typeface="Calibri"/>
                <a:cs typeface="Calibri"/>
                <a:sym typeface="Calibri"/>
              </a:rPr>
              <a:t>Visualizing the points in time at which the reads and writes appear to have taken effect</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The final read by B is not linearizable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It is possible  to test whether a system’s </a:t>
            </a:r>
            <a:br>
              <a:rPr lang="en-US" sz="2000" b="0" i="0" u="none" strike="noStrike" cap="none">
                <a:solidFill>
                  <a:srgbClr val="000000"/>
                </a:solidFill>
                <a:latin typeface="Calibri"/>
                <a:ea typeface="Calibri"/>
                <a:cs typeface="Calibri"/>
                <a:sym typeface="Calibri"/>
              </a:rPr>
            </a:br>
            <a:r>
              <a:rPr lang="en-US" sz="2000" b="0" i="0" u="none" strike="noStrike" cap="none">
                <a:solidFill>
                  <a:srgbClr val="000000"/>
                </a:solidFill>
                <a:latin typeface="Calibri"/>
                <a:ea typeface="Calibri"/>
                <a:cs typeface="Calibri"/>
                <a:sym typeface="Calibri"/>
              </a:rPr>
              <a:t>behavior is linearizable by recording the </a:t>
            </a:r>
            <a:br>
              <a:rPr lang="en-US" sz="2000" b="0" i="0" u="none" strike="noStrike" cap="none">
                <a:solidFill>
                  <a:srgbClr val="000000"/>
                </a:solidFill>
                <a:latin typeface="Calibri"/>
                <a:ea typeface="Calibri"/>
                <a:cs typeface="Calibri"/>
                <a:sym typeface="Calibri"/>
              </a:rPr>
            </a:br>
            <a:r>
              <a:rPr lang="en-US" sz="2000" b="0" i="0" u="none" strike="noStrike" cap="none">
                <a:solidFill>
                  <a:srgbClr val="000000"/>
                </a:solidFill>
                <a:latin typeface="Calibri"/>
                <a:ea typeface="Calibri"/>
                <a:cs typeface="Calibri"/>
                <a:sym typeface="Calibri"/>
              </a:rPr>
              <a:t>timings of all requests and responses </a:t>
            </a:r>
            <a:br>
              <a:rPr lang="en-US" sz="2000" b="0" i="0" u="none" strike="noStrike" cap="none">
                <a:solidFill>
                  <a:srgbClr val="000000"/>
                </a:solidFill>
                <a:latin typeface="Calibri"/>
                <a:ea typeface="Calibri"/>
                <a:cs typeface="Calibri"/>
                <a:sym typeface="Calibri"/>
              </a:rPr>
            </a:br>
            <a:r>
              <a:rPr lang="en-US" sz="2000" b="0" i="0" u="none" strike="noStrike" cap="none">
                <a:solidFill>
                  <a:srgbClr val="000000"/>
                </a:solidFill>
                <a:latin typeface="Calibri"/>
                <a:ea typeface="Calibri"/>
                <a:cs typeface="Calibri"/>
                <a:sym typeface="Calibri"/>
              </a:rPr>
              <a:t>and checking whether they can be </a:t>
            </a:r>
            <a:br>
              <a:rPr lang="en-US" sz="2000" b="0" i="0" u="none" strike="noStrike" cap="none">
                <a:solidFill>
                  <a:srgbClr val="000000"/>
                </a:solidFill>
                <a:latin typeface="Calibri"/>
                <a:ea typeface="Calibri"/>
                <a:cs typeface="Calibri"/>
                <a:sym typeface="Calibri"/>
              </a:rPr>
            </a:br>
            <a:r>
              <a:rPr lang="en-US" sz="2000" b="0" i="0" u="none" strike="noStrike" cap="none">
                <a:solidFill>
                  <a:srgbClr val="000000"/>
                </a:solidFill>
                <a:latin typeface="Calibri"/>
                <a:ea typeface="Calibri"/>
                <a:cs typeface="Calibri"/>
                <a:sym typeface="Calibri"/>
              </a:rPr>
              <a:t>arranged into a valid sequential order</a:t>
            </a:r>
            <a:endParaRPr sz="2000" b="0" i="0" u="none" strike="noStrike" cap="none">
              <a:solidFill>
                <a:srgbClr val="000000"/>
              </a:solidFill>
              <a:latin typeface="Calibri"/>
              <a:ea typeface="Calibri"/>
              <a:cs typeface="Calibri"/>
              <a:sym typeface="Calibri"/>
            </a:endParaRPr>
          </a:p>
        </p:txBody>
      </p:sp>
      <p:pic>
        <p:nvPicPr>
          <p:cNvPr id="263" name="Google Shape;263;p38"/>
          <p:cNvPicPr preferRelativeResize="0"/>
          <p:nvPr/>
        </p:nvPicPr>
        <p:blipFill rotWithShape="1">
          <a:blip r:embed="rId3">
            <a:alphaModFix/>
          </a:blip>
          <a:srcRect/>
          <a:stretch/>
        </p:blipFill>
        <p:spPr>
          <a:xfrm>
            <a:off x="4824548" y="2055323"/>
            <a:ext cx="7328263" cy="444997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C55A11"/>
                </a:solidFill>
                <a:latin typeface="Calibri"/>
                <a:ea typeface="Calibri"/>
                <a:cs typeface="Calibri"/>
                <a:sym typeface="Calibri"/>
              </a:rPr>
              <a:t>Linearizability </a:t>
            </a:r>
            <a:endParaRPr sz="2400" b="1" i="0" u="none" strike="noStrike" cap="none">
              <a:solidFill>
                <a:srgbClr val="C55A11"/>
              </a:solidFill>
              <a:latin typeface="Calibri"/>
              <a:ea typeface="Calibri"/>
              <a:cs typeface="Calibri"/>
              <a:sym typeface="Calibri"/>
            </a:endParaRPr>
          </a:p>
        </p:txBody>
      </p:sp>
      <p:cxnSp>
        <p:nvCxnSpPr>
          <p:cNvPr id="269" name="Google Shape;269;p39"/>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70" name="Google Shape;270;p39"/>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CLOUD COMPUTING</a:t>
            </a:r>
            <a:endParaRPr sz="2400" b="1" i="0" u="none" strike="noStrike" cap="none">
              <a:solidFill>
                <a:srgbClr val="2F5496"/>
              </a:solidFill>
              <a:latin typeface="Calibri"/>
              <a:ea typeface="Calibri"/>
              <a:cs typeface="Calibri"/>
              <a:sym typeface="Calibri"/>
            </a:endParaRPr>
          </a:p>
        </p:txBody>
      </p:sp>
      <p:sp>
        <p:nvSpPr>
          <p:cNvPr id="271" name="Google Shape;271;p39"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72" name="Google Shape;272;p39"/>
          <p:cNvSpPr txBox="1"/>
          <p:nvPr/>
        </p:nvSpPr>
        <p:spPr>
          <a:xfrm>
            <a:off x="307975" y="1316458"/>
            <a:ext cx="10147462" cy="424731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000" b="1" i="0" u="none" strike="noStrike" cap="none">
                <a:solidFill>
                  <a:srgbClr val="000000"/>
                </a:solidFill>
                <a:latin typeface="Calibri"/>
                <a:ea typeface="Calibri"/>
                <a:cs typeface="Calibri"/>
                <a:sym typeface="Calibri"/>
              </a:rPr>
              <a:t>Single-leader replication (potentially linearizable)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If you make reads from the leader or from synchronously updated followers, they have the potential to be linearizable</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Arial"/>
              <a:buNone/>
            </a:pPr>
            <a:r>
              <a:rPr lang="en-US" sz="2000" b="1" i="0" u="none" strike="noStrike" cap="none">
                <a:solidFill>
                  <a:srgbClr val="000000"/>
                </a:solidFill>
                <a:latin typeface="Calibri"/>
                <a:ea typeface="Calibri"/>
                <a:cs typeface="Calibri"/>
                <a:sym typeface="Calibri"/>
              </a:rPr>
              <a:t>Consensus algorithms (linearizable)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Consensus protocols contain measures to prevent split brain and stale replicas. </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Consensus algorithms can implement linearizable storage safely</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000"/>
              <a:buFont typeface="Arial"/>
              <a:buChar char="•"/>
            </a:pPr>
            <a:r>
              <a:rPr lang="en-US" sz="2000" b="0" i="0" u="none" strike="noStrike" cap="none">
                <a:solidFill>
                  <a:srgbClr val="000000"/>
                </a:solidFill>
                <a:latin typeface="Calibri"/>
                <a:ea typeface="Calibri"/>
                <a:cs typeface="Calibri"/>
                <a:sym typeface="Calibri"/>
              </a:rPr>
              <a:t>Example: ZooKeeper</a:t>
            </a:r>
            <a:endParaRPr sz="20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2000"/>
              <a:buFont typeface="Arial"/>
              <a:buNone/>
            </a:pPr>
            <a:r>
              <a:rPr lang="en-US" sz="2000" b="1" i="0" u="none" strike="noStrike" cap="none">
                <a:solidFill>
                  <a:srgbClr val="000000"/>
                </a:solidFill>
                <a:latin typeface="Calibri"/>
                <a:ea typeface="Calibri"/>
                <a:cs typeface="Calibri"/>
                <a:sym typeface="Calibri"/>
              </a:rPr>
              <a:t>Multi-leader replication (not linearizable)</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Arial"/>
              <a:buNone/>
            </a:pPr>
            <a:r>
              <a:rPr lang="en-US" sz="2000" b="1" i="0" u="none" strike="noStrike" cap="none">
                <a:solidFill>
                  <a:srgbClr val="000000"/>
                </a:solidFill>
                <a:latin typeface="Calibri"/>
                <a:ea typeface="Calibri"/>
                <a:cs typeface="Calibri"/>
                <a:sym typeface="Calibri"/>
              </a:rPr>
              <a:t>Leaderless replication (probably not linearizable)</a:t>
            </a:r>
            <a:endParaRPr sz="2000" b="1" i="0" u="none" strike="noStrike" cap="none">
              <a:solidFill>
                <a:srgbClr val="00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cxnSp>
        <p:nvCxnSpPr>
          <p:cNvPr id="464" name="Google Shape;464;p28"/>
          <p:cNvCxnSpPr/>
          <p:nvPr/>
        </p:nvCxnSpPr>
        <p:spPr>
          <a:xfrm rot="10800000" flipH="1">
            <a:off x="4287946" y="2887307"/>
            <a:ext cx="4581449" cy="1"/>
          </a:xfrm>
          <a:prstGeom prst="straightConnector1">
            <a:avLst/>
          </a:prstGeom>
          <a:noFill/>
          <a:ln w="38100" cap="flat" cmpd="sng">
            <a:solidFill>
              <a:srgbClr val="DFA267"/>
            </a:solidFill>
            <a:prstDash val="solid"/>
            <a:miter lim="800000"/>
            <a:headEnd type="none" w="sm" len="sm"/>
            <a:tailEnd type="none" w="sm" len="sm"/>
          </a:ln>
        </p:spPr>
      </p:cxnSp>
      <p:sp>
        <p:nvSpPr>
          <p:cNvPr id="465" name="Google Shape;465;p28"/>
          <p:cNvSpPr/>
          <p:nvPr/>
        </p:nvSpPr>
        <p:spPr>
          <a:xfrm>
            <a:off x="4287946" y="3249144"/>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alibri"/>
                <a:ea typeface="Calibri"/>
                <a:cs typeface="Calibri"/>
                <a:sym typeface="Calibri"/>
              </a:rPr>
              <a:t>Prafullata Kiran Auradkar</a:t>
            </a:r>
            <a:endParaRPr sz="2400" b="1" i="0" u="none" strike="noStrike" cap="none">
              <a:solidFill>
                <a:schemeClr val="dk1"/>
              </a:solidFill>
              <a:latin typeface="Calibri"/>
              <a:ea typeface="Calibri"/>
              <a:cs typeface="Calibri"/>
              <a:sym typeface="Calibri"/>
            </a:endParaRPr>
          </a:p>
        </p:txBody>
      </p:sp>
      <p:sp>
        <p:nvSpPr>
          <p:cNvPr id="466" name="Google Shape;466;p28"/>
          <p:cNvSpPr/>
          <p:nvPr/>
        </p:nvSpPr>
        <p:spPr>
          <a:xfrm>
            <a:off x="4287946" y="3646749"/>
            <a:ext cx="749721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Department of Computer Science and Engineering</a:t>
            </a:r>
            <a:endParaRPr sz="2000" b="0" i="0" u="none" strike="noStrike" cap="none">
              <a:solidFill>
                <a:schemeClr val="dk1"/>
              </a:solidFill>
              <a:latin typeface="Calibri"/>
              <a:ea typeface="Calibri"/>
              <a:cs typeface="Calibri"/>
              <a:sym typeface="Calibri"/>
            </a:endParaRPr>
          </a:p>
        </p:txBody>
      </p:sp>
      <p:sp>
        <p:nvSpPr>
          <p:cNvPr id="467" name="Google Shape;467;p28"/>
          <p:cNvSpPr/>
          <p:nvPr/>
        </p:nvSpPr>
        <p:spPr>
          <a:xfrm>
            <a:off x="4300315" y="4049738"/>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alibri"/>
                <a:ea typeface="Calibri"/>
                <a:cs typeface="Calibri"/>
                <a:sym typeface="Calibri"/>
              </a:rPr>
              <a:t>prafullatak@pes.edu</a:t>
            </a:r>
            <a:endParaRPr sz="2400" b="1" i="0" u="none" strike="noStrike" cap="none">
              <a:solidFill>
                <a:schemeClr val="dk1"/>
              </a:solidFill>
              <a:latin typeface="Calibri"/>
              <a:ea typeface="Calibri"/>
              <a:cs typeface="Calibri"/>
              <a:sym typeface="Calibri"/>
            </a:endParaRPr>
          </a:p>
        </p:txBody>
      </p:sp>
      <p:grpSp>
        <p:nvGrpSpPr>
          <p:cNvPr id="468" name="Google Shape;468;p28"/>
          <p:cNvGrpSpPr/>
          <p:nvPr/>
        </p:nvGrpSpPr>
        <p:grpSpPr>
          <a:xfrm>
            <a:off x="313844" y="349466"/>
            <a:ext cx="11518407" cy="6218388"/>
            <a:chOff x="313844" y="349466"/>
            <a:chExt cx="11518407" cy="6218388"/>
          </a:xfrm>
        </p:grpSpPr>
        <p:sp>
          <p:nvSpPr>
            <p:cNvPr id="469" name="Google Shape;469;p28"/>
            <p:cNvSpPr/>
            <p:nvPr/>
          </p:nvSpPr>
          <p:spPr>
            <a:xfrm>
              <a:off x="11786532" y="360726"/>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0" name="Google Shape;470;p28"/>
            <p:cNvSpPr/>
            <p:nvPr/>
          </p:nvSpPr>
          <p:spPr>
            <a:xfrm rot="5400000">
              <a:off x="11275944" y="-161122"/>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1" name="Google Shape;471;p2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2" name="Google Shape;472;p2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73" name="Google Shape;473;p28"/>
          <p:cNvSpPr/>
          <p:nvPr/>
        </p:nvSpPr>
        <p:spPr>
          <a:xfrm>
            <a:off x="4287946" y="2068426"/>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3600" b="1" i="0" u="none" strike="noStrike" cap="none">
                <a:solidFill>
                  <a:srgbClr val="C55A11"/>
                </a:solidFill>
                <a:latin typeface="Arial"/>
                <a:ea typeface="Arial"/>
                <a:cs typeface="Arial"/>
                <a:sym typeface="Arial"/>
              </a:rPr>
              <a:t>THANK YOU</a:t>
            </a:r>
            <a:endParaRPr sz="3600" b="1" i="0" u="none" strike="noStrike" cap="none">
              <a:solidFill>
                <a:srgbClr val="C55A11"/>
              </a:solidFill>
              <a:latin typeface="Arial"/>
              <a:ea typeface="Arial"/>
              <a:cs typeface="Arial"/>
              <a:sym typeface="Arial"/>
            </a:endParaRPr>
          </a:p>
        </p:txBody>
      </p:sp>
      <p:pic>
        <p:nvPicPr>
          <p:cNvPr id="474" name="Google Shape;474;p28" descr="A logo for a university&#10;&#10;Description automatically generated"/>
          <p:cNvPicPr preferRelativeResize="0"/>
          <p:nvPr/>
        </p:nvPicPr>
        <p:blipFill rotWithShape="1">
          <a:blip r:embed="rId3">
            <a:alphaModFix/>
          </a:blip>
          <a:srcRect l="23914" t="9484" r="22524" b="18948"/>
          <a:stretch/>
        </p:blipFill>
        <p:spPr>
          <a:xfrm>
            <a:off x="992172" y="1172581"/>
            <a:ext cx="2991497" cy="39970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55A11"/>
              </a:buClr>
              <a:buSzPts val="2400"/>
              <a:buFont typeface="Arial"/>
              <a:buNone/>
            </a:pPr>
            <a:r>
              <a:rPr lang="en-US" sz="2400" b="1" i="0" u="none" strike="noStrike" cap="none">
                <a:solidFill>
                  <a:srgbClr val="C55A11"/>
                </a:solidFill>
                <a:latin typeface="Calibri"/>
                <a:ea typeface="Calibri"/>
                <a:cs typeface="Calibri"/>
                <a:sym typeface="Calibri"/>
              </a:rPr>
              <a:t>Consistency and Eventual Consistency</a:t>
            </a:r>
            <a:endParaRPr sz="2400" b="1" i="0" u="none" strike="noStrike" cap="none">
              <a:solidFill>
                <a:srgbClr val="C55A11"/>
              </a:solidFill>
              <a:latin typeface="Calibri"/>
              <a:ea typeface="Calibri"/>
              <a:cs typeface="Calibri"/>
              <a:sym typeface="Calibri"/>
            </a:endParaRPr>
          </a:p>
        </p:txBody>
      </p:sp>
      <p:cxnSp>
        <p:nvCxnSpPr>
          <p:cNvPr id="177" name="Google Shape;177;p2"/>
          <p:cNvCxnSpPr/>
          <p:nvPr/>
        </p:nvCxnSpPr>
        <p:spPr>
          <a:xfrm>
            <a:off x="-8308" y="1316458"/>
            <a:ext cx="8300052" cy="0"/>
          </a:xfrm>
          <a:prstGeom prst="straightConnector1">
            <a:avLst/>
          </a:prstGeom>
          <a:noFill/>
          <a:ln w="38100" cap="flat" cmpd="sng">
            <a:solidFill>
              <a:srgbClr val="C55A11"/>
            </a:solidFill>
            <a:prstDash val="solid"/>
            <a:round/>
            <a:headEnd type="none" w="sm" len="sm"/>
            <a:tailEnd type="none" w="sm" len="sm"/>
          </a:ln>
        </p:spPr>
      </p:cxnSp>
      <p:sp>
        <p:nvSpPr>
          <p:cNvPr id="178" name="Google Shape;178;p2"/>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2F5496"/>
              </a:buClr>
              <a:buSzPts val="2400"/>
              <a:buFont typeface="Arial"/>
              <a:buNone/>
            </a:pPr>
            <a:r>
              <a:rPr lang="en-US" sz="2400" b="1" i="0" u="none" strike="noStrike" cap="none">
                <a:solidFill>
                  <a:srgbClr val="2F5496"/>
                </a:solidFill>
                <a:latin typeface="Calibri"/>
                <a:ea typeface="Calibri"/>
                <a:cs typeface="Calibri"/>
                <a:sym typeface="Calibri"/>
              </a:rPr>
              <a:t>CLOUD COMPUTING</a:t>
            </a:r>
            <a:endParaRPr/>
          </a:p>
        </p:txBody>
      </p:sp>
      <p:sp>
        <p:nvSpPr>
          <p:cNvPr id="179" name="Google Shape;179;p2"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0" name="Google Shape;180;p2"/>
          <p:cNvSpPr txBox="1"/>
          <p:nvPr/>
        </p:nvSpPr>
        <p:spPr>
          <a:xfrm>
            <a:off x="150545" y="1316458"/>
            <a:ext cx="12041455" cy="479067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20000"/>
              </a:lnSpc>
              <a:spcBef>
                <a:spcPts val="0"/>
              </a:spcBef>
              <a:spcAft>
                <a:spcPts val="0"/>
              </a:spcAft>
              <a:buClr>
                <a:srgbClr val="000000"/>
              </a:buClr>
              <a:buSzPts val="2200"/>
              <a:buFont typeface="Noto Sans Symbols"/>
              <a:buChar char="▪"/>
            </a:pPr>
            <a:r>
              <a:rPr lang="en-US" sz="2200" b="0" i="0" u="none" strike="noStrike" cap="none">
                <a:solidFill>
                  <a:srgbClr val="000000"/>
                </a:solidFill>
                <a:latin typeface="Calibri"/>
                <a:ea typeface="Calibri"/>
                <a:cs typeface="Calibri"/>
                <a:sym typeface="Calibri"/>
              </a:rPr>
              <a:t>The term </a:t>
            </a:r>
            <a:r>
              <a:rPr lang="en-US" sz="2200" b="1" i="1" u="none" strike="noStrike" cap="none">
                <a:solidFill>
                  <a:srgbClr val="C00000"/>
                </a:solidFill>
                <a:latin typeface="Calibri"/>
                <a:ea typeface="Calibri"/>
                <a:cs typeface="Calibri"/>
                <a:sym typeface="Calibri"/>
              </a:rPr>
              <a:t>consistency</a:t>
            </a:r>
            <a:r>
              <a:rPr lang="en-US" sz="2200" b="0" i="0" u="none" strike="noStrike" cap="none">
                <a:solidFill>
                  <a:srgbClr val="000000"/>
                </a:solidFill>
                <a:latin typeface="Calibri"/>
                <a:ea typeface="Calibri"/>
                <a:cs typeface="Calibri"/>
                <a:sym typeface="Calibri"/>
              </a:rPr>
              <a:t> refers to the consistency of the values in different copies of the same data item in a replicated distributed system. </a:t>
            </a:r>
            <a:endParaRPr/>
          </a:p>
          <a:p>
            <a:pPr marL="342900" marR="0" lvl="0" indent="-342900" algn="l" rtl="0">
              <a:lnSpc>
                <a:spcPct val="120000"/>
              </a:lnSpc>
              <a:spcBef>
                <a:spcPts val="500"/>
              </a:spcBef>
              <a:spcAft>
                <a:spcPts val="0"/>
              </a:spcAft>
              <a:buClr>
                <a:srgbClr val="000000"/>
              </a:buClr>
              <a:buSzPts val="2200"/>
              <a:buFont typeface="Noto Sans Symbols"/>
              <a:buChar char="▪"/>
            </a:pPr>
            <a:r>
              <a:rPr lang="en-US" sz="2200" b="0" i="0" u="none" strike="noStrike" cap="none">
                <a:solidFill>
                  <a:srgbClr val="000000"/>
                </a:solidFill>
                <a:latin typeface="Calibri"/>
                <a:ea typeface="Calibri"/>
                <a:cs typeface="Calibri"/>
                <a:sym typeface="Calibri"/>
              </a:rPr>
              <a:t>This consistency can be lost when there is a network issue or there is a difference in the time taken to write into different copies of the same data. </a:t>
            </a:r>
            <a:endParaRPr/>
          </a:p>
          <a:p>
            <a:pPr marL="342900" marR="0" lvl="0" indent="-342900" algn="l" rtl="0">
              <a:lnSpc>
                <a:spcPct val="120000"/>
              </a:lnSpc>
              <a:spcBef>
                <a:spcPts val="500"/>
              </a:spcBef>
              <a:spcAft>
                <a:spcPts val="0"/>
              </a:spcAft>
              <a:buClr>
                <a:srgbClr val="000000"/>
              </a:buClr>
              <a:buSzPts val="2200"/>
              <a:buFont typeface="Noto Sans Symbols"/>
              <a:buChar char="▪"/>
            </a:pPr>
            <a:r>
              <a:rPr lang="en-US" sz="2200" b="0" i="0" u="none" strike="noStrike" cap="none">
                <a:solidFill>
                  <a:srgbClr val="000000"/>
                </a:solidFill>
                <a:latin typeface="Calibri"/>
                <a:ea typeface="Calibri"/>
                <a:cs typeface="Calibri"/>
                <a:sym typeface="Calibri"/>
              </a:rPr>
              <a:t>A </a:t>
            </a:r>
            <a:r>
              <a:rPr lang="en-US" sz="2200" b="1" i="1" u="none" strike="noStrike" cap="none">
                <a:solidFill>
                  <a:srgbClr val="C00000"/>
                </a:solidFill>
                <a:latin typeface="Calibri"/>
                <a:ea typeface="Calibri"/>
                <a:cs typeface="Calibri"/>
                <a:sym typeface="Calibri"/>
              </a:rPr>
              <a:t>consistency model </a:t>
            </a:r>
            <a:r>
              <a:rPr lang="en-US" sz="2200" b="0" i="0" u="none" strike="noStrike" cap="none">
                <a:solidFill>
                  <a:srgbClr val="000000"/>
                </a:solidFill>
                <a:latin typeface="Calibri"/>
                <a:ea typeface="Calibri"/>
                <a:cs typeface="Calibri"/>
                <a:sym typeface="Calibri"/>
              </a:rPr>
              <a:t>is contract between a distributed data store and processes, in which the processes agree to obey certain rules in contrast the store promises to work correctly. </a:t>
            </a:r>
            <a:endParaRPr/>
          </a:p>
          <a:p>
            <a:pPr marL="342900" marR="0" lvl="0" indent="-342900" algn="l" rtl="0">
              <a:lnSpc>
                <a:spcPct val="120000"/>
              </a:lnSpc>
              <a:spcBef>
                <a:spcPts val="500"/>
              </a:spcBef>
              <a:spcAft>
                <a:spcPts val="0"/>
              </a:spcAft>
              <a:buClr>
                <a:srgbClr val="000000"/>
              </a:buClr>
              <a:buSzPts val="2200"/>
              <a:buFont typeface="Noto Sans Symbols"/>
              <a:buChar char="▪"/>
            </a:pPr>
            <a:r>
              <a:rPr lang="en-US" sz="2200" b="0" i="0" u="none" strike="noStrike" cap="none">
                <a:solidFill>
                  <a:srgbClr val="000000"/>
                </a:solidFill>
                <a:latin typeface="Calibri"/>
                <a:ea typeface="Calibri"/>
                <a:cs typeface="Calibri"/>
                <a:sym typeface="Calibri"/>
              </a:rPr>
              <a:t>There are applications and environments which need strong consistency i.e. values across copies to be the same, which will need to use different mechanisms to achieve the same. These mechanisms can lead to transactions slowing down and hence having an impact on the performance.</a:t>
            </a:r>
            <a:endParaRPr/>
          </a:p>
          <a:p>
            <a:pPr marL="342900" marR="0" lvl="0" indent="-342900" algn="l" rtl="0">
              <a:lnSpc>
                <a:spcPct val="120000"/>
              </a:lnSpc>
              <a:spcBef>
                <a:spcPts val="500"/>
              </a:spcBef>
              <a:spcAft>
                <a:spcPts val="0"/>
              </a:spcAft>
              <a:buClr>
                <a:srgbClr val="000000"/>
              </a:buClr>
              <a:buSzPts val="2200"/>
              <a:buFont typeface="Noto Sans Symbols"/>
              <a:buChar char="▪"/>
            </a:pPr>
            <a:r>
              <a:rPr lang="en-US" sz="2200" b="0" i="0" u="none" strike="noStrike" cap="none">
                <a:solidFill>
                  <a:srgbClr val="000000"/>
                </a:solidFill>
                <a:latin typeface="Calibri"/>
                <a:ea typeface="Calibri"/>
                <a:cs typeface="Calibri"/>
                <a:sym typeface="Calibri"/>
              </a:rPr>
              <a:t>A consistency model basically refers to the degree of consistency that should be maintained for the shared memory data</a:t>
            </a:r>
            <a:endParaRPr sz="2200" b="0" i="0" u="none" strike="noStrike" cap="non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4"/>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C55A11"/>
                </a:solidFill>
                <a:latin typeface="Calibri"/>
                <a:ea typeface="Calibri"/>
                <a:cs typeface="Calibri"/>
                <a:sym typeface="Calibri"/>
              </a:rPr>
              <a:t>Consistency Models </a:t>
            </a:r>
            <a:r>
              <a:rPr lang="en-US" sz="2400" b="1" i="0" u="none" strike="noStrike" cap="none">
                <a:solidFill>
                  <a:schemeClr val="dk1"/>
                </a:solidFill>
                <a:latin typeface="Calibri"/>
                <a:ea typeface="Calibri"/>
                <a:cs typeface="Calibri"/>
                <a:sym typeface="Calibri"/>
              </a:rPr>
              <a:t>– Consistency Guarantees</a:t>
            </a:r>
            <a:endParaRPr sz="2400" b="1" i="0" u="none" strike="noStrike" cap="none">
              <a:solidFill>
                <a:schemeClr val="dk1"/>
              </a:solidFill>
              <a:latin typeface="Calibri"/>
              <a:ea typeface="Calibri"/>
              <a:cs typeface="Calibri"/>
              <a:sym typeface="Calibri"/>
            </a:endParaRPr>
          </a:p>
        </p:txBody>
      </p:sp>
      <p:cxnSp>
        <p:nvCxnSpPr>
          <p:cNvPr id="186" name="Google Shape;186;p34"/>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87" name="Google Shape;187;p34"/>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CLOUD COMPUTING</a:t>
            </a:r>
            <a:endParaRPr sz="2400" b="1" i="0" u="none" strike="noStrike" cap="none">
              <a:solidFill>
                <a:srgbClr val="2F5496"/>
              </a:solidFill>
              <a:latin typeface="Calibri"/>
              <a:ea typeface="Calibri"/>
              <a:cs typeface="Calibri"/>
              <a:sym typeface="Calibri"/>
            </a:endParaRPr>
          </a:p>
        </p:txBody>
      </p:sp>
      <p:sp>
        <p:nvSpPr>
          <p:cNvPr id="188" name="Google Shape;188;p34"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89" name="Google Shape;189;p34"/>
          <p:cNvSpPr txBox="1"/>
          <p:nvPr/>
        </p:nvSpPr>
        <p:spPr>
          <a:xfrm>
            <a:off x="207152" y="1316458"/>
            <a:ext cx="11889054" cy="563483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20000"/>
              </a:lnSpc>
              <a:spcBef>
                <a:spcPts val="500"/>
              </a:spcBef>
              <a:spcAft>
                <a:spcPts val="0"/>
              </a:spcAft>
              <a:buClr>
                <a:srgbClr val="000000"/>
              </a:buClr>
              <a:buSzPts val="2400"/>
              <a:buFont typeface="Noto Sans Symbols"/>
              <a:buChar char="▪"/>
            </a:pPr>
            <a:r>
              <a:rPr lang="en-US" sz="2400" b="0" i="0" u="none" strike="noStrike" cap="none">
                <a:solidFill>
                  <a:srgbClr val="000000"/>
                </a:solidFill>
                <a:latin typeface="Calibri"/>
                <a:ea typeface="Calibri"/>
                <a:cs typeface="Calibri"/>
                <a:sym typeface="Calibri"/>
              </a:rPr>
              <a:t>Eventual consistency is designing systems to eventually guarantee the copies of data to be consistent once all the current operations have been processed, but don’t always have to be identical. This provides improved performance.</a:t>
            </a:r>
            <a:endParaRPr/>
          </a:p>
          <a:p>
            <a:pPr marL="342900" marR="0" lvl="0" indent="-342900" algn="l" rtl="0">
              <a:lnSpc>
                <a:spcPct val="130000"/>
              </a:lnSpc>
              <a:spcBef>
                <a:spcPts val="800"/>
              </a:spcBef>
              <a:spcAft>
                <a:spcPts val="0"/>
              </a:spcAft>
              <a:buClr>
                <a:srgbClr val="000000"/>
              </a:buClr>
              <a:buSzPts val="2000"/>
              <a:buFont typeface="Arial"/>
              <a:buChar char="•"/>
            </a:pPr>
            <a:r>
              <a:rPr lang="en-US" sz="2400" b="0" i="0" u="none" strike="noStrike" cap="none">
                <a:solidFill>
                  <a:srgbClr val="000000"/>
                </a:solidFill>
                <a:latin typeface="Calibri"/>
                <a:ea typeface="Calibri"/>
                <a:cs typeface="Calibri"/>
                <a:sym typeface="Calibri"/>
              </a:rPr>
              <a:t>Most replicated databases provide  </a:t>
            </a:r>
            <a:r>
              <a:rPr lang="en-US" sz="2400" b="1" i="0" u="none" strike="noStrike" cap="none">
                <a:solidFill>
                  <a:srgbClr val="000000"/>
                </a:solidFill>
                <a:latin typeface="Calibri"/>
                <a:ea typeface="Calibri"/>
                <a:cs typeface="Calibri"/>
                <a:sym typeface="Calibri"/>
              </a:rPr>
              <a:t>eventual consistency</a:t>
            </a:r>
            <a:r>
              <a:rPr lang="en-US" sz="2400" b="0" i="0" u="none" strike="noStrike" cap="none">
                <a:solidFill>
                  <a:srgbClr val="000000"/>
                </a:solidFill>
                <a:latin typeface="Calibri"/>
                <a:ea typeface="Calibri"/>
                <a:cs typeface="Calibri"/>
                <a:sym typeface="Calibri"/>
              </a:rPr>
              <a:t>, which means that if you stop writing to the database and wait for some </a:t>
            </a:r>
            <a:r>
              <a:rPr lang="en-US" sz="2400" b="1" i="0" u="none" strike="noStrike" cap="none">
                <a:solidFill>
                  <a:srgbClr val="000000"/>
                </a:solidFill>
                <a:latin typeface="Calibri"/>
                <a:ea typeface="Calibri"/>
                <a:cs typeface="Calibri"/>
                <a:sym typeface="Calibri"/>
              </a:rPr>
              <a:t>unspecified length of time</a:t>
            </a:r>
            <a:r>
              <a:rPr lang="en-US" sz="2400" b="0" i="0" u="none" strike="noStrike" cap="none">
                <a:solidFill>
                  <a:srgbClr val="000000"/>
                </a:solidFill>
                <a:latin typeface="Calibri"/>
                <a:ea typeface="Calibri"/>
                <a:cs typeface="Calibri"/>
                <a:sym typeface="Calibri"/>
              </a:rPr>
              <a:t>, then eventually all read requests will return the same value. That is, all replicas will eventually converge to the same value</a:t>
            </a:r>
            <a:endParaRPr sz="2400" b="0" i="0" u="none" strike="noStrike" cap="none">
              <a:solidFill>
                <a:srgbClr val="000000"/>
              </a:solidFill>
              <a:latin typeface="Calibri"/>
              <a:ea typeface="Calibri"/>
              <a:cs typeface="Calibri"/>
              <a:sym typeface="Calibri"/>
            </a:endParaRPr>
          </a:p>
          <a:p>
            <a:pPr marL="342900" marR="0" lvl="0" indent="-342900" algn="l" rtl="0">
              <a:lnSpc>
                <a:spcPct val="130000"/>
              </a:lnSpc>
              <a:spcBef>
                <a:spcPts val="800"/>
              </a:spcBef>
              <a:spcAft>
                <a:spcPts val="0"/>
              </a:spcAft>
              <a:buClr>
                <a:srgbClr val="000000"/>
              </a:buClr>
              <a:buSzPts val="2000"/>
              <a:buFont typeface="Arial"/>
              <a:buChar char="•"/>
            </a:pPr>
            <a:r>
              <a:rPr lang="en-US" sz="2400" b="0" i="0" u="none" strike="noStrike" cap="none">
                <a:solidFill>
                  <a:srgbClr val="000000"/>
                </a:solidFill>
                <a:latin typeface="Calibri"/>
                <a:ea typeface="Calibri"/>
                <a:cs typeface="Calibri"/>
                <a:sym typeface="Calibri"/>
              </a:rPr>
              <a:t>This is a very </a:t>
            </a:r>
            <a:r>
              <a:rPr lang="en-US" sz="2400" b="1" i="0" u="none" strike="noStrike" cap="none">
                <a:solidFill>
                  <a:srgbClr val="000000"/>
                </a:solidFill>
                <a:latin typeface="Calibri"/>
                <a:ea typeface="Calibri"/>
                <a:cs typeface="Calibri"/>
                <a:sym typeface="Calibri"/>
              </a:rPr>
              <a:t>weak guarantee</a:t>
            </a:r>
            <a:r>
              <a:rPr lang="en-US" sz="2400" b="0" i="0" u="none" strike="noStrike" cap="none">
                <a:solidFill>
                  <a:srgbClr val="000000"/>
                </a:solidFill>
                <a:latin typeface="Calibri"/>
                <a:ea typeface="Calibri"/>
                <a:cs typeface="Calibri"/>
                <a:sym typeface="Calibri"/>
              </a:rPr>
              <a:t> as it doesn’t say anything about when the replicas will converge</a:t>
            </a:r>
            <a:endParaRPr sz="2400" b="0" i="0" u="none" strike="noStrike" cap="none">
              <a:solidFill>
                <a:srgbClr val="000000"/>
              </a:solidFill>
              <a:latin typeface="Calibri"/>
              <a:ea typeface="Calibri"/>
              <a:cs typeface="Calibri"/>
              <a:sym typeface="Calibri"/>
            </a:endParaRPr>
          </a:p>
          <a:p>
            <a:pPr marL="342900" marR="0" lvl="0" indent="-342900" algn="l" rtl="0">
              <a:lnSpc>
                <a:spcPct val="130000"/>
              </a:lnSpc>
              <a:spcBef>
                <a:spcPts val="800"/>
              </a:spcBef>
              <a:spcAft>
                <a:spcPts val="0"/>
              </a:spcAft>
              <a:buClr>
                <a:srgbClr val="000000"/>
              </a:buClr>
              <a:buSzPts val="2000"/>
              <a:buFont typeface="Arial"/>
              <a:buChar char="•"/>
            </a:pPr>
            <a:r>
              <a:rPr lang="en-US" sz="2400" b="0" i="0" u="none" strike="noStrike" cap="none">
                <a:solidFill>
                  <a:srgbClr val="000000"/>
                </a:solidFill>
                <a:latin typeface="Calibri"/>
                <a:ea typeface="Calibri"/>
                <a:cs typeface="Calibri"/>
                <a:sym typeface="Calibri"/>
              </a:rPr>
              <a:t>The edge cases of eventual consistency only become apparent when there is a fault in the system or at high concurrency. </a:t>
            </a: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3"/>
          <p:cNvPicPr preferRelativeResize="0"/>
          <p:nvPr/>
        </p:nvPicPr>
        <p:blipFill rotWithShape="1">
          <a:blip r:embed="rId3">
            <a:alphaModFix/>
          </a:blip>
          <a:srcRect/>
          <a:stretch/>
        </p:blipFill>
        <p:spPr>
          <a:xfrm>
            <a:off x="8428380" y="1208421"/>
            <a:ext cx="3763619" cy="2888090"/>
          </a:xfrm>
          <a:prstGeom prst="rect">
            <a:avLst/>
          </a:prstGeom>
          <a:noFill/>
          <a:ln>
            <a:noFill/>
          </a:ln>
        </p:spPr>
      </p:pic>
      <p:sp>
        <p:nvSpPr>
          <p:cNvPr id="195" name="Google Shape;195;p3"/>
          <p:cNvSpPr txBox="1"/>
          <p:nvPr/>
        </p:nvSpPr>
        <p:spPr>
          <a:xfrm>
            <a:off x="155574" y="997221"/>
            <a:ext cx="12008400" cy="5993400"/>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800"/>
              </a:spcBef>
              <a:spcAft>
                <a:spcPts val="0"/>
              </a:spcAft>
              <a:buNone/>
            </a:pPr>
            <a:r>
              <a:rPr lang="en-US" sz="2400" b="1" i="0" u="none" strike="noStrike" cap="none">
                <a:solidFill>
                  <a:srgbClr val="000000"/>
                </a:solidFill>
                <a:latin typeface="Calibri"/>
                <a:ea typeface="Calibri"/>
                <a:cs typeface="Calibri"/>
                <a:sym typeface="Calibri"/>
              </a:rPr>
              <a:t>Sequential Consistency (Lamport)</a:t>
            </a:r>
            <a:endParaRPr/>
          </a:p>
          <a:p>
            <a:pPr marL="342900" marR="0" lvl="0" indent="-342900" algn="l" rtl="0">
              <a:lnSpc>
                <a:spcPct val="120000"/>
              </a:lnSpc>
              <a:spcBef>
                <a:spcPts val="0"/>
              </a:spcBef>
              <a:spcAft>
                <a:spcPts val="0"/>
              </a:spcAft>
              <a:buClr>
                <a:srgbClr val="000000"/>
              </a:buClr>
              <a:buSzPts val="2000"/>
              <a:buFont typeface="Noto Sans Symbols"/>
              <a:buChar char="▪"/>
            </a:pPr>
            <a:r>
              <a:rPr lang="en-US" sz="2400" b="0" i="0" u="none" strike="noStrike" cap="none">
                <a:solidFill>
                  <a:srgbClr val="000000"/>
                </a:solidFill>
                <a:latin typeface="Calibri"/>
                <a:ea typeface="Calibri"/>
                <a:cs typeface="Calibri"/>
                <a:sym typeface="Calibri"/>
              </a:rPr>
              <a:t>A shared-memory system is said to support the sequential </a:t>
            </a:r>
            <a:br>
              <a:rPr lang="en-US" sz="2400" b="0" i="0" u="none" strike="noStrike" cap="none">
                <a:solidFill>
                  <a:srgbClr val="000000"/>
                </a:solidFill>
                <a:latin typeface="Calibri"/>
                <a:ea typeface="Calibri"/>
                <a:cs typeface="Calibri"/>
                <a:sym typeface="Calibri"/>
              </a:rPr>
            </a:br>
            <a:r>
              <a:rPr lang="en-US" sz="2400" b="0" i="0" u="none" strike="noStrike" cap="none">
                <a:solidFill>
                  <a:srgbClr val="000000"/>
                </a:solidFill>
                <a:latin typeface="Calibri"/>
                <a:ea typeface="Calibri"/>
                <a:cs typeface="Calibri"/>
                <a:sym typeface="Calibri"/>
              </a:rPr>
              <a:t>consistency model, if all processes see the same order of all </a:t>
            </a:r>
            <a:br>
              <a:rPr lang="en-US" sz="2400" b="0" i="0" u="none" strike="noStrike" cap="none">
                <a:solidFill>
                  <a:srgbClr val="000000"/>
                </a:solidFill>
                <a:latin typeface="Calibri"/>
                <a:ea typeface="Calibri"/>
                <a:cs typeface="Calibri"/>
                <a:sym typeface="Calibri"/>
              </a:rPr>
            </a:br>
            <a:r>
              <a:rPr lang="en-US" sz="2400" b="0" i="0" u="none" strike="noStrike" cap="none">
                <a:solidFill>
                  <a:srgbClr val="000000"/>
                </a:solidFill>
                <a:latin typeface="Calibri"/>
                <a:ea typeface="Calibri"/>
                <a:cs typeface="Calibri"/>
                <a:sym typeface="Calibri"/>
              </a:rPr>
              <a:t>memory access operations on the shared memory. </a:t>
            </a:r>
            <a:endParaRPr/>
          </a:p>
          <a:p>
            <a:pPr marL="342900" marR="0" lvl="0" indent="-342900" algn="l" rtl="0">
              <a:lnSpc>
                <a:spcPct val="120000"/>
              </a:lnSpc>
              <a:spcBef>
                <a:spcPts val="0"/>
              </a:spcBef>
              <a:spcAft>
                <a:spcPts val="0"/>
              </a:spcAft>
              <a:buClr>
                <a:srgbClr val="000000"/>
              </a:buClr>
              <a:buSzPts val="2000"/>
              <a:buFont typeface="Noto Sans Symbols"/>
              <a:buChar char="▪"/>
            </a:pPr>
            <a:r>
              <a:rPr lang="en-US" sz="2400" b="0" i="0" u="none" strike="noStrike" cap="none">
                <a:solidFill>
                  <a:srgbClr val="000000"/>
                </a:solidFill>
                <a:latin typeface="Calibri"/>
                <a:ea typeface="Calibri"/>
                <a:cs typeface="Calibri"/>
                <a:sym typeface="Calibri"/>
              </a:rPr>
              <a:t>The exact order in which the memory access operations are </a:t>
            </a:r>
            <a:br>
              <a:rPr lang="en-US" sz="2400" b="0" i="0" u="none" strike="noStrike" cap="none">
                <a:solidFill>
                  <a:srgbClr val="000000"/>
                </a:solidFill>
                <a:latin typeface="Calibri"/>
                <a:ea typeface="Calibri"/>
                <a:cs typeface="Calibri"/>
                <a:sym typeface="Calibri"/>
              </a:rPr>
            </a:br>
            <a:r>
              <a:rPr lang="en-US" sz="2400" b="0" i="0" u="none" strike="noStrike" cap="none">
                <a:solidFill>
                  <a:srgbClr val="000000"/>
                </a:solidFill>
                <a:latin typeface="Calibri"/>
                <a:ea typeface="Calibri"/>
                <a:cs typeface="Calibri"/>
                <a:sym typeface="Calibri"/>
              </a:rPr>
              <a:t>interleaved does not matter... If one process sees one of the </a:t>
            </a:r>
            <a:br>
              <a:rPr lang="en-US" sz="2400" b="0" i="0" u="none" strike="noStrike" cap="none">
                <a:solidFill>
                  <a:srgbClr val="000000"/>
                </a:solidFill>
                <a:latin typeface="Calibri"/>
                <a:ea typeface="Calibri"/>
                <a:cs typeface="Calibri"/>
                <a:sym typeface="Calibri"/>
              </a:rPr>
            </a:br>
            <a:r>
              <a:rPr lang="en-US" sz="2400" b="0" i="0" u="none" strike="noStrike" cap="none">
                <a:solidFill>
                  <a:srgbClr val="000000"/>
                </a:solidFill>
                <a:latin typeface="Calibri"/>
                <a:ea typeface="Calibri"/>
                <a:cs typeface="Calibri"/>
                <a:sym typeface="Calibri"/>
              </a:rPr>
              <a:t>orderings of ... three operations and another process sees a </a:t>
            </a:r>
            <a:br>
              <a:rPr lang="en-US" sz="2400" b="0" i="0" u="none" strike="noStrike" cap="none">
                <a:solidFill>
                  <a:srgbClr val="000000"/>
                </a:solidFill>
                <a:latin typeface="Calibri"/>
                <a:ea typeface="Calibri"/>
                <a:cs typeface="Calibri"/>
                <a:sym typeface="Calibri"/>
              </a:rPr>
            </a:br>
            <a:r>
              <a:rPr lang="en-US" sz="2400" b="0" i="0" u="none" strike="noStrike" cap="none">
                <a:solidFill>
                  <a:srgbClr val="000000"/>
                </a:solidFill>
                <a:latin typeface="Calibri"/>
                <a:ea typeface="Calibri"/>
                <a:cs typeface="Calibri"/>
                <a:sym typeface="Calibri"/>
              </a:rPr>
              <a:t>different one, the memory is not a sequentially consistent memory.</a:t>
            </a:r>
            <a:endParaRPr/>
          </a:p>
          <a:p>
            <a:pPr marL="342900" marR="0" lvl="0" indent="-342900" algn="l" rtl="0">
              <a:lnSpc>
                <a:spcPct val="120000"/>
              </a:lnSpc>
              <a:spcBef>
                <a:spcPts val="0"/>
              </a:spcBef>
              <a:spcAft>
                <a:spcPts val="0"/>
              </a:spcAft>
              <a:buClr>
                <a:srgbClr val="000000"/>
              </a:buClr>
              <a:buSzPts val="2000"/>
              <a:buFont typeface="Noto Sans Symbols"/>
              <a:buChar char="▪"/>
            </a:pPr>
            <a:r>
              <a:rPr lang="en-US" sz="2400" b="0" i="0" u="none" strike="noStrike" cap="none">
                <a:solidFill>
                  <a:srgbClr val="000000"/>
                </a:solidFill>
                <a:latin typeface="Calibri"/>
                <a:ea typeface="Calibri"/>
                <a:cs typeface="Calibri"/>
                <a:sym typeface="Calibri"/>
              </a:rPr>
              <a:t>Conceptually there is one global memory and a switch that connects an arbitrary processor to the memory at any time. Each processor issues memory operations in program order and the switch provides the global serialization among all the processors.</a:t>
            </a:r>
            <a:endParaRPr/>
          </a:p>
          <a:p>
            <a:pPr marL="342900" marR="0" lvl="0" indent="-342900" algn="l" rtl="0">
              <a:lnSpc>
                <a:spcPct val="120000"/>
              </a:lnSpc>
              <a:spcBef>
                <a:spcPts val="0"/>
              </a:spcBef>
              <a:spcAft>
                <a:spcPts val="0"/>
              </a:spcAft>
              <a:buClr>
                <a:srgbClr val="000000"/>
              </a:buClr>
              <a:buSzPts val="2000"/>
              <a:buFont typeface="Noto Sans Symbols"/>
              <a:buChar char="▪"/>
            </a:pPr>
            <a:r>
              <a:rPr lang="en-US" sz="2400" b="0" i="0" u="none" strike="noStrike" cap="none">
                <a:solidFill>
                  <a:srgbClr val="000000"/>
                </a:solidFill>
                <a:latin typeface="Calibri"/>
                <a:ea typeface="Calibri"/>
                <a:cs typeface="Calibri"/>
                <a:sym typeface="Calibri"/>
              </a:rPr>
              <a:t>Therefore: Sequential consistency is </a:t>
            </a:r>
            <a:r>
              <a:rPr lang="en-US" sz="2400" b="1" i="1" u="none" strike="noStrike" cap="none">
                <a:solidFill>
                  <a:srgbClr val="000000"/>
                </a:solidFill>
                <a:latin typeface="Calibri"/>
                <a:ea typeface="Calibri"/>
                <a:cs typeface="Calibri"/>
                <a:sym typeface="Calibri"/>
              </a:rPr>
              <a:t>not deterministic</a:t>
            </a:r>
            <a:r>
              <a:rPr lang="en-US" sz="2400" b="0" i="0" u="none" strike="noStrike" cap="none">
                <a:solidFill>
                  <a:srgbClr val="000000"/>
                </a:solidFill>
                <a:latin typeface="Calibri"/>
                <a:ea typeface="Calibri"/>
                <a:cs typeface="Calibri"/>
                <a:sym typeface="Calibri"/>
              </a:rPr>
              <a:t> because multiple execution of the distributed program might lead to a different order of operations.</a:t>
            </a:r>
            <a:endParaRPr/>
          </a:p>
        </p:txBody>
      </p:sp>
      <p:sp>
        <p:nvSpPr>
          <p:cNvPr id="196" name="Google Shape;196;p3"/>
          <p:cNvSpPr/>
          <p:nvPr/>
        </p:nvSpPr>
        <p:spPr>
          <a:xfrm>
            <a:off x="155574" y="570821"/>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C55A11"/>
                </a:solidFill>
                <a:latin typeface="Calibri"/>
                <a:ea typeface="Calibri"/>
                <a:cs typeface="Calibri"/>
                <a:sym typeface="Calibri"/>
              </a:rPr>
              <a:t>Consistency Models </a:t>
            </a:r>
            <a:r>
              <a:rPr lang="en-US" sz="2400" b="1" i="0" u="none" strike="noStrike" cap="none">
                <a:solidFill>
                  <a:schemeClr val="dk1"/>
                </a:solidFill>
                <a:latin typeface="Calibri"/>
                <a:ea typeface="Calibri"/>
                <a:cs typeface="Calibri"/>
                <a:sym typeface="Calibri"/>
              </a:rPr>
              <a:t>– Different Types</a:t>
            </a:r>
            <a:endParaRPr sz="2400" b="1" i="0" u="none" strike="noStrike" cap="none">
              <a:solidFill>
                <a:schemeClr val="dk1"/>
              </a:solidFill>
              <a:latin typeface="Calibri"/>
              <a:ea typeface="Calibri"/>
              <a:cs typeface="Calibri"/>
              <a:sym typeface="Calibri"/>
            </a:endParaRPr>
          </a:p>
        </p:txBody>
      </p:sp>
      <p:cxnSp>
        <p:nvCxnSpPr>
          <p:cNvPr id="197" name="Google Shape;197;p3"/>
          <p:cNvCxnSpPr/>
          <p:nvPr/>
        </p:nvCxnSpPr>
        <p:spPr>
          <a:xfrm>
            <a:off x="28156" y="1159375"/>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98" name="Google Shape;198;p3"/>
          <p:cNvSpPr/>
          <p:nvPr/>
        </p:nvSpPr>
        <p:spPr>
          <a:xfrm>
            <a:off x="155574" y="144421"/>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CLOUD COMPUTING</a:t>
            </a:r>
            <a:endParaRPr sz="2400" b="1" i="0" u="none" strike="noStrike" cap="none">
              <a:solidFill>
                <a:srgbClr val="2F5496"/>
              </a:solidFill>
              <a:latin typeface="Calibri"/>
              <a:ea typeface="Calibri"/>
              <a:cs typeface="Calibri"/>
              <a:sym typeface="Calibri"/>
            </a:endParaRPr>
          </a:p>
        </p:txBody>
      </p:sp>
      <p:sp>
        <p:nvSpPr>
          <p:cNvPr id="199" name="Google Shape;199;p3"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0" name="Google Shape;200;p3"/>
          <p:cNvSpPr/>
          <p:nvPr/>
        </p:nvSpPr>
        <p:spPr>
          <a:xfrm>
            <a:off x="8212899" y="1812950"/>
            <a:ext cx="1102658" cy="914400"/>
          </a:xfrm>
          <a:prstGeom prst="rect">
            <a:avLst/>
          </a:prstGeom>
          <a:noFill/>
          <a:ln>
            <a:noFill/>
          </a:ln>
        </p:spPr>
        <p:txBody>
          <a:bodyPr spcFirstLastPara="1" wrap="square" lIns="91425" tIns="45700" rIns="91425" bIns="45700" anchor="ctr" anchorCtr="0">
            <a:noAutofit/>
          </a:bodyPr>
          <a:lstStyle/>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chemeClr val="dk1"/>
                </a:solidFill>
                <a:latin typeface="Arial"/>
                <a:ea typeface="Arial"/>
                <a:cs typeface="Arial"/>
                <a:sym typeface="Arial"/>
              </a:rPr>
              <a:t>Instr 1</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chemeClr val="dk1"/>
                </a:solidFill>
                <a:latin typeface="Arial"/>
                <a:ea typeface="Arial"/>
                <a:cs typeface="Arial"/>
                <a:sym typeface="Arial"/>
              </a:rPr>
              <a:t>Instr 2</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chemeClr val="dk1"/>
                </a:solidFill>
                <a:latin typeface="Arial"/>
                <a:ea typeface="Arial"/>
                <a:cs typeface="Arial"/>
                <a:sym typeface="Arial"/>
              </a:rPr>
              <a:t>Instr 3</a:t>
            </a:r>
            <a:endParaRPr sz="1400" b="1" i="0" u="none" strike="noStrike" cap="none">
              <a:solidFill>
                <a:schemeClr val="dk1"/>
              </a:solidFill>
              <a:latin typeface="Arial"/>
              <a:ea typeface="Arial"/>
              <a:cs typeface="Arial"/>
              <a:sym typeface="Arial"/>
            </a:endParaRPr>
          </a:p>
        </p:txBody>
      </p:sp>
      <p:sp>
        <p:nvSpPr>
          <p:cNvPr id="201" name="Google Shape;201;p3"/>
          <p:cNvSpPr/>
          <p:nvPr/>
        </p:nvSpPr>
        <p:spPr>
          <a:xfrm>
            <a:off x="9045063" y="1812950"/>
            <a:ext cx="1102658" cy="914400"/>
          </a:xfrm>
          <a:prstGeom prst="rect">
            <a:avLst/>
          </a:prstGeom>
          <a:noFill/>
          <a:ln>
            <a:noFill/>
          </a:ln>
        </p:spPr>
        <p:txBody>
          <a:bodyPr spcFirstLastPara="1" wrap="square" lIns="91425" tIns="45700" rIns="91425" bIns="45700" anchor="ctr" anchorCtr="0">
            <a:noAutofit/>
          </a:bodyPr>
          <a:lstStyle/>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C00000"/>
                </a:solidFill>
                <a:latin typeface="Arial"/>
                <a:ea typeface="Arial"/>
                <a:cs typeface="Arial"/>
                <a:sym typeface="Arial"/>
              </a:rPr>
              <a:t>Instr 1</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C00000"/>
                </a:solidFill>
                <a:latin typeface="Arial"/>
                <a:ea typeface="Arial"/>
                <a:cs typeface="Arial"/>
                <a:sym typeface="Arial"/>
              </a:rPr>
              <a:t>Instr 2</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C00000"/>
                </a:solidFill>
                <a:latin typeface="Arial"/>
                <a:ea typeface="Arial"/>
                <a:cs typeface="Arial"/>
                <a:sym typeface="Arial"/>
              </a:rPr>
              <a:t>Instr 3</a:t>
            </a:r>
            <a:endParaRPr sz="1050" b="1" i="0" u="none" strike="noStrike" cap="none">
              <a:solidFill>
                <a:srgbClr val="C00000"/>
              </a:solidFill>
              <a:latin typeface="Arial"/>
              <a:ea typeface="Arial"/>
              <a:cs typeface="Arial"/>
              <a:sym typeface="Arial"/>
            </a:endParaRPr>
          </a:p>
        </p:txBody>
      </p:sp>
      <p:sp>
        <p:nvSpPr>
          <p:cNvPr id="202" name="Google Shape;202;p3"/>
          <p:cNvSpPr txBox="1"/>
          <p:nvPr/>
        </p:nvSpPr>
        <p:spPr>
          <a:xfrm>
            <a:off x="9946142" y="2005326"/>
            <a:ext cx="964827" cy="577081"/>
          </a:xfrm>
          <a:prstGeom prst="rect">
            <a:avLst/>
          </a:prstGeom>
          <a:noFill/>
          <a:ln>
            <a:noFill/>
          </a:ln>
        </p:spPr>
        <p:txBody>
          <a:bodyPr spcFirstLastPara="1" wrap="square" lIns="91425" tIns="45700" rIns="91425" bIns="45700" anchor="t" anchorCtr="0">
            <a:spAutoFit/>
          </a:bodyPr>
          <a:lstStyle/>
          <a:p>
            <a:pPr marL="144000" marR="0" lvl="0" indent="-66675" algn="ctr" rtl="0">
              <a:lnSpc>
                <a:spcPct val="100000"/>
              </a:lnSpc>
              <a:spcBef>
                <a:spcPts val="0"/>
              </a:spcBef>
              <a:spcAft>
                <a:spcPts val="0"/>
              </a:spcAft>
              <a:buClr>
                <a:srgbClr val="000000"/>
              </a:buClr>
              <a:buSzPts val="1050"/>
              <a:buFont typeface="Arial"/>
              <a:buChar char="-"/>
            </a:pPr>
            <a:r>
              <a:rPr lang="en-US" sz="1050" b="1" i="0" u="none" strike="noStrike" cap="none">
                <a:solidFill>
                  <a:srgbClr val="0070C0"/>
                </a:solidFill>
                <a:latin typeface="Calibri"/>
                <a:ea typeface="Calibri"/>
                <a:cs typeface="Calibri"/>
                <a:sym typeface="Calibri"/>
              </a:rPr>
              <a:t>Instr 1</a:t>
            </a:r>
            <a:endParaRPr/>
          </a:p>
          <a:p>
            <a:pPr marL="144000" marR="0" lvl="0" indent="-66675" algn="ctr" rtl="0">
              <a:lnSpc>
                <a:spcPct val="100000"/>
              </a:lnSpc>
              <a:spcBef>
                <a:spcPts val="0"/>
              </a:spcBef>
              <a:spcAft>
                <a:spcPts val="0"/>
              </a:spcAft>
              <a:buClr>
                <a:srgbClr val="000000"/>
              </a:buClr>
              <a:buSzPts val="1050"/>
              <a:buFont typeface="Arial"/>
              <a:buChar char="-"/>
            </a:pPr>
            <a:r>
              <a:rPr lang="en-US" sz="1050" b="1" i="0" u="none" strike="noStrike" cap="none">
                <a:solidFill>
                  <a:srgbClr val="0070C0"/>
                </a:solidFill>
                <a:latin typeface="Calibri"/>
                <a:ea typeface="Calibri"/>
                <a:cs typeface="Calibri"/>
                <a:sym typeface="Calibri"/>
              </a:rPr>
              <a:t>Instr 2</a:t>
            </a:r>
            <a:endParaRPr/>
          </a:p>
          <a:p>
            <a:pPr marL="144000" marR="0" lvl="0" indent="-66675" algn="ctr" rtl="0">
              <a:lnSpc>
                <a:spcPct val="100000"/>
              </a:lnSpc>
              <a:spcBef>
                <a:spcPts val="0"/>
              </a:spcBef>
              <a:spcAft>
                <a:spcPts val="0"/>
              </a:spcAft>
              <a:buClr>
                <a:srgbClr val="000000"/>
              </a:buClr>
              <a:buSzPts val="1050"/>
              <a:buFont typeface="Arial"/>
              <a:buChar char="-"/>
            </a:pPr>
            <a:r>
              <a:rPr lang="en-US" sz="1050" b="1" i="0" u="none" strike="noStrike" cap="none">
                <a:solidFill>
                  <a:srgbClr val="0070C0"/>
                </a:solidFill>
                <a:latin typeface="Calibri"/>
                <a:ea typeface="Calibri"/>
                <a:cs typeface="Calibri"/>
                <a:sym typeface="Calibri"/>
              </a:rPr>
              <a:t>Instr 3</a:t>
            </a:r>
            <a:endParaRPr sz="1600" b="0" i="0" u="none" strike="noStrike" cap="none">
              <a:solidFill>
                <a:srgbClr val="0070C0"/>
              </a:solidFill>
              <a:latin typeface="Calibri"/>
              <a:ea typeface="Calibri"/>
              <a:cs typeface="Calibri"/>
              <a:sym typeface="Calibri"/>
            </a:endParaRPr>
          </a:p>
        </p:txBody>
      </p:sp>
      <p:sp>
        <p:nvSpPr>
          <p:cNvPr id="203" name="Google Shape;203;p3"/>
          <p:cNvSpPr txBox="1"/>
          <p:nvPr/>
        </p:nvSpPr>
        <p:spPr>
          <a:xfrm>
            <a:off x="10637348" y="1945942"/>
            <a:ext cx="964827" cy="600164"/>
          </a:xfrm>
          <a:prstGeom prst="rect">
            <a:avLst/>
          </a:prstGeom>
          <a:noFill/>
          <a:ln>
            <a:noFill/>
          </a:ln>
        </p:spPr>
        <p:txBody>
          <a:bodyPr spcFirstLastPara="1" wrap="square" lIns="91425" tIns="45700" rIns="91425" bIns="45700" anchor="t" anchorCtr="0">
            <a:spAutoFit/>
          </a:bodyPr>
          <a:lstStyle/>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7030A0"/>
                </a:solidFill>
                <a:latin typeface="Calibri"/>
                <a:ea typeface="Calibri"/>
                <a:cs typeface="Calibri"/>
                <a:sym typeface="Calibri"/>
              </a:rPr>
              <a:t>Instr 1</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7030A0"/>
                </a:solidFill>
                <a:latin typeface="Calibri"/>
                <a:ea typeface="Calibri"/>
                <a:cs typeface="Calibri"/>
                <a:sym typeface="Calibri"/>
              </a:rPr>
              <a:t>Instr 2</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7030A0"/>
                </a:solidFill>
                <a:latin typeface="Calibri"/>
                <a:ea typeface="Calibri"/>
                <a:cs typeface="Calibri"/>
                <a:sym typeface="Calibri"/>
              </a:rPr>
              <a:t>Instr 3</a:t>
            </a:r>
            <a:endParaRPr sz="1100" b="0" i="0" u="none" strike="noStrike" cap="none">
              <a:solidFill>
                <a:srgbClr val="7030A0"/>
              </a:solidFill>
              <a:latin typeface="Calibri"/>
              <a:ea typeface="Calibri"/>
              <a:cs typeface="Calibri"/>
              <a:sym typeface="Calibri"/>
            </a:endParaRPr>
          </a:p>
        </p:txBody>
      </p:sp>
      <p:sp>
        <p:nvSpPr>
          <p:cNvPr id="204" name="Google Shape;204;p3"/>
          <p:cNvSpPr/>
          <p:nvPr/>
        </p:nvSpPr>
        <p:spPr>
          <a:xfrm>
            <a:off x="8706281" y="2839022"/>
            <a:ext cx="820968" cy="1942070"/>
          </a:xfrm>
          <a:prstGeom prst="rect">
            <a:avLst/>
          </a:prstGeom>
          <a:solidFill>
            <a:srgbClr val="A8D08C"/>
          </a:solidFill>
          <a:ln>
            <a:noFill/>
          </a:ln>
        </p:spPr>
        <p:txBody>
          <a:bodyPr spcFirstLastPara="1" wrap="square" lIns="91425" tIns="45700" rIns="91425" bIns="45700" anchor="ctr" anchorCtr="0">
            <a:noAutofit/>
          </a:bodyPr>
          <a:lstStyle/>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chemeClr val="dk1"/>
                </a:solidFill>
                <a:latin typeface="Arial"/>
                <a:ea typeface="Arial"/>
                <a:cs typeface="Arial"/>
                <a:sym typeface="Arial"/>
              </a:rPr>
              <a:t>Instr 1</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7030A0"/>
                </a:solidFill>
                <a:latin typeface="Arial"/>
                <a:ea typeface="Arial"/>
                <a:cs typeface="Arial"/>
                <a:sym typeface="Arial"/>
              </a:rPr>
              <a:t>Instr 1</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chemeClr val="dk1"/>
                </a:solidFill>
                <a:latin typeface="Arial"/>
                <a:ea typeface="Arial"/>
                <a:cs typeface="Arial"/>
                <a:sym typeface="Arial"/>
              </a:rPr>
              <a:t>Instr 2</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C00000"/>
                </a:solidFill>
                <a:latin typeface="Arial"/>
                <a:ea typeface="Arial"/>
                <a:cs typeface="Arial"/>
                <a:sym typeface="Arial"/>
              </a:rPr>
              <a:t>Instr 1</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C00000"/>
                </a:solidFill>
                <a:latin typeface="Arial"/>
                <a:ea typeface="Arial"/>
                <a:cs typeface="Arial"/>
                <a:sym typeface="Arial"/>
              </a:rPr>
              <a:t>Instr 2</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C00000"/>
                </a:solidFill>
                <a:latin typeface="Arial"/>
                <a:ea typeface="Arial"/>
                <a:cs typeface="Arial"/>
                <a:sym typeface="Arial"/>
              </a:rPr>
              <a:t>Instr 3</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0070C0"/>
                </a:solidFill>
                <a:latin typeface="Arial"/>
                <a:ea typeface="Arial"/>
                <a:cs typeface="Arial"/>
                <a:sym typeface="Arial"/>
              </a:rPr>
              <a:t>Instr 1</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chemeClr val="dk1"/>
                </a:solidFill>
                <a:latin typeface="Arial"/>
                <a:ea typeface="Arial"/>
                <a:cs typeface="Arial"/>
                <a:sym typeface="Arial"/>
              </a:rPr>
              <a:t>Instr 3</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7030A0"/>
                </a:solidFill>
                <a:latin typeface="Arial"/>
                <a:ea typeface="Arial"/>
                <a:cs typeface="Arial"/>
                <a:sym typeface="Arial"/>
              </a:rPr>
              <a:t>Instr 2</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7030A0"/>
                </a:solidFill>
                <a:latin typeface="Arial"/>
                <a:ea typeface="Arial"/>
                <a:cs typeface="Arial"/>
                <a:sym typeface="Arial"/>
              </a:rPr>
              <a:t>Instr 3</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0070C0"/>
                </a:solidFill>
                <a:latin typeface="Arial"/>
                <a:ea typeface="Arial"/>
                <a:cs typeface="Arial"/>
                <a:sym typeface="Arial"/>
              </a:rPr>
              <a:t>Instr 2</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0070C0"/>
                </a:solidFill>
                <a:latin typeface="Arial"/>
                <a:ea typeface="Arial"/>
                <a:cs typeface="Arial"/>
                <a:sym typeface="Arial"/>
              </a:rPr>
              <a:t>Instr 3</a:t>
            </a:r>
            <a:endParaRPr/>
          </a:p>
        </p:txBody>
      </p:sp>
      <p:sp>
        <p:nvSpPr>
          <p:cNvPr id="205" name="Google Shape;205;p3"/>
          <p:cNvSpPr/>
          <p:nvPr/>
        </p:nvSpPr>
        <p:spPr>
          <a:xfrm>
            <a:off x="11325496" y="2839022"/>
            <a:ext cx="820967" cy="1942070"/>
          </a:xfrm>
          <a:prstGeom prst="rect">
            <a:avLst/>
          </a:prstGeom>
          <a:solidFill>
            <a:srgbClr val="F4B081"/>
          </a:solidFill>
          <a:ln>
            <a:noFill/>
          </a:ln>
        </p:spPr>
        <p:txBody>
          <a:bodyPr spcFirstLastPara="1" wrap="square" lIns="91425" tIns="45700" rIns="91425" bIns="45700" anchor="ctr" anchorCtr="0">
            <a:noAutofit/>
          </a:bodyPr>
          <a:lstStyle/>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chemeClr val="dk1"/>
                </a:solidFill>
                <a:latin typeface="Arial"/>
                <a:ea typeface="Arial"/>
                <a:cs typeface="Arial"/>
                <a:sym typeface="Arial"/>
              </a:rPr>
              <a:t>Instr 1</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7030A0"/>
                </a:solidFill>
                <a:latin typeface="Arial"/>
                <a:ea typeface="Arial"/>
                <a:cs typeface="Arial"/>
                <a:sym typeface="Arial"/>
              </a:rPr>
              <a:t>Instr 1</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chemeClr val="dk1"/>
                </a:solidFill>
                <a:latin typeface="Arial"/>
                <a:ea typeface="Arial"/>
                <a:cs typeface="Arial"/>
                <a:sym typeface="Arial"/>
              </a:rPr>
              <a:t>Instr 3</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C00000"/>
                </a:solidFill>
                <a:latin typeface="Arial"/>
                <a:ea typeface="Arial"/>
                <a:cs typeface="Arial"/>
                <a:sym typeface="Arial"/>
              </a:rPr>
              <a:t>Instr 1</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C00000"/>
                </a:solidFill>
                <a:latin typeface="Arial"/>
                <a:ea typeface="Arial"/>
                <a:cs typeface="Arial"/>
                <a:sym typeface="Arial"/>
              </a:rPr>
              <a:t>Instr 2</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C00000"/>
                </a:solidFill>
                <a:latin typeface="Arial"/>
                <a:ea typeface="Arial"/>
                <a:cs typeface="Arial"/>
                <a:sym typeface="Arial"/>
              </a:rPr>
              <a:t>Instr 3</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0070C0"/>
                </a:solidFill>
                <a:latin typeface="Arial"/>
                <a:ea typeface="Arial"/>
                <a:cs typeface="Arial"/>
                <a:sym typeface="Arial"/>
              </a:rPr>
              <a:t>Instr 1</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chemeClr val="dk1"/>
                </a:solidFill>
                <a:latin typeface="Arial"/>
                <a:ea typeface="Arial"/>
                <a:cs typeface="Arial"/>
                <a:sym typeface="Arial"/>
              </a:rPr>
              <a:t>Instr 2</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7030A0"/>
                </a:solidFill>
                <a:latin typeface="Arial"/>
                <a:ea typeface="Arial"/>
                <a:cs typeface="Arial"/>
                <a:sym typeface="Arial"/>
              </a:rPr>
              <a:t>Instr 2</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7030A0"/>
                </a:solidFill>
                <a:latin typeface="Arial"/>
                <a:ea typeface="Arial"/>
                <a:cs typeface="Arial"/>
                <a:sym typeface="Arial"/>
              </a:rPr>
              <a:t>Instr 3</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0070C0"/>
                </a:solidFill>
                <a:latin typeface="Arial"/>
                <a:ea typeface="Arial"/>
                <a:cs typeface="Arial"/>
                <a:sym typeface="Arial"/>
              </a:rPr>
              <a:t>Instr 2</a:t>
            </a:r>
            <a:endParaRPr/>
          </a:p>
          <a:p>
            <a:pPr marL="144000" marR="0" lvl="0" indent="-69850" algn="ctr" rtl="0">
              <a:lnSpc>
                <a:spcPct val="100000"/>
              </a:lnSpc>
              <a:spcBef>
                <a:spcPts val="0"/>
              </a:spcBef>
              <a:spcAft>
                <a:spcPts val="0"/>
              </a:spcAft>
              <a:buClr>
                <a:srgbClr val="000000"/>
              </a:buClr>
              <a:buSzPts val="1100"/>
              <a:buFont typeface="Arial"/>
              <a:buChar char="-"/>
            </a:pPr>
            <a:r>
              <a:rPr lang="en-US" sz="1100" b="1" i="0" u="none" strike="noStrike" cap="none">
                <a:solidFill>
                  <a:srgbClr val="0070C0"/>
                </a:solidFill>
                <a:latin typeface="Arial"/>
                <a:ea typeface="Arial"/>
                <a:cs typeface="Arial"/>
                <a:sym typeface="Arial"/>
              </a:rPr>
              <a:t>Instr 3</a:t>
            </a:r>
            <a:endParaRPr/>
          </a:p>
        </p:txBody>
      </p:sp>
      <p:sp>
        <p:nvSpPr>
          <p:cNvPr id="206" name="Google Shape;206;p3"/>
          <p:cNvSpPr txBox="1"/>
          <p:nvPr/>
        </p:nvSpPr>
        <p:spPr>
          <a:xfrm>
            <a:off x="11541554" y="2569986"/>
            <a:ext cx="55132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1" u="none" strike="noStrike" cap="none">
                <a:solidFill>
                  <a:srgbClr val="C00000"/>
                </a:solidFill>
                <a:latin typeface="Calibri"/>
                <a:ea typeface="Calibri"/>
                <a:cs typeface="Calibri"/>
                <a:sym typeface="Calibri"/>
              </a:rPr>
              <a:t>NO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C55A11"/>
                </a:solidFill>
                <a:latin typeface="Calibri"/>
                <a:ea typeface="Calibri"/>
                <a:cs typeface="Calibri"/>
                <a:sym typeface="Calibri"/>
              </a:rPr>
              <a:t>Consistency Models </a:t>
            </a:r>
            <a:r>
              <a:rPr lang="en-US" sz="2400" b="1" i="0" u="none" strike="noStrike" cap="none">
                <a:solidFill>
                  <a:schemeClr val="dk1"/>
                </a:solidFill>
                <a:latin typeface="Calibri"/>
                <a:ea typeface="Calibri"/>
                <a:cs typeface="Calibri"/>
                <a:sym typeface="Calibri"/>
              </a:rPr>
              <a:t>– Different Types</a:t>
            </a:r>
            <a:endParaRPr sz="2400" b="1" i="0" u="none" strike="noStrike" cap="none">
              <a:solidFill>
                <a:schemeClr val="dk1"/>
              </a:solidFill>
              <a:latin typeface="Calibri"/>
              <a:ea typeface="Calibri"/>
              <a:cs typeface="Calibri"/>
              <a:sym typeface="Calibri"/>
            </a:endParaRPr>
          </a:p>
        </p:txBody>
      </p:sp>
      <p:cxnSp>
        <p:nvCxnSpPr>
          <p:cNvPr id="212" name="Google Shape;212;p4"/>
          <p:cNvCxnSpPr/>
          <p:nvPr/>
        </p:nvCxnSpPr>
        <p:spPr>
          <a:xfrm>
            <a:off x="0" y="1125477"/>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13" name="Google Shape;213;p4"/>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CLOUD COMPUTING</a:t>
            </a:r>
            <a:endParaRPr sz="2400" b="1" i="0" u="none" strike="noStrike" cap="none">
              <a:solidFill>
                <a:srgbClr val="2F5496"/>
              </a:solidFill>
              <a:latin typeface="Calibri"/>
              <a:ea typeface="Calibri"/>
              <a:cs typeface="Calibri"/>
              <a:sym typeface="Calibri"/>
            </a:endParaRPr>
          </a:p>
        </p:txBody>
      </p:sp>
      <p:sp>
        <p:nvSpPr>
          <p:cNvPr id="214" name="Google Shape;214;p4"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15" name="Google Shape;215;p4"/>
          <p:cNvSpPr txBox="1"/>
          <p:nvPr/>
        </p:nvSpPr>
        <p:spPr>
          <a:xfrm>
            <a:off x="207152" y="999467"/>
            <a:ext cx="11889054" cy="5858534"/>
          </a:xfrm>
          <a:prstGeom prst="rect">
            <a:avLst/>
          </a:prstGeom>
          <a:noFill/>
          <a:ln>
            <a:noFill/>
          </a:ln>
        </p:spPr>
        <p:txBody>
          <a:bodyPr spcFirstLastPara="1" wrap="square" lIns="91425" tIns="45700" rIns="91425" bIns="45700" anchor="t" anchorCtr="0">
            <a:normAutofit lnSpcReduction="10000"/>
          </a:bodyPr>
          <a:lstStyle/>
          <a:p>
            <a:pPr marL="0" marR="0" lvl="0" indent="0" algn="l" rtl="0">
              <a:lnSpc>
                <a:spcPct val="130000"/>
              </a:lnSpc>
              <a:spcBef>
                <a:spcPts val="800"/>
              </a:spcBef>
              <a:spcAft>
                <a:spcPts val="0"/>
              </a:spcAft>
              <a:buNone/>
            </a:pPr>
            <a:r>
              <a:rPr lang="en-US" sz="2400" b="1" i="0" u="none" strike="noStrike" cap="none">
                <a:solidFill>
                  <a:srgbClr val="000000"/>
                </a:solidFill>
                <a:latin typeface="Calibri"/>
                <a:ea typeface="Calibri"/>
                <a:cs typeface="Calibri"/>
                <a:sym typeface="Calibri"/>
              </a:rPr>
              <a:t>Causal Consistency</a:t>
            </a:r>
            <a:endParaRPr/>
          </a:p>
          <a:p>
            <a:pPr marL="342900" marR="0" lvl="0" indent="-342900" algn="l" rtl="0">
              <a:lnSpc>
                <a:spcPct val="110000"/>
              </a:lnSpc>
              <a:spcBef>
                <a:spcPts val="300"/>
              </a:spcBef>
              <a:spcAft>
                <a:spcPts val="0"/>
              </a:spcAft>
              <a:buClr>
                <a:srgbClr val="000000"/>
              </a:buClr>
              <a:buSzPts val="2000"/>
              <a:buFont typeface="Noto Sans Symbols"/>
              <a:buChar char="▪"/>
            </a:pPr>
            <a:r>
              <a:rPr lang="en-US" sz="2400" b="0" i="0" u="none" strike="noStrike" cap="none">
                <a:solidFill>
                  <a:srgbClr val="000000"/>
                </a:solidFill>
                <a:latin typeface="Calibri"/>
                <a:ea typeface="Calibri"/>
                <a:cs typeface="Calibri"/>
                <a:sym typeface="Calibri"/>
              </a:rPr>
              <a:t>Two events are causally related if one can influence the other</a:t>
            </a:r>
            <a:endParaRPr/>
          </a:p>
          <a:p>
            <a:pPr marL="342900" marR="0" lvl="0" indent="-342900" algn="l" rtl="0">
              <a:lnSpc>
                <a:spcPct val="110000"/>
              </a:lnSpc>
              <a:spcBef>
                <a:spcPts val="300"/>
              </a:spcBef>
              <a:spcAft>
                <a:spcPts val="0"/>
              </a:spcAft>
              <a:buClr>
                <a:srgbClr val="000000"/>
              </a:buClr>
              <a:buSzPts val="2000"/>
              <a:buFont typeface="Noto Sans Symbols"/>
              <a:buChar char="▪"/>
            </a:pPr>
            <a:r>
              <a:rPr lang="en-US" sz="2400" b="0" i="0" u="none" strike="noStrike" cap="none">
                <a:solidFill>
                  <a:srgbClr val="000000"/>
                </a:solidFill>
                <a:latin typeface="Calibri"/>
                <a:ea typeface="Calibri"/>
                <a:cs typeface="Calibri"/>
                <a:sym typeface="Calibri"/>
              </a:rPr>
              <a:t>Relaxes the requirement of the sequential model for better concurrency. Unlike the sequential consistency model, in the causal consistency model, all processes see only those memory reference operations in the same (correct) order that are potentially causally related. </a:t>
            </a:r>
            <a:endParaRPr/>
          </a:p>
          <a:p>
            <a:pPr marL="342900" marR="0" lvl="0" indent="-342900" algn="l" rtl="0">
              <a:lnSpc>
                <a:spcPct val="110000"/>
              </a:lnSpc>
              <a:spcBef>
                <a:spcPts val="300"/>
              </a:spcBef>
              <a:spcAft>
                <a:spcPts val="0"/>
              </a:spcAft>
              <a:buClr>
                <a:srgbClr val="000000"/>
              </a:buClr>
              <a:buSzPts val="2000"/>
              <a:buFont typeface="Noto Sans Symbols"/>
              <a:buChar char="▪"/>
            </a:pPr>
            <a:r>
              <a:rPr lang="en-US" sz="2400" b="0" i="0" u="none" strike="noStrike" cap="none">
                <a:solidFill>
                  <a:srgbClr val="000000"/>
                </a:solidFill>
                <a:latin typeface="Calibri"/>
                <a:ea typeface="Calibri"/>
                <a:cs typeface="Calibri"/>
                <a:sym typeface="Calibri"/>
              </a:rPr>
              <a:t>Memory reference operations that are not potentially causally related may be seen by different processes in different orders.</a:t>
            </a:r>
            <a:endParaRPr/>
          </a:p>
          <a:p>
            <a:pPr marL="0" marR="0" lvl="0" indent="0" algn="l" rtl="0">
              <a:lnSpc>
                <a:spcPct val="120000"/>
              </a:lnSpc>
              <a:spcBef>
                <a:spcPts val="600"/>
              </a:spcBef>
              <a:spcAft>
                <a:spcPts val="0"/>
              </a:spcAft>
              <a:buNone/>
            </a:pPr>
            <a:r>
              <a:rPr lang="en-US" sz="2400" b="1" i="0" u="none" strike="noStrike" cap="none">
                <a:solidFill>
                  <a:srgbClr val="000000"/>
                </a:solidFill>
                <a:latin typeface="Calibri"/>
                <a:ea typeface="Calibri"/>
                <a:cs typeface="Calibri"/>
                <a:sym typeface="Calibri"/>
              </a:rPr>
              <a:t>PRAM (Pipelined Random-Access Memory) consistency</a:t>
            </a:r>
            <a:endParaRPr/>
          </a:p>
          <a:p>
            <a:pPr marL="342900" marR="0" lvl="0" indent="-342900" algn="l" rtl="0">
              <a:lnSpc>
                <a:spcPct val="110000"/>
              </a:lnSpc>
              <a:spcBef>
                <a:spcPts val="300"/>
              </a:spcBef>
              <a:spcAft>
                <a:spcPts val="0"/>
              </a:spcAft>
              <a:buClr>
                <a:srgbClr val="000000"/>
              </a:buClr>
              <a:buSzPts val="2000"/>
              <a:buFont typeface="Noto Sans Symbols"/>
              <a:buChar char="▪"/>
            </a:pPr>
            <a:r>
              <a:rPr lang="en-US" sz="2400" b="0" i="0" u="none" strike="noStrike" cap="none">
                <a:solidFill>
                  <a:srgbClr val="000000"/>
                </a:solidFill>
                <a:latin typeface="Calibri"/>
                <a:ea typeface="Calibri"/>
                <a:cs typeface="Calibri"/>
                <a:sym typeface="Calibri"/>
              </a:rPr>
              <a:t>It ensures that all write operations performed by a single process are seen by all other processes in the order in which they were performed as if all the write operations performed by a single process are in a pipeline. </a:t>
            </a:r>
            <a:endParaRPr/>
          </a:p>
          <a:p>
            <a:pPr marL="342900" marR="0" lvl="0" indent="-342900" algn="l" rtl="0">
              <a:lnSpc>
                <a:spcPct val="110000"/>
              </a:lnSpc>
              <a:spcBef>
                <a:spcPts val="300"/>
              </a:spcBef>
              <a:spcAft>
                <a:spcPts val="0"/>
              </a:spcAft>
              <a:buClr>
                <a:srgbClr val="000000"/>
              </a:buClr>
              <a:buSzPts val="2000"/>
              <a:buFont typeface="Noto Sans Symbols"/>
              <a:buChar char="▪"/>
            </a:pPr>
            <a:r>
              <a:rPr lang="en-US" sz="2400" b="0" i="0" u="none" strike="noStrike" cap="none">
                <a:solidFill>
                  <a:srgbClr val="000000"/>
                </a:solidFill>
                <a:latin typeface="Calibri"/>
                <a:ea typeface="Calibri"/>
                <a:cs typeface="Calibri"/>
                <a:sym typeface="Calibri"/>
              </a:rPr>
              <a:t>Write operations performed by different processes may be seen by different processes in different orders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5"/>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C55A11"/>
                </a:solidFill>
                <a:latin typeface="Calibri"/>
                <a:ea typeface="Calibri"/>
                <a:cs typeface="Calibri"/>
                <a:sym typeface="Calibri"/>
              </a:rPr>
              <a:t>Consistency Models </a:t>
            </a:r>
            <a:r>
              <a:rPr lang="en-US" sz="2400" b="1" i="0" u="none" strike="noStrike" cap="none">
                <a:solidFill>
                  <a:schemeClr val="dk1"/>
                </a:solidFill>
                <a:latin typeface="Calibri"/>
                <a:ea typeface="Calibri"/>
                <a:cs typeface="Calibri"/>
                <a:sym typeface="Calibri"/>
              </a:rPr>
              <a:t>– Different Types</a:t>
            </a:r>
            <a:endParaRPr sz="2400" b="1" i="0" u="none" strike="noStrike" cap="none">
              <a:solidFill>
                <a:schemeClr val="dk1"/>
              </a:solidFill>
              <a:latin typeface="Calibri"/>
              <a:ea typeface="Calibri"/>
              <a:cs typeface="Calibri"/>
              <a:sym typeface="Calibri"/>
            </a:endParaRPr>
          </a:p>
        </p:txBody>
      </p:sp>
      <p:cxnSp>
        <p:nvCxnSpPr>
          <p:cNvPr id="221" name="Google Shape;221;p5"/>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22" name="Google Shape;222;p5"/>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CLOUD COMPUTING</a:t>
            </a:r>
            <a:endParaRPr sz="2400" b="1" i="0" u="none" strike="noStrike" cap="none">
              <a:solidFill>
                <a:srgbClr val="2F5496"/>
              </a:solidFill>
              <a:latin typeface="Calibri"/>
              <a:ea typeface="Calibri"/>
              <a:cs typeface="Calibri"/>
              <a:sym typeface="Calibri"/>
            </a:endParaRPr>
          </a:p>
        </p:txBody>
      </p:sp>
      <p:sp>
        <p:nvSpPr>
          <p:cNvPr id="223" name="Google Shape;223;p5"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24" name="Google Shape;224;p5"/>
          <p:cNvSpPr txBox="1"/>
          <p:nvPr/>
        </p:nvSpPr>
        <p:spPr>
          <a:xfrm>
            <a:off x="151473" y="1340744"/>
            <a:ext cx="12040527" cy="4823844"/>
          </a:xfrm>
          <a:prstGeom prst="rect">
            <a:avLst/>
          </a:prstGeom>
          <a:noFill/>
          <a:ln>
            <a:noFill/>
          </a:ln>
        </p:spPr>
        <p:txBody>
          <a:bodyPr spcFirstLastPara="1" wrap="square" lIns="91425" tIns="45700" rIns="91425" bIns="45700" anchor="t" anchorCtr="0">
            <a:spAutoFit/>
          </a:bodyPr>
          <a:lstStyle/>
          <a:p>
            <a:pPr marL="0" marR="0" lvl="0" indent="0" algn="l" rtl="0">
              <a:lnSpc>
                <a:spcPct val="130000"/>
              </a:lnSpc>
              <a:spcBef>
                <a:spcPts val="800"/>
              </a:spcBef>
              <a:spcAft>
                <a:spcPts val="0"/>
              </a:spcAft>
              <a:buNone/>
            </a:pPr>
            <a:r>
              <a:rPr lang="en-US" sz="2400" b="1" i="0" u="none" strike="noStrike" cap="none">
                <a:solidFill>
                  <a:srgbClr val="000000"/>
                </a:solidFill>
                <a:latin typeface="Calibri"/>
                <a:ea typeface="Calibri"/>
                <a:cs typeface="Calibri"/>
                <a:sym typeface="Calibri"/>
              </a:rPr>
              <a:t>Strict Consistency (also called Strong consistency or Linearizability)</a:t>
            </a:r>
            <a:endParaRPr/>
          </a:p>
          <a:p>
            <a:pPr marL="342900" marR="0" lvl="0" indent="-342900" algn="l" rtl="0">
              <a:lnSpc>
                <a:spcPct val="130000"/>
              </a:lnSpc>
              <a:spcBef>
                <a:spcPts val="800"/>
              </a:spcBef>
              <a:spcAft>
                <a:spcPts val="0"/>
              </a:spcAft>
              <a:buClr>
                <a:srgbClr val="000000"/>
              </a:buClr>
              <a:buSzPts val="2000"/>
              <a:buFont typeface="Noto Sans Symbols"/>
              <a:buChar char="▪"/>
            </a:pPr>
            <a:r>
              <a:rPr lang="en-US" sz="2400" b="0" i="0" u="none" strike="noStrike" cap="none">
                <a:solidFill>
                  <a:srgbClr val="000000"/>
                </a:solidFill>
                <a:latin typeface="Calibri"/>
                <a:ea typeface="Calibri"/>
                <a:cs typeface="Calibri"/>
                <a:sym typeface="Calibri"/>
              </a:rPr>
              <a:t>A shared-memory system is said to support the strict consistency model if the value returned by a read operation on a memory address is always the same as the value written by the most recent write operation to that address, irrespective of the locations of the processes performing the read and write operations</a:t>
            </a:r>
            <a:endParaRPr/>
          </a:p>
          <a:p>
            <a:pPr marL="342900" marR="0" lvl="0" indent="-342900" algn="l" rtl="0">
              <a:lnSpc>
                <a:spcPct val="130000"/>
              </a:lnSpc>
              <a:spcBef>
                <a:spcPts val="800"/>
              </a:spcBef>
              <a:spcAft>
                <a:spcPts val="0"/>
              </a:spcAft>
              <a:buClr>
                <a:srgbClr val="000000"/>
              </a:buClr>
              <a:buSzPts val="2000"/>
              <a:buFont typeface="Noto Sans Symbols"/>
              <a:buChar char="▪"/>
            </a:pPr>
            <a:r>
              <a:rPr lang="en-US" sz="2400" b="0" i="0" u="none" strike="noStrike" cap="none">
                <a:solidFill>
                  <a:srgbClr val="000000"/>
                </a:solidFill>
                <a:latin typeface="Calibri"/>
                <a:ea typeface="Calibri"/>
                <a:cs typeface="Calibri"/>
                <a:sym typeface="Calibri"/>
              </a:rPr>
              <a:t>Like sequential consistency, but the execution order of programs between processors must be the order in which those operations were issued.</a:t>
            </a:r>
            <a:endParaRPr/>
          </a:p>
          <a:p>
            <a:pPr marL="342900" marR="0" lvl="0" indent="-342900" algn="l" rtl="0">
              <a:lnSpc>
                <a:spcPct val="130000"/>
              </a:lnSpc>
              <a:spcBef>
                <a:spcPts val="800"/>
              </a:spcBef>
              <a:spcAft>
                <a:spcPts val="0"/>
              </a:spcAft>
              <a:buClr>
                <a:srgbClr val="000000"/>
              </a:buClr>
              <a:buSzPts val="2000"/>
              <a:buFont typeface="Noto Sans Symbols"/>
              <a:buChar char="▪"/>
            </a:pPr>
            <a:r>
              <a:rPr lang="en-US" sz="2400" b="0" i="0" u="none" strike="noStrike" cap="none">
                <a:solidFill>
                  <a:srgbClr val="000000"/>
                </a:solidFill>
                <a:latin typeface="Calibri"/>
                <a:ea typeface="Calibri"/>
                <a:cs typeface="Calibri"/>
                <a:sym typeface="Calibri"/>
              </a:rPr>
              <a:t>Therefore: If each program in each processor is deterministic, then the distributed program is deterministic.</a:t>
            </a: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C55A11"/>
                </a:solidFill>
                <a:latin typeface="Calibri"/>
                <a:ea typeface="Calibri"/>
                <a:cs typeface="Calibri"/>
                <a:sym typeface="Calibri"/>
              </a:rPr>
              <a:t>Linearizability </a:t>
            </a:r>
            <a:endParaRPr sz="2400" b="1" i="0" u="none" strike="noStrike" cap="none">
              <a:solidFill>
                <a:srgbClr val="C55A11"/>
              </a:solidFill>
              <a:latin typeface="Calibri"/>
              <a:ea typeface="Calibri"/>
              <a:cs typeface="Calibri"/>
              <a:sym typeface="Calibri"/>
            </a:endParaRPr>
          </a:p>
        </p:txBody>
      </p:sp>
      <p:cxnSp>
        <p:nvCxnSpPr>
          <p:cNvPr id="230" name="Google Shape;230;p35"/>
          <p:cNvCxnSpPr/>
          <p:nvPr/>
        </p:nvCxnSpPr>
        <p:spPr>
          <a:xfrm>
            <a:off x="0" y="1162924"/>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31" name="Google Shape;231;p35"/>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CLOUD COMPUTING</a:t>
            </a:r>
            <a:endParaRPr sz="2400" b="1" i="0" u="none" strike="noStrike" cap="none">
              <a:solidFill>
                <a:srgbClr val="2F5496"/>
              </a:solidFill>
              <a:latin typeface="Calibri"/>
              <a:ea typeface="Calibri"/>
              <a:cs typeface="Calibri"/>
              <a:sym typeface="Calibri"/>
            </a:endParaRPr>
          </a:p>
        </p:txBody>
      </p:sp>
      <p:sp>
        <p:nvSpPr>
          <p:cNvPr id="232" name="Google Shape;232;p35"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33" name="Google Shape;233;p35"/>
          <p:cNvSpPr txBox="1"/>
          <p:nvPr/>
        </p:nvSpPr>
        <p:spPr>
          <a:xfrm>
            <a:off x="155575" y="1212286"/>
            <a:ext cx="11889054" cy="558302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20000"/>
              </a:lnSpc>
              <a:spcBef>
                <a:spcPts val="600"/>
              </a:spcBef>
              <a:spcAft>
                <a:spcPts val="0"/>
              </a:spcAft>
              <a:buClr>
                <a:srgbClr val="000000"/>
              </a:buClr>
              <a:buSzPts val="2000"/>
              <a:buFont typeface="Arial"/>
              <a:buChar char="•"/>
            </a:pPr>
            <a:r>
              <a:rPr lang="en-US" sz="2400" b="0" i="0" u="none" strike="noStrike" cap="none">
                <a:solidFill>
                  <a:srgbClr val="000000"/>
                </a:solidFill>
                <a:latin typeface="Calibri"/>
                <a:ea typeface="Calibri"/>
                <a:cs typeface="Calibri"/>
                <a:sym typeface="Calibri"/>
              </a:rPr>
              <a:t>Basic idea is to make a system appear as if there were only one copy of the data, and all operations on it are atomic. </a:t>
            </a:r>
            <a:endParaRPr sz="2400" b="0" i="0" u="none" strike="noStrike" cap="none">
              <a:solidFill>
                <a:srgbClr val="000000"/>
              </a:solidFill>
              <a:latin typeface="Calibri"/>
              <a:ea typeface="Calibri"/>
              <a:cs typeface="Calibri"/>
              <a:sym typeface="Calibri"/>
            </a:endParaRPr>
          </a:p>
          <a:p>
            <a:pPr marL="342900" marR="0" lvl="0" indent="-342900" algn="l" rtl="0">
              <a:lnSpc>
                <a:spcPct val="120000"/>
              </a:lnSpc>
              <a:spcBef>
                <a:spcPts val="600"/>
              </a:spcBef>
              <a:spcAft>
                <a:spcPts val="0"/>
              </a:spcAft>
              <a:buClr>
                <a:srgbClr val="000000"/>
              </a:buClr>
              <a:buSzPts val="2000"/>
              <a:buFont typeface="Arial"/>
              <a:buChar char="•"/>
            </a:pPr>
            <a:r>
              <a:rPr lang="en-US" sz="2400" b="0" i="0" u="none" strike="noStrike" cap="none">
                <a:solidFill>
                  <a:srgbClr val="000000"/>
                </a:solidFill>
                <a:latin typeface="Calibri"/>
                <a:ea typeface="Calibri"/>
                <a:cs typeface="Calibri"/>
                <a:sym typeface="Calibri"/>
              </a:rPr>
              <a:t>With this guarantee, even though there may be multiple replicas in reality, the application does not need to worry about them.</a:t>
            </a:r>
            <a:endParaRPr sz="2400" b="0" i="0" u="none" strike="noStrike" cap="none">
              <a:solidFill>
                <a:srgbClr val="000000"/>
              </a:solidFill>
              <a:latin typeface="Calibri"/>
              <a:ea typeface="Calibri"/>
              <a:cs typeface="Calibri"/>
              <a:sym typeface="Calibri"/>
            </a:endParaRPr>
          </a:p>
          <a:p>
            <a:pPr marL="342900" marR="0" lvl="0" indent="-342900" algn="l" rtl="0">
              <a:lnSpc>
                <a:spcPct val="120000"/>
              </a:lnSpc>
              <a:spcBef>
                <a:spcPts val="600"/>
              </a:spcBef>
              <a:spcAft>
                <a:spcPts val="0"/>
              </a:spcAft>
              <a:buClr>
                <a:srgbClr val="000000"/>
              </a:buClr>
              <a:buSzPts val="2000"/>
              <a:buFont typeface="Arial"/>
              <a:buChar char="•"/>
            </a:pPr>
            <a:r>
              <a:rPr lang="en-US" sz="2400" b="0" i="0" u="none" strike="noStrike" cap="none">
                <a:solidFill>
                  <a:srgbClr val="000000"/>
                </a:solidFill>
                <a:latin typeface="Calibri"/>
                <a:ea typeface="Calibri"/>
                <a:cs typeface="Calibri"/>
                <a:sym typeface="Calibri"/>
              </a:rPr>
              <a:t>Also known as atomic consistency, strong consistency, immediate consistency or external consistency</a:t>
            </a:r>
            <a:endParaRPr/>
          </a:p>
          <a:p>
            <a:pPr marL="342900" marR="0" lvl="0" indent="-342900" algn="l" rtl="0">
              <a:lnSpc>
                <a:spcPct val="120000"/>
              </a:lnSpc>
              <a:spcBef>
                <a:spcPts val="600"/>
              </a:spcBef>
              <a:spcAft>
                <a:spcPts val="0"/>
              </a:spcAft>
              <a:buClr>
                <a:srgbClr val="000000"/>
              </a:buClr>
              <a:buSzPts val="2000"/>
              <a:buFont typeface="Arial"/>
              <a:buChar char="•"/>
            </a:pPr>
            <a:r>
              <a:rPr lang="en-US" sz="2400" b="1" i="0" u="none" strike="noStrike" cap="none">
                <a:solidFill>
                  <a:srgbClr val="0070C0"/>
                </a:solidFill>
                <a:latin typeface="Calibri"/>
                <a:ea typeface="Calibri"/>
                <a:cs typeface="Calibri"/>
                <a:sym typeface="Calibri"/>
              </a:rPr>
              <a:t>Linearizability</a:t>
            </a:r>
            <a:r>
              <a:rPr lang="en-US" sz="2400" b="0" i="0" u="none" strike="noStrike" cap="none">
                <a:solidFill>
                  <a:srgbClr val="000000"/>
                </a:solidFill>
                <a:latin typeface="Calibri"/>
                <a:ea typeface="Calibri"/>
                <a:cs typeface="Calibri"/>
                <a:sym typeface="Calibri"/>
              </a:rPr>
              <a:t> is a </a:t>
            </a:r>
            <a:r>
              <a:rPr lang="en-US" sz="2400" b="1" i="0" u="none" strike="noStrike" cap="none">
                <a:solidFill>
                  <a:srgbClr val="0070C0"/>
                </a:solidFill>
                <a:latin typeface="Calibri"/>
                <a:ea typeface="Calibri"/>
                <a:cs typeface="Calibri"/>
                <a:sym typeface="Calibri"/>
              </a:rPr>
              <a:t>recency guarantee</a:t>
            </a:r>
            <a:r>
              <a:rPr lang="en-US" sz="2400" b="0" i="0" u="none" strike="noStrike" cap="none">
                <a:solidFill>
                  <a:srgbClr val="000000"/>
                </a:solidFill>
                <a:latin typeface="Calibri"/>
                <a:ea typeface="Calibri"/>
                <a:cs typeface="Calibri"/>
                <a:sym typeface="Calibri"/>
              </a:rPr>
              <a:t>: a read is guaranteed to see the latest value written.</a:t>
            </a:r>
            <a:endParaRPr sz="2400" b="0" i="0" u="none" strike="noStrike" cap="none">
              <a:solidFill>
                <a:srgbClr val="000000"/>
              </a:solidFill>
              <a:latin typeface="Calibri"/>
              <a:ea typeface="Calibri"/>
              <a:cs typeface="Calibri"/>
              <a:sym typeface="Calibri"/>
            </a:endParaRPr>
          </a:p>
          <a:p>
            <a:pPr marL="342900" marR="0" lvl="0" indent="-342900" algn="l" rtl="0">
              <a:lnSpc>
                <a:spcPct val="120000"/>
              </a:lnSpc>
              <a:spcBef>
                <a:spcPts val="600"/>
              </a:spcBef>
              <a:spcAft>
                <a:spcPts val="0"/>
              </a:spcAft>
              <a:buClr>
                <a:srgbClr val="000000"/>
              </a:buClr>
              <a:buSzPts val="2000"/>
              <a:buFont typeface="Arial"/>
              <a:buChar char="•"/>
            </a:pPr>
            <a:r>
              <a:rPr lang="en-US" sz="2400" b="0" i="0" u="none" strike="noStrike" cap="none">
                <a:solidFill>
                  <a:srgbClr val="000000"/>
                </a:solidFill>
                <a:latin typeface="Calibri"/>
                <a:ea typeface="Calibri"/>
                <a:cs typeface="Calibri"/>
                <a:sym typeface="Calibri"/>
              </a:rPr>
              <a:t>In a linearizable system, as soon as one client successfully completes a write, all clients reading from the database must be able to see the value just written. </a:t>
            </a:r>
            <a:endParaRPr sz="2400" b="0" i="0" u="none" strike="noStrike" cap="none">
              <a:solidFill>
                <a:srgbClr val="000000"/>
              </a:solidFill>
              <a:latin typeface="Calibri"/>
              <a:ea typeface="Calibri"/>
              <a:cs typeface="Calibri"/>
              <a:sym typeface="Calibri"/>
            </a:endParaRPr>
          </a:p>
          <a:p>
            <a:pPr marL="342900" marR="0" lvl="0" indent="-342900" algn="l" rtl="0">
              <a:lnSpc>
                <a:spcPct val="120000"/>
              </a:lnSpc>
              <a:spcBef>
                <a:spcPts val="600"/>
              </a:spcBef>
              <a:spcAft>
                <a:spcPts val="0"/>
              </a:spcAft>
              <a:buClr>
                <a:srgbClr val="000000"/>
              </a:buClr>
              <a:buSzPts val="2000"/>
              <a:buFont typeface="Arial"/>
              <a:buChar char="•"/>
            </a:pPr>
            <a:r>
              <a:rPr lang="en-US" sz="2400" b="0" i="0" u="none" strike="noStrike" cap="none">
                <a:solidFill>
                  <a:srgbClr val="000000"/>
                </a:solidFill>
                <a:latin typeface="Calibri"/>
                <a:ea typeface="Calibri"/>
                <a:cs typeface="Calibri"/>
                <a:sym typeface="Calibri"/>
              </a:rPr>
              <a:t>Maintaining the illusion of a single copy of the data means guaranteeing that the value read is the most recent, up-to-date value and doesn’t come from a stale cache or replica</a:t>
            </a: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6"/>
          <p:cNvSpPr/>
          <p:nvPr/>
        </p:nvSpPr>
        <p:spPr>
          <a:xfrm>
            <a:off x="207152" y="651898"/>
            <a:ext cx="79998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C55A11"/>
                </a:solidFill>
                <a:latin typeface="Calibri"/>
                <a:ea typeface="Calibri"/>
                <a:cs typeface="Calibri"/>
                <a:sym typeface="Calibri"/>
              </a:rPr>
              <a:t>Linearizability </a:t>
            </a:r>
            <a:endParaRPr sz="2400" b="1" i="0" u="none" strike="noStrike" cap="none">
              <a:solidFill>
                <a:srgbClr val="C55A11"/>
              </a:solidFill>
              <a:latin typeface="Calibri"/>
              <a:ea typeface="Calibri"/>
              <a:cs typeface="Calibri"/>
              <a:sym typeface="Calibri"/>
            </a:endParaRPr>
          </a:p>
        </p:txBody>
      </p:sp>
      <p:cxnSp>
        <p:nvCxnSpPr>
          <p:cNvPr id="239" name="Google Shape;239;p36"/>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40" name="Google Shape;240;p36"/>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CLOUD COMPUTING</a:t>
            </a:r>
            <a:endParaRPr sz="2400" b="1" i="0" u="none" strike="noStrike" cap="none">
              <a:solidFill>
                <a:srgbClr val="2F5496"/>
              </a:solidFill>
              <a:latin typeface="Calibri"/>
              <a:ea typeface="Calibri"/>
              <a:cs typeface="Calibri"/>
              <a:sym typeface="Calibri"/>
            </a:endParaRPr>
          </a:p>
        </p:txBody>
      </p:sp>
      <p:sp>
        <p:nvSpPr>
          <p:cNvPr id="241" name="Google Shape;241;p36"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42" name="Google Shape;242;p36"/>
          <p:cNvSpPr txBox="1"/>
          <p:nvPr/>
        </p:nvSpPr>
        <p:spPr>
          <a:xfrm>
            <a:off x="207151" y="1414503"/>
            <a:ext cx="12124185" cy="5032106"/>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000000"/>
              </a:buClr>
              <a:buSzPts val="2000"/>
              <a:buFont typeface="Arial"/>
              <a:buChar char="•"/>
            </a:pPr>
            <a:r>
              <a:rPr lang="en-US" sz="2200" b="0" i="0" u="none" strike="noStrike" cap="none">
                <a:solidFill>
                  <a:srgbClr val="000000"/>
                </a:solidFill>
                <a:latin typeface="Calibri"/>
                <a:ea typeface="Calibri"/>
                <a:cs typeface="Calibri"/>
                <a:sym typeface="Calibri"/>
              </a:rPr>
              <a:t>If a read request is concurrent </a:t>
            </a:r>
            <a:br>
              <a:rPr lang="en-US" sz="2200" b="0" i="0" u="none" strike="noStrike" cap="none">
                <a:solidFill>
                  <a:srgbClr val="000000"/>
                </a:solidFill>
                <a:latin typeface="Calibri"/>
                <a:ea typeface="Calibri"/>
                <a:cs typeface="Calibri"/>
                <a:sym typeface="Calibri"/>
              </a:rPr>
            </a:br>
            <a:r>
              <a:rPr lang="en-US" sz="2200" b="0" i="0" u="none" strike="noStrike" cap="none">
                <a:solidFill>
                  <a:srgbClr val="000000"/>
                </a:solidFill>
                <a:latin typeface="Calibri"/>
                <a:ea typeface="Calibri"/>
                <a:cs typeface="Calibri"/>
                <a:sym typeface="Calibri"/>
              </a:rPr>
              <a:t>with a write request, it may </a:t>
            </a:r>
            <a:br>
              <a:rPr lang="en-US" sz="2200" b="0" i="0" u="none" strike="noStrike" cap="none">
                <a:solidFill>
                  <a:srgbClr val="000000"/>
                </a:solidFill>
                <a:latin typeface="Calibri"/>
                <a:ea typeface="Calibri"/>
                <a:cs typeface="Calibri"/>
                <a:sym typeface="Calibri"/>
              </a:rPr>
            </a:br>
            <a:r>
              <a:rPr lang="en-US" sz="2200" b="0" i="0" u="none" strike="noStrike" cap="none">
                <a:solidFill>
                  <a:srgbClr val="000000"/>
                </a:solidFill>
                <a:latin typeface="Calibri"/>
                <a:ea typeface="Calibri"/>
                <a:cs typeface="Calibri"/>
                <a:sym typeface="Calibri"/>
              </a:rPr>
              <a:t>return either the old or the </a:t>
            </a:r>
            <a:br>
              <a:rPr lang="en-US" sz="2200" b="0" i="0" u="none" strike="noStrike" cap="none">
                <a:solidFill>
                  <a:srgbClr val="000000"/>
                </a:solidFill>
                <a:latin typeface="Calibri"/>
                <a:ea typeface="Calibri"/>
                <a:cs typeface="Calibri"/>
                <a:sym typeface="Calibri"/>
              </a:rPr>
            </a:br>
            <a:r>
              <a:rPr lang="en-US" sz="2200" b="0" i="0" u="none" strike="noStrike" cap="none">
                <a:solidFill>
                  <a:srgbClr val="000000"/>
                </a:solidFill>
                <a:latin typeface="Calibri"/>
                <a:ea typeface="Calibri"/>
                <a:cs typeface="Calibri"/>
                <a:sym typeface="Calibri"/>
              </a:rPr>
              <a:t>new value</a:t>
            </a:r>
            <a:endParaRPr sz="2200" b="0" i="0" u="none" strike="noStrike" cap="none">
              <a:solidFill>
                <a:srgbClr val="000000"/>
              </a:solidFill>
              <a:latin typeface="Calibri"/>
              <a:ea typeface="Calibri"/>
              <a:cs typeface="Calibri"/>
              <a:sym typeface="Calibri"/>
            </a:endParaRPr>
          </a:p>
          <a:p>
            <a:pPr marL="342900" marR="0" lvl="0" indent="-215900" algn="l" rtl="0">
              <a:lnSpc>
                <a:spcPct val="150000"/>
              </a:lnSpc>
              <a:spcBef>
                <a:spcPts val="0"/>
              </a:spcBef>
              <a:spcAft>
                <a:spcPts val="0"/>
              </a:spcAft>
              <a:buClr>
                <a:srgbClr val="000000"/>
              </a:buClr>
              <a:buSzPts val="2000"/>
              <a:buFont typeface="Arial"/>
              <a:buNone/>
            </a:pPr>
            <a:endParaRPr sz="1600" b="0" i="0" u="none" strike="noStrike" cap="none">
              <a:solidFill>
                <a:srgbClr val="000000"/>
              </a:solidFill>
              <a:latin typeface="Calibri"/>
              <a:ea typeface="Calibri"/>
              <a:cs typeface="Calibri"/>
              <a:sym typeface="Calibri"/>
            </a:endParaRPr>
          </a:p>
          <a:p>
            <a:pPr marL="342900" marR="0" lvl="0" indent="-342900" algn="l" rtl="0">
              <a:lnSpc>
                <a:spcPct val="150000"/>
              </a:lnSpc>
              <a:spcBef>
                <a:spcPts val="0"/>
              </a:spcBef>
              <a:spcAft>
                <a:spcPts val="0"/>
              </a:spcAft>
              <a:buClr>
                <a:srgbClr val="000000"/>
              </a:buClr>
              <a:buSzPts val="2000"/>
              <a:buFont typeface="Arial"/>
              <a:buChar char="•"/>
            </a:pPr>
            <a:r>
              <a:rPr lang="en-US" sz="2200" b="0" i="0" u="none" strike="noStrike" cap="none">
                <a:solidFill>
                  <a:srgbClr val="000000"/>
                </a:solidFill>
                <a:latin typeface="Calibri"/>
                <a:ea typeface="Calibri"/>
                <a:cs typeface="Calibri"/>
                <a:sym typeface="Calibri"/>
              </a:rPr>
              <a:t>After any one read has returned the new value, all following reads (on the same or other </a:t>
            </a:r>
            <a:br>
              <a:rPr lang="en-US" sz="2200" b="0" i="0" u="none" strike="noStrike" cap="none">
                <a:solidFill>
                  <a:srgbClr val="000000"/>
                </a:solidFill>
                <a:latin typeface="Calibri"/>
                <a:ea typeface="Calibri"/>
                <a:cs typeface="Calibri"/>
                <a:sym typeface="Calibri"/>
              </a:rPr>
            </a:br>
            <a:r>
              <a:rPr lang="en-US" sz="2200" b="0" i="0" u="none" strike="noStrike" cap="none">
                <a:solidFill>
                  <a:srgbClr val="000000"/>
                </a:solidFill>
                <a:latin typeface="Calibri"/>
                <a:ea typeface="Calibri"/>
                <a:cs typeface="Calibri"/>
                <a:sym typeface="Calibri"/>
              </a:rPr>
              <a:t>clients) must also return the </a:t>
            </a:r>
            <a:br>
              <a:rPr lang="en-US" sz="2200" b="0" i="0" u="none" strike="noStrike" cap="none">
                <a:solidFill>
                  <a:srgbClr val="000000"/>
                </a:solidFill>
                <a:latin typeface="Calibri"/>
                <a:ea typeface="Calibri"/>
                <a:cs typeface="Calibri"/>
                <a:sym typeface="Calibri"/>
              </a:rPr>
            </a:br>
            <a:r>
              <a:rPr lang="en-US" sz="2200" b="0" i="0" u="none" strike="noStrike" cap="none">
                <a:solidFill>
                  <a:srgbClr val="000000"/>
                </a:solidFill>
                <a:latin typeface="Calibri"/>
                <a:ea typeface="Calibri"/>
                <a:cs typeface="Calibri"/>
                <a:sym typeface="Calibri"/>
              </a:rPr>
              <a:t>new value.</a:t>
            </a:r>
            <a:endParaRPr sz="2200" b="0" i="0" u="none" strike="noStrike" cap="none">
              <a:solidFill>
                <a:srgbClr val="000000"/>
              </a:solidFill>
              <a:latin typeface="Calibri"/>
              <a:ea typeface="Calibri"/>
              <a:cs typeface="Calibri"/>
              <a:sym typeface="Calibri"/>
            </a:endParaRPr>
          </a:p>
          <a:p>
            <a:pPr marL="342900" marR="0" lvl="0" indent="-215900" algn="l" rtl="0">
              <a:lnSpc>
                <a:spcPct val="150000"/>
              </a:lnSpc>
              <a:spcBef>
                <a:spcPts val="0"/>
              </a:spcBef>
              <a:spcAft>
                <a:spcPts val="0"/>
              </a:spcAft>
              <a:buClr>
                <a:srgbClr val="000000"/>
              </a:buClr>
              <a:buSzPts val="2000"/>
              <a:buFont typeface="Arial"/>
              <a:buNone/>
            </a:pPr>
            <a:endParaRPr sz="2200" b="0" i="0" u="none" strike="noStrike" cap="none">
              <a:solidFill>
                <a:srgbClr val="000000"/>
              </a:solidFill>
              <a:latin typeface="Calibri"/>
              <a:ea typeface="Calibri"/>
              <a:cs typeface="Calibri"/>
              <a:sym typeface="Calibri"/>
            </a:endParaRPr>
          </a:p>
          <a:p>
            <a:pPr marL="342900" marR="0" lvl="0" indent="-215900" algn="l" rtl="0">
              <a:lnSpc>
                <a:spcPct val="150000"/>
              </a:lnSpc>
              <a:spcBef>
                <a:spcPts val="0"/>
              </a:spcBef>
              <a:spcAft>
                <a:spcPts val="0"/>
              </a:spcAft>
              <a:buClr>
                <a:srgbClr val="000000"/>
              </a:buClr>
              <a:buSzPts val="2000"/>
              <a:buFont typeface="Arial"/>
              <a:buNone/>
            </a:pPr>
            <a:endParaRPr sz="2200" b="0" i="0" u="none" strike="noStrike" cap="none">
              <a:solidFill>
                <a:srgbClr val="000000"/>
              </a:solidFill>
              <a:latin typeface="Calibri"/>
              <a:ea typeface="Calibri"/>
              <a:cs typeface="Calibri"/>
              <a:sym typeface="Calibri"/>
            </a:endParaRPr>
          </a:p>
        </p:txBody>
      </p:sp>
      <p:pic>
        <p:nvPicPr>
          <p:cNvPr id="243" name="Google Shape;243;p36"/>
          <p:cNvPicPr preferRelativeResize="0"/>
          <p:nvPr/>
        </p:nvPicPr>
        <p:blipFill rotWithShape="1">
          <a:blip r:embed="rId3">
            <a:alphaModFix/>
          </a:blip>
          <a:srcRect/>
          <a:stretch/>
        </p:blipFill>
        <p:spPr>
          <a:xfrm>
            <a:off x="4091653" y="4415898"/>
            <a:ext cx="7893196" cy="2251288"/>
          </a:xfrm>
          <a:prstGeom prst="rect">
            <a:avLst/>
          </a:prstGeom>
          <a:noFill/>
          <a:ln>
            <a:noFill/>
          </a:ln>
        </p:spPr>
      </p:pic>
      <p:pic>
        <p:nvPicPr>
          <p:cNvPr id="244" name="Google Shape;244;p36"/>
          <p:cNvPicPr preferRelativeResize="0"/>
          <p:nvPr/>
        </p:nvPicPr>
        <p:blipFill rotWithShape="1">
          <a:blip r:embed="rId4">
            <a:alphaModFix/>
          </a:blip>
          <a:srcRect/>
          <a:stretch/>
        </p:blipFill>
        <p:spPr>
          <a:xfrm>
            <a:off x="4229820" y="1606666"/>
            <a:ext cx="7755029" cy="20924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C55A11"/>
                </a:solidFill>
                <a:latin typeface="Calibri"/>
                <a:ea typeface="Calibri"/>
                <a:cs typeface="Calibri"/>
                <a:sym typeface="Calibri"/>
              </a:rPr>
              <a:t>Linearizability </a:t>
            </a:r>
            <a:endParaRPr sz="2400" b="1" i="0" u="none" strike="noStrike" cap="none">
              <a:solidFill>
                <a:srgbClr val="C55A11"/>
              </a:solidFill>
              <a:latin typeface="Calibri"/>
              <a:ea typeface="Calibri"/>
              <a:cs typeface="Calibri"/>
              <a:sym typeface="Calibri"/>
            </a:endParaRPr>
          </a:p>
        </p:txBody>
      </p:sp>
      <p:cxnSp>
        <p:nvCxnSpPr>
          <p:cNvPr id="250" name="Google Shape;250;p37"/>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51" name="Google Shape;251;p37"/>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2F5496"/>
                </a:solidFill>
                <a:latin typeface="Calibri"/>
                <a:ea typeface="Calibri"/>
                <a:cs typeface="Calibri"/>
                <a:sym typeface="Calibri"/>
              </a:rPr>
              <a:t>CLOUD COMPUTING</a:t>
            </a:r>
            <a:endParaRPr sz="2400" b="1" i="0" u="none" strike="noStrike" cap="none">
              <a:solidFill>
                <a:srgbClr val="2F5496"/>
              </a:solidFill>
              <a:latin typeface="Calibri"/>
              <a:ea typeface="Calibri"/>
              <a:cs typeface="Calibri"/>
              <a:sym typeface="Calibri"/>
            </a:endParaRPr>
          </a:p>
        </p:txBody>
      </p:sp>
      <p:sp>
        <p:nvSpPr>
          <p:cNvPr id="252" name="Google Shape;252;p37"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53" name="Google Shape;253;p37"/>
          <p:cNvSpPr txBox="1"/>
          <p:nvPr/>
        </p:nvSpPr>
        <p:spPr>
          <a:xfrm>
            <a:off x="210256" y="1316458"/>
            <a:ext cx="11771488" cy="4524275"/>
          </a:xfrm>
          <a:prstGeom prst="rect">
            <a:avLst/>
          </a:prstGeom>
          <a:noFill/>
          <a:ln>
            <a:noFill/>
          </a:ln>
        </p:spPr>
        <p:txBody>
          <a:bodyPr spcFirstLastPara="1" wrap="square" lIns="91425" tIns="45700" rIns="91425" bIns="45700" anchor="t" anchorCtr="0">
            <a:spAutoFit/>
          </a:bodyPr>
          <a:lstStyle/>
          <a:p>
            <a:pPr marL="342900" marR="0" lvl="0" indent="-215900" algn="l" rtl="0">
              <a:lnSpc>
                <a:spcPct val="150000"/>
              </a:lnSpc>
              <a:spcBef>
                <a:spcPts val="0"/>
              </a:spcBef>
              <a:spcAft>
                <a:spcPts val="0"/>
              </a:spcAft>
              <a:buClr>
                <a:srgbClr val="000000"/>
              </a:buClr>
              <a:buSzPts val="2000"/>
              <a:buFont typeface="Arial"/>
              <a:buNone/>
            </a:pPr>
            <a:r>
              <a:rPr lang="en-US" sz="2400" b="1" i="0" u="none" strike="noStrike" cap="none">
                <a:solidFill>
                  <a:srgbClr val="000000"/>
                </a:solidFill>
                <a:latin typeface="Calibri"/>
                <a:ea typeface="Calibri"/>
                <a:cs typeface="Calibri"/>
                <a:sym typeface="Calibri"/>
              </a:rPr>
              <a:t>Compare and Set (cas)</a:t>
            </a:r>
            <a:endParaRPr/>
          </a:p>
          <a:p>
            <a:pPr marL="342900" marR="0" lvl="0" indent="-342900" algn="l" rtl="0">
              <a:lnSpc>
                <a:spcPct val="150000"/>
              </a:lnSpc>
              <a:spcBef>
                <a:spcPts val="0"/>
              </a:spcBef>
              <a:spcAft>
                <a:spcPts val="0"/>
              </a:spcAft>
              <a:buClr>
                <a:srgbClr val="000000"/>
              </a:buClr>
              <a:buSzPts val="2000"/>
              <a:buFont typeface="Arial"/>
              <a:buChar char="•"/>
            </a:pPr>
            <a:r>
              <a:rPr lang="en-US" sz="2400" b="0" i="0" u="none" strike="noStrike" cap="none">
                <a:solidFill>
                  <a:srgbClr val="000000"/>
                </a:solidFill>
                <a:latin typeface="Calibri"/>
                <a:ea typeface="Calibri"/>
                <a:cs typeface="Calibri"/>
                <a:sym typeface="Calibri"/>
              </a:rPr>
              <a:t>Add a third type of operation besides read and write</a:t>
            </a:r>
            <a:endParaRPr sz="2400" b="0" i="0" u="none" strike="noStrike" cap="none">
              <a:solidFill>
                <a:srgbClr val="000000"/>
              </a:solidFill>
              <a:latin typeface="Calibri"/>
              <a:ea typeface="Calibri"/>
              <a:cs typeface="Calibri"/>
              <a:sym typeface="Calibri"/>
            </a:endParaRPr>
          </a:p>
          <a:p>
            <a:pPr marL="342900" marR="0" lvl="0" indent="-342900" algn="l" rtl="0">
              <a:lnSpc>
                <a:spcPct val="150000"/>
              </a:lnSpc>
              <a:spcBef>
                <a:spcPts val="0"/>
              </a:spcBef>
              <a:spcAft>
                <a:spcPts val="0"/>
              </a:spcAft>
              <a:buClr>
                <a:srgbClr val="000000"/>
              </a:buClr>
              <a:buSzPts val="2000"/>
              <a:buFont typeface="Arial"/>
              <a:buChar char="•"/>
            </a:pPr>
            <a:r>
              <a:rPr lang="en-US" sz="2400" b="1" i="0" u="none" strike="noStrike" cap="none">
                <a:solidFill>
                  <a:srgbClr val="000000"/>
                </a:solidFill>
                <a:latin typeface="Calibri"/>
                <a:ea typeface="Calibri"/>
                <a:cs typeface="Calibri"/>
                <a:sym typeface="Calibri"/>
              </a:rPr>
              <a:t>cas(x, v</a:t>
            </a:r>
            <a:r>
              <a:rPr lang="en-US" sz="2400" b="1" i="0" u="none" strike="noStrike" cap="none" baseline="-25000">
                <a:solidFill>
                  <a:srgbClr val="000000"/>
                </a:solidFill>
                <a:latin typeface="Calibri"/>
                <a:ea typeface="Calibri"/>
                <a:cs typeface="Calibri"/>
                <a:sym typeface="Calibri"/>
              </a:rPr>
              <a:t>old</a:t>
            </a:r>
            <a:r>
              <a:rPr lang="en-US" sz="2400" b="1" i="0" u="none" strike="noStrike" cap="none">
                <a:solidFill>
                  <a:srgbClr val="000000"/>
                </a:solidFill>
                <a:latin typeface="Calibri"/>
                <a:ea typeface="Calibri"/>
                <a:cs typeface="Calibri"/>
                <a:sym typeface="Calibri"/>
              </a:rPr>
              <a:t>, v</a:t>
            </a:r>
            <a:r>
              <a:rPr lang="en-US" sz="2400" b="1" i="0" u="none" strike="noStrike" cap="none" baseline="-25000">
                <a:solidFill>
                  <a:srgbClr val="000000"/>
                </a:solidFill>
                <a:latin typeface="Calibri"/>
                <a:ea typeface="Calibri"/>
                <a:cs typeface="Calibri"/>
                <a:sym typeface="Calibri"/>
              </a:rPr>
              <a:t>new</a:t>
            </a:r>
            <a:r>
              <a:rPr lang="en-US" sz="2400" b="1" i="0" u="none" strike="noStrike" cap="none">
                <a:solidFill>
                  <a:srgbClr val="000000"/>
                </a:solidFill>
                <a:latin typeface="Calibri"/>
                <a:ea typeface="Calibri"/>
                <a:cs typeface="Calibri"/>
                <a:sym typeface="Calibri"/>
              </a:rPr>
              <a:t>) ⇒ r </a:t>
            </a:r>
            <a:r>
              <a:rPr lang="en-US" sz="2400" b="0" i="0" u="none" strike="noStrike" cap="none">
                <a:solidFill>
                  <a:srgbClr val="000000"/>
                </a:solidFill>
                <a:latin typeface="Calibri"/>
                <a:ea typeface="Calibri"/>
                <a:cs typeface="Calibri"/>
                <a:sym typeface="Calibri"/>
              </a:rPr>
              <a:t>means the client requested an atomic compare-and-set operation . If the current value of the register x equals v</a:t>
            </a:r>
            <a:r>
              <a:rPr lang="en-US" sz="2400" b="0" i="0" u="none" strike="noStrike" cap="none" baseline="-25000">
                <a:solidFill>
                  <a:srgbClr val="000000"/>
                </a:solidFill>
                <a:latin typeface="Calibri"/>
                <a:ea typeface="Calibri"/>
                <a:cs typeface="Calibri"/>
                <a:sym typeface="Calibri"/>
              </a:rPr>
              <a:t>old</a:t>
            </a:r>
            <a:r>
              <a:rPr lang="en-US" sz="2400" b="0" i="0" u="none" strike="noStrike" cap="none">
                <a:solidFill>
                  <a:srgbClr val="000000"/>
                </a:solidFill>
                <a:latin typeface="Calibri"/>
                <a:ea typeface="Calibri"/>
                <a:cs typeface="Calibri"/>
                <a:sym typeface="Calibri"/>
              </a:rPr>
              <a:t>, it should be atomically set to v</a:t>
            </a:r>
            <a:r>
              <a:rPr lang="en-US" sz="2400" b="0" i="0" u="none" strike="noStrike" cap="none" baseline="-25000">
                <a:solidFill>
                  <a:srgbClr val="000000"/>
                </a:solidFill>
                <a:latin typeface="Calibri"/>
                <a:ea typeface="Calibri"/>
                <a:cs typeface="Calibri"/>
                <a:sym typeface="Calibri"/>
              </a:rPr>
              <a:t>new</a:t>
            </a:r>
            <a:r>
              <a:rPr lang="en-US" sz="2400" b="0" i="0" u="none" strike="noStrike" cap="none">
                <a:solidFill>
                  <a:srgbClr val="000000"/>
                </a:solidFill>
                <a:latin typeface="Calibri"/>
                <a:ea typeface="Calibri"/>
                <a:cs typeface="Calibri"/>
                <a:sym typeface="Calibri"/>
              </a:rPr>
              <a:t>. If x ≠ v</a:t>
            </a:r>
            <a:r>
              <a:rPr lang="en-US" sz="2400" b="0" i="0" u="none" strike="noStrike" cap="none" baseline="-25000">
                <a:solidFill>
                  <a:srgbClr val="000000"/>
                </a:solidFill>
                <a:latin typeface="Calibri"/>
                <a:ea typeface="Calibri"/>
                <a:cs typeface="Calibri"/>
                <a:sym typeface="Calibri"/>
              </a:rPr>
              <a:t>old</a:t>
            </a:r>
            <a:r>
              <a:rPr lang="en-US" sz="2400" b="0" i="0" u="none" strike="noStrike" cap="none">
                <a:solidFill>
                  <a:srgbClr val="000000"/>
                </a:solidFill>
                <a:latin typeface="Calibri"/>
                <a:ea typeface="Calibri"/>
                <a:cs typeface="Calibri"/>
                <a:sym typeface="Calibri"/>
              </a:rPr>
              <a:t> then the operation should leave the register unchanged and return an error. r is the database’s response (ok or error). </a:t>
            </a:r>
            <a:endParaRPr sz="2400" b="0" i="0" u="none" strike="noStrike" cap="none">
              <a:solidFill>
                <a:srgbClr val="000000"/>
              </a:solidFill>
              <a:latin typeface="Calibri"/>
              <a:ea typeface="Calibri"/>
              <a:cs typeface="Calibri"/>
              <a:sym typeface="Calibri"/>
            </a:endParaRPr>
          </a:p>
          <a:p>
            <a:pPr marL="342900" marR="0" lvl="0" indent="-215900" algn="l" rtl="0">
              <a:lnSpc>
                <a:spcPct val="150000"/>
              </a:lnSpc>
              <a:spcBef>
                <a:spcPts val="0"/>
              </a:spcBef>
              <a:spcAft>
                <a:spcPts val="0"/>
              </a:spcAft>
              <a:buClr>
                <a:srgbClr val="000000"/>
              </a:buClr>
              <a:buSzPts val="2000"/>
              <a:buFont typeface="Arial"/>
              <a:buNone/>
            </a:pPr>
            <a:endParaRPr sz="2400" b="0" i="0" u="none" strike="noStrike" cap="none">
              <a:solidFill>
                <a:srgbClr val="000000"/>
              </a:solidFill>
              <a:latin typeface="Calibri"/>
              <a:ea typeface="Calibri"/>
              <a:cs typeface="Calibri"/>
              <a:sym typeface="Calibri"/>
            </a:endParaRPr>
          </a:p>
          <a:p>
            <a:pPr marL="0" marR="0" lvl="0" indent="0" algn="l" rtl="0">
              <a:lnSpc>
                <a:spcPct val="150000"/>
              </a:lnSpc>
              <a:spcBef>
                <a:spcPts val="0"/>
              </a:spcBef>
              <a:spcAft>
                <a:spcPts val="0"/>
              </a:spcAft>
              <a:buClr>
                <a:srgbClr val="000000"/>
              </a:buClr>
              <a:buSzPts val="2400"/>
              <a:buFont typeface="Arial"/>
              <a:buNone/>
            </a:pPr>
            <a:endParaRPr sz="2400" b="0" i="0" u="none" strike="noStrike" cap="non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1434</Words>
  <Application>Microsoft Office PowerPoint</Application>
  <PresentationFormat>Widescreen</PresentationFormat>
  <Paragraphs>118</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Arial</vt:lpstr>
      <vt:lpstr>Calibri</vt:lpstr>
      <vt:lpstr>Noto Sans Symbols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Prafullata K Auradkar</cp:lastModifiedBy>
  <cp:revision>4</cp:revision>
  <dcterms:created xsi:type="dcterms:W3CDTF">2019-05-30T23:14:00Z</dcterms:created>
  <dcterms:modified xsi:type="dcterms:W3CDTF">2024-02-26T11:01:45Z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