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8"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87"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XNvl874hc5BmU3zJTT/7Qo+4l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52" y="82"/>
      </p:cViewPr>
      <p:guideLst>
        <p:guide orient="horz" pos="2577"/>
        <p:guide pos="38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If an application </a:t>
            </a:r>
            <a:r>
              <a:rPr lang="en-US" sz="1200" b="1" i="0" u="none" strike="noStrike" cap="none">
                <a:solidFill>
                  <a:srgbClr val="000000"/>
                </a:solidFill>
                <a:latin typeface="Calibri"/>
                <a:ea typeface="Calibri"/>
                <a:cs typeface="Calibri"/>
                <a:sym typeface="Calibri"/>
              </a:rPr>
              <a:t>requires linearizability</a:t>
            </a:r>
            <a:r>
              <a:rPr lang="en-US" sz="1200" b="0" i="0" u="none" strike="noStrike" cap="none">
                <a:solidFill>
                  <a:srgbClr val="000000"/>
                </a:solidFill>
                <a:latin typeface="Calibri"/>
                <a:ea typeface="Calibri"/>
                <a:cs typeface="Calibri"/>
                <a:sym typeface="Calibri"/>
              </a:rPr>
              <a:t>, and some replicas are disconnected from the other replicas due to a network problem, then some replicas cannot process requests while they are disconnected. They must either wait until the network problem is fixed, or return an error </a:t>
            </a:r>
            <a:endParaRPr/>
          </a:p>
          <a:p>
            <a:pPr marL="342900" marR="0" lvl="0" indent="-342900" algn="l" rtl="0">
              <a:lnSpc>
                <a:spcPct val="15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If an application </a:t>
            </a:r>
            <a:r>
              <a:rPr lang="en-US" sz="1200" b="1" i="0" u="none" strike="noStrike" cap="none">
                <a:solidFill>
                  <a:srgbClr val="000000"/>
                </a:solidFill>
                <a:latin typeface="Calibri"/>
                <a:ea typeface="Calibri"/>
                <a:cs typeface="Calibri"/>
                <a:sym typeface="Calibri"/>
              </a:rPr>
              <a:t>does not require linearizability</a:t>
            </a:r>
            <a:r>
              <a:rPr lang="en-US" sz="1200" b="0" i="0" u="none" strike="noStrike" cap="none">
                <a:solidFill>
                  <a:srgbClr val="000000"/>
                </a:solidFill>
                <a:latin typeface="Calibri"/>
                <a:ea typeface="Calibri"/>
                <a:cs typeface="Calibri"/>
                <a:sym typeface="Calibri"/>
              </a:rPr>
              <a:t>, then each replica can process requests independently even if it is disconnected from other replicas. In this case, the application can remain available in the face of a network problem, but its behavior is not linearizable. </a:t>
            </a:r>
            <a:endParaRPr/>
          </a:p>
          <a:p>
            <a:pPr marL="342900" marR="0" lvl="0" indent="-342900" algn="l" rtl="0">
              <a:lnSpc>
                <a:spcPct val="15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Therefore, applications that don’t require linearizability can be more tolerant of network problems. This insight is popularly known as the </a:t>
            </a:r>
            <a:r>
              <a:rPr lang="en-US" sz="1200" b="1" i="0" u="none" strike="noStrike" cap="none">
                <a:solidFill>
                  <a:srgbClr val="000000"/>
                </a:solidFill>
                <a:latin typeface="Calibri"/>
                <a:ea typeface="Calibri"/>
                <a:cs typeface="Calibri"/>
                <a:sym typeface="Calibri"/>
              </a:rPr>
              <a:t>CAP theorem</a:t>
            </a:r>
            <a:endParaRPr sz="1200" b="1" i="0" u="none" strike="noStrike" cap="none">
              <a:solidFill>
                <a:srgbClr val="000000"/>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168" name="Google Shape;16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If an application </a:t>
            </a:r>
            <a:r>
              <a:rPr lang="en-US" sz="1200" b="1" i="0" u="none" strike="noStrike" cap="none">
                <a:solidFill>
                  <a:srgbClr val="000000"/>
                </a:solidFill>
                <a:latin typeface="Calibri"/>
                <a:ea typeface="Calibri"/>
                <a:cs typeface="Calibri"/>
                <a:sym typeface="Calibri"/>
              </a:rPr>
              <a:t>requires linearizability</a:t>
            </a:r>
            <a:r>
              <a:rPr lang="en-US" sz="1200" b="0" i="0" u="none" strike="noStrike" cap="none">
                <a:solidFill>
                  <a:srgbClr val="000000"/>
                </a:solidFill>
                <a:latin typeface="Calibri"/>
                <a:ea typeface="Calibri"/>
                <a:cs typeface="Calibri"/>
                <a:sym typeface="Calibri"/>
              </a:rPr>
              <a:t>, and some replicas are disconnected from the other replicas due to a network problem, then some replicas cannot process requests while they are disconnected. They must either wait until the network problem is fixed, or return an error </a:t>
            </a:r>
            <a:endParaRPr/>
          </a:p>
          <a:p>
            <a:pPr marL="342900" marR="0" lvl="0" indent="-342900" algn="l" rtl="0">
              <a:lnSpc>
                <a:spcPct val="15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If an application </a:t>
            </a:r>
            <a:r>
              <a:rPr lang="en-US" sz="1200" b="1" i="0" u="none" strike="noStrike" cap="none">
                <a:solidFill>
                  <a:srgbClr val="000000"/>
                </a:solidFill>
                <a:latin typeface="Calibri"/>
                <a:ea typeface="Calibri"/>
                <a:cs typeface="Calibri"/>
                <a:sym typeface="Calibri"/>
              </a:rPr>
              <a:t>does not require linearizability</a:t>
            </a:r>
            <a:r>
              <a:rPr lang="en-US" sz="1200" b="0" i="0" u="none" strike="noStrike" cap="none">
                <a:solidFill>
                  <a:srgbClr val="000000"/>
                </a:solidFill>
                <a:latin typeface="Calibri"/>
                <a:ea typeface="Calibri"/>
                <a:cs typeface="Calibri"/>
                <a:sym typeface="Calibri"/>
              </a:rPr>
              <a:t>, then each replica can process requests independently even if it is disconnected from other replicas. In this case, the application can remain available in the face of a network problem, but its behavior is not linearizable. </a:t>
            </a:r>
            <a:endParaRPr/>
          </a:p>
          <a:p>
            <a:pPr marL="342900" marR="0" lvl="0" indent="-342900" algn="l" rtl="0">
              <a:lnSpc>
                <a:spcPct val="150000"/>
              </a:lnSpc>
              <a:spcBef>
                <a:spcPts val="0"/>
              </a:spcBef>
              <a:spcAft>
                <a:spcPts val="0"/>
              </a:spcAft>
              <a:buClr>
                <a:srgbClr val="000000"/>
              </a:buClr>
              <a:buSzPts val="1200"/>
              <a:buFont typeface="Arial"/>
              <a:buChar char="•"/>
            </a:pPr>
            <a:r>
              <a:rPr lang="en-US" sz="1200" b="0" i="0" u="none" strike="noStrike" cap="none">
                <a:solidFill>
                  <a:srgbClr val="000000"/>
                </a:solidFill>
                <a:latin typeface="Calibri"/>
                <a:ea typeface="Calibri"/>
                <a:cs typeface="Calibri"/>
                <a:sym typeface="Calibri"/>
              </a:rPr>
              <a:t>Therefore, applications that don’t require linearizability can be more tolerant of network problems. This insight is popularly known as the </a:t>
            </a:r>
            <a:r>
              <a:rPr lang="en-US" sz="1200" b="1" i="0" u="none" strike="noStrike" cap="none">
                <a:solidFill>
                  <a:srgbClr val="000000"/>
                </a:solidFill>
                <a:latin typeface="Calibri"/>
                <a:ea typeface="Calibri"/>
                <a:cs typeface="Calibri"/>
                <a:sym typeface="Calibri"/>
              </a:rPr>
              <a:t>CAP theorem</a:t>
            </a:r>
            <a:endParaRPr sz="1200" b="1" i="0" u="none" strike="noStrike" cap="none">
              <a:solidFill>
                <a:srgbClr val="000000"/>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179" name="Google Shape;17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
        <p:cNvGrpSpPr/>
        <p:nvPr/>
      </p:nvGrpSpPr>
      <p:grpSpPr>
        <a:xfrm>
          <a:off x="0" y="0"/>
          <a:ext cx="0" cy="0"/>
          <a:chOff x="0" y="0"/>
          <a:chExt cx="0" cy="0"/>
        </a:xfrm>
      </p:grpSpPr>
      <p:sp>
        <p:nvSpPr>
          <p:cNvPr id="86" name="Google Shape;86;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8" name="Google Shape;8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4" name="Google Shape;9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7" name="Google Shape;10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9" name="Google Shape;10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
        <p:nvSpPr>
          <p:cNvPr id="119" name="Google Shape;11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2"/>
        <p:cNvGrpSpPr/>
        <p:nvPr/>
      </p:nvGrpSpPr>
      <p:grpSpPr>
        <a:xfrm>
          <a:off x="0" y="0"/>
          <a:ext cx="0" cy="0"/>
          <a:chOff x="0" y="0"/>
          <a:chExt cx="0" cy="0"/>
        </a:xfrm>
      </p:grpSpPr>
      <p:sp>
        <p:nvSpPr>
          <p:cNvPr id="123" name="Google Shape;123;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5" name="Google Shape;125;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6" name="Google Shape;126;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9"/>
        <p:cNvGrpSpPr/>
        <p:nvPr/>
      </p:nvGrpSpPr>
      <p:grpSpPr>
        <a:xfrm>
          <a:off x="0" y="0"/>
          <a:ext cx="0" cy="0"/>
          <a:chOff x="0" y="0"/>
          <a:chExt cx="0" cy="0"/>
        </a:xfrm>
      </p:grpSpPr>
      <p:sp>
        <p:nvSpPr>
          <p:cNvPr id="130" name="Google Shape;130;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50"/>
          <p:cNvSpPr>
            <a:spLocks noGrp="1"/>
          </p:cNvSpPr>
          <p:nvPr>
            <p:ph type="pic" idx="2"/>
          </p:nvPr>
        </p:nvSpPr>
        <p:spPr>
          <a:xfrm>
            <a:off x="5183188" y="987425"/>
            <a:ext cx="6172200" cy="4873625"/>
          </a:xfrm>
          <a:prstGeom prst="rect">
            <a:avLst/>
          </a:prstGeom>
          <a:noFill/>
          <a:ln>
            <a:noFill/>
          </a:ln>
        </p:spPr>
      </p:sp>
      <p:sp>
        <p:nvSpPr>
          <p:cNvPr id="132" name="Google Shape;132;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85260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9" name="Google Shape;49;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0" name="Google Shape;5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0"/>
          <p:cNvSpPr>
            <a:spLocks noGrp="1"/>
          </p:cNvSpPr>
          <p:nvPr>
            <p:ph type="pic" idx="2"/>
          </p:nvPr>
        </p:nvSpPr>
        <p:spPr>
          <a:xfrm>
            <a:off x="5183188" y="987425"/>
            <a:ext cx="6172200" cy="4873625"/>
          </a:xfrm>
          <a:prstGeom prst="rect">
            <a:avLst/>
          </a:prstGeom>
          <a:noFill/>
          <a:ln>
            <a:noFill/>
          </a:ln>
        </p:spPr>
      </p:sp>
      <p:sp>
        <p:nvSpPr>
          <p:cNvPr id="56" name="Google Shape;56;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26;p31" descr="A logo for a university&#10;&#10;Description automatically generated">
            <a:extLst>
              <a:ext uri="{FF2B5EF4-FFF2-40B4-BE49-F238E27FC236}">
                <a16:creationId xmlns:a16="http://schemas.microsoft.com/office/drawing/2014/main" id="{3DDDD0EE-04B0-3881-4095-E8F641311726}"/>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6" name="Google Shape;7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7" name="Google Shape;7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9uCP3qHNbWw"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
          <p:cNvSpPr/>
          <p:nvPr/>
        </p:nvSpPr>
        <p:spPr>
          <a:xfrm>
            <a:off x="4694786" y="1309252"/>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CLOUD COMPUTING</a:t>
            </a: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5100373" y="4573817"/>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grpSp>
        <p:nvGrpSpPr>
          <p:cNvPr id="154" name="Google Shape;154;p1"/>
          <p:cNvGrpSpPr/>
          <p:nvPr/>
        </p:nvGrpSpPr>
        <p:grpSpPr>
          <a:xfrm>
            <a:off x="313844" y="5489699"/>
            <a:ext cx="1066895" cy="1078155"/>
            <a:chOff x="313844" y="5489699"/>
            <a:chExt cx="1066895" cy="1078155"/>
          </a:xfrm>
        </p:grpSpPr>
        <p:sp>
          <p:nvSpPr>
            <p:cNvPr id="155" name="Google Shape;155;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6" name="Google Shape;156;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157" name="Google Shape;157;p1"/>
          <p:cNvCxnSpPr/>
          <p:nvPr/>
        </p:nvCxnSpPr>
        <p:spPr>
          <a:xfrm rot="10800000" flipH="1">
            <a:off x="4655320" y="3783170"/>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158" name="Google Shape;158;p1"/>
          <p:cNvGrpSpPr/>
          <p:nvPr/>
        </p:nvGrpSpPr>
        <p:grpSpPr>
          <a:xfrm rot="10800000">
            <a:off x="10855702" y="266068"/>
            <a:ext cx="1066895" cy="1078155"/>
            <a:chOff x="313844" y="5489699"/>
            <a:chExt cx="1066895" cy="1078155"/>
          </a:xfrm>
        </p:grpSpPr>
        <p:sp>
          <p:nvSpPr>
            <p:cNvPr id="159" name="Google Shape;159;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0" name="Google Shape;160;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61" name="Google Shape;161;p1"/>
          <p:cNvSpPr/>
          <p:nvPr/>
        </p:nvSpPr>
        <p:spPr>
          <a:xfrm>
            <a:off x="4895952" y="2491003"/>
            <a:ext cx="5185011"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CAP Theorem</a:t>
            </a:r>
            <a:endParaRPr/>
          </a:p>
        </p:txBody>
      </p:sp>
      <p:sp>
        <p:nvSpPr>
          <p:cNvPr id="164" name="Google Shape;164;p1"/>
          <p:cNvSpPr txBox="1"/>
          <p:nvPr/>
        </p:nvSpPr>
        <p:spPr>
          <a:xfrm>
            <a:off x="5100373" y="3977613"/>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96C284B5-A520-D1CB-3276-3211F0C7F2F6}"/>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3" name="Google Shape;112;p1">
            <a:extLst>
              <a:ext uri="{FF2B5EF4-FFF2-40B4-BE49-F238E27FC236}">
                <a16:creationId xmlns:a16="http://schemas.microsoft.com/office/drawing/2014/main" id="{731840F7-A11E-CFE8-4422-E6CA87038DF8}"/>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0"/>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 and some of the criticisms</a:t>
            </a:r>
            <a:endParaRPr sz="2400" b="1" i="0" u="none" strike="noStrike" cap="none">
              <a:solidFill>
                <a:srgbClr val="C55A11"/>
              </a:solidFill>
              <a:latin typeface="Calibri"/>
              <a:ea typeface="Calibri"/>
              <a:cs typeface="Calibri"/>
              <a:sym typeface="Calibri"/>
            </a:endParaRPr>
          </a:p>
        </p:txBody>
      </p:sp>
      <p:cxnSp>
        <p:nvCxnSpPr>
          <p:cNvPr id="249" name="Google Shape;249;p1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50" name="Google Shape;250;p10"/>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251" name="Google Shape;251;p10"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2" name="Google Shape;252;p10"/>
          <p:cNvSpPr txBox="1"/>
          <p:nvPr/>
        </p:nvSpPr>
        <p:spPr>
          <a:xfrm>
            <a:off x="207152" y="1316458"/>
            <a:ext cx="11788232" cy="468807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Although the Theorem doesn't specify an upper bound on response time for availability, in practice, there's exists a timeout. CAP Theorem ignores latency, which is an important consideration in practice. Timeouts are often implemented in services. During a partition, if we cancel a request, we maintain consistency but forfeit availability. In fact, latency can be seen as another word for availability.</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In NoSQL distributed databases, CAP Theorem has led to the belief that eventual consistency provides better availability than strong consistency. It could be considered as an outdated notion. It's better to factor in sensitivity to network delays.</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CAP Theorem suggests a binary decision. In reality, it's a continuum. It’s more of a trade-off. There are different degrees of consistency implemented via "read your writes, monotonic reads and causal consistency".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1"/>
          <p:cNvSpPr/>
          <p:nvPr/>
        </p:nvSpPr>
        <p:spPr>
          <a:xfrm>
            <a:off x="207151" y="651898"/>
            <a:ext cx="9434153"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 and how do you use them when making decisions</a:t>
            </a:r>
            <a:endParaRPr sz="2400" b="1" i="0" u="none" strike="noStrike" cap="none">
              <a:solidFill>
                <a:srgbClr val="C55A11"/>
              </a:solidFill>
              <a:latin typeface="Calibri"/>
              <a:ea typeface="Calibri"/>
              <a:cs typeface="Calibri"/>
              <a:sym typeface="Calibri"/>
            </a:endParaRPr>
          </a:p>
        </p:txBody>
      </p:sp>
      <p:cxnSp>
        <p:nvCxnSpPr>
          <p:cNvPr id="258" name="Google Shape;258;p1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59" name="Google Shape;259;p11"/>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260" name="Google Shape;260;p11"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11"/>
          <p:cNvSpPr txBox="1"/>
          <p:nvPr/>
        </p:nvSpPr>
        <p:spPr>
          <a:xfrm>
            <a:off x="207152" y="1316458"/>
            <a:ext cx="11788232" cy="547906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CAP Theorem can feel quite abstract, but both from a technical and business perspective the trade-offs will lead to some very important questions which has practical, real-world consequences.</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These questions would be</a:t>
            </a:r>
            <a:endParaRPr/>
          </a:p>
          <a:p>
            <a:pPr marL="7200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Is it important to avoid throwing up errors to the client?</a:t>
            </a:r>
            <a:endParaRPr/>
          </a:p>
          <a:p>
            <a:pPr marL="7200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Or are we willing to sacrifice the visible user experience to ensure consistency?</a:t>
            </a:r>
            <a:endParaRPr/>
          </a:p>
          <a:p>
            <a:pPr marL="7200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Is consistency an actually important part of the user’s experience</a:t>
            </a:r>
            <a:endParaRPr/>
          </a:p>
          <a:p>
            <a:pPr marL="7200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Or can we actually do what we want with a relational database and avoid the need for partition tolerance altogether?</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All of these are ultimately leading to user experience questions. </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This will need understanding of the overall goals of the project, and context in which your database solution is operating. (E.g. Is it powering an internal analytics dashboard? Or is it supporting a widely used external-facing website or application?)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2"/>
          <p:cNvSpPr/>
          <p:nvPr/>
        </p:nvSpPr>
        <p:spPr>
          <a:xfrm>
            <a:off x="155575" y="559995"/>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 and its relationship to Cloud Computing</a:t>
            </a:r>
            <a:endParaRPr sz="2400" b="1" i="0" u="none" strike="noStrike" cap="none">
              <a:solidFill>
                <a:srgbClr val="C55A11"/>
              </a:solidFill>
              <a:latin typeface="Calibri"/>
              <a:ea typeface="Calibri"/>
              <a:cs typeface="Calibri"/>
              <a:sym typeface="Calibri"/>
            </a:endParaRPr>
          </a:p>
        </p:txBody>
      </p:sp>
      <p:cxnSp>
        <p:nvCxnSpPr>
          <p:cNvPr id="267" name="Google Shape;267;p12"/>
          <p:cNvCxnSpPr/>
          <p:nvPr/>
        </p:nvCxnSpPr>
        <p:spPr>
          <a:xfrm>
            <a:off x="0" y="111356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68" name="Google Shape;268;p12"/>
          <p:cNvSpPr/>
          <p:nvPr/>
        </p:nvSpPr>
        <p:spPr>
          <a:xfrm>
            <a:off x="155575" y="9833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269" name="Google Shape;269;p12"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12"/>
          <p:cNvSpPr txBox="1"/>
          <p:nvPr/>
        </p:nvSpPr>
        <p:spPr>
          <a:xfrm>
            <a:off x="201884" y="1140934"/>
            <a:ext cx="11788232" cy="550060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Microservices architecture for applications is popular and prevalent on both cloud servers and on-premises data centers</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We have also seen that microservices are loosely coupled, independently deployable application components that incorporate their own stack, including their own database and database model, and communicate with each other over a network. </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Understanding the CAP theorem can help you choose the best database when designing a microservices-based application running from multiple locations.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E.g. If the ability to quickly iterate the data model and scale horizontally is essential to your application, but you can tolerate eventual (as opposed to strict) consistency, an database like Cassandra or Apache CouchDB (supporting AP - Availability and Partitioning) can meet your requirements and simplify your deployment. On the other hand, if your application depends heavily on data consistency—as in an eCommerce application or a payment service—you might opt for a relational database like PostgreSQL.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3"/>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 Conclusion</a:t>
            </a:r>
            <a:endParaRPr sz="2400" b="1" i="0" u="none" strike="noStrike" cap="none">
              <a:solidFill>
                <a:srgbClr val="C55A11"/>
              </a:solidFill>
              <a:latin typeface="Calibri"/>
              <a:ea typeface="Calibri"/>
              <a:cs typeface="Calibri"/>
              <a:sym typeface="Calibri"/>
            </a:endParaRPr>
          </a:p>
        </p:txBody>
      </p:sp>
      <p:cxnSp>
        <p:nvCxnSpPr>
          <p:cNvPr id="276" name="Google Shape;276;p13"/>
          <p:cNvCxnSpPr/>
          <p:nvPr/>
        </p:nvCxnSpPr>
        <p:spPr>
          <a:xfrm>
            <a:off x="0" y="1113563"/>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77" name="Google Shape;277;p13"/>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278" name="Google Shape;278;p1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13"/>
          <p:cNvSpPr txBox="1"/>
          <p:nvPr/>
        </p:nvSpPr>
        <p:spPr>
          <a:xfrm>
            <a:off x="207152" y="1316458"/>
            <a:ext cx="11788232" cy="484196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Distributed systems allow us to achieve a level of computing power and availability that were simply not available in the past. </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Our systems have higher performance, lower latency, and near 100% up-time in data centers that span the entire globe. </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These systems of today are run on commodity hardware that is easily obtainable and configurable at affordable costs. </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The disadvantage to it though is Distributed systems are more complex than their single-network counterparts. </a:t>
            </a:r>
            <a:endParaRPr/>
          </a:p>
          <a:p>
            <a:pPr marL="342900" marR="0" lvl="0" indent="-342900" algn="l" rtl="0">
              <a:lnSpc>
                <a:spcPct val="120000"/>
              </a:lnSpc>
              <a:spcBef>
                <a:spcPts val="600"/>
              </a:spcBef>
              <a:spcAft>
                <a:spcPts val="0"/>
              </a:spcAft>
              <a:buClr>
                <a:srgbClr val="000000"/>
              </a:buClr>
              <a:buSzPts val="2200"/>
              <a:buFont typeface="Arial"/>
              <a:buChar char="•"/>
            </a:pPr>
            <a:r>
              <a:rPr lang="en-US" sz="2200" b="0" i="0" u="none" strike="noStrike" cap="none">
                <a:solidFill>
                  <a:srgbClr val="000000"/>
                </a:solidFill>
                <a:latin typeface="Calibri"/>
                <a:ea typeface="Calibri"/>
                <a:cs typeface="Calibri"/>
                <a:sym typeface="Calibri"/>
              </a:rPr>
              <a:t>Understanding the complexity incurred in distributed systems, making the appropriate trade-offs for the task at hand (CAP), and selecting the right tool for the job is necessary with horizontal scaling.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p:nvPr/>
        </p:nvSpPr>
        <p:spPr>
          <a:xfrm>
            <a:off x="167459" y="534706"/>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a:t>
            </a:r>
            <a:endParaRPr sz="2400" b="1" i="0" u="none" strike="noStrike" cap="none">
              <a:solidFill>
                <a:srgbClr val="C55A11"/>
              </a:solidFill>
              <a:latin typeface="Calibri"/>
              <a:ea typeface="Calibri"/>
              <a:cs typeface="Calibri"/>
              <a:sym typeface="Calibri"/>
            </a:endParaRPr>
          </a:p>
        </p:txBody>
      </p:sp>
      <p:cxnSp>
        <p:nvCxnSpPr>
          <p:cNvPr id="171" name="Google Shape;171;p2"/>
          <p:cNvCxnSpPr/>
          <p:nvPr/>
        </p:nvCxnSpPr>
        <p:spPr>
          <a:xfrm>
            <a:off x="0" y="1123735"/>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72" name="Google Shape;172;p2"/>
          <p:cNvSpPr/>
          <p:nvPr/>
        </p:nvSpPr>
        <p:spPr>
          <a:xfrm>
            <a:off x="143709" y="13504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173" name="Google Shape;173;p2"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2"/>
          <p:cNvSpPr txBox="1"/>
          <p:nvPr/>
        </p:nvSpPr>
        <p:spPr>
          <a:xfrm>
            <a:off x="155575" y="1181409"/>
            <a:ext cx="11984848" cy="554154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rgbClr val="000000"/>
              </a:buClr>
              <a:buSzPts val="2100"/>
              <a:buFont typeface="Arial"/>
              <a:buChar char="•"/>
            </a:pPr>
            <a:r>
              <a:rPr lang="en-US" sz="2100" b="0" i="0" u="none" strike="noStrike" cap="none">
                <a:solidFill>
                  <a:srgbClr val="000000"/>
                </a:solidFill>
                <a:latin typeface="Calibri"/>
                <a:ea typeface="Calibri"/>
                <a:cs typeface="Calibri"/>
                <a:sym typeface="Calibri"/>
              </a:rPr>
              <a:t>The CAP theorem, originally introduced as the CAP principle, can be used to explain some of the competing requirements in a distributed system with replication. </a:t>
            </a:r>
            <a:endParaRPr/>
          </a:p>
          <a:p>
            <a:pPr marL="342900" marR="0" lvl="0" indent="-342900" algn="l" rtl="0">
              <a:lnSpc>
                <a:spcPct val="120000"/>
              </a:lnSpc>
              <a:spcBef>
                <a:spcPts val="0"/>
              </a:spcBef>
              <a:spcAft>
                <a:spcPts val="0"/>
              </a:spcAft>
              <a:buClr>
                <a:srgbClr val="000000"/>
              </a:buClr>
              <a:buSzPts val="2100"/>
              <a:buFont typeface="Arial"/>
              <a:buChar char="•"/>
            </a:pPr>
            <a:r>
              <a:rPr lang="en-US" sz="2100" b="0" i="0" u="none" strike="noStrike" cap="none">
                <a:solidFill>
                  <a:srgbClr val="000000"/>
                </a:solidFill>
                <a:latin typeface="Calibri"/>
                <a:ea typeface="Calibri"/>
                <a:cs typeface="Calibri"/>
                <a:sym typeface="Calibri"/>
              </a:rPr>
              <a:t>It is a tool used to make system designers aware of the trade-offs while </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designing “network shared-data systems” </a:t>
            </a:r>
            <a:r>
              <a:rPr lang="en-US" sz="2100" b="1" i="0" u="none" strike="noStrike" cap="none">
                <a:solidFill>
                  <a:srgbClr val="C00000"/>
                </a:solidFill>
                <a:latin typeface="Calibri"/>
                <a:ea typeface="Calibri"/>
                <a:cs typeface="Calibri"/>
                <a:sym typeface="Calibri"/>
              </a:rPr>
              <a:t>or</a:t>
            </a:r>
            <a:r>
              <a:rPr lang="en-US" sz="2100" b="0" i="0" u="none" strike="noStrike" cap="none">
                <a:solidFill>
                  <a:srgbClr val="000000"/>
                </a:solidFill>
                <a:latin typeface="Calibri"/>
                <a:ea typeface="Calibri"/>
                <a:cs typeface="Calibri"/>
                <a:sym typeface="Calibri"/>
              </a:rPr>
              <a:t> A distributed system that stores </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data on more than one node (physical/virtual machines) at the same time</a:t>
            </a:r>
            <a:endParaRPr/>
          </a:p>
          <a:p>
            <a:pPr marL="342900" marR="0" lvl="0" indent="-342900" algn="l" rtl="0">
              <a:lnSpc>
                <a:spcPct val="120000"/>
              </a:lnSpc>
              <a:spcBef>
                <a:spcPts val="400"/>
              </a:spcBef>
              <a:spcAft>
                <a:spcPts val="0"/>
              </a:spcAft>
              <a:buClr>
                <a:srgbClr val="000000"/>
              </a:buClr>
              <a:buSzPts val="2100"/>
              <a:buFont typeface="Arial"/>
              <a:buChar char="•"/>
            </a:pPr>
            <a:r>
              <a:rPr lang="en-US" sz="2100" b="0" i="0" u="none" strike="noStrike" cap="none">
                <a:solidFill>
                  <a:srgbClr val="000000"/>
                </a:solidFill>
                <a:latin typeface="Calibri"/>
                <a:ea typeface="Calibri"/>
                <a:cs typeface="Calibri"/>
                <a:sym typeface="Calibri"/>
              </a:rPr>
              <a:t>The three letters in CAP refer to three desirable properties of distributed </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systems with replicated data: </a:t>
            </a:r>
            <a:endParaRPr/>
          </a:p>
          <a:p>
            <a:pPr marL="720000" marR="0" lvl="0" indent="-342900" algn="l" rtl="0">
              <a:lnSpc>
                <a:spcPct val="100000"/>
              </a:lnSpc>
              <a:spcBef>
                <a:spcPts val="0"/>
              </a:spcBef>
              <a:spcAft>
                <a:spcPts val="0"/>
              </a:spcAft>
              <a:buClr>
                <a:schemeClr val="dk1"/>
              </a:buClr>
              <a:buSzPts val="2100"/>
              <a:buFont typeface="Arial"/>
              <a:buChar char="•"/>
            </a:pPr>
            <a:r>
              <a:rPr lang="en-US" sz="2100" b="1" i="0" u="none" strike="noStrike" cap="none">
                <a:solidFill>
                  <a:schemeClr val="dk1"/>
                </a:solidFill>
                <a:latin typeface="Calibri"/>
                <a:ea typeface="Calibri"/>
                <a:cs typeface="Calibri"/>
                <a:sym typeface="Calibri"/>
              </a:rPr>
              <a:t>C -</a:t>
            </a:r>
            <a:r>
              <a:rPr lang="en-US" sz="2100" b="1" i="0" u="none" strike="noStrike" cap="none">
                <a:solidFill>
                  <a:srgbClr val="0070C0"/>
                </a:solidFill>
                <a:latin typeface="Calibri"/>
                <a:ea typeface="Calibri"/>
                <a:cs typeface="Calibri"/>
                <a:sym typeface="Calibri"/>
              </a:rPr>
              <a:t> Consistency</a:t>
            </a:r>
            <a:r>
              <a:rPr lang="en-US" sz="2100" b="0" i="0" u="none" strike="noStrike" cap="none">
                <a:solidFill>
                  <a:srgbClr val="000000"/>
                </a:solidFill>
                <a:latin typeface="Calibri"/>
                <a:ea typeface="Calibri"/>
                <a:cs typeface="Calibri"/>
                <a:sym typeface="Calibri"/>
              </a:rPr>
              <a:t> (among replicated copies) </a:t>
            </a:r>
            <a:endParaRPr/>
          </a:p>
          <a:p>
            <a:pPr marL="720000" marR="0" lvl="0" indent="-342900" algn="l" rtl="0">
              <a:lnSpc>
                <a:spcPct val="100000"/>
              </a:lnSpc>
              <a:spcBef>
                <a:spcPts val="0"/>
              </a:spcBef>
              <a:spcAft>
                <a:spcPts val="0"/>
              </a:spcAft>
              <a:buClr>
                <a:schemeClr val="dk1"/>
              </a:buClr>
              <a:buSzPts val="2100"/>
              <a:buFont typeface="Arial"/>
              <a:buChar char="•"/>
            </a:pPr>
            <a:r>
              <a:rPr lang="en-US" sz="2100" b="1" i="0" u="none" strike="noStrike" cap="none">
                <a:solidFill>
                  <a:schemeClr val="dk1"/>
                </a:solidFill>
                <a:latin typeface="Calibri"/>
                <a:ea typeface="Calibri"/>
                <a:cs typeface="Calibri"/>
                <a:sym typeface="Calibri"/>
              </a:rPr>
              <a:t>A </a:t>
            </a:r>
            <a:r>
              <a:rPr lang="en-US" sz="2100" b="1" i="0" u="none" strike="noStrike" cap="none">
                <a:solidFill>
                  <a:srgbClr val="0070C0"/>
                </a:solidFill>
                <a:latin typeface="Calibri"/>
                <a:ea typeface="Calibri"/>
                <a:cs typeface="Calibri"/>
                <a:sym typeface="Calibri"/>
              </a:rPr>
              <a:t>- Availability</a:t>
            </a:r>
            <a:r>
              <a:rPr lang="en-US" sz="2100" b="0" i="0" u="none" strike="noStrike" cap="none">
                <a:solidFill>
                  <a:srgbClr val="000000"/>
                </a:solidFill>
                <a:latin typeface="Calibri"/>
                <a:ea typeface="Calibri"/>
                <a:cs typeface="Calibri"/>
                <a:sym typeface="Calibri"/>
              </a:rPr>
              <a:t> (of the system for read and write operations) </a:t>
            </a:r>
            <a:endParaRPr/>
          </a:p>
          <a:p>
            <a:pPr marL="720000" marR="0" lvl="0" indent="-342900" algn="l" rtl="0">
              <a:lnSpc>
                <a:spcPct val="100000"/>
              </a:lnSpc>
              <a:spcBef>
                <a:spcPts val="0"/>
              </a:spcBef>
              <a:spcAft>
                <a:spcPts val="0"/>
              </a:spcAft>
              <a:buClr>
                <a:schemeClr val="dk1"/>
              </a:buClr>
              <a:buSzPts val="2100"/>
              <a:buFont typeface="Arial"/>
              <a:buChar char="•"/>
            </a:pPr>
            <a:r>
              <a:rPr lang="en-US" sz="2100" b="1" i="0" u="none" strike="noStrike" cap="none">
                <a:solidFill>
                  <a:schemeClr val="dk1"/>
                </a:solidFill>
                <a:latin typeface="Calibri"/>
                <a:ea typeface="Calibri"/>
                <a:cs typeface="Calibri"/>
                <a:sym typeface="Calibri"/>
              </a:rPr>
              <a:t>P</a:t>
            </a:r>
            <a:r>
              <a:rPr lang="en-US" sz="2100" b="1" i="0" u="none" strike="noStrike" cap="none">
                <a:solidFill>
                  <a:srgbClr val="0070C0"/>
                </a:solidFill>
                <a:latin typeface="Calibri"/>
                <a:ea typeface="Calibri"/>
                <a:cs typeface="Calibri"/>
                <a:sym typeface="Calibri"/>
              </a:rPr>
              <a:t> - Partition tolerance </a:t>
            </a:r>
            <a:r>
              <a:rPr lang="en-US" sz="2100" b="1" i="0" u="none" strike="noStrike" cap="none">
                <a:solidFill>
                  <a:schemeClr val="dk1"/>
                </a:solidFill>
                <a:latin typeface="Calibri"/>
                <a:ea typeface="Calibri"/>
                <a:cs typeface="Calibri"/>
                <a:sym typeface="Calibri"/>
              </a:rPr>
              <a:t>(</a:t>
            </a:r>
            <a:r>
              <a:rPr lang="en-US" sz="2100" b="0" i="0" u="none" strike="noStrike" cap="none">
                <a:solidFill>
                  <a:srgbClr val="000000"/>
                </a:solidFill>
                <a:latin typeface="Calibri"/>
                <a:ea typeface="Calibri"/>
                <a:cs typeface="Calibri"/>
                <a:sym typeface="Calibri"/>
              </a:rPr>
              <a:t>in the face of the nodes in the system being </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     partitioned by a network fault). </a:t>
            </a:r>
            <a:endParaRPr/>
          </a:p>
          <a:p>
            <a:pPr marL="342900" marR="0" lvl="0" indent="-342900" algn="l" rtl="0">
              <a:lnSpc>
                <a:spcPct val="120000"/>
              </a:lnSpc>
              <a:spcBef>
                <a:spcPts val="400"/>
              </a:spcBef>
              <a:spcAft>
                <a:spcPts val="0"/>
              </a:spcAft>
              <a:buClr>
                <a:srgbClr val="000000"/>
              </a:buClr>
              <a:buSzPts val="2100"/>
              <a:buFont typeface="Arial"/>
              <a:buChar char="•"/>
            </a:pPr>
            <a:r>
              <a:rPr lang="en-US" sz="2100" b="0" i="0" u="none" strike="noStrike" cap="none">
                <a:solidFill>
                  <a:srgbClr val="000000"/>
                </a:solidFill>
                <a:latin typeface="Calibri"/>
                <a:ea typeface="Calibri"/>
                <a:cs typeface="Calibri"/>
                <a:sym typeface="Calibri"/>
              </a:rPr>
              <a:t>The </a:t>
            </a:r>
            <a:r>
              <a:rPr lang="en-US" sz="2100" b="1" i="0" u="none" strike="noStrike" cap="none">
                <a:solidFill>
                  <a:srgbClr val="C00000"/>
                </a:solidFill>
                <a:latin typeface="Calibri"/>
                <a:ea typeface="Calibri"/>
                <a:cs typeface="Calibri"/>
                <a:sym typeface="Calibri"/>
              </a:rPr>
              <a:t>CAP theorem</a:t>
            </a:r>
            <a:r>
              <a:rPr lang="en-US" sz="2100" b="0" i="0" u="none" strike="noStrike" cap="none">
                <a:solidFill>
                  <a:srgbClr val="000000"/>
                </a:solidFill>
                <a:latin typeface="Calibri"/>
                <a:ea typeface="Calibri"/>
                <a:cs typeface="Calibri"/>
                <a:sym typeface="Calibri"/>
              </a:rPr>
              <a:t> states that </a:t>
            </a:r>
            <a:r>
              <a:rPr lang="en-US" sz="2100" b="1" i="0" u="none" strike="noStrike" cap="none">
                <a:solidFill>
                  <a:srgbClr val="000000"/>
                </a:solidFill>
                <a:latin typeface="Calibri"/>
                <a:ea typeface="Calibri"/>
                <a:cs typeface="Calibri"/>
                <a:sym typeface="Calibri"/>
              </a:rPr>
              <a:t>it is not possible to guarantee all three of the </a:t>
            </a:r>
            <a:br>
              <a:rPr lang="en-US" sz="2100" b="1" i="0" u="none" strike="noStrike" cap="none">
                <a:solidFill>
                  <a:srgbClr val="000000"/>
                </a:solidFill>
                <a:latin typeface="Calibri"/>
                <a:ea typeface="Calibri"/>
                <a:cs typeface="Calibri"/>
                <a:sym typeface="Calibri"/>
              </a:rPr>
            </a:br>
            <a:r>
              <a:rPr lang="en-US" sz="2100" b="1" i="0" u="none" strike="noStrike" cap="none">
                <a:solidFill>
                  <a:srgbClr val="000000"/>
                </a:solidFill>
                <a:latin typeface="Calibri"/>
                <a:ea typeface="Calibri"/>
                <a:cs typeface="Calibri"/>
                <a:sym typeface="Calibri"/>
              </a:rPr>
              <a:t>desirable properties – consistency, availability, and partition tolerance at the same time in a distributed system with data replication</a:t>
            </a:r>
            <a:r>
              <a:rPr lang="en-US" sz="2100" b="0" i="0" u="none" strike="noStrike" cap="none">
                <a:solidFill>
                  <a:srgbClr val="000000"/>
                </a:solidFill>
                <a:latin typeface="Calibri"/>
                <a:ea typeface="Calibri"/>
                <a:cs typeface="Calibri"/>
                <a:sym typeface="Calibri"/>
              </a:rPr>
              <a:t>. We can strongly support only two of the three properties </a:t>
            </a:r>
            <a:endParaRPr/>
          </a:p>
        </p:txBody>
      </p:sp>
      <p:pic>
        <p:nvPicPr>
          <p:cNvPr id="175" name="Google Shape;175;p2"/>
          <p:cNvPicPr preferRelativeResize="0"/>
          <p:nvPr/>
        </p:nvPicPr>
        <p:blipFill rotWithShape="1">
          <a:blip r:embed="rId3">
            <a:alphaModFix/>
          </a:blip>
          <a:srcRect/>
          <a:stretch/>
        </p:blipFill>
        <p:spPr>
          <a:xfrm>
            <a:off x="9345086" y="1609416"/>
            <a:ext cx="2795337" cy="406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
          <p:cNvPicPr preferRelativeResize="0"/>
          <p:nvPr/>
        </p:nvPicPr>
        <p:blipFill rotWithShape="1">
          <a:blip r:embed="rId3">
            <a:alphaModFix/>
          </a:blip>
          <a:srcRect/>
          <a:stretch/>
        </p:blipFill>
        <p:spPr>
          <a:xfrm>
            <a:off x="7362825" y="777923"/>
            <a:ext cx="4829175" cy="3174257"/>
          </a:xfrm>
          <a:prstGeom prst="rect">
            <a:avLst/>
          </a:prstGeom>
          <a:noFill/>
          <a:ln>
            <a:noFill/>
          </a:ln>
        </p:spPr>
      </p:pic>
      <p:sp>
        <p:nvSpPr>
          <p:cNvPr id="182" name="Google Shape;182;p3"/>
          <p:cNvSpPr/>
          <p:nvPr/>
        </p:nvSpPr>
        <p:spPr>
          <a:xfrm>
            <a:off x="167459" y="534706"/>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 Example</a:t>
            </a:r>
            <a:endParaRPr sz="2400" b="1" i="0" u="none" strike="noStrike" cap="none">
              <a:solidFill>
                <a:srgbClr val="C55A11"/>
              </a:solidFill>
              <a:latin typeface="Calibri"/>
              <a:ea typeface="Calibri"/>
              <a:cs typeface="Calibri"/>
              <a:sym typeface="Calibri"/>
            </a:endParaRPr>
          </a:p>
        </p:txBody>
      </p:sp>
      <p:cxnSp>
        <p:nvCxnSpPr>
          <p:cNvPr id="183" name="Google Shape;183;p3"/>
          <p:cNvCxnSpPr/>
          <p:nvPr/>
        </p:nvCxnSpPr>
        <p:spPr>
          <a:xfrm>
            <a:off x="0" y="1123735"/>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84" name="Google Shape;184;p3"/>
          <p:cNvSpPr/>
          <p:nvPr/>
        </p:nvSpPr>
        <p:spPr>
          <a:xfrm>
            <a:off x="143709" y="13504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185" name="Google Shape;185;p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p3"/>
          <p:cNvSpPr txBox="1"/>
          <p:nvPr/>
        </p:nvSpPr>
        <p:spPr>
          <a:xfrm>
            <a:off x="143709" y="1123735"/>
            <a:ext cx="12036425" cy="554154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Imagine a distributed system consisting of two nodes:</a:t>
            </a:r>
            <a:endParaRPr dirty="0"/>
          </a:p>
          <a:p>
            <a:pPr marL="342900" marR="0" lvl="0" indent="-342900" algn="l" rtl="0">
              <a:lnSpc>
                <a:spcPct val="1200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The distributed system acts as a plain register with the value of </a:t>
            </a:r>
            <a:br>
              <a:rPr lang="en-US" sz="2100" b="0" i="0" u="none" strike="noStrike" cap="none" dirty="0">
                <a:solidFill>
                  <a:srgbClr val="000000"/>
                </a:solidFill>
                <a:latin typeface="Calibri"/>
                <a:ea typeface="Calibri"/>
                <a:cs typeface="Calibri"/>
                <a:sym typeface="Calibri"/>
              </a:rPr>
            </a:br>
            <a:r>
              <a:rPr lang="en-US" sz="2100" b="0" i="0" u="none" strike="noStrike" cap="none" dirty="0">
                <a:solidFill>
                  <a:srgbClr val="000000"/>
                </a:solidFill>
                <a:latin typeface="Calibri"/>
                <a:ea typeface="Calibri"/>
                <a:cs typeface="Calibri"/>
                <a:sym typeface="Calibri"/>
              </a:rPr>
              <a:t>variable X. </a:t>
            </a:r>
            <a:endParaRPr dirty="0"/>
          </a:p>
          <a:p>
            <a:pPr marL="342900" marR="0" lvl="0" indent="-342900" algn="l" rtl="0">
              <a:lnSpc>
                <a:spcPct val="1200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There’s a network failure that results in a network partition </a:t>
            </a:r>
            <a:br>
              <a:rPr lang="en-US" sz="2100" b="0" i="0" u="none" strike="noStrike" cap="none" dirty="0">
                <a:solidFill>
                  <a:srgbClr val="000000"/>
                </a:solidFill>
                <a:latin typeface="Calibri"/>
                <a:ea typeface="Calibri"/>
                <a:cs typeface="Calibri"/>
                <a:sym typeface="Calibri"/>
              </a:rPr>
            </a:br>
            <a:r>
              <a:rPr lang="en-US" sz="2100" b="0" i="0" u="none" strike="noStrike" cap="none" dirty="0">
                <a:solidFill>
                  <a:srgbClr val="000000"/>
                </a:solidFill>
                <a:latin typeface="Calibri"/>
                <a:ea typeface="Calibri"/>
                <a:cs typeface="Calibri"/>
                <a:sym typeface="Calibri"/>
              </a:rPr>
              <a:t>between the two nodes in the system. </a:t>
            </a:r>
            <a:endParaRPr dirty="0"/>
          </a:p>
          <a:p>
            <a:pPr marL="342900" marR="0" lvl="0" indent="-342900" algn="l" rtl="0">
              <a:lnSpc>
                <a:spcPct val="1200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An end-user performs a write request, and then a read request.</a:t>
            </a:r>
            <a:endParaRPr dirty="0"/>
          </a:p>
          <a:p>
            <a:pPr marL="342900" marR="0" lvl="0" indent="-342900" algn="l" rtl="0">
              <a:lnSpc>
                <a:spcPct val="1200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Let’s examine a case where a different node of the system </a:t>
            </a:r>
            <a:br>
              <a:rPr lang="en-US" sz="2100" b="0" i="0" u="none" strike="noStrike" cap="none" dirty="0">
                <a:solidFill>
                  <a:srgbClr val="000000"/>
                </a:solidFill>
                <a:latin typeface="Calibri"/>
                <a:ea typeface="Calibri"/>
                <a:cs typeface="Calibri"/>
                <a:sym typeface="Calibri"/>
              </a:rPr>
            </a:br>
            <a:r>
              <a:rPr lang="en-US" sz="2100" b="0" i="0" u="none" strike="noStrike" cap="none" dirty="0">
                <a:solidFill>
                  <a:srgbClr val="000000"/>
                </a:solidFill>
                <a:latin typeface="Calibri"/>
                <a:ea typeface="Calibri"/>
                <a:cs typeface="Calibri"/>
                <a:sym typeface="Calibri"/>
              </a:rPr>
              <a:t>processes each request. In this case, our system has two options:</a:t>
            </a:r>
            <a:endParaRPr dirty="0"/>
          </a:p>
          <a:p>
            <a:pPr marL="720000" marR="0" lvl="0" indent="-342900" algn="l" rtl="0">
              <a:lnSpc>
                <a:spcPct val="1200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It can fail at one of the requests, breaking the system’s availability</a:t>
            </a:r>
            <a:endParaRPr dirty="0"/>
          </a:p>
          <a:p>
            <a:pPr marL="720000" marR="0" lvl="0" indent="-342900" algn="l" rtl="0">
              <a:lnSpc>
                <a:spcPct val="1200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It can execute both requests, returning a stale value from the read request and breaking the system’s consistency</a:t>
            </a:r>
            <a:endParaRPr dirty="0"/>
          </a:p>
          <a:p>
            <a:pPr marL="342900" marR="0" lvl="0" indent="-342900" algn="l" rtl="0">
              <a:lnSpc>
                <a:spcPct val="1200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The system can’t process both requests successfully while also ensuring that the read returns the latest value written by the write. </a:t>
            </a:r>
            <a:endParaRPr dirty="0"/>
          </a:p>
          <a:p>
            <a:pPr marL="342900" marR="0" lvl="0" indent="-342900" algn="l" rtl="0">
              <a:lnSpc>
                <a:spcPct val="120000"/>
              </a:lnSpc>
              <a:spcBef>
                <a:spcPts val="0"/>
              </a:spcBef>
              <a:spcAft>
                <a:spcPts val="0"/>
              </a:spcAft>
              <a:buClr>
                <a:srgbClr val="000000"/>
              </a:buClr>
              <a:buSzPts val="2100"/>
              <a:buFont typeface="Arial"/>
              <a:buChar char="•"/>
            </a:pPr>
            <a:r>
              <a:rPr lang="en-US" sz="2100" b="0" i="0" u="none" strike="noStrike" cap="none" dirty="0">
                <a:solidFill>
                  <a:srgbClr val="000000"/>
                </a:solidFill>
                <a:latin typeface="Calibri"/>
                <a:ea typeface="Calibri"/>
                <a:cs typeface="Calibri"/>
                <a:sym typeface="Calibri"/>
              </a:rPr>
              <a:t>This is because the results of the write operation can’t be propagated from node A to node B because of the </a:t>
            </a:r>
            <a:r>
              <a:rPr lang="en-US" sz="2100" b="0" i="0" u="none" strike="noStrike" cap="none">
                <a:solidFill>
                  <a:srgbClr val="000000"/>
                </a:solidFill>
                <a:latin typeface="Calibri"/>
                <a:ea typeface="Calibri"/>
                <a:cs typeface="Calibri"/>
                <a:sym typeface="Calibri"/>
              </a:rPr>
              <a:t>network </a:t>
            </a:r>
            <a:r>
              <a:rPr lang="en-US" sz="2100">
                <a:latin typeface="Calibri"/>
                <a:ea typeface="Calibri"/>
                <a:cs typeface="Calibri"/>
                <a:sym typeface="Calibri"/>
              </a:rPr>
              <a:t>partition</a:t>
            </a:r>
            <a:r>
              <a:rPr lang="en-US" sz="2100" b="0" i="0" u="none" strike="noStrike" cap="none">
                <a:solidFill>
                  <a:srgbClr val="000000"/>
                </a:solidFill>
                <a:latin typeface="Calibri"/>
                <a:ea typeface="Calibri"/>
                <a:cs typeface="Calibri"/>
                <a:sym typeface="Calibri"/>
              </a:rPr>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4"/>
          <p:cNvPicPr preferRelativeResize="0"/>
          <p:nvPr/>
        </p:nvPicPr>
        <p:blipFill rotWithShape="1">
          <a:blip r:embed="rId3">
            <a:alphaModFix/>
          </a:blip>
          <a:srcRect/>
          <a:stretch/>
        </p:blipFill>
        <p:spPr>
          <a:xfrm>
            <a:off x="5876925" y="3108961"/>
            <a:ext cx="6315075" cy="3749039"/>
          </a:xfrm>
          <a:prstGeom prst="rect">
            <a:avLst/>
          </a:prstGeom>
          <a:noFill/>
          <a:ln>
            <a:noFill/>
          </a:ln>
        </p:spPr>
      </p:pic>
      <p:sp>
        <p:nvSpPr>
          <p:cNvPr id="192" name="Google Shape;192;p4"/>
          <p:cNvSpPr txBox="1"/>
          <p:nvPr/>
        </p:nvSpPr>
        <p:spPr>
          <a:xfrm>
            <a:off x="77787" y="1277269"/>
            <a:ext cx="12036425" cy="5580731"/>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120000"/>
              </a:lnSpc>
              <a:spcBef>
                <a:spcPts val="0"/>
              </a:spcBef>
              <a:spcAft>
                <a:spcPts val="0"/>
              </a:spcAft>
              <a:buClr>
                <a:srgbClr val="C00000"/>
              </a:buClr>
              <a:buSzPts val="1900"/>
              <a:buFont typeface="Calibri"/>
              <a:buAutoNum type="arabicPeriod"/>
            </a:pPr>
            <a:r>
              <a:rPr lang="en-US" sz="1900" b="1" i="0" u="none" strike="noStrike" cap="none">
                <a:solidFill>
                  <a:srgbClr val="C00000"/>
                </a:solidFill>
                <a:latin typeface="Calibri"/>
                <a:ea typeface="Calibri"/>
                <a:cs typeface="Calibri"/>
                <a:sym typeface="Calibri"/>
              </a:rPr>
              <a:t>Consistency (C) </a:t>
            </a:r>
            <a:r>
              <a:rPr lang="en-US" sz="1800" b="0" i="0" u="none" strike="noStrike" cap="none">
                <a:solidFill>
                  <a:srgbClr val="000000"/>
                </a:solidFill>
                <a:latin typeface="Calibri"/>
                <a:ea typeface="Calibri"/>
                <a:cs typeface="Calibri"/>
                <a:sym typeface="Calibri"/>
              </a:rPr>
              <a:t>Consistency means that the nodes will have the same copies of a replicated data item visible for various transactions.  </a:t>
            </a:r>
            <a:r>
              <a:rPr lang="en-US" sz="1900" b="0" i="0" u="none" strike="noStrike" cap="none">
                <a:solidFill>
                  <a:srgbClr val="000000"/>
                </a:solidFill>
                <a:latin typeface="Calibri"/>
                <a:ea typeface="Calibri"/>
                <a:cs typeface="Calibri"/>
                <a:sym typeface="Calibri"/>
              </a:rPr>
              <a:t>It’s the </a:t>
            </a:r>
            <a:r>
              <a:rPr lang="en-US" sz="1800" b="0" i="0" u="none" strike="noStrike" cap="none">
                <a:solidFill>
                  <a:srgbClr val="000000"/>
                </a:solidFill>
                <a:latin typeface="Calibri"/>
                <a:ea typeface="Calibri"/>
                <a:cs typeface="Calibri"/>
                <a:sym typeface="Calibri"/>
              </a:rPr>
              <a:t>guarantee that every node in a distributed cluster returns the same, most recently updated value of a successful write at any logical time. </a:t>
            </a:r>
            <a:endParaRPr/>
          </a:p>
          <a:p>
            <a:pPr marL="450000" marR="0" lvl="0" indent="-450000" algn="l" rtl="0">
              <a:lnSpc>
                <a:spcPct val="120000"/>
              </a:lnSpc>
              <a:spcBef>
                <a:spcPts val="0"/>
              </a:spcBef>
              <a:spcAft>
                <a:spcPts val="0"/>
              </a:spcAft>
              <a:buNone/>
            </a:pPr>
            <a:r>
              <a:rPr lang="en-US" sz="1800" b="0" i="0" u="none" strike="noStrike" cap="none">
                <a:solidFill>
                  <a:srgbClr val="000000"/>
                </a:solidFill>
                <a:latin typeface="Calibri"/>
                <a:ea typeface="Calibri"/>
                <a:cs typeface="Calibri"/>
                <a:sym typeface="Calibri"/>
              </a:rPr>
              <a:t>	In CAP, the term consistency refers to the consistency of the values in different copies of the same data item in a replicated distributed system. This can be verified if all reads initiated after a successful write return the same and latest value at any given logical time.</a:t>
            </a:r>
            <a:endParaRPr/>
          </a:p>
          <a:p>
            <a:pPr marL="612000" marR="0" lvl="0" indent="-251999" algn="l" rtl="0">
              <a:lnSpc>
                <a:spcPct val="12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Calibri"/>
                <a:ea typeface="Calibri"/>
                <a:cs typeface="Calibri"/>
                <a:sym typeface="Calibri"/>
              </a:rPr>
              <a:t>Performing a read operation will return the value of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the most recent write operation causing all nodes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to return the same data. </a:t>
            </a:r>
            <a:endParaRPr/>
          </a:p>
          <a:p>
            <a:pPr marL="612000" marR="0" lvl="0" indent="-251999" algn="l" rtl="0">
              <a:lnSpc>
                <a:spcPct val="12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Calibri"/>
                <a:ea typeface="Calibri"/>
                <a:cs typeface="Calibri"/>
                <a:sym typeface="Calibri"/>
              </a:rPr>
              <a:t>A system has consistency if a transaction starts with the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system in a consistent state, and ends with the system in a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consistent state (may have an inconsistent state during a transaction,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but the entire transaction gets rolled back if there is an error). </a:t>
            </a:r>
            <a:endParaRPr/>
          </a:p>
          <a:p>
            <a:pPr marL="612000" marR="0" lvl="0" indent="-251999" algn="l" rtl="0">
              <a:lnSpc>
                <a:spcPct val="12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Calibri"/>
                <a:ea typeface="Calibri"/>
                <a:cs typeface="Calibri"/>
                <a:sym typeface="Calibri"/>
              </a:rPr>
              <a:t>In the image, we have 2 different records (“Bulbasaur” and “Pikachu”) at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different timestamps. The output on the third partition is “Pikachu”,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    the latest input although it will need time to update and be Available.</a:t>
            </a:r>
            <a:endParaRPr/>
          </a:p>
        </p:txBody>
      </p:sp>
      <p:sp>
        <p:nvSpPr>
          <p:cNvPr id="193" name="Google Shape;193;p4"/>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a:t>
            </a:r>
            <a:endParaRPr sz="2400" b="1" i="0" u="none" strike="noStrike" cap="none">
              <a:solidFill>
                <a:srgbClr val="C55A11"/>
              </a:solidFill>
              <a:latin typeface="Calibri"/>
              <a:ea typeface="Calibri"/>
              <a:cs typeface="Calibri"/>
              <a:sym typeface="Calibri"/>
            </a:endParaRPr>
          </a:p>
        </p:txBody>
      </p:sp>
      <p:cxnSp>
        <p:nvCxnSpPr>
          <p:cNvPr id="194" name="Google Shape;194;p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95" name="Google Shape;195;p4"/>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196" name="Google Shape;196;p4"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5"/>
          <p:cNvPicPr preferRelativeResize="0"/>
          <p:nvPr/>
        </p:nvPicPr>
        <p:blipFill rotWithShape="1">
          <a:blip r:embed="rId3">
            <a:alphaModFix/>
          </a:blip>
          <a:srcRect/>
          <a:stretch/>
        </p:blipFill>
        <p:spPr>
          <a:xfrm>
            <a:off x="5745080" y="2247716"/>
            <a:ext cx="6286500" cy="4610284"/>
          </a:xfrm>
          <a:prstGeom prst="rect">
            <a:avLst/>
          </a:prstGeom>
          <a:noFill/>
          <a:ln>
            <a:noFill/>
          </a:ln>
        </p:spPr>
      </p:pic>
      <p:sp>
        <p:nvSpPr>
          <p:cNvPr id="202" name="Google Shape;202;p5"/>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a:t>
            </a:r>
            <a:endParaRPr sz="2400" b="1" i="0" u="none" strike="noStrike" cap="none">
              <a:solidFill>
                <a:srgbClr val="C55A11"/>
              </a:solidFill>
              <a:latin typeface="Calibri"/>
              <a:ea typeface="Calibri"/>
              <a:cs typeface="Calibri"/>
              <a:sym typeface="Calibri"/>
            </a:endParaRPr>
          </a:p>
        </p:txBody>
      </p:sp>
      <p:cxnSp>
        <p:nvCxnSpPr>
          <p:cNvPr id="203" name="Google Shape;203;p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04" name="Google Shape;204;p5"/>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205" name="Google Shape;205;p5"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6" name="Google Shape;206;p5"/>
          <p:cNvSpPr txBox="1"/>
          <p:nvPr/>
        </p:nvSpPr>
        <p:spPr>
          <a:xfrm>
            <a:off x="155575" y="1316458"/>
            <a:ext cx="11876005" cy="4460516"/>
          </a:xfrm>
          <a:prstGeom prst="rect">
            <a:avLst/>
          </a:prstGeom>
          <a:noFill/>
          <a:ln>
            <a:noFill/>
          </a:ln>
        </p:spPr>
        <p:txBody>
          <a:bodyPr spcFirstLastPara="1" wrap="square" lIns="91425" tIns="45700" rIns="91425" bIns="45700" anchor="t" anchorCtr="0">
            <a:spAutoFit/>
          </a:bodyPr>
          <a:lstStyle/>
          <a:p>
            <a:pPr marL="450000" marR="0" lvl="0" indent="-450000" algn="l" rtl="0">
              <a:lnSpc>
                <a:spcPct val="120000"/>
              </a:lnSpc>
              <a:spcBef>
                <a:spcPts val="0"/>
              </a:spcBef>
              <a:spcAft>
                <a:spcPts val="0"/>
              </a:spcAft>
              <a:buClr>
                <a:srgbClr val="C00000"/>
              </a:buClr>
              <a:buSzPts val="2100"/>
              <a:buFont typeface="Calibri"/>
              <a:buAutoNum type="arabicPeriod" startAt="2"/>
            </a:pPr>
            <a:r>
              <a:rPr lang="en-US" sz="2100" b="1" i="0" u="none" strike="noStrike" cap="none">
                <a:solidFill>
                  <a:srgbClr val="C00000"/>
                </a:solidFill>
                <a:latin typeface="Calibri"/>
                <a:ea typeface="Calibri"/>
                <a:cs typeface="Calibri"/>
                <a:sym typeface="Calibri"/>
              </a:rPr>
              <a:t>Availability (A) </a:t>
            </a:r>
            <a:r>
              <a:rPr lang="en-US" sz="2100" b="0" i="0" u="none" strike="noStrike" cap="none">
                <a:solidFill>
                  <a:srgbClr val="000000"/>
                </a:solidFill>
                <a:latin typeface="Calibri"/>
                <a:ea typeface="Calibri"/>
                <a:cs typeface="Calibri"/>
                <a:sym typeface="Calibri"/>
              </a:rPr>
              <a:t>Availability means that each read or write request for a data item from a client to a node will either be processed successfully or will receive a message that the operation cannot be completed (if not in failed state).</a:t>
            </a:r>
            <a:endParaRPr sz="2100" b="0" i="0" u="none" strike="noStrike" cap="none">
              <a:solidFill>
                <a:srgbClr val="000000"/>
              </a:solidFill>
              <a:latin typeface="Calibri"/>
              <a:ea typeface="Calibri"/>
              <a:cs typeface="Calibri"/>
              <a:sym typeface="Calibri"/>
            </a:endParaRPr>
          </a:p>
          <a:p>
            <a:pPr marL="810000" marR="0" lvl="0" indent="-457200" algn="l" rtl="0">
              <a:lnSpc>
                <a:spcPct val="120000"/>
              </a:lnSpc>
              <a:spcBef>
                <a:spcPts val="500"/>
              </a:spcBef>
              <a:spcAft>
                <a:spcPts val="0"/>
              </a:spcAft>
              <a:buClr>
                <a:srgbClr val="000000"/>
              </a:buClr>
              <a:buSzPts val="2100"/>
              <a:buFont typeface="Noto Sans Symbols"/>
              <a:buChar char="▪"/>
            </a:pPr>
            <a:r>
              <a:rPr lang="en-US" sz="2100" b="0" i="0" u="none" strike="noStrike" cap="none">
                <a:solidFill>
                  <a:srgbClr val="000000"/>
                </a:solidFill>
                <a:latin typeface="Calibri"/>
                <a:ea typeface="Calibri"/>
                <a:cs typeface="Calibri"/>
                <a:sym typeface="Calibri"/>
              </a:rPr>
              <a:t>All working nodes in the distributed </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system return a valid response for any </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request, without exception</a:t>
            </a:r>
            <a:endParaRPr/>
          </a:p>
          <a:p>
            <a:pPr marL="810000" marR="0" lvl="0" indent="-457200" algn="l" rtl="0">
              <a:lnSpc>
                <a:spcPct val="120000"/>
              </a:lnSpc>
              <a:spcBef>
                <a:spcPts val="500"/>
              </a:spcBef>
              <a:spcAft>
                <a:spcPts val="0"/>
              </a:spcAft>
              <a:buClr>
                <a:srgbClr val="000000"/>
              </a:buClr>
              <a:buSzPts val="2100"/>
              <a:buFont typeface="Noto Sans Symbols"/>
              <a:buChar char="▪"/>
            </a:pPr>
            <a:r>
              <a:rPr lang="en-US" sz="2100" b="0" i="0" u="none" strike="noStrike" cap="none">
                <a:solidFill>
                  <a:srgbClr val="000000"/>
                </a:solidFill>
                <a:latin typeface="Calibri"/>
                <a:ea typeface="Calibri"/>
                <a:cs typeface="Calibri"/>
                <a:sym typeface="Calibri"/>
              </a:rPr>
              <a:t>Achieving availability in a distributed system </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requires that the system remains operational </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100% of the time, which may need that we have</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“x” servers beyond the “n” servers serving our</a:t>
            </a:r>
            <a:br>
              <a:rPr lang="en-US" sz="2100" b="0" i="0" u="none" strike="noStrike" cap="none">
                <a:solidFill>
                  <a:srgbClr val="000000"/>
                </a:solidFill>
                <a:latin typeface="Calibri"/>
                <a:ea typeface="Calibri"/>
                <a:cs typeface="Calibri"/>
                <a:sym typeface="Calibri"/>
              </a:rPr>
            </a:br>
            <a:r>
              <a:rPr lang="en-US" sz="2100" b="0" i="0" u="none" strike="noStrike" cap="none">
                <a:solidFill>
                  <a:srgbClr val="000000"/>
                </a:solidFill>
                <a:latin typeface="Calibri"/>
                <a:ea typeface="Calibri"/>
                <a:cs typeface="Calibri"/>
                <a:sym typeface="Calibri"/>
              </a:rPr>
              <a:t>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6"/>
          <p:cNvPicPr preferRelativeResize="0"/>
          <p:nvPr/>
        </p:nvPicPr>
        <p:blipFill rotWithShape="1">
          <a:blip r:embed="rId3">
            <a:alphaModFix/>
          </a:blip>
          <a:srcRect/>
          <a:stretch/>
        </p:blipFill>
        <p:spPr>
          <a:xfrm>
            <a:off x="6092830" y="3538452"/>
            <a:ext cx="6115050" cy="3319547"/>
          </a:xfrm>
          <a:prstGeom prst="rect">
            <a:avLst/>
          </a:prstGeom>
          <a:noFill/>
          <a:ln>
            <a:noFill/>
          </a:ln>
        </p:spPr>
      </p:pic>
      <p:sp>
        <p:nvSpPr>
          <p:cNvPr id="212" name="Google Shape;212;p6"/>
          <p:cNvSpPr/>
          <p:nvPr/>
        </p:nvSpPr>
        <p:spPr>
          <a:xfrm>
            <a:off x="155575" y="53753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a:t>
            </a:r>
            <a:endParaRPr sz="2400" b="1" i="0" u="none" strike="noStrike" cap="none">
              <a:solidFill>
                <a:srgbClr val="C55A11"/>
              </a:solidFill>
              <a:latin typeface="Calibri"/>
              <a:ea typeface="Calibri"/>
              <a:cs typeface="Calibri"/>
              <a:sym typeface="Calibri"/>
            </a:endParaRPr>
          </a:p>
        </p:txBody>
      </p:sp>
      <p:cxnSp>
        <p:nvCxnSpPr>
          <p:cNvPr id="213" name="Google Shape;213;p6"/>
          <p:cNvCxnSpPr/>
          <p:nvPr/>
        </p:nvCxnSpPr>
        <p:spPr>
          <a:xfrm>
            <a:off x="0" y="1139994"/>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14" name="Google Shape;214;p6"/>
          <p:cNvSpPr/>
          <p:nvPr/>
        </p:nvSpPr>
        <p:spPr>
          <a:xfrm>
            <a:off x="123491" y="13788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215" name="Google Shape;215;p6"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6"/>
          <p:cNvSpPr txBox="1"/>
          <p:nvPr/>
        </p:nvSpPr>
        <p:spPr>
          <a:xfrm>
            <a:off x="123491" y="1139994"/>
            <a:ext cx="12192000" cy="575298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20000"/>
              </a:lnSpc>
              <a:spcBef>
                <a:spcPts val="0"/>
              </a:spcBef>
              <a:spcAft>
                <a:spcPts val="0"/>
              </a:spcAft>
              <a:buClr>
                <a:srgbClr val="C00000"/>
              </a:buClr>
              <a:buSzPts val="2200"/>
              <a:buFont typeface="Calibri"/>
              <a:buAutoNum type="arabicPeriod" startAt="3"/>
            </a:pPr>
            <a:r>
              <a:rPr lang="en-US" sz="2200" b="1" i="0" u="none" strike="noStrike" cap="none">
                <a:solidFill>
                  <a:srgbClr val="C00000"/>
                </a:solidFill>
                <a:latin typeface="Calibri"/>
                <a:ea typeface="Calibri"/>
                <a:cs typeface="Calibri"/>
                <a:sym typeface="Calibri"/>
              </a:rPr>
              <a:t>Partition Tolerance</a:t>
            </a:r>
            <a:r>
              <a:rPr lang="en-US" sz="2200" b="0" i="0" u="none" strike="noStrike" cap="none">
                <a:solidFill>
                  <a:srgbClr val="C00000"/>
                </a:solidFill>
                <a:latin typeface="Calibri"/>
                <a:ea typeface="Calibri"/>
                <a:cs typeface="Calibri"/>
                <a:sym typeface="Calibri"/>
              </a:rPr>
              <a:t> (P) </a:t>
            </a:r>
            <a:r>
              <a:rPr lang="en-US" sz="2200" b="0" i="0" u="none" strike="noStrike" cap="none">
                <a:solidFill>
                  <a:srgbClr val="000000"/>
                </a:solidFill>
                <a:latin typeface="Calibri"/>
                <a:ea typeface="Calibri"/>
                <a:cs typeface="Calibri"/>
                <a:sym typeface="Calibri"/>
              </a:rPr>
              <a:t>Partition tolerance requires that a system be able to re-route a communication when there are temporary breaks or failures in the network (network partitions).</a:t>
            </a:r>
            <a:endParaRPr/>
          </a:p>
          <a:p>
            <a:pPr marL="900000" marR="0" lvl="0" indent="-457200" algn="l" rtl="0">
              <a:lnSpc>
                <a:spcPct val="120000"/>
              </a:lnSpc>
              <a:spcBef>
                <a:spcPts val="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It means that the system continues to function and upholds its consistency guarantees in spite of network partitions. </a:t>
            </a:r>
            <a:endParaRPr/>
          </a:p>
          <a:p>
            <a:pPr marL="900000" marR="0" lvl="0" indent="-457200" algn="l" rtl="0">
              <a:lnSpc>
                <a:spcPct val="120000"/>
              </a:lnSpc>
              <a:spcBef>
                <a:spcPts val="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Distributed systems guaranteeing partition tolerance can gracefully recover from partitions once the partition heals.</a:t>
            </a:r>
            <a:endParaRPr/>
          </a:p>
          <a:p>
            <a:pPr marL="900000" marR="0" lvl="0" indent="-457200" algn="l" rtl="0">
              <a:lnSpc>
                <a:spcPct val="120000"/>
              </a:lnSpc>
              <a:spcBef>
                <a:spcPts val="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This condition states that the system continues to run, despite the number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of messages being delayed by the network between nodes. </a:t>
            </a:r>
            <a:endParaRPr/>
          </a:p>
          <a:p>
            <a:pPr marL="900000" marR="0" lvl="0" indent="-457200" algn="l" rtl="0">
              <a:lnSpc>
                <a:spcPct val="120000"/>
              </a:lnSpc>
              <a:spcBef>
                <a:spcPts val="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A system that is partition-tolerant can sustain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any amount of network failure that doesn’t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result in a failure of the entire network. </a:t>
            </a:r>
            <a:endParaRPr/>
          </a:p>
          <a:p>
            <a:pPr marL="900000" marR="0" lvl="0" indent="-457200" algn="l" rtl="0">
              <a:lnSpc>
                <a:spcPct val="120000"/>
              </a:lnSpc>
              <a:spcBef>
                <a:spcPts val="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Data records are sufficiently replicated across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combinations of nodes and networks to keep the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system up through intermittent outages.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7"/>
          <p:cNvSpPr/>
          <p:nvPr/>
        </p:nvSpPr>
        <p:spPr>
          <a:xfrm>
            <a:off x="207151" y="651898"/>
            <a:ext cx="913279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 : </a:t>
            </a:r>
            <a:r>
              <a:rPr lang="en-US" sz="2400" b="1" i="0" u="none" strike="noStrike" cap="none">
                <a:solidFill>
                  <a:srgbClr val="0070C0"/>
                </a:solidFill>
                <a:latin typeface="Calibri"/>
                <a:ea typeface="Calibri"/>
                <a:cs typeface="Calibri"/>
                <a:sym typeface="Calibri"/>
              </a:rPr>
              <a:t>Tradeoffs between Requirements (Illustrations)</a:t>
            </a:r>
            <a:endParaRPr sz="2400" b="1" i="0" u="none" strike="noStrike" cap="none">
              <a:solidFill>
                <a:srgbClr val="0070C0"/>
              </a:solidFill>
              <a:latin typeface="Calibri"/>
              <a:ea typeface="Calibri"/>
              <a:cs typeface="Calibri"/>
              <a:sym typeface="Calibri"/>
            </a:endParaRPr>
          </a:p>
        </p:txBody>
      </p:sp>
      <p:cxnSp>
        <p:nvCxnSpPr>
          <p:cNvPr id="222" name="Google Shape;222;p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23" name="Google Shape;223;p7"/>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224" name="Google Shape;224;p7"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7"/>
          <p:cNvSpPr txBox="1"/>
          <p:nvPr/>
        </p:nvSpPr>
        <p:spPr>
          <a:xfrm>
            <a:off x="207152" y="1231973"/>
            <a:ext cx="11984848" cy="562602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200"/>
              <a:buFont typeface="Arial"/>
              <a:buNone/>
            </a:pPr>
            <a:r>
              <a:rPr lang="en-US" sz="2200" b="0" i="0" u="none" strike="noStrike" cap="none">
                <a:solidFill>
                  <a:srgbClr val="000000"/>
                </a:solidFill>
                <a:latin typeface="Calibri"/>
                <a:ea typeface="Calibri"/>
                <a:cs typeface="Calibri"/>
                <a:sym typeface="Calibri"/>
              </a:rPr>
              <a:t>1. </a:t>
            </a:r>
            <a:r>
              <a:rPr lang="en-US" sz="2200" b="1" i="1" u="none" strike="noStrike" cap="none">
                <a:solidFill>
                  <a:srgbClr val="385623"/>
                </a:solidFill>
                <a:latin typeface="Calibri"/>
                <a:ea typeface="Calibri"/>
                <a:cs typeface="Calibri"/>
                <a:sym typeface="Calibri"/>
              </a:rPr>
              <a:t>Availability and Partition-Tolerant </a:t>
            </a:r>
            <a:r>
              <a:rPr lang="en-US" sz="2200" b="1" i="1" u="none" strike="noStrike" cap="none">
                <a:solidFill>
                  <a:srgbClr val="000000"/>
                </a:solidFill>
                <a:latin typeface="Calibri"/>
                <a:ea typeface="Calibri"/>
                <a:cs typeface="Calibri"/>
                <a:sym typeface="Calibri"/>
              </a:rPr>
              <a:t>(</a:t>
            </a:r>
            <a:r>
              <a:rPr lang="en-US" sz="2200" b="1" i="1" u="none" strike="noStrike" cap="none">
                <a:solidFill>
                  <a:srgbClr val="C00000"/>
                </a:solidFill>
                <a:latin typeface="Calibri"/>
                <a:ea typeface="Calibri"/>
                <a:cs typeface="Calibri"/>
                <a:sym typeface="Calibri"/>
              </a:rPr>
              <a:t>Compromised Consistency</a:t>
            </a:r>
            <a:r>
              <a:rPr lang="en-US" sz="2200" b="1" i="1" u="none" strike="noStrike" cap="none">
                <a:solidFill>
                  <a:srgbClr val="000000"/>
                </a:solidFill>
                <a:latin typeface="Calibri"/>
                <a:ea typeface="Calibri"/>
                <a:cs typeface="Calibri"/>
                <a:sym typeface="Calibri"/>
              </a:rPr>
              <a:t>)</a:t>
            </a:r>
            <a:r>
              <a:rPr lang="en-US" sz="2200" b="0" i="0" u="none" strike="noStrike" cap="none">
                <a:solidFill>
                  <a:srgbClr val="000000"/>
                </a:solidFill>
                <a:latin typeface="Calibri"/>
                <a:ea typeface="Calibri"/>
                <a:cs typeface="Calibri"/>
                <a:sym typeface="Calibri"/>
              </a:rPr>
              <a:t>: Say you have two nodes and the link between the two is severed. Since both nodes are up, you can design the system to accept requests on each of the nodes, which will make the system available despite the network being partitioned. However, each node will issue its own results, so by providing high availability and partition tolerance you’ll compromise </a:t>
            </a:r>
            <a:r>
              <a:rPr lang="en-US" sz="2200" b="0" i="1" u="none" strike="noStrike" cap="none">
                <a:solidFill>
                  <a:srgbClr val="C00000"/>
                </a:solidFill>
                <a:latin typeface="Calibri"/>
                <a:ea typeface="Calibri"/>
                <a:cs typeface="Calibri"/>
                <a:sym typeface="Calibri"/>
              </a:rPr>
              <a:t>consistency</a:t>
            </a:r>
            <a:r>
              <a:rPr lang="en-US" sz="2200" b="0" i="0" u="none" strike="noStrike" cap="none">
                <a:solidFill>
                  <a:srgbClr val="000000"/>
                </a:solidFill>
                <a:latin typeface="Calibri"/>
                <a:ea typeface="Calibri"/>
                <a:cs typeface="Calibri"/>
                <a:sym typeface="Calibri"/>
              </a:rPr>
              <a:t>.</a:t>
            </a:r>
            <a:endParaRPr/>
          </a:p>
          <a:p>
            <a:pPr marL="0" marR="0" lvl="0" indent="0" algn="l" rtl="0">
              <a:lnSpc>
                <a:spcPct val="150000"/>
              </a:lnSpc>
              <a:spcBef>
                <a:spcPts val="0"/>
              </a:spcBef>
              <a:spcAft>
                <a:spcPts val="0"/>
              </a:spcAft>
              <a:buClr>
                <a:srgbClr val="000000"/>
              </a:buClr>
              <a:buSzPts val="2200"/>
              <a:buFont typeface="Arial"/>
              <a:buNone/>
            </a:pPr>
            <a:r>
              <a:rPr lang="en-US" sz="2200" b="0" i="0" u="none" strike="noStrike" cap="none">
                <a:solidFill>
                  <a:srgbClr val="000000"/>
                </a:solidFill>
                <a:latin typeface="Calibri"/>
                <a:ea typeface="Calibri"/>
                <a:cs typeface="Calibri"/>
                <a:sym typeface="Calibri"/>
              </a:rPr>
              <a:t>2. </a:t>
            </a:r>
            <a:r>
              <a:rPr lang="en-US" sz="2200" b="1" i="1" u="none" strike="noStrike" cap="none">
                <a:solidFill>
                  <a:srgbClr val="385623"/>
                </a:solidFill>
                <a:latin typeface="Calibri"/>
                <a:ea typeface="Calibri"/>
                <a:cs typeface="Calibri"/>
                <a:sym typeface="Calibri"/>
              </a:rPr>
              <a:t>Consistent and Partition-Tolerant </a:t>
            </a:r>
            <a:r>
              <a:rPr lang="en-US" sz="2200" b="1" i="1" u="none" strike="noStrike" cap="none">
                <a:solidFill>
                  <a:srgbClr val="000000"/>
                </a:solidFill>
                <a:latin typeface="Calibri"/>
                <a:ea typeface="Calibri"/>
                <a:cs typeface="Calibri"/>
                <a:sym typeface="Calibri"/>
              </a:rPr>
              <a:t>(</a:t>
            </a:r>
            <a:r>
              <a:rPr lang="en-US" sz="2200" b="1" i="1" u="none" strike="noStrike" cap="none">
                <a:solidFill>
                  <a:srgbClr val="C00000"/>
                </a:solidFill>
                <a:latin typeface="Calibri"/>
                <a:ea typeface="Calibri"/>
                <a:cs typeface="Calibri"/>
                <a:sym typeface="Calibri"/>
              </a:rPr>
              <a:t>Compromised Availability</a:t>
            </a:r>
            <a:r>
              <a:rPr lang="en-US" sz="2200" b="1" i="1" u="none" strike="noStrike" cap="none">
                <a:solidFill>
                  <a:srgbClr val="000000"/>
                </a:solidFill>
                <a:latin typeface="Calibri"/>
                <a:ea typeface="Calibri"/>
                <a:cs typeface="Calibri"/>
                <a:sym typeface="Calibri"/>
              </a:rPr>
              <a:t>)</a:t>
            </a:r>
            <a:r>
              <a:rPr lang="en-US" sz="2200" b="0" i="0" u="none" strike="noStrike" cap="none">
                <a:solidFill>
                  <a:srgbClr val="000000"/>
                </a:solidFill>
                <a:latin typeface="Calibri"/>
                <a:ea typeface="Calibri"/>
                <a:cs typeface="Calibri"/>
                <a:sym typeface="Calibri"/>
              </a:rPr>
              <a:t>: Say you have three nodes and one node loses its link with the other two. You can create a rule that, a result will be returned only when a majority of nodes agree. So In-spite of having a partition, the system will return a consistent result, but since the separated node won’t be able to reach consensus it won’t be </a:t>
            </a:r>
            <a:r>
              <a:rPr lang="en-US" sz="2200" b="0" i="1" u="none" strike="noStrike" cap="none">
                <a:solidFill>
                  <a:srgbClr val="C00000"/>
                </a:solidFill>
                <a:latin typeface="Calibri"/>
                <a:ea typeface="Calibri"/>
                <a:cs typeface="Calibri"/>
                <a:sym typeface="Calibri"/>
              </a:rPr>
              <a:t>available</a:t>
            </a:r>
            <a:r>
              <a:rPr lang="en-US" sz="2200" b="0" i="0" u="none" strike="noStrike" cap="none">
                <a:solidFill>
                  <a:srgbClr val="000000"/>
                </a:solidFill>
                <a:latin typeface="Calibri"/>
                <a:ea typeface="Calibri"/>
                <a:cs typeface="Calibri"/>
                <a:sym typeface="Calibri"/>
              </a:rPr>
              <a:t> even though it’s up.</a:t>
            </a:r>
            <a:endParaRPr/>
          </a:p>
          <a:p>
            <a:pPr marL="0" marR="0" lvl="0" indent="0" algn="l" rtl="0">
              <a:lnSpc>
                <a:spcPct val="150000"/>
              </a:lnSpc>
              <a:spcBef>
                <a:spcPts val="0"/>
              </a:spcBef>
              <a:spcAft>
                <a:spcPts val="0"/>
              </a:spcAft>
              <a:buClr>
                <a:srgbClr val="000000"/>
              </a:buClr>
              <a:buSzPts val="2200"/>
              <a:buFont typeface="Arial"/>
              <a:buNone/>
            </a:pPr>
            <a:r>
              <a:rPr lang="en-US" sz="2200" b="0" i="0" u="none" strike="noStrike" cap="none">
                <a:solidFill>
                  <a:srgbClr val="000000"/>
                </a:solidFill>
                <a:latin typeface="Calibri"/>
                <a:ea typeface="Calibri"/>
                <a:cs typeface="Calibri"/>
                <a:sym typeface="Calibri"/>
              </a:rPr>
              <a:t>3. </a:t>
            </a:r>
            <a:r>
              <a:rPr lang="en-US" sz="2200" b="1" i="1" u="none" strike="noStrike" cap="none">
                <a:solidFill>
                  <a:srgbClr val="385623"/>
                </a:solidFill>
                <a:latin typeface="Calibri"/>
                <a:ea typeface="Calibri"/>
                <a:cs typeface="Calibri"/>
                <a:sym typeface="Calibri"/>
              </a:rPr>
              <a:t>Consistent and Available </a:t>
            </a:r>
            <a:r>
              <a:rPr lang="en-US" sz="2200" b="1" i="1" u="none" strike="noStrike" cap="none">
                <a:solidFill>
                  <a:schemeClr val="dk1"/>
                </a:solidFill>
                <a:latin typeface="Calibri"/>
                <a:ea typeface="Calibri"/>
                <a:cs typeface="Calibri"/>
                <a:sym typeface="Calibri"/>
              </a:rPr>
              <a:t>(</a:t>
            </a:r>
            <a:r>
              <a:rPr lang="en-US" sz="2200" b="1" i="1" u="none" strike="noStrike" cap="none">
                <a:solidFill>
                  <a:srgbClr val="C00000"/>
                </a:solidFill>
                <a:latin typeface="Calibri"/>
                <a:ea typeface="Calibri"/>
                <a:cs typeface="Calibri"/>
                <a:sym typeface="Calibri"/>
              </a:rPr>
              <a:t>Compromised on a Partition-Tolerance</a:t>
            </a:r>
            <a:r>
              <a:rPr lang="en-US" sz="2200" b="1" i="1" u="none" strike="noStrike" cap="none">
                <a:solidFill>
                  <a:schemeClr val="dk1"/>
                </a:solidFill>
                <a:latin typeface="Calibri"/>
                <a:ea typeface="Calibri"/>
                <a:cs typeface="Calibri"/>
                <a:sym typeface="Calibri"/>
              </a:rPr>
              <a:t>)</a:t>
            </a:r>
            <a:r>
              <a:rPr lang="en-US" sz="2200" b="0" i="0" u="none" strike="noStrike" cap="none">
                <a:solidFill>
                  <a:srgbClr val="000000"/>
                </a:solidFill>
                <a:latin typeface="Calibri"/>
                <a:ea typeface="Calibri"/>
                <a:cs typeface="Calibri"/>
                <a:sym typeface="Calibri"/>
              </a:rPr>
              <a:t>: Although, a system can be both consistent and available, but it may have to block on a </a:t>
            </a:r>
            <a:r>
              <a:rPr lang="en-US" sz="2200" b="0" i="1" u="none" strike="noStrike" cap="none">
                <a:solidFill>
                  <a:srgbClr val="C00000"/>
                </a:solidFill>
                <a:latin typeface="Calibri"/>
                <a:ea typeface="Calibri"/>
                <a:cs typeface="Calibri"/>
                <a:sym typeface="Calibri"/>
              </a:rPr>
              <a:t>partition</a:t>
            </a:r>
            <a:r>
              <a:rPr lang="en-US" sz="2200" b="0" i="0" u="none" strike="noStrike" cap="none">
                <a:solidFill>
                  <a:srgbClr val="000000"/>
                </a:solidFill>
                <a:latin typeface="Calibri"/>
                <a:ea typeface="Calibri"/>
                <a:cs typeface="Calibri"/>
                <a:sym typeface="Calibri"/>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8"/>
          <p:cNvSpPr/>
          <p:nvPr/>
        </p:nvSpPr>
        <p:spPr>
          <a:xfrm>
            <a:off x="207151" y="651898"/>
            <a:ext cx="1071339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 : </a:t>
            </a:r>
            <a:r>
              <a:rPr lang="en-US" sz="2400" b="1" i="0" u="none" strike="noStrike" cap="none">
                <a:solidFill>
                  <a:srgbClr val="0070C0"/>
                </a:solidFill>
                <a:latin typeface="Calibri"/>
                <a:ea typeface="Calibri"/>
                <a:cs typeface="Calibri"/>
                <a:sym typeface="Calibri"/>
              </a:rPr>
              <a:t>Illustrative Examples of products/Application categories to choose </a:t>
            </a:r>
            <a:endParaRPr sz="2400" b="1" i="0" u="none" strike="noStrike" cap="none">
              <a:solidFill>
                <a:srgbClr val="0070C0"/>
              </a:solidFill>
              <a:latin typeface="Calibri"/>
              <a:ea typeface="Calibri"/>
              <a:cs typeface="Calibri"/>
              <a:sym typeface="Calibri"/>
            </a:endParaRPr>
          </a:p>
        </p:txBody>
      </p:sp>
      <p:cxnSp>
        <p:nvCxnSpPr>
          <p:cNvPr id="231" name="Google Shape;231;p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32" name="Google Shape;232;p8"/>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233" name="Google Shape;233;p8"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34" name="Google Shape;234;p8"/>
          <p:cNvPicPr preferRelativeResize="0"/>
          <p:nvPr/>
        </p:nvPicPr>
        <p:blipFill rotWithShape="1">
          <a:blip r:embed="rId3">
            <a:alphaModFix/>
          </a:blip>
          <a:srcRect/>
          <a:stretch/>
        </p:blipFill>
        <p:spPr>
          <a:xfrm>
            <a:off x="1133607" y="1549891"/>
            <a:ext cx="8872538" cy="505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9"/>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CAP Theorem</a:t>
            </a:r>
            <a:endParaRPr sz="2400" b="1" i="0" u="none" strike="noStrike" cap="none">
              <a:solidFill>
                <a:srgbClr val="C55A11"/>
              </a:solidFill>
              <a:latin typeface="Calibri"/>
              <a:ea typeface="Calibri"/>
              <a:cs typeface="Calibri"/>
              <a:sym typeface="Calibri"/>
            </a:endParaRPr>
          </a:p>
        </p:txBody>
      </p:sp>
      <p:cxnSp>
        <p:nvCxnSpPr>
          <p:cNvPr id="240" name="Google Shape;240;p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41" name="Google Shape;241;p9"/>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242" name="Google Shape;242;p9"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9"/>
          <p:cNvSpPr txBox="1"/>
          <p:nvPr/>
        </p:nvSpPr>
        <p:spPr>
          <a:xfrm>
            <a:off x="203724" y="1407898"/>
            <a:ext cx="11784551" cy="472558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The “Pick Two” expression of CAP opened the minds of designers to a wider range of systems and tradeoffs</a:t>
            </a:r>
            <a:endParaRPr/>
          </a:p>
          <a:p>
            <a:pPr marL="342900" marR="0" lvl="0" indent="-342900" algn="l" rtl="0">
              <a:lnSpc>
                <a:spcPct val="120000"/>
              </a:lnSpc>
              <a:spcBef>
                <a:spcPts val="6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CAP is </a:t>
            </a:r>
            <a:r>
              <a:rPr lang="en-US" sz="2400" b="1" i="0" u="none" strike="noStrike" cap="none">
                <a:solidFill>
                  <a:srgbClr val="C00000"/>
                </a:solidFill>
                <a:latin typeface="Calibri"/>
                <a:ea typeface="Calibri"/>
                <a:cs typeface="Calibri"/>
                <a:sym typeface="Calibri"/>
              </a:rPr>
              <a:t>NOT</a:t>
            </a:r>
            <a:r>
              <a:rPr lang="en-US" sz="2400" b="0" i="0" u="none" strike="noStrike" cap="none">
                <a:solidFill>
                  <a:srgbClr val="000000"/>
                </a:solidFill>
                <a:latin typeface="Calibri"/>
                <a:ea typeface="Calibri"/>
                <a:cs typeface="Calibri"/>
                <a:sym typeface="Calibri"/>
              </a:rPr>
              <a:t> a choice “at all times” as to “which one of the three guarantees to abandon”. In fact, the choice is between consistency and availability only when a network partition or failure happens. When there is no network failure, both availability and consistency can be satisfied</a:t>
            </a:r>
            <a:endParaRPr/>
          </a:p>
          <a:p>
            <a:pPr marL="342900" marR="0" lvl="0" indent="-342900" algn="l" rtl="0">
              <a:lnSpc>
                <a:spcPct val="120000"/>
              </a:lnSpc>
              <a:spcBef>
                <a:spcPts val="6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Products like DB e.g. Casandra supports AP but provides </a:t>
            </a:r>
            <a:r>
              <a:rPr lang="en-US" sz="2400" b="1" i="1" u="none" strike="noStrike" cap="none">
                <a:solidFill>
                  <a:srgbClr val="0070C0"/>
                </a:solidFill>
                <a:latin typeface="Calibri"/>
                <a:ea typeface="Calibri"/>
                <a:cs typeface="Calibri"/>
                <a:sym typeface="Calibri"/>
              </a:rPr>
              <a:t>eventual consistency </a:t>
            </a:r>
            <a:r>
              <a:rPr lang="en-US" sz="2400" b="0" i="0" u="none" strike="noStrike" cap="none">
                <a:solidFill>
                  <a:srgbClr val="000000"/>
                </a:solidFill>
                <a:latin typeface="Calibri"/>
                <a:ea typeface="Calibri"/>
                <a:cs typeface="Calibri"/>
                <a:sym typeface="Calibri"/>
              </a:rPr>
              <a:t>by allowing clients to write to any nodes at any time and reconciling inconsistencies as quickly as possible</a:t>
            </a:r>
            <a:endParaRPr sz="2400" b="0" i="0" u="none" strike="noStrike" cap="none">
              <a:solidFill>
                <a:srgbClr val="000000"/>
              </a:solidFill>
              <a:latin typeface="Calibri"/>
              <a:ea typeface="Calibri"/>
              <a:cs typeface="Calibri"/>
              <a:sym typeface="Calibri"/>
            </a:endParaRPr>
          </a:p>
          <a:p>
            <a:pPr marL="342900" marR="0" lvl="0" indent="-342900" algn="l" rtl="0">
              <a:lnSpc>
                <a:spcPct val="120000"/>
              </a:lnSpc>
              <a:spcBef>
                <a:spcPts val="60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Reference:   </a:t>
            </a:r>
            <a:r>
              <a:rPr lang="en-US" sz="2400" b="0" i="0" u="sng" strike="noStrike" cap="none">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https://www.youtube.com/watch?v=9uCP3qHNbWw</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2184</Words>
  <Application>Microsoft Office PowerPoint</Application>
  <PresentationFormat>Widescreen</PresentationFormat>
  <Paragraphs>98</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Noto Sans Symbols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5</cp:revision>
  <dcterms:created xsi:type="dcterms:W3CDTF">2019-05-30T23:14:00Z</dcterms:created>
  <dcterms:modified xsi:type="dcterms:W3CDTF">2024-02-26T11:03:29Z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