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767" r:id="rId2"/>
  </p:sldMasterIdLst>
  <p:notesMasterIdLst>
    <p:notesMasterId r:id="rId14"/>
  </p:notesMasterIdLst>
  <p:sldIdLst>
    <p:sldId id="256" r:id="rId3"/>
    <p:sldId id="359" r:id="rId4"/>
    <p:sldId id="393" r:id="rId5"/>
    <p:sldId id="394" r:id="rId6"/>
    <p:sldId id="395" r:id="rId7"/>
    <p:sldId id="387" r:id="rId8"/>
    <p:sldId id="364" r:id="rId9"/>
    <p:sldId id="369" r:id="rId10"/>
    <p:sldId id="390" r:id="rId11"/>
    <p:sldId id="391" r:id="rId12"/>
    <p:sldId id="287"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577">
          <p15:clr>
            <a:srgbClr val="A4A3A4"/>
          </p15:clr>
        </p15:guide>
        <p15:guide id="2" pos="383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6" roundtripDataSignature="AMtx7mj+yu/tuc+/7yWFtMzY0AxJFjh+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73C3"/>
    <a:srgbClr val="36BF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538" autoAdjust="0"/>
    <p:restoredTop sz="96236" autoAdjust="0"/>
  </p:normalViewPr>
  <p:slideViewPr>
    <p:cSldViewPr snapToGrid="0">
      <p:cViewPr varScale="1">
        <p:scale>
          <a:sx n="84" d="100"/>
          <a:sy n="84" d="100"/>
        </p:scale>
        <p:origin x="466" y="82"/>
      </p:cViewPr>
      <p:guideLst>
        <p:guide orient="horz" pos="2577"/>
        <p:guide pos="3830"/>
      </p:guideLst>
    </p:cSldViewPr>
  </p:slideViewPr>
  <p:notesTextViewPr>
    <p:cViewPr>
      <p:scale>
        <a:sx n="1" d="1"/>
        <a:sy n="1" d="1"/>
      </p:scale>
      <p:origin x="0" y="0"/>
    </p:cViewPr>
  </p:notesTextViewPr>
  <p:sorterViewPr>
    <p:cViewPr>
      <p:scale>
        <a:sx n="140" d="100"/>
        <a:sy n="14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59"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8" Type="http://schemas.openxmlformats.org/officeDocument/2006/relationships/viewProps" Target="viewProps.xml"/><Relationship Id="rId5" Type="http://schemas.openxmlformats.org/officeDocument/2006/relationships/slide" Target="slides/slide3.xml"/><Relationship Id="rId57" Type="http://schemas.openxmlformats.org/officeDocument/2006/relationships/presProps" Target="presProps.xml"/><Relationship Id="rId10" Type="http://schemas.openxmlformats.org/officeDocument/2006/relationships/slide" Target="slides/slide8.xml"/><Relationship Id="rId6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56"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IN" dirty="0"/>
              <a:t>https://developers.redhat.com/articles/2021/09/21/distributed-transaction-patterns-microservices-compared#</a:t>
            </a:r>
          </a:p>
          <a:p>
            <a:pPr marL="0" lvl="0" indent="0" algn="l" rtl="0">
              <a:lnSpc>
                <a:spcPct val="100000"/>
              </a:lnSpc>
              <a:spcBef>
                <a:spcPts val="0"/>
              </a:spcBef>
              <a:spcAft>
                <a:spcPts val="0"/>
              </a:spcAft>
              <a:buSzPts val="1400"/>
              <a:buNone/>
            </a:pPr>
            <a:r>
              <a:rPr lang="en-IN" dirty="0"/>
              <a:t>https://developer.ibm.com/articles/use-saga-to-solve-distributed-transaction-management-problems-in-a-microservices-architecture/#:~:text=A%20transaction%20is%20distributed%20to,to%20span%20across%20different%20databases.</a:t>
            </a:r>
          </a:p>
          <a:p>
            <a:pPr marL="0" lvl="0" indent="0" algn="l" rtl="0">
              <a:lnSpc>
                <a:spcPct val="100000"/>
              </a:lnSpc>
              <a:spcBef>
                <a:spcPts val="0"/>
              </a:spcBef>
              <a:spcAft>
                <a:spcPts val="0"/>
              </a:spcAft>
              <a:buSzPts val="1400"/>
              <a:buNone/>
            </a:pPr>
            <a:r>
              <a:rPr lang="en-IN" dirty="0"/>
              <a:t>https://hazelcast.com/glossary/distributed-transaction/</a:t>
            </a:r>
          </a:p>
          <a:p>
            <a:pPr marL="0" lvl="0" indent="0" algn="l" rtl="0">
              <a:lnSpc>
                <a:spcPct val="100000"/>
              </a:lnSpc>
              <a:spcBef>
                <a:spcPts val="0"/>
              </a:spcBef>
              <a:spcAft>
                <a:spcPts val="0"/>
              </a:spcAft>
              <a:buSzPts val="1400"/>
              <a:buNone/>
            </a:pPr>
            <a:r>
              <a:rPr lang="en-IN" dirty="0"/>
              <a:t>https://www.slideshare.net/sriprasanna/transactions-distributed-computing</a:t>
            </a:r>
          </a:p>
          <a:p>
            <a:pPr marL="0" lvl="0" indent="0" algn="l" rtl="0">
              <a:lnSpc>
                <a:spcPct val="100000"/>
              </a:lnSpc>
              <a:spcBef>
                <a:spcPts val="0"/>
              </a:spcBef>
              <a:spcAft>
                <a:spcPts val="0"/>
              </a:spcAft>
              <a:buSzPts val="1400"/>
              <a:buNone/>
            </a:pPr>
            <a:r>
              <a:rPr lang="en-IN" dirty="0"/>
              <a:t>http://www.cs.cornell.edu/courses/cs614/2002sp/Transactions.pdf</a:t>
            </a:r>
          </a:p>
          <a:p>
            <a:pPr marL="0" lvl="0" indent="0" algn="l" rtl="0">
              <a:lnSpc>
                <a:spcPct val="100000"/>
              </a:lnSpc>
              <a:spcBef>
                <a:spcPts val="0"/>
              </a:spcBef>
              <a:spcAft>
                <a:spcPts val="0"/>
              </a:spcAft>
              <a:buSzPts val="1400"/>
              <a:buNone/>
            </a:pPr>
            <a:r>
              <a:rPr lang="en-IN" dirty="0"/>
              <a:t>https://www.geeksforgeeks.org/flat-nested-distributed-transactions/</a:t>
            </a:r>
          </a:p>
          <a:p>
            <a:pPr marL="0" lvl="0" indent="0" algn="l" rtl="0">
              <a:lnSpc>
                <a:spcPct val="100000"/>
              </a:lnSpc>
              <a:spcBef>
                <a:spcPts val="0"/>
              </a:spcBef>
              <a:spcAft>
                <a:spcPts val="0"/>
              </a:spcAft>
              <a:buSzPts val="1400"/>
              <a:buNone/>
            </a:pPr>
            <a:endParaRPr dirty="0"/>
          </a:p>
        </p:txBody>
      </p:sp>
      <p:sp>
        <p:nvSpPr>
          <p:cNvPr id="81" name="Google Shape;81;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Two-phase commit protocol: Phase 1 Get distributed agreement: the coordinator asked each cohort if it will commit or abort and received replies from each coordinator </a:t>
            </a:r>
            <a:r>
              <a:rPr lang="en-IN" dirty="0" err="1"/>
              <a:t>Coordinator</a:t>
            </a:r>
            <a:r>
              <a:rPr lang="en-IN" dirty="0"/>
              <a:t> Cohort &lt;</a:t>
            </a:r>
            <a:r>
              <a:rPr lang="en-IN" dirty="0" err="1"/>
              <a:t>ul</a:t>
            </a:r>
            <a:r>
              <a:rPr lang="en-IN" dirty="0"/>
              <a:t>&gt;&lt;li&gt;Write prepare to commit to log &lt;/li&gt;&lt;/</a:t>
            </a:r>
            <a:r>
              <a:rPr lang="en-IN" dirty="0" err="1"/>
              <a:t>ul</a:t>
            </a:r>
            <a:r>
              <a:rPr lang="en-IN" dirty="0"/>
              <a:t>&gt;&lt;</a:t>
            </a:r>
            <a:r>
              <a:rPr lang="en-IN" dirty="0" err="1"/>
              <a:t>ul</a:t>
            </a:r>
            <a:r>
              <a:rPr lang="en-IN" dirty="0"/>
              <a:t>&gt;&lt;li&gt;Send prepare to commit message &lt;/li&gt;&lt;/</a:t>
            </a:r>
            <a:r>
              <a:rPr lang="en-IN" dirty="0" err="1"/>
              <a:t>ul</a:t>
            </a:r>
            <a:r>
              <a:rPr lang="en-IN" dirty="0"/>
              <a:t>&gt;&lt;</a:t>
            </a:r>
            <a:r>
              <a:rPr lang="en-IN" dirty="0" err="1"/>
              <a:t>ul</a:t>
            </a:r>
            <a:r>
              <a:rPr lang="en-IN" dirty="0"/>
              <a:t>&gt;&lt;li&gt;Work on transaction &lt;/li&gt;&lt;/</a:t>
            </a:r>
            <a:r>
              <a:rPr lang="en-IN" dirty="0" err="1"/>
              <a:t>ul</a:t>
            </a:r>
            <a:r>
              <a:rPr lang="en-IN" dirty="0"/>
              <a:t>&gt;&lt;</a:t>
            </a:r>
            <a:r>
              <a:rPr lang="en-IN" dirty="0" err="1"/>
              <a:t>ul</a:t>
            </a:r>
            <a:r>
              <a:rPr lang="en-IN" dirty="0"/>
              <a:t>&gt;&lt;li&gt;Wait for message from coordinator &lt;/li&gt;&lt;/</a:t>
            </a:r>
            <a:r>
              <a:rPr lang="en-IN" dirty="0" err="1"/>
              <a:t>ul</a:t>
            </a:r>
            <a:r>
              <a:rPr lang="en-IN" dirty="0"/>
              <a:t>&gt;&lt;</a:t>
            </a:r>
            <a:r>
              <a:rPr lang="en-IN" dirty="0" err="1"/>
              <a:t>ul</a:t>
            </a:r>
            <a:r>
              <a:rPr lang="en-IN" dirty="0"/>
              <a:t>&gt;&lt;li&gt;Wait for reply from each cohort &lt;/li&gt;&lt;/</a:t>
            </a:r>
            <a:r>
              <a:rPr lang="en-IN" dirty="0" err="1"/>
              <a:t>ul</a:t>
            </a:r>
            <a:r>
              <a:rPr lang="en-IN" dirty="0"/>
              <a:t>&gt;&lt;</a:t>
            </a:r>
            <a:r>
              <a:rPr lang="en-IN" dirty="0" err="1"/>
              <a:t>ul</a:t>
            </a:r>
            <a:r>
              <a:rPr lang="en-IN" dirty="0"/>
              <a:t>&gt;&lt;li&gt;Receive prepare message. &lt;/li&gt;&lt;/</a:t>
            </a:r>
            <a:r>
              <a:rPr lang="en-IN" dirty="0" err="1"/>
              <a:t>ul</a:t>
            </a:r>
            <a:r>
              <a:rPr lang="en-IN" dirty="0"/>
              <a:t>&gt;&lt;</a:t>
            </a:r>
            <a:r>
              <a:rPr lang="en-IN" dirty="0" err="1"/>
              <a:t>ul</a:t>
            </a:r>
            <a:r>
              <a:rPr lang="en-IN" dirty="0"/>
              <a:t>&gt;&lt;li&gt;When ready, write agree to commit or abort to the log &lt;/li&gt;&lt;/</a:t>
            </a:r>
            <a:r>
              <a:rPr lang="en-IN" dirty="0" err="1"/>
              <a:t>ul</a:t>
            </a:r>
            <a:r>
              <a:rPr lang="en-IN" dirty="0"/>
              <a:t>&gt;&lt;</a:t>
            </a:r>
            <a:r>
              <a:rPr lang="en-IN" dirty="0" err="1"/>
              <a:t>ul</a:t>
            </a:r>
            <a:r>
              <a:rPr lang="en-IN" dirty="0"/>
              <a:t>&gt;&lt;li&gt;Send agree or abort reply &lt;/li&gt;&lt;/</a:t>
            </a:r>
            <a:r>
              <a:rPr lang="en-IN" dirty="0" err="1"/>
              <a:t>ul</a:t>
            </a:r>
            <a:r>
              <a:rPr lang="en-IN" dirty="0"/>
              <a:t>&gt;</a:t>
            </a:r>
          </a:p>
          <a:p>
            <a:r>
              <a:rPr lang="en-IN" dirty="0"/>
              <a:t>14. Two-phase commit protocol: Phase 2 &lt;</a:t>
            </a:r>
            <a:r>
              <a:rPr lang="en-IN" dirty="0" err="1"/>
              <a:t>ul</a:t>
            </a:r>
            <a:r>
              <a:rPr lang="en-IN" dirty="0"/>
              <a:t>&gt;&lt;li&gt;Ask all cohorts to commit or abort and get everyone’s response that they’re done. &lt;/li&gt;&lt;/</a:t>
            </a:r>
            <a:r>
              <a:rPr lang="en-IN" dirty="0" err="1"/>
              <a:t>ul</a:t>
            </a:r>
            <a:r>
              <a:rPr lang="en-IN" dirty="0"/>
              <a:t>&gt;Coordinator Cohort &lt;</a:t>
            </a:r>
            <a:r>
              <a:rPr lang="en-IN" dirty="0" err="1"/>
              <a:t>ul</a:t>
            </a:r>
            <a:r>
              <a:rPr lang="en-IN" dirty="0"/>
              <a:t>&gt;&lt;li&gt;Write commit to log &lt;/li&gt;&lt;/</a:t>
            </a:r>
            <a:r>
              <a:rPr lang="en-IN" dirty="0" err="1"/>
              <a:t>ul</a:t>
            </a:r>
            <a:r>
              <a:rPr lang="en-IN" dirty="0"/>
              <a:t>&gt;&lt;</a:t>
            </a:r>
            <a:r>
              <a:rPr lang="en-IN" dirty="0" err="1"/>
              <a:t>ul</a:t>
            </a:r>
            <a:r>
              <a:rPr lang="en-IN" dirty="0"/>
              <a:t>&gt;&lt;li&gt;Wait for commit message &lt;/li&gt;&lt;/</a:t>
            </a:r>
            <a:r>
              <a:rPr lang="en-IN" dirty="0" err="1"/>
              <a:t>ul</a:t>
            </a:r>
            <a:r>
              <a:rPr lang="en-IN" dirty="0"/>
              <a:t>&gt;&lt;</a:t>
            </a:r>
            <a:r>
              <a:rPr lang="en-IN" dirty="0" err="1"/>
              <a:t>ul</a:t>
            </a:r>
            <a:r>
              <a:rPr lang="en-IN" dirty="0"/>
              <a:t>&gt;&lt;li&gt;Send commit or abort &lt;/li&gt;&lt;/</a:t>
            </a:r>
            <a:r>
              <a:rPr lang="en-IN" dirty="0" err="1"/>
              <a:t>ul</a:t>
            </a:r>
            <a:r>
              <a:rPr lang="en-IN" dirty="0"/>
              <a:t>&gt;&lt;</a:t>
            </a:r>
            <a:r>
              <a:rPr lang="en-IN" dirty="0" err="1"/>
              <a:t>ul</a:t>
            </a:r>
            <a:r>
              <a:rPr lang="en-IN" dirty="0"/>
              <a:t>&gt;&lt;li&gt;Receive commit or abort &lt;/li&gt;&lt;/</a:t>
            </a:r>
            <a:r>
              <a:rPr lang="en-IN" dirty="0" err="1"/>
              <a:t>ul</a:t>
            </a:r>
            <a:r>
              <a:rPr lang="en-IN" dirty="0"/>
              <a:t>&gt;&lt;</a:t>
            </a:r>
            <a:r>
              <a:rPr lang="en-IN" dirty="0" err="1"/>
              <a:t>ul</a:t>
            </a:r>
            <a:r>
              <a:rPr lang="en-IN" dirty="0"/>
              <a:t>&gt;&lt;li&gt;Wait for all cohorts to respond &lt;/li&gt;&lt;/</a:t>
            </a:r>
            <a:r>
              <a:rPr lang="en-IN" dirty="0" err="1"/>
              <a:t>ul</a:t>
            </a:r>
            <a:r>
              <a:rPr lang="en-IN" dirty="0"/>
              <a:t>&gt;&lt;</a:t>
            </a:r>
            <a:r>
              <a:rPr lang="en-IN" dirty="0" err="1"/>
              <a:t>ul</a:t>
            </a:r>
            <a:r>
              <a:rPr lang="en-IN" dirty="0"/>
              <a:t>&gt;&lt;li&gt;If a commit was received, write “ commit ” to the log, release all locks, update databases. &lt;/li&gt;&lt;/</a:t>
            </a:r>
            <a:r>
              <a:rPr lang="en-IN" dirty="0" err="1"/>
              <a:t>ul</a:t>
            </a:r>
            <a:r>
              <a:rPr lang="en-IN" dirty="0"/>
              <a:t>&gt;&lt;</a:t>
            </a:r>
            <a:r>
              <a:rPr lang="en-IN" dirty="0" err="1"/>
              <a:t>ul</a:t>
            </a:r>
            <a:r>
              <a:rPr lang="en-IN" dirty="0"/>
              <a:t>&gt;&lt;li&gt;If an abort was received, undo all changes &lt;/li&gt;&lt;/</a:t>
            </a:r>
            <a:r>
              <a:rPr lang="en-IN" dirty="0" err="1"/>
              <a:t>ul</a:t>
            </a:r>
            <a:r>
              <a:rPr lang="en-IN" dirty="0"/>
              <a:t>&gt;&lt;</a:t>
            </a:r>
            <a:r>
              <a:rPr lang="en-IN" dirty="0" err="1"/>
              <a:t>ul</a:t>
            </a:r>
            <a:r>
              <a:rPr lang="en-IN" dirty="0"/>
              <a:t>&gt;&lt;li&gt;Send done message &lt;/li&gt;&lt;/</a:t>
            </a:r>
            <a:r>
              <a:rPr lang="en-IN" dirty="0" err="1"/>
              <a:t>ul</a:t>
            </a:r>
            <a:r>
              <a:rPr lang="en-IN" dirty="0"/>
              <a:t>&gt;&lt;</a:t>
            </a:r>
            <a:r>
              <a:rPr lang="en-IN" dirty="0" err="1"/>
              <a:t>ul</a:t>
            </a:r>
            <a:r>
              <a:rPr lang="en-IN" dirty="0"/>
              <a:t>&gt;&lt;li&gt;Clean up all state. Done!</a:t>
            </a:r>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smtClean="0">
                <a:solidFill>
                  <a:schemeClr val="dk1"/>
                </a:solidFill>
                <a:latin typeface="Calibri"/>
                <a:ea typeface="Calibri"/>
                <a:cs typeface="Calibri"/>
                <a:sym typeface="Calibri"/>
              </a:rPr>
              <a:t>7</a:t>
            </a:fld>
            <a:endParaRPr lang="en-US"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677717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0"/>
        <p:cNvGrpSpPr/>
        <p:nvPr/>
      </p:nvGrpSpPr>
      <p:grpSpPr>
        <a:xfrm>
          <a:off x="0" y="0"/>
          <a:ext cx="0" cy="0"/>
          <a:chOff x="0" y="0"/>
          <a:chExt cx="0" cy="0"/>
        </a:xfrm>
      </p:grpSpPr>
      <p:sp>
        <p:nvSpPr>
          <p:cNvPr id="461" name="Google Shape;461;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2" name="Google Shape;46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2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dirty="0"/>
          </a:p>
        </p:txBody>
      </p:sp>
      <p:sp>
        <p:nvSpPr>
          <p:cNvPr id="17" name="Google Shape;1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E66076-D71B-432E-B3DA-D6BFA8E70485}"/>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pic>
        <p:nvPicPr>
          <p:cNvPr id="8" name="Google Shape;26;p31" descr="A logo for a university&#10;&#10;Description automatically generated">
            <a:extLst>
              <a:ext uri="{FF2B5EF4-FFF2-40B4-BE49-F238E27FC236}">
                <a16:creationId xmlns:a16="http://schemas.microsoft.com/office/drawing/2014/main" id="{B2D645F7-5AE6-4427-B907-70D8EA822469}"/>
              </a:ext>
            </a:extLst>
          </p:cNvPr>
          <p:cNvPicPr preferRelativeResize="0"/>
          <p:nvPr userDrawn="1"/>
        </p:nvPicPr>
        <p:blipFill rotWithShape="1">
          <a:blip r:embed="rId2">
            <a:alphaModFix/>
          </a:blip>
          <a:srcRect l="23914" t="9484" r="22524" b="7889"/>
          <a:stretch/>
        </p:blipFill>
        <p:spPr>
          <a:xfrm>
            <a:off x="11218606" y="0"/>
            <a:ext cx="917809" cy="1415845"/>
          </a:xfrm>
          <a:prstGeom prst="rect">
            <a:avLst/>
          </a:prstGeom>
          <a:noFill/>
          <a:ln>
            <a:noFill/>
          </a:ln>
        </p:spPr>
      </p:pic>
    </p:spTree>
    <p:extLst>
      <p:ext uri="{BB962C8B-B14F-4D97-AF65-F5344CB8AC3E}">
        <p14:creationId xmlns:p14="http://schemas.microsoft.com/office/powerpoint/2010/main" val="28835610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14A0F0A-5BC1-44A8-A937-DAAFBEA3CE4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724955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154D0B3-961E-4BAC-9CA4-08D89CF82A2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57676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13DBE79-A9B6-48AB-9F01-88AA6A05B5CE}"/>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8" name="Footer Placeholder 7">
            <a:extLst>
              <a:ext uri="{FF2B5EF4-FFF2-40B4-BE49-F238E27FC236}">
                <a16:creationId xmlns:a16="http://schemas.microsoft.com/office/drawing/2014/main"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33782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9980EB2-6319-452D-816A-655EE9C34746}"/>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4" name="Footer Placeholder 3">
            <a:extLst>
              <a:ext uri="{FF2B5EF4-FFF2-40B4-BE49-F238E27FC236}">
                <a16:creationId xmlns:a16="http://schemas.microsoft.com/office/drawing/2014/main"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4007300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DAC4010-3CC3-4ED9-BC47-437A2B95829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3" name="Footer Placeholder 2">
            <a:extLst>
              <a:ext uri="{FF2B5EF4-FFF2-40B4-BE49-F238E27FC236}">
                <a16:creationId xmlns:a16="http://schemas.microsoft.com/office/drawing/2014/main"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36773682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51B61FA-7B4A-49EE-9F1B-8F14E749EEA0}"/>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932184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DBE107-EEF1-4F60-8BFB-A0B8F32EFE52}"/>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6" name="Footer Placeholder 5">
            <a:extLst>
              <a:ext uri="{FF2B5EF4-FFF2-40B4-BE49-F238E27FC236}">
                <a16:creationId xmlns:a16="http://schemas.microsoft.com/office/drawing/2014/main"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6241412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ECDE26-EE92-4514-B595-DD288D69BDDA}"/>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1329763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1C2F640-11BE-4566-9603-D1D7F7E96FC4}"/>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4246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2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2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4" name="Google Shape;34;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21"/>
        <p:cNvGrpSpPr/>
        <p:nvPr/>
      </p:nvGrpSpPr>
      <p:grpSpPr>
        <a:xfrm>
          <a:off x="0" y="0"/>
          <a:ext cx="0" cy="0"/>
          <a:chOff x="0" y="0"/>
          <a:chExt cx="0" cy="0"/>
        </a:xfrm>
      </p:grpSpPr>
      <p:sp>
        <p:nvSpPr>
          <p:cNvPr id="22" name="Google Shape;22;p31"/>
          <p:cNvSpPr txBox="1">
            <a:spLocks noGrp="1"/>
          </p:cNvSpPr>
          <p:nvPr>
            <p:ph type="body" idx="1"/>
          </p:nvPr>
        </p:nvSpPr>
        <p:spPr>
          <a:xfrm>
            <a:off x="838200" y="1825625"/>
            <a:ext cx="7639594"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3" name="Google Shape;23;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extLst>
      <p:ext uri="{BB962C8B-B14F-4D97-AF65-F5344CB8AC3E}">
        <p14:creationId xmlns:p14="http://schemas.microsoft.com/office/powerpoint/2010/main" val="2842095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2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2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2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2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2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3"/>
        <p:cNvGrpSpPr/>
        <p:nvPr/>
      </p:nvGrpSpPr>
      <p:grpSpPr>
        <a:xfrm>
          <a:off x="0" y="0"/>
          <a:ext cx="0" cy="0"/>
          <a:chOff x="0" y="0"/>
          <a:chExt cx="0" cy="0"/>
        </a:xfrm>
      </p:grpSpPr>
      <p:sp>
        <p:nvSpPr>
          <p:cNvPr id="54" name="Google Shape;54;p2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2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6" name="Google Shape;56;p2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7" name="Google Shape;5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0"/>
        <p:cNvGrpSpPr/>
        <p:nvPr/>
      </p:nvGrpSpPr>
      <p:grpSpPr>
        <a:xfrm>
          <a:off x="0" y="0"/>
          <a:ext cx="0" cy="0"/>
          <a:chOff x="0" y="0"/>
          <a:chExt cx="0" cy="0"/>
        </a:xfrm>
      </p:grpSpPr>
      <p:sp>
        <p:nvSpPr>
          <p:cNvPr id="61" name="Google Shape;61;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30"/>
          <p:cNvSpPr>
            <a:spLocks noGrp="1"/>
          </p:cNvSpPr>
          <p:nvPr>
            <p:ph type="pic" idx="2"/>
          </p:nvPr>
        </p:nvSpPr>
        <p:spPr>
          <a:xfrm>
            <a:off x="5183188" y="987425"/>
            <a:ext cx="6172200" cy="4873625"/>
          </a:xfrm>
          <a:prstGeom prst="rect">
            <a:avLst/>
          </a:prstGeom>
          <a:noFill/>
          <a:ln>
            <a:noFill/>
          </a:ln>
        </p:spPr>
      </p:sp>
      <p:sp>
        <p:nvSpPr>
          <p:cNvPr id="63" name="Google Shape;63;p3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4" name="Google Shape;64;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7"/>
        <p:cNvGrpSpPr/>
        <p:nvPr/>
      </p:nvGrpSpPr>
      <p:grpSpPr>
        <a:xfrm>
          <a:off x="0" y="0"/>
          <a:ext cx="0" cy="0"/>
          <a:chOff x="0" y="0"/>
          <a:chExt cx="0" cy="0"/>
        </a:xfrm>
      </p:grpSpPr>
      <p:sp>
        <p:nvSpPr>
          <p:cNvPr id="68" name="Google Shape;68;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3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F25BB59-6C06-4608-B9C2-AFD556E0E88B}"/>
              </a:ext>
            </a:extLst>
          </p:cNvPr>
          <p:cNvSpPr>
            <a:spLocks noGrp="1"/>
          </p:cNvSpPr>
          <p:nvPr>
            <p:ph type="dt" sz="half" idx="10"/>
          </p:nvPr>
        </p:nvSpPr>
        <p:spPr/>
        <p:txBody>
          <a:body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806562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3" r:id="rId3"/>
    <p:sldLayoutId id="2147483654" r:id="rId4"/>
    <p:sldLayoutId id="2147483655" r:id="rId5"/>
    <p:sldLayoutId id="2147483656" r:id="rId6"/>
    <p:sldLayoutId id="2147483657" r:id="rId7"/>
    <p:sldLayoutId id="2147483658"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26-02-2024</a:t>
            </a:fld>
            <a:endParaRPr lang="en-IN"/>
          </a:p>
        </p:txBody>
      </p:sp>
      <p:sp>
        <p:nvSpPr>
          <p:cNvPr id="5" name="Footer Placeholder 4">
            <a:extLst>
              <a:ext uri="{FF2B5EF4-FFF2-40B4-BE49-F238E27FC236}">
                <a16:creationId xmlns:a16="http://schemas.microsoft.com/office/drawing/2014/main"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745444511"/>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 id="214748377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p:nvPr/>
        </p:nvSpPr>
        <p:spPr>
          <a:xfrm>
            <a:off x="4694786" y="1309252"/>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3600"/>
              <a:buFont typeface="Arial"/>
              <a:buNone/>
            </a:pPr>
            <a:r>
              <a:rPr lang="en-US" sz="3600" b="1" i="0" u="none" strike="noStrike" cap="none" dirty="0">
                <a:solidFill>
                  <a:srgbClr val="C55A11"/>
                </a:solidFill>
                <a:latin typeface="Calibri"/>
                <a:ea typeface="Calibri"/>
                <a:cs typeface="Calibri"/>
                <a:sym typeface="Calibri"/>
              </a:rPr>
              <a:t>CLOUD COMPUTING</a:t>
            </a:r>
            <a:endParaRPr sz="1400" b="0" i="0" u="none" strike="noStrike" cap="none" dirty="0">
              <a:solidFill>
                <a:srgbClr val="000000"/>
              </a:solidFill>
              <a:latin typeface="Arial"/>
              <a:ea typeface="Arial"/>
              <a:cs typeface="Arial"/>
              <a:sym typeface="Arial"/>
            </a:endParaRPr>
          </a:p>
        </p:txBody>
      </p:sp>
      <p:sp>
        <p:nvSpPr>
          <p:cNvPr id="84" name="Google Shape;84;p1"/>
          <p:cNvSpPr/>
          <p:nvPr/>
        </p:nvSpPr>
        <p:spPr>
          <a:xfrm>
            <a:off x="4483153" y="4663755"/>
            <a:ext cx="5755328"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US" sz="2000" b="0" i="0" u="none" strike="noStrike" cap="none" dirty="0">
                <a:solidFill>
                  <a:schemeClr val="dk1"/>
                </a:solidFill>
                <a:latin typeface="Calibri"/>
                <a:ea typeface="Calibri"/>
                <a:cs typeface="Calibri"/>
                <a:sym typeface="Calibri"/>
              </a:rPr>
              <a:t>Department of Computer Science and Engineering</a:t>
            </a:r>
            <a:endParaRPr sz="2000" b="0" i="0" u="none" strike="noStrike" cap="none" dirty="0">
              <a:solidFill>
                <a:schemeClr val="dk1"/>
              </a:solidFill>
              <a:latin typeface="Calibri"/>
              <a:ea typeface="Calibri"/>
              <a:cs typeface="Calibri"/>
              <a:sym typeface="Calibri"/>
            </a:endParaRPr>
          </a:p>
        </p:txBody>
      </p:sp>
      <p:grpSp>
        <p:nvGrpSpPr>
          <p:cNvPr id="85" name="Google Shape;85;p1"/>
          <p:cNvGrpSpPr/>
          <p:nvPr/>
        </p:nvGrpSpPr>
        <p:grpSpPr>
          <a:xfrm>
            <a:off x="313844" y="5489699"/>
            <a:ext cx="1066895" cy="1078155"/>
            <a:chOff x="313844" y="5489699"/>
            <a:chExt cx="1066895" cy="1078155"/>
          </a:xfrm>
        </p:grpSpPr>
        <p:sp>
          <p:nvSpPr>
            <p:cNvPr id="86" name="Google Shape;86;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87" name="Google Shape;87;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cxnSp>
        <p:nvCxnSpPr>
          <p:cNvPr id="88" name="Google Shape;88;p1"/>
          <p:cNvCxnSpPr/>
          <p:nvPr/>
        </p:nvCxnSpPr>
        <p:spPr>
          <a:xfrm rot="10800000" flipH="1">
            <a:off x="4419100" y="3782014"/>
            <a:ext cx="4581449" cy="1"/>
          </a:xfrm>
          <a:prstGeom prst="straightConnector1">
            <a:avLst/>
          </a:prstGeom>
          <a:noFill/>
          <a:ln w="38100" cap="flat" cmpd="sng">
            <a:solidFill>
              <a:srgbClr val="C55A11"/>
            </a:solidFill>
            <a:prstDash val="solid"/>
            <a:miter lim="800000"/>
            <a:headEnd type="none" w="sm" len="sm"/>
            <a:tailEnd type="none" w="sm" len="sm"/>
          </a:ln>
        </p:spPr>
      </p:cxnSp>
      <p:grpSp>
        <p:nvGrpSpPr>
          <p:cNvPr id="89" name="Google Shape;89;p1"/>
          <p:cNvGrpSpPr/>
          <p:nvPr/>
        </p:nvGrpSpPr>
        <p:grpSpPr>
          <a:xfrm rot="10800000">
            <a:off x="10855702" y="266068"/>
            <a:ext cx="1066895" cy="1078155"/>
            <a:chOff x="313844" y="5489699"/>
            <a:chExt cx="1066895" cy="1078155"/>
          </a:xfrm>
        </p:grpSpPr>
        <p:sp>
          <p:nvSpPr>
            <p:cNvPr id="90" name="Google Shape;90;p1"/>
            <p:cNvSpPr/>
            <p:nvPr/>
          </p:nvSpPr>
          <p:spPr>
            <a:xfrm rot="5400000">
              <a:off x="824432" y="6011547"/>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1" name="Google Shape;91;p1"/>
            <p:cNvSpPr/>
            <p:nvPr/>
          </p:nvSpPr>
          <p:spPr>
            <a:xfrm rot="10800000">
              <a:off x="313844" y="5489699"/>
              <a:ext cx="45719" cy="1066895"/>
            </a:xfrm>
            <a:prstGeom prst="rect">
              <a:avLst/>
            </a:prstGeom>
            <a:solidFill>
              <a:srgbClr val="C55A1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92" name="Google Shape;92;p1"/>
          <p:cNvSpPr/>
          <p:nvPr/>
        </p:nvSpPr>
        <p:spPr>
          <a:xfrm>
            <a:off x="4768311" y="2377093"/>
            <a:ext cx="5185011"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b="1" dirty="0">
                <a:solidFill>
                  <a:srgbClr val="0070C0"/>
                </a:solidFill>
                <a:latin typeface="Calibri"/>
                <a:ea typeface="Calibri"/>
                <a:cs typeface="Calibri"/>
                <a:sym typeface="Calibri"/>
              </a:rPr>
              <a:t>Distributed Transactions</a:t>
            </a:r>
          </a:p>
        </p:txBody>
      </p:sp>
      <p:sp>
        <p:nvSpPr>
          <p:cNvPr id="95" name="Google Shape;95;p1"/>
          <p:cNvSpPr txBox="1"/>
          <p:nvPr/>
        </p:nvSpPr>
        <p:spPr>
          <a:xfrm>
            <a:off x="4483153" y="4029513"/>
            <a:ext cx="4581449" cy="40006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dirty="0">
                <a:solidFill>
                  <a:srgbClr val="000000"/>
                </a:solidFill>
                <a:latin typeface="Arial"/>
                <a:ea typeface="Arial"/>
                <a:cs typeface="Arial"/>
                <a:sym typeface="Arial"/>
              </a:rPr>
              <a:t>Dr. </a:t>
            </a:r>
            <a:r>
              <a:rPr lang="en-US" sz="2000" b="1" dirty="0"/>
              <a:t>Prafullata Kiran Auradkar</a:t>
            </a:r>
            <a:endParaRPr lang="en-US" sz="1400" b="0" i="0" u="none" strike="noStrike" cap="none" dirty="0">
              <a:solidFill>
                <a:srgbClr val="000000"/>
              </a:solidFill>
              <a:latin typeface="Arial"/>
              <a:ea typeface="Arial"/>
              <a:cs typeface="Arial"/>
              <a:sym typeface="Arial"/>
            </a:endParaRPr>
          </a:p>
        </p:txBody>
      </p:sp>
      <p:pic>
        <p:nvPicPr>
          <p:cNvPr id="2" name="Google Shape;134;p1" descr="A logo for a university&#10;&#10;Description automatically generated">
            <a:extLst>
              <a:ext uri="{FF2B5EF4-FFF2-40B4-BE49-F238E27FC236}">
                <a16:creationId xmlns:a16="http://schemas.microsoft.com/office/drawing/2014/main" id="{A141B69C-0D03-1D27-25A4-8EB0EF7DF142}"/>
              </a:ext>
            </a:extLst>
          </p:cNvPr>
          <p:cNvPicPr preferRelativeResize="0"/>
          <p:nvPr/>
        </p:nvPicPr>
        <p:blipFill rotWithShape="1">
          <a:blip r:embed="rId3">
            <a:alphaModFix/>
          </a:blip>
          <a:srcRect l="23914" t="9484" r="22524" b="18948"/>
          <a:stretch/>
        </p:blipFill>
        <p:spPr>
          <a:xfrm>
            <a:off x="992173" y="1172582"/>
            <a:ext cx="2721728" cy="3636632"/>
          </a:xfrm>
          <a:prstGeom prst="rect">
            <a:avLst/>
          </a:prstGeom>
          <a:noFill/>
          <a:ln>
            <a:noFill/>
          </a:ln>
        </p:spPr>
      </p:pic>
      <p:sp>
        <p:nvSpPr>
          <p:cNvPr id="3" name="Google Shape;112;p1">
            <a:extLst>
              <a:ext uri="{FF2B5EF4-FFF2-40B4-BE49-F238E27FC236}">
                <a16:creationId xmlns:a16="http://schemas.microsoft.com/office/drawing/2014/main" id="{29F70228-AB3F-0973-081D-E4378B575EB7}"/>
              </a:ext>
            </a:extLst>
          </p:cNvPr>
          <p:cNvSpPr/>
          <p:nvPr/>
        </p:nvSpPr>
        <p:spPr>
          <a:xfrm>
            <a:off x="359563" y="5412850"/>
            <a:ext cx="11563034" cy="1077218"/>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chemeClr val="dk1"/>
                </a:solidFill>
                <a:latin typeface="Arial"/>
                <a:ea typeface="Arial"/>
                <a:cs typeface="Arial"/>
                <a:sym typeface="Arial"/>
              </a:rPr>
              <a:t>Acknowledgements:</a:t>
            </a:r>
            <a:endParaRPr sz="1400" b="0" i="0" u="none" strike="noStrike" cap="none" dirty="0">
              <a:solidFill>
                <a:srgbClr val="000000"/>
              </a:solidFill>
              <a:latin typeface="Arial"/>
              <a:ea typeface="Arial"/>
              <a:cs typeface="Arial"/>
              <a:sym typeface="Arial"/>
            </a:endParaRPr>
          </a:p>
          <a:p>
            <a:pPr algn="just">
              <a:buSzPts val="1200"/>
            </a:pPr>
            <a:r>
              <a:rPr lang="en-US" sz="1200" b="0" i="0" u="none" strike="noStrike" cap="none" dirty="0">
                <a:solidFill>
                  <a:schemeClr val="dk1"/>
                </a:solidFill>
                <a:latin typeface="Arial"/>
                <a:ea typeface="Arial"/>
                <a:cs typeface="Arial"/>
                <a:sym typeface="Arial"/>
              </a:rPr>
              <a:t>Significant information in the slide deck presented through the Unit 3 of the course have been created by </a:t>
            </a:r>
            <a:r>
              <a:rPr lang="en-US" sz="1200" b="1" dirty="0">
                <a:solidFill>
                  <a:schemeClr val="dk1"/>
                </a:solidFill>
              </a:rPr>
              <a:t>Dr. H.L. Phalachandra </a:t>
            </a:r>
            <a:r>
              <a:rPr lang="en-US" sz="1200" b="0" i="0" u="none" strike="noStrike" cap="none" dirty="0">
                <a:solidFill>
                  <a:schemeClr val="dk1"/>
                </a:solidFill>
                <a:latin typeface="Arial"/>
                <a:ea typeface="Arial"/>
                <a:cs typeface="Arial"/>
                <a:sym typeface="Arial"/>
              </a:rPr>
              <a:t>and would like to acknowledge and thank him for the same. There have been some information which I might have leveraged from the content of </a:t>
            </a:r>
            <a:r>
              <a:rPr lang="en-US" sz="1200" b="1" i="0" u="none" strike="noStrike" cap="none" dirty="0">
                <a:solidFill>
                  <a:schemeClr val="dk1"/>
                </a:solidFill>
                <a:latin typeface="Arial"/>
                <a:ea typeface="Arial"/>
                <a:cs typeface="Arial"/>
                <a:sym typeface="Arial"/>
              </a:rPr>
              <a:t>Dr. K.V. Subramaniam’s </a:t>
            </a:r>
            <a:r>
              <a:rPr lang="en-US" sz="1200" b="0" i="0" u="none" strike="noStrike" cap="none" dirty="0">
                <a:solidFill>
                  <a:schemeClr val="dk1"/>
                </a:solidFill>
                <a:latin typeface="Arial"/>
                <a:ea typeface="Arial"/>
                <a:cs typeface="Arial"/>
                <a:sym typeface="Arial"/>
              </a:rPr>
              <a:t>lecture contents too. I may have supplemented the same with contents from books and other sources from Internet and would like to sincerely thank, acknowledge and reiterate that the credit/rights for the same remain with the original authors/publishers only. These are intended for classroom presentation only.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Two Phase Commit Protocol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12" name="TextBox 11"/>
          <p:cNvSpPr txBox="1"/>
          <p:nvPr/>
        </p:nvSpPr>
        <p:spPr>
          <a:xfrm>
            <a:off x="304800" y="1401577"/>
            <a:ext cx="8839200" cy="464871"/>
          </a:xfrm>
          <a:prstGeom prst="rect">
            <a:avLst/>
          </a:prstGeom>
          <a:noFill/>
        </p:spPr>
        <p:txBody>
          <a:bodyPr wrap="square" rtlCol="0">
            <a:spAutoFit/>
          </a:bodyPr>
          <a:lstStyle/>
          <a:p>
            <a:pPr marL="0" marR="0" lvl="1" indent="0" algn="just" defTabSz="914400" rtl="0" eaLnBrk="1" fontAlgn="base"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A successful execution of two-phase commit</a:t>
            </a:r>
            <a:endParaRPr kumimoji="0" lang="en-IN" sz="1800" b="1" i="0" u="none" strike="noStrike" kern="1200" cap="none" spc="0" normalizeH="0" baseline="0" noProof="0" dirty="0">
              <a:ln>
                <a:noFill/>
              </a:ln>
              <a:solidFill>
                <a:prstClr val="black"/>
              </a:solidFill>
              <a:effectLst/>
              <a:uLnTx/>
              <a:uFillTx/>
              <a:latin typeface="Calibri"/>
              <a:ea typeface="+mn-ea"/>
              <a:cs typeface="+mn-cs"/>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93" y="2336576"/>
            <a:ext cx="6958013" cy="2543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34235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63"/>
        <p:cNvGrpSpPr/>
        <p:nvPr/>
      </p:nvGrpSpPr>
      <p:grpSpPr>
        <a:xfrm>
          <a:off x="0" y="0"/>
          <a:ext cx="0" cy="0"/>
          <a:chOff x="0" y="0"/>
          <a:chExt cx="0" cy="0"/>
        </a:xfrm>
      </p:grpSpPr>
      <p:cxnSp>
        <p:nvCxnSpPr>
          <p:cNvPr id="464" name="Google Shape;464;p28"/>
          <p:cNvCxnSpPr/>
          <p:nvPr/>
        </p:nvCxnSpPr>
        <p:spPr>
          <a:xfrm rot="10800000" flipH="1">
            <a:off x="4287946" y="2887307"/>
            <a:ext cx="4581449" cy="1"/>
          </a:xfrm>
          <a:prstGeom prst="straightConnector1">
            <a:avLst/>
          </a:prstGeom>
          <a:noFill/>
          <a:ln w="38100" cap="flat" cmpd="sng">
            <a:solidFill>
              <a:srgbClr val="DFA267"/>
            </a:solidFill>
            <a:prstDash val="solid"/>
            <a:miter lim="800000"/>
            <a:headEnd type="none" w="sm" len="sm"/>
            <a:tailEnd type="none" w="sm" len="sm"/>
          </a:ln>
        </p:spPr>
      </p:cxnSp>
      <p:sp>
        <p:nvSpPr>
          <p:cNvPr id="465" name="Google Shape;465;p28"/>
          <p:cNvSpPr/>
          <p:nvPr/>
        </p:nvSpPr>
        <p:spPr>
          <a:xfrm>
            <a:off x="4287946" y="3249144"/>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 Kiran Auradkar</a:t>
            </a:r>
            <a:endParaRPr sz="2400" b="1" i="0" u="none" strike="noStrike" cap="none">
              <a:solidFill>
                <a:schemeClr val="dk1"/>
              </a:solidFill>
              <a:latin typeface="Calibri"/>
              <a:ea typeface="Calibri"/>
              <a:cs typeface="Calibri"/>
              <a:sym typeface="Calibri"/>
            </a:endParaRPr>
          </a:p>
        </p:txBody>
      </p:sp>
      <p:sp>
        <p:nvSpPr>
          <p:cNvPr id="466" name="Google Shape;466;p28"/>
          <p:cNvSpPr/>
          <p:nvPr/>
        </p:nvSpPr>
        <p:spPr>
          <a:xfrm>
            <a:off x="4287946" y="3646749"/>
            <a:ext cx="7497214" cy="4001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IN" sz="2000" b="0" i="0" u="none" strike="noStrike" cap="none">
                <a:solidFill>
                  <a:schemeClr val="dk1"/>
                </a:solidFill>
                <a:latin typeface="Calibri"/>
                <a:ea typeface="Calibri"/>
                <a:cs typeface="Calibri"/>
                <a:sym typeface="Calibri"/>
              </a:rPr>
              <a:t>Department of Computer Science and Engineering</a:t>
            </a:r>
            <a:endParaRPr sz="2000" b="0" i="0" u="none" strike="noStrike" cap="none">
              <a:solidFill>
                <a:schemeClr val="dk1"/>
              </a:solidFill>
              <a:latin typeface="Calibri"/>
              <a:ea typeface="Calibri"/>
              <a:cs typeface="Calibri"/>
              <a:sym typeface="Calibri"/>
            </a:endParaRPr>
          </a:p>
        </p:txBody>
      </p:sp>
      <p:sp>
        <p:nvSpPr>
          <p:cNvPr id="467" name="Google Shape;467;p28"/>
          <p:cNvSpPr/>
          <p:nvPr/>
        </p:nvSpPr>
        <p:spPr>
          <a:xfrm>
            <a:off x="4300315" y="4049738"/>
            <a:ext cx="7497214" cy="4616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2400"/>
              <a:buFont typeface="Arial"/>
              <a:buNone/>
            </a:pPr>
            <a:r>
              <a:rPr lang="en-IN" sz="2400" b="1" i="0" u="none" strike="noStrike" cap="none">
                <a:solidFill>
                  <a:schemeClr val="dk1"/>
                </a:solidFill>
                <a:latin typeface="Calibri"/>
                <a:ea typeface="Calibri"/>
                <a:cs typeface="Calibri"/>
                <a:sym typeface="Calibri"/>
              </a:rPr>
              <a:t>prafullatak@pes.edu</a:t>
            </a:r>
            <a:endParaRPr sz="2400" b="1" i="0" u="none" strike="noStrike" cap="none">
              <a:solidFill>
                <a:schemeClr val="dk1"/>
              </a:solidFill>
              <a:latin typeface="Calibri"/>
              <a:ea typeface="Calibri"/>
              <a:cs typeface="Calibri"/>
              <a:sym typeface="Calibri"/>
            </a:endParaRPr>
          </a:p>
        </p:txBody>
      </p:sp>
      <p:grpSp>
        <p:nvGrpSpPr>
          <p:cNvPr id="468" name="Google Shape;468;p28"/>
          <p:cNvGrpSpPr/>
          <p:nvPr/>
        </p:nvGrpSpPr>
        <p:grpSpPr>
          <a:xfrm>
            <a:off x="313844" y="349466"/>
            <a:ext cx="11518407" cy="6218388"/>
            <a:chOff x="313844" y="349466"/>
            <a:chExt cx="11518407" cy="6218388"/>
          </a:xfrm>
        </p:grpSpPr>
        <p:sp>
          <p:nvSpPr>
            <p:cNvPr id="469" name="Google Shape;469;p28"/>
            <p:cNvSpPr/>
            <p:nvPr/>
          </p:nvSpPr>
          <p:spPr>
            <a:xfrm>
              <a:off x="11786532" y="360726"/>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0" name="Google Shape;470;p28"/>
            <p:cNvSpPr/>
            <p:nvPr/>
          </p:nvSpPr>
          <p:spPr>
            <a:xfrm rot="5400000">
              <a:off x="11275944" y="-161122"/>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1" name="Google Shape;471;p28"/>
            <p:cNvSpPr/>
            <p:nvPr/>
          </p:nvSpPr>
          <p:spPr>
            <a:xfrm rot="5400000">
              <a:off x="824432" y="6011547"/>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472" name="Google Shape;472;p28"/>
            <p:cNvSpPr/>
            <p:nvPr/>
          </p:nvSpPr>
          <p:spPr>
            <a:xfrm rot="10800000">
              <a:off x="313844" y="5489699"/>
              <a:ext cx="45719" cy="1066895"/>
            </a:xfrm>
            <a:prstGeom prst="rect">
              <a:avLst/>
            </a:prstGeom>
            <a:solidFill>
              <a:srgbClr val="F4B08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grpSp>
      <p:sp>
        <p:nvSpPr>
          <p:cNvPr id="473" name="Google Shape;473;p28"/>
          <p:cNvSpPr/>
          <p:nvPr/>
        </p:nvSpPr>
        <p:spPr>
          <a:xfrm>
            <a:off x="4287946" y="2068426"/>
            <a:ext cx="7497214"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IN" sz="3600" b="1" i="0" u="none" strike="noStrike" cap="none">
                <a:solidFill>
                  <a:srgbClr val="C55A11"/>
                </a:solidFill>
                <a:latin typeface="Arial"/>
                <a:ea typeface="Arial"/>
                <a:cs typeface="Arial"/>
                <a:sym typeface="Arial"/>
              </a:rPr>
              <a:t>THANK YOU</a:t>
            </a:r>
            <a:endParaRPr sz="3600" b="1" i="0" u="none" strike="noStrike" cap="none">
              <a:solidFill>
                <a:srgbClr val="C55A11"/>
              </a:solidFill>
              <a:latin typeface="Arial"/>
              <a:ea typeface="Arial"/>
              <a:cs typeface="Arial"/>
              <a:sym typeface="Arial"/>
            </a:endParaRPr>
          </a:p>
        </p:txBody>
      </p:sp>
      <p:pic>
        <p:nvPicPr>
          <p:cNvPr id="474" name="Google Shape;474;p28" descr="A logo for a university&#10;&#10;Description automatically generated"/>
          <p:cNvPicPr preferRelativeResize="0"/>
          <p:nvPr/>
        </p:nvPicPr>
        <p:blipFill rotWithShape="1">
          <a:blip r:embed="rId3">
            <a:alphaModFix/>
          </a:blip>
          <a:srcRect l="23914" t="9484" r="22524" b="18948"/>
          <a:stretch/>
        </p:blipFill>
        <p:spPr>
          <a:xfrm>
            <a:off x="992172" y="1172581"/>
            <a:ext cx="2991497" cy="399708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50422" y="516705"/>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Transactions</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107895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50422" y="117047"/>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12" name="TextBox 11"/>
          <p:cNvSpPr txBox="1"/>
          <p:nvPr/>
        </p:nvSpPr>
        <p:spPr>
          <a:xfrm>
            <a:off x="150422" y="1078952"/>
            <a:ext cx="12041578" cy="5299528"/>
          </a:xfrm>
          <a:prstGeom prst="rect">
            <a:avLst/>
          </a:prstGeom>
          <a:noFill/>
        </p:spPr>
        <p:txBody>
          <a:bodyPr wrap="square" rtlCol="0">
            <a:spAutoFit/>
          </a:bodyPr>
          <a:lstStyle/>
          <a:p>
            <a:pPr marL="342900" indent="-342900" fontAlgn="base">
              <a:lnSpc>
                <a:spcPct val="120000"/>
              </a:lnSpc>
              <a:spcBef>
                <a:spcPts val="400"/>
              </a:spcBef>
              <a:buClrTx/>
              <a:buFont typeface="Arial" panose="020B0604020202020204" pitchFamily="34" charset="0"/>
              <a:buChar char="•"/>
              <a:defRPr/>
            </a:pPr>
            <a:r>
              <a:rPr lang="en-IN" sz="2200" b="1" kern="1200" dirty="0">
                <a:solidFill>
                  <a:srgbClr val="0070C0"/>
                </a:solidFill>
                <a:latin typeface="Calibri"/>
                <a:ea typeface="+mn-ea"/>
                <a:cs typeface="+mn-cs"/>
              </a:rPr>
              <a:t>Transaction</a:t>
            </a:r>
            <a:r>
              <a:rPr lang="en-IN" sz="2200" kern="1200" dirty="0">
                <a:solidFill>
                  <a:prstClr val="black"/>
                </a:solidFill>
                <a:latin typeface="Calibri"/>
                <a:ea typeface="+mn-ea"/>
                <a:cs typeface="+mn-cs"/>
              </a:rPr>
              <a:t> is an operation composed of a number of discrete steps</a:t>
            </a:r>
          </a:p>
          <a:p>
            <a:pPr marL="342900" indent="-342900" fontAlgn="base">
              <a:lnSpc>
                <a:spcPct val="120000"/>
              </a:lnSpc>
              <a:spcBef>
                <a:spcPts val="400"/>
              </a:spcBef>
              <a:buClrTx/>
              <a:buFont typeface="Arial" panose="020B0604020202020204" pitchFamily="34" charset="0"/>
              <a:buChar char="•"/>
              <a:defRPr/>
            </a:pPr>
            <a:r>
              <a:rPr lang="en-IN" sz="2200" kern="1200" dirty="0">
                <a:solidFill>
                  <a:prstClr val="black"/>
                </a:solidFill>
                <a:latin typeface="Calibri"/>
                <a:ea typeface="+mn-ea"/>
                <a:cs typeface="+mn-cs"/>
              </a:rPr>
              <a:t>All the steps must be completed for the transaction to be </a:t>
            </a:r>
            <a:r>
              <a:rPr lang="en-IN" sz="2200" b="1" kern="1200" dirty="0">
                <a:solidFill>
                  <a:srgbClr val="0070C0"/>
                </a:solidFill>
                <a:latin typeface="Calibri"/>
                <a:ea typeface="+mn-ea"/>
                <a:cs typeface="+mn-cs"/>
              </a:rPr>
              <a:t>committed</a:t>
            </a:r>
            <a:r>
              <a:rPr lang="en-IN" sz="2200" kern="1200" dirty="0">
                <a:solidFill>
                  <a:prstClr val="black"/>
                </a:solidFill>
                <a:latin typeface="Calibri"/>
                <a:ea typeface="+mn-ea"/>
                <a:cs typeface="+mn-cs"/>
              </a:rPr>
              <a:t>. The results are made permanent else the transaction is </a:t>
            </a:r>
            <a:r>
              <a:rPr lang="en-IN" sz="2200" b="1" kern="1200" dirty="0">
                <a:solidFill>
                  <a:srgbClr val="0070C0"/>
                </a:solidFill>
                <a:latin typeface="Calibri"/>
                <a:ea typeface="+mn-ea"/>
                <a:cs typeface="+mn-cs"/>
              </a:rPr>
              <a:t>aborted</a:t>
            </a:r>
            <a:r>
              <a:rPr lang="en-IN" sz="2200" kern="1200" dirty="0">
                <a:solidFill>
                  <a:prstClr val="black"/>
                </a:solidFill>
                <a:latin typeface="Calibri"/>
                <a:ea typeface="+mn-ea"/>
                <a:cs typeface="+mn-cs"/>
              </a:rPr>
              <a:t> and the state of the system </a:t>
            </a:r>
            <a:r>
              <a:rPr lang="en-IN" sz="2200" b="1" kern="1200" dirty="0">
                <a:solidFill>
                  <a:srgbClr val="0070C0"/>
                </a:solidFill>
                <a:latin typeface="Calibri"/>
                <a:ea typeface="+mn-ea"/>
                <a:cs typeface="+mn-cs"/>
              </a:rPr>
              <a:t>reverts</a:t>
            </a:r>
            <a:r>
              <a:rPr lang="en-IN" sz="2200" kern="1200" dirty="0">
                <a:solidFill>
                  <a:prstClr val="black"/>
                </a:solidFill>
                <a:latin typeface="Calibri"/>
                <a:ea typeface="+mn-ea"/>
                <a:cs typeface="+mn-cs"/>
              </a:rPr>
              <a:t> to what it was before the transaction started E.g. Buying a house</a:t>
            </a:r>
          </a:p>
          <a:p>
            <a:pPr marL="342900" indent="-342900" fontAlgn="base">
              <a:lnSpc>
                <a:spcPct val="120000"/>
              </a:lnSpc>
              <a:spcBef>
                <a:spcPts val="400"/>
              </a:spcBef>
              <a:buClrTx/>
              <a:buFont typeface="Arial" panose="020B0604020202020204" pitchFamily="34" charset="0"/>
              <a:buChar char="•"/>
              <a:defRPr/>
            </a:pPr>
            <a:r>
              <a:rPr lang="en-IN" sz="2200" kern="1200" dirty="0">
                <a:solidFill>
                  <a:prstClr val="black"/>
                </a:solidFill>
                <a:latin typeface="Calibri"/>
                <a:ea typeface="+mn-ea"/>
                <a:cs typeface="+mn-cs"/>
              </a:rPr>
              <a:t>Basic Operations </a:t>
            </a:r>
          </a:p>
          <a:p>
            <a:pPr marL="720000" indent="-342900" fontAlgn="base">
              <a:lnSpc>
                <a:spcPct val="120000"/>
              </a:lnSpc>
              <a:spcBef>
                <a:spcPts val="400"/>
              </a:spcBef>
              <a:buClrTx/>
              <a:buFont typeface="Arial" panose="020B0604020202020204" pitchFamily="34" charset="0"/>
              <a:buChar char="•"/>
              <a:defRPr/>
            </a:pPr>
            <a:r>
              <a:rPr lang="en-IN" sz="2200" kern="1200" dirty="0">
                <a:solidFill>
                  <a:prstClr val="black"/>
                </a:solidFill>
                <a:latin typeface="Calibri"/>
                <a:ea typeface="+mn-ea"/>
                <a:cs typeface="+mn-cs"/>
              </a:rPr>
              <a:t>Transaction primitives: </a:t>
            </a:r>
          </a:p>
          <a:p>
            <a:pPr marL="1080000" indent="-342900" fontAlgn="base">
              <a:lnSpc>
                <a:spcPct val="120000"/>
              </a:lnSpc>
              <a:spcBef>
                <a:spcPts val="400"/>
              </a:spcBef>
              <a:buClrTx/>
              <a:buFont typeface="Arial" panose="020B0604020202020204" pitchFamily="34" charset="0"/>
              <a:buChar char="•"/>
              <a:defRPr/>
            </a:pPr>
            <a:r>
              <a:rPr lang="en-IN" sz="2200" kern="1200" dirty="0">
                <a:solidFill>
                  <a:prstClr val="black"/>
                </a:solidFill>
                <a:latin typeface="Calibri"/>
                <a:ea typeface="+mn-ea"/>
                <a:cs typeface="+mn-cs"/>
              </a:rPr>
              <a:t>Begin transaction: mark the start of a transaction</a:t>
            </a:r>
          </a:p>
          <a:p>
            <a:pPr marL="1080000" indent="-342900" fontAlgn="base">
              <a:lnSpc>
                <a:spcPct val="120000"/>
              </a:lnSpc>
              <a:spcBef>
                <a:spcPts val="400"/>
              </a:spcBef>
              <a:buClrTx/>
              <a:buFont typeface="Arial" panose="020B0604020202020204" pitchFamily="34" charset="0"/>
              <a:buChar char="•"/>
              <a:defRPr/>
            </a:pPr>
            <a:r>
              <a:rPr lang="en-IN" sz="2200" kern="1200" dirty="0">
                <a:solidFill>
                  <a:prstClr val="black"/>
                </a:solidFill>
                <a:latin typeface="Calibri"/>
                <a:ea typeface="+mn-ea"/>
                <a:cs typeface="+mn-cs"/>
              </a:rPr>
              <a:t>End transaction: mark the end of a transaction; try to commit </a:t>
            </a:r>
          </a:p>
          <a:p>
            <a:pPr marL="1080000" indent="-342900" fontAlgn="base">
              <a:lnSpc>
                <a:spcPct val="120000"/>
              </a:lnSpc>
              <a:spcBef>
                <a:spcPts val="400"/>
              </a:spcBef>
              <a:buClrTx/>
              <a:buFont typeface="Arial" panose="020B0604020202020204" pitchFamily="34" charset="0"/>
              <a:buChar char="•"/>
              <a:defRPr/>
            </a:pPr>
            <a:r>
              <a:rPr lang="en-IN" sz="2200" kern="1200" dirty="0">
                <a:solidFill>
                  <a:prstClr val="black"/>
                </a:solidFill>
                <a:latin typeface="Calibri"/>
                <a:ea typeface="+mn-ea"/>
                <a:cs typeface="+mn-cs"/>
              </a:rPr>
              <a:t>Abort transaction: kill the transaction, restore old values </a:t>
            </a:r>
          </a:p>
          <a:p>
            <a:pPr marL="1080000" indent="-342900" fontAlgn="base">
              <a:lnSpc>
                <a:spcPct val="120000"/>
              </a:lnSpc>
              <a:spcBef>
                <a:spcPts val="400"/>
              </a:spcBef>
              <a:buClrTx/>
              <a:buFont typeface="Arial" panose="020B0604020202020204" pitchFamily="34" charset="0"/>
              <a:buChar char="•"/>
              <a:defRPr/>
            </a:pPr>
            <a:r>
              <a:rPr lang="en-IN" sz="2200" kern="1200" dirty="0">
                <a:solidFill>
                  <a:prstClr val="black"/>
                </a:solidFill>
                <a:latin typeface="Calibri"/>
                <a:ea typeface="+mn-ea"/>
                <a:cs typeface="+mn-cs"/>
              </a:rPr>
              <a:t>Read/write data from files (or object stores): data will have to be restored if the transaction is aborted. </a:t>
            </a:r>
          </a:p>
          <a:p>
            <a:pPr marL="342900" indent="-342900" fontAlgn="base">
              <a:lnSpc>
                <a:spcPct val="120000"/>
              </a:lnSpc>
              <a:buClrTx/>
              <a:buFont typeface="Arial" panose="020B0604020202020204" pitchFamily="34" charset="0"/>
              <a:buChar char="•"/>
              <a:defRPr/>
            </a:pPr>
            <a:endParaRPr lang="en-IN" sz="2200" kern="1200" dirty="0">
              <a:solidFill>
                <a:prstClr val="black"/>
              </a:solidFill>
              <a:latin typeface="Calibri"/>
              <a:ea typeface="+mn-ea"/>
              <a:cs typeface="+mn-cs"/>
            </a:endParaRPr>
          </a:p>
        </p:txBody>
      </p:sp>
    </p:spTree>
    <p:extLst>
      <p:ext uri="{BB962C8B-B14F-4D97-AF65-F5344CB8AC3E}">
        <p14:creationId xmlns:p14="http://schemas.microsoft.com/office/powerpoint/2010/main" val="2655031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50422" y="516705"/>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Transactions : Properties of Transactions (ACID)</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1078952"/>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50422" y="117047"/>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12" name="TextBox 11"/>
          <p:cNvSpPr txBox="1"/>
          <p:nvPr/>
        </p:nvSpPr>
        <p:spPr>
          <a:xfrm>
            <a:off x="150422" y="1078952"/>
            <a:ext cx="12041578" cy="5211298"/>
          </a:xfrm>
          <a:prstGeom prst="rect">
            <a:avLst/>
          </a:prstGeom>
          <a:noFill/>
        </p:spPr>
        <p:txBody>
          <a:bodyPr wrap="square" rtlCol="0">
            <a:spAutoFit/>
          </a:bodyPr>
          <a:lstStyle/>
          <a:p>
            <a:pPr fontAlgn="base">
              <a:lnSpc>
                <a:spcPct val="120000"/>
              </a:lnSpc>
              <a:buClrTx/>
              <a:defRPr/>
            </a:pPr>
            <a:r>
              <a:rPr lang="en-US" sz="2200" b="1" kern="1200" dirty="0">
                <a:solidFill>
                  <a:srgbClr val="0070C0"/>
                </a:solidFill>
                <a:latin typeface="Calibri"/>
                <a:ea typeface="+mn-ea"/>
                <a:cs typeface="+mn-cs"/>
              </a:rPr>
              <a:t>ACID : </a:t>
            </a:r>
          </a:p>
          <a:p>
            <a:pPr marL="342900" indent="-342900" fontAlgn="base">
              <a:lnSpc>
                <a:spcPct val="120000"/>
              </a:lnSpc>
              <a:buClrTx/>
              <a:buFont typeface="Wingdings" panose="05000000000000000000" pitchFamily="2" charset="2"/>
              <a:buChar char="§"/>
              <a:defRPr/>
            </a:pPr>
            <a:r>
              <a:rPr lang="en-US" sz="2200" kern="1200" dirty="0">
                <a:solidFill>
                  <a:prstClr val="black"/>
                </a:solidFill>
                <a:latin typeface="Calibri"/>
                <a:ea typeface="+mn-ea"/>
                <a:cs typeface="+mn-cs"/>
              </a:rPr>
              <a:t>Atomic</a:t>
            </a:r>
          </a:p>
          <a:p>
            <a:pPr marL="720000" indent="-342900" fontAlgn="base">
              <a:buClrTx/>
              <a:buFont typeface="Arial" panose="020B0604020202020204" pitchFamily="34" charset="0"/>
              <a:buChar char="•"/>
              <a:defRPr/>
            </a:pPr>
            <a:r>
              <a:rPr lang="en-US" sz="2200" kern="1200" dirty="0">
                <a:solidFill>
                  <a:prstClr val="black"/>
                </a:solidFill>
                <a:latin typeface="Calibri"/>
                <a:ea typeface="+mn-ea"/>
                <a:cs typeface="+mn-cs"/>
              </a:rPr>
              <a:t>The transaction happens as a single indivisible action. Others do not see intermediate results. All or nothing.</a:t>
            </a:r>
          </a:p>
          <a:p>
            <a:pPr marL="342900" indent="-342900" fontAlgn="base">
              <a:lnSpc>
                <a:spcPct val="120000"/>
              </a:lnSpc>
              <a:buClrTx/>
              <a:buFont typeface="Wingdings" panose="05000000000000000000" pitchFamily="2" charset="2"/>
              <a:buChar char="§"/>
              <a:defRPr/>
            </a:pPr>
            <a:r>
              <a:rPr lang="en-US" sz="2200" kern="1200" dirty="0">
                <a:solidFill>
                  <a:prstClr val="black"/>
                </a:solidFill>
                <a:latin typeface="Calibri"/>
                <a:ea typeface="+mn-ea"/>
                <a:cs typeface="+mn-cs"/>
              </a:rPr>
              <a:t>Consistent</a:t>
            </a:r>
          </a:p>
          <a:p>
            <a:pPr marL="720000" indent="-342900" fontAlgn="base">
              <a:buClrTx/>
              <a:buFont typeface="Arial" panose="020B0604020202020204" pitchFamily="34" charset="0"/>
              <a:buChar char="•"/>
              <a:defRPr/>
            </a:pPr>
            <a:r>
              <a:rPr lang="en-US" sz="2200" kern="1200" dirty="0">
                <a:solidFill>
                  <a:prstClr val="black"/>
                </a:solidFill>
                <a:latin typeface="Calibri"/>
                <a:ea typeface="+mn-ea"/>
                <a:cs typeface="+mn-cs"/>
              </a:rPr>
              <a:t>If the system has invariants, they must hold after the transaction. E.g., total amount of money in all accounts must be the same before and after a “transfer funds” transaction. </a:t>
            </a:r>
          </a:p>
          <a:p>
            <a:pPr marL="342900" indent="-342900" fontAlgn="base">
              <a:lnSpc>
                <a:spcPct val="120000"/>
              </a:lnSpc>
              <a:buClrTx/>
              <a:buFont typeface="Wingdings" panose="05000000000000000000" pitchFamily="2" charset="2"/>
              <a:buChar char="§"/>
              <a:defRPr/>
            </a:pPr>
            <a:r>
              <a:rPr lang="en-US" sz="2200" kern="1200" dirty="0">
                <a:solidFill>
                  <a:prstClr val="black"/>
                </a:solidFill>
                <a:latin typeface="Calibri"/>
                <a:ea typeface="+mn-ea"/>
                <a:cs typeface="+mn-cs"/>
              </a:rPr>
              <a:t>Isolated (Serializable)</a:t>
            </a:r>
          </a:p>
          <a:p>
            <a:pPr marL="720000" indent="-342900" fontAlgn="base">
              <a:buClrTx/>
              <a:buFont typeface="Arial" panose="020B0604020202020204" pitchFamily="34" charset="0"/>
              <a:buChar char="•"/>
              <a:defRPr/>
            </a:pPr>
            <a:r>
              <a:rPr lang="en-US" sz="2200" kern="1200" dirty="0">
                <a:solidFill>
                  <a:prstClr val="black"/>
                </a:solidFill>
                <a:latin typeface="Calibri"/>
                <a:ea typeface="+mn-ea"/>
                <a:cs typeface="+mn-cs"/>
              </a:rPr>
              <a:t>If transactions run at the same time, the final result must be the same as if they executed in some serial order.</a:t>
            </a:r>
          </a:p>
          <a:p>
            <a:pPr marL="342900" indent="-342900" fontAlgn="base">
              <a:lnSpc>
                <a:spcPct val="120000"/>
              </a:lnSpc>
              <a:buClrTx/>
              <a:buFont typeface="Wingdings" panose="05000000000000000000" pitchFamily="2" charset="2"/>
              <a:buChar char="§"/>
              <a:defRPr/>
            </a:pPr>
            <a:r>
              <a:rPr lang="en-US" sz="2200" kern="1200" dirty="0">
                <a:solidFill>
                  <a:prstClr val="black"/>
                </a:solidFill>
                <a:latin typeface="Calibri"/>
                <a:ea typeface="+mn-ea"/>
                <a:cs typeface="+mn-cs"/>
              </a:rPr>
              <a:t>Durable</a:t>
            </a:r>
          </a:p>
          <a:p>
            <a:pPr marL="720000" indent="-342900" fontAlgn="base">
              <a:buClrTx/>
              <a:buFont typeface="Arial" panose="020B0604020202020204" pitchFamily="34" charset="0"/>
              <a:buChar char="•"/>
              <a:defRPr/>
            </a:pPr>
            <a:r>
              <a:rPr lang="en-US" sz="2200" kern="1200" dirty="0">
                <a:solidFill>
                  <a:prstClr val="black"/>
                </a:solidFill>
                <a:latin typeface="Calibri"/>
                <a:ea typeface="+mn-ea"/>
                <a:cs typeface="+mn-cs"/>
              </a:rPr>
              <a:t>Once a transaction commits, the results are made permanent. No failures after a commit will cause the results to revert. </a:t>
            </a:r>
          </a:p>
          <a:p>
            <a:pPr fontAlgn="base">
              <a:lnSpc>
                <a:spcPct val="120000"/>
              </a:lnSpc>
              <a:buClrTx/>
              <a:defRPr/>
            </a:pPr>
            <a:endParaRPr lang="en-IN" sz="2200" kern="1200" dirty="0">
              <a:solidFill>
                <a:prstClr val="black"/>
              </a:solidFill>
              <a:latin typeface="Calibri"/>
              <a:ea typeface="+mn-ea"/>
              <a:cs typeface="+mn-cs"/>
            </a:endParaRPr>
          </a:p>
        </p:txBody>
      </p:sp>
    </p:spTree>
    <p:extLst>
      <p:ext uri="{BB962C8B-B14F-4D97-AF65-F5344CB8AC3E}">
        <p14:creationId xmlns:p14="http://schemas.microsoft.com/office/powerpoint/2010/main" val="51339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9A4CDE5-2EC4-4E6C-B6FD-FD5CBB4B5A5B}"/>
              </a:ext>
            </a:extLst>
          </p:cNvPr>
          <p:cNvPicPr>
            <a:picLocks noChangeAspect="1"/>
          </p:cNvPicPr>
          <p:nvPr/>
        </p:nvPicPr>
        <p:blipFill>
          <a:blip r:embed="rId2"/>
          <a:stretch>
            <a:fillRect/>
          </a:stretch>
        </p:blipFill>
        <p:spPr>
          <a:xfrm>
            <a:off x="6565564" y="2941320"/>
            <a:ext cx="5626436" cy="2661973"/>
          </a:xfrm>
          <a:prstGeom prst="rect">
            <a:avLst/>
          </a:prstGeom>
        </p:spPr>
      </p:pic>
      <p:sp>
        <p:nvSpPr>
          <p:cNvPr id="12" name="TextBox 11"/>
          <p:cNvSpPr txBox="1"/>
          <p:nvPr/>
        </p:nvSpPr>
        <p:spPr>
          <a:xfrm>
            <a:off x="150422" y="733478"/>
            <a:ext cx="12041578" cy="5889305"/>
          </a:xfrm>
          <a:prstGeom prst="rect">
            <a:avLst/>
          </a:prstGeom>
          <a:noFill/>
        </p:spPr>
        <p:txBody>
          <a:bodyPr wrap="square" rtlCol="0">
            <a:spAutoFit/>
          </a:bodyPr>
          <a:lstStyle/>
          <a:p>
            <a:pPr fontAlgn="base">
              <a:lnSpc>
                <a:spcPct val="120000"/>
              </a:lnSpc>
              <a:buClrTx/>
              <a:defRPr/>
            </a:pPr>
            <a:r>
              <a:rPr kumimoji="0" lang="en-IN" sz="2200" b="1" i="0" u="none" strike="noStrike" kern="1200" cap="none" spc="0" normalizeH="0" baseline="0" noProof="0" dirty="0">
                <a:ln>
                  <a:noFill/>
                </a:ln>
                <a:solidFill>
                  <a:srgbClr val="ED7D31">
                    <a:lumMod val="75000"/>
                  </a:srgbClr>
                </a:solidFill>
                <a:effectLst/>
                <a:uLnTx/>
                <a:uFillTx/>
                <a:latin typeface="Calibri"/>
                <a:ea typeface="+mn-ea"/>
                <a:cs typeface="+mn-cs"/>
              </a:rPr>
              <a:t>Nested Transactions</a:t>
            </a:r>
            <a:endParaRPr lang="en-US" sz="2200" kern="1200" dirty="0">
              <a:solidFill>
                <a:prstClr val="black"/>
              </a:solidFill>
              <a:latin typeface="Calibri"/>
              <a:ea typeface="+mn-ea"/>
              <a:cs typeface="+mn-cs"/>
            </a:endParaRPr>
          </a:p>
          <a:p>
            <a:pPr marL="342900" indent="-342900" fontAlgn="base">
              <a:buClrTx/>
              <a:buFont typeface="Arial" panose="020B0604020202020204" pitchFamily="34" charset="0"/>
              <a:buChar char="•"/>
              <a:defRPr/>
            </a:pPr>
            <a:r>
              <a:rPr lang="en-US" sz="2000" kern="1200" dirty="0">
                <a:solidFill>
                  <a:prstClr val="black"/>
                </a:solidFill>
                <a:latin typeface="Calibri"/>
                <a:ea typeface="+mn-ea"/>
                <a:cs typeface="+mn-cs"/>
              </a:rPr>
              <a:t>Nested Transaction is a top-level transaction which may create sub-transactions</a:t>
            </a:r>
          </a:p>
          <a:p>
            <a:pPr marL="342900" indent="-342900" fontAlgn="base">
              <a:buClrTx/>
              <a:buFont typeface="Arial" panose="020B0604020202020204" pitchFamily="34" charset="0"/>
              <a:buChar char="•"/>
              <a:defRPr/>
            </a:pPr>
            <a:r>
              <a:rPr lang="en-US" sz="2000" kern="1200" dirty="0">
                <a:solidFill>
                  <a:prstClr val="black"/>
                </a:solidFill>
                <a:latin typeface="Calibri"/>
                <a:ea typeface="+mn-ea"/>
                <a:cs typeface="+mn-cs"/>
              </a:rPr>
              <a:t>Problem: </a:t>
            </a:r>
          </a:p>
          <a:p>
            <a:pPr marL="720000" indent="-342900" fontAlgn="base">
              <a:buClrTx/>
              <a:buFont typeface="Arial" panose="020B0604020202020204" pitchFamily="34" charset="0"/>
              <a:buChar char="•"/>
              <a:defRPr/>
            </a:pPr>
            <a:r>
              <a:rPr lang="en-US" sz="2000" kern="1200" dirty="0">
                <a:solidFill>
                  <a:prstClr val="black"/>
                </a:solidFill>
                <a:latin typeface="Calibri"/>
                <a:ea typeface="+mn-ea"/>
                <a:cs typeface="+mn-cs"/>
              </a:rPr>
              <a:t>Sub-transactions may commit (results are durable) but the parent transaction may abort. </a:t>
            </a:r>
          </a:p>
          <a:p>
            <a:pPr marL="342900" indent="-342900" fontAlgn="base">
              <a:buClrTx/>
              <a:buFont typeface="Arial" panose="020B0604020202020204" pitchFamily="34" charset="0"/>
              <a:buChar char="•"/>
              <a:defRPr/>
            </a:pPr>
            <a:r>
              <a:rPr lang="en-US" sz="2000" kern="1200" dirty="0">
                <a:solidFill>
                  <a:prstClr val="black"/>
                </a:solidFill>
                <a:latin typeface="Calibri"/>
                <a:ea typeface="+mn-ea"/>
                <a:cs typeface="+mn-cs"/>
              </a:rPr>
              <a:t>One solution : private workspace</a:t>
            </a:r>
          </a:p>
          <a:p>
            <a:pPr marL="720000" indent="-342900" fontAlgn="base">
              <a:buClrTx/>
              <a:buFont typeface="Arial" panose="020B0604020202020204" pitchFamily="34" charset="0"/>
              <a:buChar char="•"/>
              <a:defRPr/>
            </a:pPr>
            <a:r>
              <a:rPr lang="en-US" sz="2000" kern="1200" dirty="0">
                <a:solidFill>
                  <a:prstClr val="black"/>
                </a:solidFill>
                <a:latin typeface="Calibri"/>
                <a:ea typeface="+mn-ea"/>
                <a:cs typeface="+mn-cs"/>
              </a:rPr>
              <a:t>Each sub-transaction is given a private copy of every object it manipulates. On commit, the private copy displaces the parent’s copy (which may also be a private copy of the parent’s parent)</a:t>
            </a:r>
          </a:p>
          <a:p>
            <a:pPr fontAlgn="base">
              <a:lnSpc>
                <a:spcPct val="120000"/>
              </a:lnSpc>
              <a:buClrTx/>
              <a:defRPr/>
            </a:pPr>
            <a:r>
              <a:rPr lang="en-IN" sz="2200" b="1" kern="1200" dirty="0">
                <a:solidFill>
                  <a:srgbClr val="ED7D31">
                    <a:lumMod val="75000"/>
                  </a:srgbClr>
                </a:solidFill>
                <a:latin typeface="Calibri"/>
                <a:ea typeface="+mn-ea"/>
                <a:cs typeface="+mn-cs"/>
              </a:rPr>
              <a:t>Distributed Transactions</a:t>
            </a:r>
          </a:p>
          <a:p>
            <a:pPr marL="342900" indent="-342900" fontAlgn="base">
              <a:lnSpc>
                <a:spcPct val="114000"/>
              </a:lnSpc>
              <a:buClrTx/>
              <a:buFont typeface="Arial" panose="020B0604020202020204" pitchFamily="34" charset="0"/>
              <a:buChar char="•"/>
              <a:defRPr/>
            </a:pPr>
            <a:r>
              <a:rPr lang="en-IN" sz="2000" kern="1200" dirty="0">
                <a:solidFill>
                  <a:prstClr val="black"/>
                </a:solidFill>
                <a:latin typeface="Calibri"/>
                <a:ea typeface="+mn-ea"/>
                <a:cs typeface="+mn-cs"/>
              </a:rPr>
              <a:t>A distributed transaction is a set of operations on data that is </a:t>
            </a:r>
            <a:br>
              <a:rPr lang="en-IN" sz="2000" kern="1200" dirty="0">
                <a:solidFill>
                  <a:prstClr val="black"/>
                </a:solidFill>
                <a:latin typeface="Calibri"/>
                <a:ea typeface="+mn-ea"/>
                <a:cs typeface="+mn-cs"/>
              </a:rPr>
            </a:br>
            <a:r>
              <a:rPr lang="en-IN" sz="2000" kern="1200" dirty="0">
                <a:solidFill>
                  <a:prstClr val="black"/>
                </a:solidFill>
                <a:latin typeface="Calibri"/>
                <a:ea typeface="+mn-ea"/>
                <a:cs typeface="+mn-cs"/>
              </a:rPr>
              <a:t>performed across two or more data repositories or resources </a:t>
            </a:r>
            <a:br>
              <a:rPr lang="en-IN" sz="2000" kern="1200" dirty="0">
                <a:solidFill>
                  <a:prstClr val="black"/>
                </a:solidFill>
                <a:latin typeface="Calibri"/>
                <a:ea typeface="+mn-ea"/>
                <a:cs typeface="+mn-cs"/>
              </a:rPr>
            </a:br>
            <a:r>
              <a:rPr lang="en-IN" sz="2000" kern="1200" dirty="0">
                <a:solidFill>
                  <a:prstClr val="black"/>
                </a:solidFill>
                <a:latin typeface="Calibri"/>
                <a:ea typeface="+mn-ea"/>
                <a:cs typeface="+mn-cs"/>
              </a:rPr>
              <a:t>across different systems</a:t>
            </a:r>
          </a:p>
          <a:p>
            <a:pPr marL="342900" indent="-342900" fontAlgn="base">
              <a:lnSpc>
                <a:spcPct val="114000"/>
              </a:lnSpc>
              <a:buClrTx/>
              <a:buFont typeface="Arial" panose="020B0604020202020204" pitchFamily="34" charset="0"/>
              <a:buChar char="•"/>
              <a:defRPr/>
            </a:pPr>
            <a:r>
              <a:rPr lang="en-IN" sz="2000" kern="1200" dirty="0">
                <a:solidFill>
                  <a:prstClr val="black"/>
                </a:solidFill>
                <a:latin typeface="Calibri"/>
                <a:ea typeface="+mn-ea"/>
                <a:cs typeface="+mn-cs"/>
              </a:rPr>
              <a:t>Challenge: handle machine, software, &amp; network failures </a:t>
            </a:r>
            <a:br>
              <a:rPr lang="en-IN" sz="2000" kern="1200" dirty="0">
                <a:solidFill>
                  <a:prstClr val="black"/>
                </a:solidFill>
                <a:latin typeface="Calibri"/>
                <a:ea typeface="+mn-ea"/>
                <a:cs typeface="+mn-cs"/>
              </a:rPr>
            </a:br>
            <a:r>
              <a:rPr lang="en-IN" sz="2000" kern="1200" dirty="0">
                <a:solidFill>
                  <a:prstClr val="black"/>
                </a:solidFill>
                <a:latin typeface="Calibri"/>
                <a:ea typeface="+mn-ea"/>
                <a:cs typeface="+mn-cs"/>
              </a:rPr>
              <a:t>while preserving transaction integrity.</a:t>
            </a:r>
          </a:p>
          <a:p>
            <a:pPr marL="342900" indent="-342900" fontAlgn="base">
              <a:lnSpc>
                <a:spcPct val="114000"/>
              </a:lnSpc>
              <a:buClrTx/>
              <a:buFont typeface="Arial" panose="020B0604020202020204" pitchFamily="34" charset="0"/>
              <a:buChar char="•"/>
              <a:defRPr/>
            </a:pPr>
            <a:r>
              <a:rPr lang="en-IN" sz="2000" kern="1200" dirty="0">
                <a:solidFill>
                  <a:prstClr val="black"/>
                </a:solidFill>
                <a:latin typeface="Calibri"/>
                <a:ea typeface="+mn-ea"/>
                <a:cs typeface="+mn-cs"/>
              </a:rPr>
              <a:t>There are two possible outcomes all operations successfully </a:t>
            </a:r>
            <a:br>
              <a:rPr lang="en-IN" sz="2000" kern="1200" dirty="0">
                <a:solidFill>
                  <a:prstClr val="black"/>
                </a:solidFill>
                <a:latin typeface="Calibri"/>
                <a:ea typeface="+mn-ea"/>
                <a:cs typeface="+mn-cs"/>
              </a:rPr>
            </a:br>
            <a:r>
              <a:rPr lang="en-IN" sz="2000" kern="1200" dirty="0">
                <a:solidFill>
                  <a:prstClr val="black"/>
                </a:solidFill>
                <a:latin typeface="Calibri"/>
                <a:ea typeface="+mn-ea"/>
                <a:cs typeface="+mn-cs"/>
              </a:rPr>
              <a:t>complete, or none of the operations are performed at all  due to a failure somewhere in the system</a:t>
            </a:r>
          </a:p>
          <a:p>
            <a:pPr marL="342900" indent="-342900" fontAlgn="base">
              <a:lnSpc>
                <a:spcPct val="114000"/>
              </a:lnSpc>
              <a:buClrTx/>
              <a:buFont typeface="Arial" panose="020B0604020202020204" pitchFamily="34" charset="0"/>
              <a:buChar char="•"/>
              <a:defRPr/>
            </a:pPr>
            <a:r>
              <a:rPr lang="en-IN" sz="2000" kern="1200" dirty="0">
                <a:solidFill>
                  <a:prstClr val="black"/>
                </a:solidFill>
                <a:latin typeface="Calibri"/>
                <a:ea typeface="+mn-ea"/>
                <a:cs typeface="+mn-cs"/>
              </a:rPr>
              <a:t>In the second outcome if some work was completed prior to the failure, that work will be reversed to ensure no net work was done. This type of operation is in compliance with the “ACID” principles to ensure data integrity</a:t>
            </a:r>
          </a:p>
        </p:txBody>
      </p:sp>
      <p:sp>
        <p:nvSpPr>
          <p:cNvPr id="22" name="Rectangle 21">
            <a:extLst>
              <a:ext uri="{FF2B5EF4-FFF2-40B4-BE49-F238E27FC236}">
                <a16:creationId xmlns:a16="http://schemas.microsoft.com/office/drawing/2014/main" id="{620A7DEA-950C-4954-B3B7-2672370FABF4}"/>
              </a:ext>
            </a:extLst>
          </p:cNvPr>
          <p:cNvSpPr/>
          <p:nvPr/>
        </p:nvSpPr>
        <p:spPr>
          <a:xfrm>
            <a:off x="113846" y="329746"/>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Transactions </a:t>
            </a:r>
            <a:r>
              <a:rPr lang="en-IN" sz="2400" b="1" kern="1200" dirty="0">
                <a:solidFill>
                  <a:srgbClr val="ED7D31">
                    <a:lumMod val="75000"/>
                  </a:srgbClr>
                </a:solidFill>
                <a:latin typeface="Calibri"/>
                <a:ea typeface="+mn-ea"/>
                <a:cs typeface="+mn-cs"/>
              </a:rPr>
              <a:t>and different types of transactions </a:t>
            </a: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275" y="791411"/>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13846" y="26772"/>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Tree>
    <p:extLst>
      <p:ext uri="{BB962C8B-B14F-4D97-AF65-F5344CB8AC3E}">
        <p14:creationId xmlns:p14="http://schemas.microsoft.com/office/powerpoint/2010/main" val="3723574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07A0AAC-A9B4-42BF-8CF0-889AB0DDCB28}"/>
              </a:ext>
            </a:extLst>
          </p:cNvPr>
          <p:cNvSpPr txBox="1"/>
          <p:nvPr/>
        </p:nvSpPr>
        <p:spPr>
          <a:xfrm>
            <a:off x="148247" y="1352193"/>
            <a:ext cx="12043753" cy="5543954"/>
          </a:xfrm>
          <a:prstGeom prst="rect">
            <a:avLst/>
          </a:prstGeom>
          <a:noFill/>
        </p:spPr>
        <p:txBody>
          <a:bodyPr wrap="square">
            <a:spAutoFit/>
          </a:bodyPr>
          <a:lstStyle/>
          <a:p>
            <a:pPr marL="342900" indent="-342900">
              <a:lnSpc>
                <a:spcPct val="110000"/>
              </a:lnSpc>
              <a:buFont typeface="Wingdings" panose="05000000000000000000" pitchFamily="2" charset="2"/>
              <a:buChar char="§"/>
            </a:pPr>
            <a:r>
              <a:rPr lang="en-US" sz="1900" dirty="0">
                <a:latin typeface="+mn-lt"/>
              </a:rPr>
              <a:t>A system architecture supporting distributed transactions, has multiple data repositories hosted on different nodes connected by a network.</a:t>
            </a:r>
          </a:p>
          <a:p>
            <a:pPr marL="342900" indent="-342900">
              <a:lnSpc>
                <a:spcPct val="110000"/>
              </a:lnSpc>
              <a:buFont typeface="Wingdings" panose="05000000000000000000" pitchFamily="2" charset="2"/>
              <a:buChar char="§"/>
            </a:pPr>
            <a:r>
              <a:rPr lang="en-IN" sz="1900" dirty="0">
                <a:latin typeface="+mn-lt"/>
              </a:rPr>
              <a:t>Transaction may access data at several nodes/sites.</a:t>
            </a:r>
          </a:p>
          <a:p>
            <a:pPr marL="342900" indent="-342900">
              <a:lnSpc>
                <a:spcPct val="110000"/>
              </a:lnSpc>
              <a:buFont typeface="Wingdings" panose="05000000000000000000" pitchFamily="2" charset="2"/>
              <a:buChar char="§"/>
            </a:pPr>
            <a:r>
              <a:rPr lang="en-IN" sz="1900" dirty="0">
                <a:latin typeface="+mn-lt"/>
              </a:rPr>
              <a:t>Each site has a </a:t>
            </a:r>
          </a:p>
          <a:p>
            <a:pPr>
              <a:lnSpc>
                <a:spcPct val="110000"/>
              </a:lnSpc>
            </a:pPr>
            <a:r>
              <a:rPr lang="en-IN" sz="1900" b="1" dirty="0">
                <a:solidFill>
                  <a:srgbClr val="C00000"/>
                </a:solidFill>
                <a:latin typeface="+mn-lt"/>
              </a:rPr>
              <a:t>      </a:t>
            </a:r>
            <a:r>
              <a:rPr lang="en-IN" sz="1900" b="1" dirty="0">
                <a:solidFill>
                  <a:schemeClr val="tx1"/>
                </a:solidFill>
                <a:latin typeface="+mn-lt"/>
              </a:rPr>
              <a:t>local transaction manager </a:t>
            </a:r>
            <a:r>
              <a:rPr lang="en-IN" sz="1900" dirty="0">
                <a:latin typeface="+mn-lt"/>
              </a:rPr>
              <a:t>responsible for:</a:t>
            </a:r>
          </a:p>
          <a:p>
            <a:pPr marL="720000" indent="-252000">
              <a:lnSpc>
                <a:spcPct val="110000"/>
              </a:lnSpc>
              <a:buFont typeface="Wingdings" panose="05000000000000000000" pitchFamily="2" charset="2"/>
              <a:buChar char="§"/>
            </a:pPr>
            <a:r>
              <a:rPr lang="en-IN" sz="1900" dirty="0">
                <a:solidFill>
                  <a:srgbClr val="C00000"/>
                </a:solidFill>
                <a:latin typeface="+mn-lt"/>
              </a:rPr>
              <a:t>Maintaining a log for recovery purposes</a:t>
            </a:r>
          </a:p>
          <a:p>
            <a:pPr marL="720000" indent="-252000">
              <a:lnSpc>
                <a:spcPct val="110000"/>
              </a:lnSpc>
              <a:buFont typeface="Wingdings" panose="05000000000000000000" pitchFamily="2" charset="2"/>
              <a:buChar char="§"/>
            </a:pPr>
            <a:r>
              <a:rPr lang="en-IN" sz="1900" dirty="0">
                <a:solidFill>
                  <a:srgbClr val="C00000"/>
                </a:solidFill>
                <a:latin typeface="+mn-lt"/>
              </a:rPr>
              <a:t>Participating in coordinating the concurrent execution of the </a:t>
            </a:r>
            <a:br>
              <a:rPr lang="en-IN" sz="1900" dirty="0">
                <a:solidFill>
                  <a:srgbClr val="C00000"/>
                </a:solidFill>
                <a:latin typeface="+mn-lt"/>
              </a:rPr>
            </a:br>
            <a:r>
              <a:rPr lang="en-IN" sz="1900" dirty="0">
                <a:solidFill>
                  <a:srgbClr val="C00000"/>
                </a:solidFill>
                <a:latin typeface="+mn-lt"/>
              </a:rPr>
              <a:t>transactions executing at that site.</a:t>
            </a:r>
          </a:p>
          <a:p>
            <a:pPr marL="720000" indent="-252000">
              <a:lnSpc>
                <a:spcPct val="110000"/>
              </a:lnSpc>
              <a:buFont typeface="Wingdings" panose="05000000000000000000" pitchFamily="2" charset="2"/>
              <a:buChar char="§"/>
            </a:pPr>
            <a:r>
              <a:rPr lang="en-IN" sz="1900" dirty="0">
                <a:solidFill>
                  <a:srgbClr val="C00000"/>
                </a:solidFill>
                <a:latin typeface="+mn-lt"/>
              </a:rPr>
              <a:t>Responsible for sub-transactions on that system</a:t>
            </a:r>
          </a:p>
          <a:p>
            <a:pPr marL="720000" indent="-252000">
              <a:lnSpc>
                <a:spcPct val="110000"/>
              </a:lnSpc>
              <a:buFont typeface="Wingdings" panose="05000000000000000000" pitchFamily="2" charset="2"/>
              <a:buChar char="§"/>
            </a:pPr>
            <a:r>
              <a:rPr lang="en-IN" sz="1900" dirty="0">
                <a:solidFill>
                  <a:srgbClr val="C00000"/>
                </a:solidFill>
                <a:latin typeface="+mn-lt"/>
              </a:rPr>
              <a:t>Performs prepare, commit and abort calls for sub-transactions </a:t>
            </a:r>
          </a:p>
          <a:p>
            <a:pPr marL="720000" indent="-252000">
              <a:lnSpc>
                <a:spcPct val="110000"/>
              </a:lnSpc>
              <a:buFont typeface="Wingdings" panose="05000000000000000000" pitchFamily="2" charset="2"/>
              <a:buChar char="§"/>
            </a:pPr>
            <a:r>
              <a:rPr lang="en-IN" sz="1900" dirty="0">
                <a:solidFill>
                  <a:srgbClr val="C00000"/>
                </a:solidFill>
                <a:latin typeface="+mn-lt"/>
              </a:rPr>
              <a:t>Each sub-transaction must agree to commit changes before the transaction can complete</a:t>
            </a:r>
          </a:p>
          <a:p>
            <a:pPr>
              <a:lnSpc>
                <a:spcPct val="110000"/>
              </a:lnSpc>
            </a:pPr>
            <a:r>
              <a:rPr lang="en-IN" sz="1900" dirty="0">
                <a:solidFill>
                  <a:srgbClr val="0070C0"/>
                </a:solidFill>
                <a:latin typeface="+mn-lt"/>
              </a:rPr>
              <a:t>      </a:t>
            </a:r>
            <a:r>
              <a:rPr lang="en-IN" sz="1900" b="1" dirty="0">
                <a:solidFill>
                  <a:schemeClr val="tx1"/>
                </a:solidFill>
                <a:latin typeface="+mn-lt"/>
              </a:rPr>
              <a:t>Transaction coordinator coordinating activities across the data repositories</a:t>
            </a:r>
          </a:p>
          <a:p>
            <a:pPr marL="720000" indent="-252000">
              <a:lnSpc>
                <a:spcPct val="110000"/>
              </a:lnSpc>
              <a:buFont typeface="Wingdings" panose="05000000000000000000" pitchFamily="2" charset="2"/>
              <a:buChar char="§"/>
            </a:pPr>
            <a:r>
              <a:rPr lang="en-IN" sz="1900" dirty="0">
                <a:solidFill>
                  <a:srgbClr val="0070C0"/>
                </a:solidFill>
                <a:latin typeface="+mn-lt"/>
              </a:rPr>
              <a:t>Periodically a local transaction manager is nominated as a local coordinator</a:t>
            </a:r>
          </a:p>
          <a:p>
            <a:pPr marL="720000" indent="-252000">
              <a:lnSpc>
                <a:spcPct val="110000"/>
              </a:lnSpc>
              <a:buFont typeface="Wingdings" panose="05000000000000000000" pitchFamily="2" charset="2"/>
              <a:buChar char="§"/>
            </a:pPr>
            <a:r>
              <a:rPr lang="en-IN" sz="1900" dirty="0">
                <a:solidFill>
                  <a:srgbClr val="0070C0"/>
                </a:solidFill>
                <a:latin typeface="+mn-lt"/>
              </a:rPr>
              <a:t>Starting the execution of transactions that originate at the site.</a:t>
            </a:r>
          </a:p>
          <a:p>
            <a:pPr marL="720000" indent="-252000">
              <a:lnSpc>
                <a:spcPct val="110000"/>
              </a:lnSpc>
              <a:buFont typeface="Wingdings" panose="05000000000000000000" pitchFamily="2" charset="2"/>
              <a:buChar char="§"/>
            </a:pPr>
            <a:r>
              <a:rPr lang="en-IN" sz="1900" dirty="0">
                <a:solidFill>
                  <a:srgbClr val="0070C0"/>
                </a:solidFill>
                <a:latin typeface="+mn-lt"/>
              </a:rPr>
              <a:t>Distributing  sub transactions at appropriate sites for execution.</a:t>
            </a:r>
          </a:p>
          <a:p>
            <a:pPr marL="720000" indent="-252000">
              <a:lnSpc>
                <a:spcPct val="110000"/>
              </a:lnSpc>
              <a:buFont typeface="Wingdings" panose="05000000000000000000" pitchFamily="2" charset="2"/>
              <a:buChar char="§"/>
            </a:pPr>
            <a:r>
              <a:rPr lang="en-IN" sz="1900" dirty="0">
                <a:solidFill>
                  <a:srgbClr val="0070C0"/>
                </a:solidFill>
                <a:latin typeface="+mn-lt"/>
              </a:rPr>
              <a:t>Coordinating the termination of each transaction that originates at the site, which may result in the transaction being committed at all sites or aborted at all sites.</a:t>
            </a:r>
          </a:p>
        </p:txBody>
      </p:sp>
      <p:sp>
        <p:nvSpPr>
          <p:cNvPr id="22" name="Rectangle 21">
            <a:extLst>
              <a:ext uri="{FF2B5EF4-FFF2-40B4-BE49-F238E27FC236}">
                <a16:creationId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Distributed Transaction System Architecture</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grpSp>
        <p:nvGrpSpPr>
          <p:cNvPr id="7" name="Group 6">
            <a:extLst>
              <a:ext uri="{FF2B5EF4-FFF2-40B4-BE49-F238E27FC236}">
                <a16:creationId xmlns:a16="http://schemas.microsoft.com/office/drawing/2014/main" id="{C4DC61BA-18A5-41A2-9D99-15F149D69FB2}"/>
              </a:ext>
            </a:extLst>
          </p:cNvPr>
          <p:cNvGrpSpPr/>
          <p:nvPr/>
        </p:nvGrpSpPr>
        <p:grpSpPr>
          <a:xfrm>
            <a:off x="7262368" y="1919012"/>
            <a:ext cx="4781385" cy="2543271"/>
            <a:chOff x="7180524" y="1000613"/>
            <a:chExt cx="4781385" cy="2543271"/>
          </a:xfrm>
        </p:grpSpPr>
        <p:grpSp>
          <p:nvGrpSpPr>
            <p:cNvPr id="11" name="Group 10">
              <a:extLst>
                <a:ext uri="{FF2B5EF4-FFF2-40B4-BE49-F238E27FC236}">
                  <a16:creationId xmlns:a16="http://schemas.microsoft.com/office/drawing/2014/main" id="{ADFEFBC5-465A-4DE9-930D-EE1573D97C2E}"/>
                </a:ext>
              </a:extLst>
            </p:cNvPr>
            <p:cNvGrpSpPr/>
            <p:nvPr/>
          </p:nvGrpSpPr>
          <p:grpSpPr>
            <a:xfrm>
              <a:off x="8713424" y="1617917"/>
              <a:ext cx="1168910" cy="246222"/>
              <a:chOff x="10142220" y="2386542"/>
              <a:chExt cx="1168910" cy="246222"/>
            </a:xfrm>
          </p:grpSpPr>
          <p:sp>
            <p:nvSpPr>
              <p:cNvPr id="60" name="TextBox 59">
                <a:extLst>
                  <a:ext uri="{FF2B5EF4-FFF2-40B4-BE49-F238E27FC236}">
                    <a16:creationId xmlns:a16="http://schemas.microsoft.com/office/drawing/2014/main" id="{DED63B11-7D2C-4DA5-82C7-79459B217B46}"/>
                  </a:ext>
                </a:extLst>
              </p:cNvPr>
              <p:cNvSpPr txBox="1"/>
              <p:nvPr/>
            </p:nvSpPr>
            <p:spPr>
              <a:xfrm>
                <a:off x="10142220" y="2386542"/>
                <a:ext cx="1168910" cy="246221"/>
              </a:xfrm>
              <a:prstGeom prst="rect">
                <a:avLst/>
              </a:prstGeom>
              <a:noFill/>
            </p:spPr>
            <p:txBody>
              <a:bodyPr wrap="none" rtlCol="0">
                <a:spAutoFit/>
              </a:bodyPr>
              <a:lstStyle/>
              <a:p>
                <a:r>
                  <a:rPr lang="en-IN" sz="1000" b="1" dirty="0">
                    <a:solidFill>
                      <a:schemeClr val="accent6">
                        <a:lumMod val="75000"/>
                      </a:schemeClr>
                    </a:solidFill>
                  </a:rPr>
                  <a:t>TR Co-ordinator</a:t>
                </a:r>
                <a:endParaRPr lang="en-IN" b="1" dirty="0">
                  <a:solidFill>
                    <a:schemeClr val="accent6">
                      <a:lumMod val="75000"/>
                    </a:schemeClr>
                  </a:solidFill>
                </a:endParaRPr>
              </a:p>
            </p:txBody>
          </p:sp>
          <p:sp>
            <p:nvSpPr>
              <p:cNvPr id="61" name="Rectangle 60">
                <a:extLst>
                  <a:ext uri="{FF2B5EF4-FFF2-40B4-BE49-F238E27FC236}">
                    <a16:creationId xmlns:a16="http://schemas.microsoft.com/office/drawing/2014/main" id="{4E68BA4B-37DA-402E-882B-7A70ECA651EA}"/>
                  </a:ext>
                </a:extLst>
              </p:cNvPr>
              <p:cNvSpPr/>
              <p:nvPr/>
            </p:nvSpPr>
            <p:spPr>
              <a:xfrm>
                <a:off x="10142220" y="2386543"/>
                <a:ext cx="1123725" cy="2462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noFill/>
                  </a:rPr>
                  <a:t>R</a:t>
                </a:r>
              </a:p>
            </p:txBody>
          </p:sp>
        </p:grpSp>
        <p:grpSp>
          <p:nvGrpSpPr>
            <p:cNvPr id="12" name="Group 11">
              <a:extLst>
                <a:ext uri="{FF2B5EF4-FFF2-40B4-BE49-F238E27FC236}">
                  <a16:creationId xmlns:a16="http://schemas.microsoft.com/office/drawing/2014/main" id="{E5A48EAA-EB17-4A2F-AE62-AB699535E0C9}"/>
                </a:ext>
              </a:extLst>
            </p:cNvPr>
            <p:cNvGrpSpPr/>
            <p:nvPr/>
          </p:nvGrpSpPr>
          <p:grpSpPr>
            <a:xfrm>
              <a:off x="7180524" y="2056554"/>
              <a:ext cx="4781385" cy="1487330"/>
              <a:chOff x="7142590" y="1440957"/>
              <a:chExt cx="4781385" cy="1487330"/>
            </a:xfrm>
          </p:grpSpPr>
          <p:grpSp>
            <p:nvGrpSpPr>
              <p:cNvPr id="23" name="Group 22">
                <a:extLst>
                  <a:ext uri="{FF2B5EF4-FFF2-40B4-BE49-F238E27FC236}">
                    <a16:creationId xmlns:a16="http://schemas.microsoft.com/office/drawing/2014/main" id="{BFDF57E0-F6FF-4756-80CA-F6AF49DD8C41}"/>
                  </a:ext>
                </a:extLst>
              </p:cNvPr>
              <p:cNvGrpSpPr/>
              <p:nvPr/>
            </p:nvGrpSpPr>
            <p:grpSpPr>
              <a:xfrm>
                <a:off x="7142590" y="1446974"/>
                <a:ext cx="1294239" cy="1481313"/>
                <a:chOff x="9495681" y="747537"/>
                <a:chExt cx="1294239" cy="1481313"/>
              </a:xfrm>
            </p:grpSpPr>
            <p:sp>
              <p:nvSpPr>
                <p:cNvPr id="50" name="Rectangle 49">
                  <a:extLst>
                    <a:ext uri="{FF2B5EF4-FFF2-40B4-BE49-F238E27FC236}">
                      <a16:creationId xmlns:a16="http://schemas.microsoft.com/office/drawing/2014/main" id="{732C735A-9BF7-4B3A-9C94-4000C4BC9495}"/>
                    </a:ext>
                  </a:extLst>
                </p:cNvPr>
                <p:cNvSpPr/>
                <p:nvPr/>
              </p:nvSpPr>
              <p:spPr>
                <a:xfrm>
                  <a:off x="9495681" y="747537"/>
                  <a:ext cx="1294239" cy="79170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1" name="Group 50">
                  <a:extLst>
                    <a:ext uri="{FF2B5EF4-FFF2-40B4-BE49-F238E27FC236}">
                      <a16:creationId xmlns:a16="http://schemas.microsoft.com/office/drawing/2014/main" id="{3B035F02-EB0D-43CE-B01A-3F8591A2E4D9}"/>
                    </a:ext>
                  </a:extLst>
                </p:cNvPr>
                <p:cNvGrpSpPr/>
                <p:nvPr/>
              </p:nvGrpSpPr>
              <p:grpSpPr>
                <a:xfrm>
                  <a:off x="9679193" y="832731"/>
                  <a:ext cx="926054" cy="246221"/>
                  <a:chOff x="10339891" y="2024539"/>
                  <a:chExt cx="926054" cy="246221"/>
                </a:xfrm>
              </p:grpSpPr>
              <p:sp>
                <p:nvSpPr>
                  <p:cNvPr id="58" name="Rectangle 57">
                    <a:extLst>
                      <a:ext uri="{FF2B5EF4-FFF2-40B4-BE49-F238E27FC236}">
                        <a16:creationId xmlns:a16="http://schemas.microsoft.com/office/drawing/2014/main" id="{8EAEB2E3-C187-4825-A475-E1399ADD5519}"/>
                      </a:ext>
                    </a:extLst>
                  </p:cNvPr>
                  <p:cNvSpPr/>
                  <p:nvPr/>
                </p:nvSpPr>
                <p:spPr>
                  <a:xfrm>
                    <a:off x="10348706" y="2024539"/>
                    <a:ext cx="917239" cy="2462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noFill/>
                      </a:rPr>
                      <a:t>TR</a:t>
                    </a:r>
                  </a:p>
                </p:txBody>
              </p:sp>
              <p:sp>
                <p:nvSpPr>
                  <p:cNvPr id="59" name="TextBox 58">
                    <a:extLst>
                      <a:ext uri="{FF2B5EF4-FFF2-40B4-BE49-F238E27FC236}">
                        <a16:creationId xmlns:a16="http://schemas.microsoft.com/office/drawing/2014/main" id="{2360BB0B-C3AC-4623-8FA9-07E4DE7A7B0B}"/>
                      </a:ext>
                    </a:extLst>
                  </p:cNvPr>
                  <p:cNvSpPr txBox="1"/>
                  <p:nvPr/>
                </p:nvSpPr>
                <p:spPr>
                  <a:xfrm>
                    <a:off x="10339891" y="2024539"/>
                    <a:ext cx="917239" cy="246221"/>
                  </a:xfrm>
                  <a:prstGeom prst="rect">
                    <a:avLst/>
                  </a:prstGeom>
                  <a:noFill/>
                </p:spPr>
                <p:txBody>
                  <a:bodyPr wrap="square" rtlCol="0">
                    <a:spAutoFit/>
                  </a:bodyPr>
                  <a:lstStyle/>
                  <a:p>
                    <a:r>
                      <a:rPr lang="en-IN" sz="1000" b="1" dirty="0">
                        <a:solidFill>
                          <a:srgbClr val="C00000"/>
                        </a:solidFill>
                      </a:rPr>
                      <a:t>TR Manager</a:t>
                    </a:r>
                    <a:endParaRPr lang="en-IN" b="1" dirty="0">
                      <a:solidFill>
                        <a:srgbClr val="C00000"/>
                      </a:solidFill>
                    </a:endParaRPr>
                  </a:p>
                </p:txBody>
              </p:sp>
            </p:grpSp>
            <p:sp>
              <p:nvSpPr>
                <p:cNvPr id="52" name="TextBox 51">
                  <a:extLst>
                    <a:ext uri="{FF2B5EF4-FFF2-40B4-BE49-F238E27FC236}">
                      <a16:creationId xmlns:a16="http://schemas.microsoft.com/office/drawing/2014/main" id="{175E4CE9-7B01-4370-AC4F-8CC54A169547}"/>
                    </a:ext>
                  </a:extLst>
                </p:cNvPr>
                <p:cNvSpPr txBox="1"/>
                <p:nvPr/>
              </p:nvSpPr>
              <p:spPr>
                <a:xfrm>
                  <a:off x="9822180" y="1164147"/>
                  <a:ext cx="783067" cy="307777"/>
                </a:xfrm>
                <a:prstGeom prst="rect">
                  <a:avLst/>
                </a:prstGeom>
                <a:noFill/>
              </p:spPr>
              <p:txBody>
                <a:bodyPr wrap="square" rtlCol="0">
                  <a:spAutoFit/>
                </a:bodyPr>
                <a:lstStyle/>
                <a:p>
                  <a:r>
                    <a:rPr lang="en-IN" b="1" dirty="0"/>
                    <a:t>Node</a:t>
                  </a:r>
                </a:p>
              </p:txBody>
            </p:sp>
            <p:sp>
              <p:nvSpPr>
                <p:cNvPr id="53" name="Oval 52">
                  <a:extLst>
                    <a:ext uri="{FF2B5EF4-FFF2-40B4-BE49-F238E27FC236}">
                      <a16:creationId xmlns:a16="http://schemas.microsoft.com/office/drawing/2014/main" id="{FE38C952-68CD-40B1-A713-5660B516A23F}"/>
                    </a:ext>
                  </a:extLst>
                </p:cNvPr>
                <p:cNvSpPr/>
                <p:nvPr/>
              </p:nvSpPr>
              <p:spPr>
                <a:xfrm>
                  <a:off x="9822180" y="1813911"/>
                  <a:ext cx="617220" cy="79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Oval 53">
                  <a:extLst>
                    <a:ext uri="{FF2B5EF4-FFF2-40B4-BE49-F238E27FC236}">
                      <a16:creationId xmlns:a16="http://schemas.microsoft.com/office/drawing/2014/main" id="{011B5E64-DE74-41AF-9F3E-490DEA10E921}"/>
                    </a:ext>
                  </a:extLst>
                </p:cNvPr>
                <p:cNvSpPr/>
                <p:nvPr/>
              </p:nvSpPr>
              <p:spPr>
                <a:xfrm>
                  <a:off x="9822180" y="2149191"/>
                  <a:ext cx="617220" cy="79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5" name="Straight Connector 54">
                  <a:extLst>
                    <a:ext uri="{FF2B5EF4-FFF2-40B4-BE49-F238E27FC236}">
                      <a16:creationId xmlns:a16="http://schemas.microsoft.com/office/drawing/2014/main" id="{0FB4CF2C-B224-4FA7-84E2-48A56B24FC78}"/>
                    </a:ext>
                  </a:extLst>
                </p:cNvPr>
                <p:cNvCxnSpPr>
                  <a:endCxn id="53" idx="2"/>
                </p:cNvCxnSpPr>
                <p:nvPr/>
              </p:nvCxnSpPr>
              <p:spPr>
                <a:xfrm flipV="1">
                  <a:off x="9822180" y="1853741"/>
                  <a:ext cx="0" cy="3531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9285D684-C198-44BD-8048-E9BE0B35D321}"/>
                    </a:ext>
                  </a:extLst>
                </p:cNvPr>
                <p:cNvCxnSpPr/>
                <p:nvPr/>
              </p:nvCxnSpPr>
              <p:spPr>
                <a:xfrm flipV="1">
                  <a:off x="10439400" y="1835879"/>
                  <a:ext cx="0" cy="3531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E185F6A5-A891-4B83-BEAA-D7ED8BAFD6FA}"/>
                    </a:ext>
                  </a:extLst>
                </p:cNvPr>
                <p:cNvSpPr/>
                <p:nvPr/>
              </p:nvSpPr>
              <p:spPr>
                <a:xfrm>
                  <a:off x="9822180" y="1874872"/>
                  <a:ext cx="617218" cy="30063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4" name="Group 23">
                <a:extLst>
                  <a:ext uri="{FF2B5EF4-FFF2-40B4-BE49-F238E27FC236}">
                    <a16:creationId xmlns:a16="http://schemas.microsoft.com/office/drawing/2014/main" id="{D8029BEC-6D27-48EF-8511-AD92F8B6EBA4}"/>
                  </a:ext>
                </a:extLst>
              </p:cNvPr>
              <p:cNvGrpSpPr/>
              <p:nvPr/>
            </p:nvGrpSpPr>
            <p:grpSpPr>
              <a:xfrm>
                <a:off x="10629736" y="1440957"/>
                <a:ext cx="1294239" cy="1481313"/>
                <a:chOff x="9495681" y="747537"/>
                <a:chExt cx="1294239" cy="1481313"/>
              </a:xfrm>
            </p:grpSpPr>
            <p:sp>
              <p:nvSpPr>
                <p:cNvPr id="40" name="Rectangle 39">
                  <a:extLst>
                    <a:ext uri="{FF2B5EF4-FFF2-40B4-BE49-F238E27FC236}">
                      <a16:creationId xmlns:a16="http://schemas.microsoft.com/office/drawing/2014/main" id="{8E64A5CC-42F8-4A11-8EC2-3ED4CED2DFCF}"/>
                    </a:ext>
                  </a:extLst>
                </p:cNvPr>
                <p:cNvSpPr/>
                <p:nvPr/>
              </p:nvSpPr>
              <p:spPr>
                <a:xfrm>
                  <a:off x="9495681" y="747537"/>
                  <a:ext cx="1294239" cy="79170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a:extLst>
                    <a:ext uri="{FF2B5EF4-FFF2-40B4-BE49-F238E27FC236}">
                      <a16:creationId xmlns:a16="http://schemas.microsoft.com/office/drawing/2014/main" id="{EC1A557C-E61A-4924-BC9B-732DE158AE6B}"/>
                    </a:ext>
                  </a:extLst>
                </p:cNvPr>
                <p:cNvGrpSpPr/>
                <p:nvPr/>
              </p:nvGrpSpPr>
              <p:grpSpPr>
                <a:xfrm>
                  <a:off x="9679193" y="832731"/>
                  <a:ext cx="926054" cy="246221"/>
                  <a:chOff x="10339891" y="2024539"/>
                  <a:chExt cx="926054" cy="246221"/>
                </a:xfrm>
              </p:grpSpPr>
              <p:sp>
                <p:nvSpPr>
                  <p:cNvPr id="48" name="Rectangle 47">
                    <a:extLst>
                      <a:ext uri="{FF2B5EF4-FFF2-40B4-BE49-F238E27FC236}">
                        <a16:creationId xmlns:a16="http://schemas.microsoft.com/office/drawing/2014/main" id="{1AD8EF1B-A070-4AC6-8830-93F03ABED2CA}"/>
                      </a:ext>
                    </a:extLst>
                  </p:cNvPr>
                  <p:cNvSpPr/>
                  <p:nvPr/>
                </p:nvSpPr>
                <p:spPr>
                  <a:xfrm>
                    <a:off x="10348706" y="2024539"/>
                    <a:ext cx="917239" cy="2462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noFill/>
                      </a:rPr>
                      <a:t>TR</a:t>
                    </a:r>
                  </a:p>
                </p:txBody>
              </p:sp>
              <p:sp>
                <p:nvSpPr>
                  <p:cNvPr id="49" name="TextBox 48">
                    <a:extLst>
                      <a:ext uri="{FF2B5EF4-FFF2-40B4-BE49-F238E27FC236}">
                        <a16:creationId xmlns:a16="http://schemas.microsoft.com/office/drawing/2014/main" id="{3DFF8DFC-744C-463F-88F8-B74EA2B28F9B}"/>
                      </a:ext>
                    </a:extLst>
                  </p:cNvPr>
                  <p:cNvSpPr txBox="1"/>
                  <p:nvPr/>
                </p:nvSpPr>
                <p:spPr>
                  <a:xfrm>
                    <a:off x="10339891" y="2024539"/>
                    <a:ext cx="917239" cy="246221"/>
                  </a:xfrm>
                  <a:prstGeom prst="rect">
                    <a:avLst/>
                  </a:prstGeom>
                  <a:noFill/>
                </p:spPr>
                <p:txBody>
                  <a:bodyPr wrap="square" rtlCol="0">
                    <a:spAutoFit/>
                  </a:bodyPr>
                  <a:lstStyle/>
                  <a:p>
                    <a:r>
                      <a:rPr lang="en-IN" sz="1000" b="1" dirty="0">
                        <a:solidFill>
                          <a:srgbClr val="C00000"/>
                        </a:solidFill>
                      </a:rPr>
                      <a:t>TR Manager</a:t>
                    </a:r>
                    <a:endParaRPr lang="en-IN" b="1" dirty="0">
                      <a:solidFill>
                        <a:srgbClr val="C00000"/>
                      </a:solidFill>
                    </a:endParaRPr>
                  </a:p>
                </p:txBody>
              </p:sp>
            </p:grpSp>
            <p:sp>
              <p:nvSpPr>
                <p:cNvPr id="42" name="TextBox 41">
                  <a:extLst>
                    <a:ext uri="{FF2B5EF4-FFF2-40B4-BE49-F238E27FC236}">
                      <a16:creationId xmlns:a16="http://schemas.microsoft.com/office/drawing/2014/main" id="{5437B6D5-A7FF-479F-8CC4-0050596AA547}"/>
                    </a:ext>
                  </a:extLst>
                </p:cNvPr>
                <p:cNvSpPr txBox="1"/>
                <p:nvPr/>
              </p:nvSpPr>
              <p:spPr>
                <a:xfrm>
                  <a:off x="9822180" y="1164147"/>
                  <a:ext cx="783067" cy="307777"/>
                </a:xfrm>
                <a:prstGeom prst="rect">
                  <a:avLst/>
                </a:prstGeom>
                <a:noFill/>
              </p:spPr>
              <p:txBody>
                <a:bodyPr wrap="square" rtlCol="0">
                  <a:spAutoFit/>
                </a:bodyPr>
                <a:lstStyle/>
                <a:p>
                  <a:r>
                    <a:rPr lang="en-IN" b="1" dirty="0"/>
                    <a:t>Node</a:t>
                  </a:r>
                </a:p>
              </p:txBody>
            </p:sp>
            <p:sp>
              <p:nvSpPr>
                <p:cNvPr id="43" name="Oval 42">
                  <a:extLst>
                    <a:ext uri="{FF2B5EF4-FFF2-40B4-BE49-F238E27FC236}">
                      <a16:creationId xmlns:a16="http://schemas.microsoft.com/office/drawing/2014/main" id="{904CB3AF-97B3-455A-84CD-361DEBBD8574}"/>
                    </a:ext>
                  </a:extLst>
                </p:cNvPr>
                <p:cNvSpPr/>
                <p:nvPr/>
              </p:nvSpPr>
              <p:spPr>
                <a:xfrm>
                  <a:off x="9822180" y="1813911"/>
                  <a:ext cx="617220" cy="79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Oval 43">
                  <a:extLst>
                    <a:ext uri="{FF2B5EF4-FFF2-40B4-BE49-F238E27FC236}">
                      <a16:creationId xmlns:a16="http://schemas.microsoft.com/office/drawing/2014/main" id="{AD4FD795-4698-4F19-BA68-D9CF27985492}"/>
                    </a:ext>
                  </a:extLst>
                </p:cNvPr>
                <p:cNvSpPr/>
                <p:nvPr/>
              </p:nvSpPr>
              <p:spPr>
                <a:xfrm>
                  <a:off x="9822180" y="2149191"/>
                  <a:ext cx="617220" cy="79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5" name="Straight Connector 44">
                  <a:extLst>
                    <a:ext uri="{FF2B5EF4-FFF2-40B4-BE49-F238E27FC236}">
                      <a16:creationId xmlns:a16="http://schemas.microsoft.com/office/drawing/2014/main" id="{10E15DEE-009E-4494-8F66-2D22CD70FF56}"/>
                    </a:ext>
                  </a:extLst>
                </p:cNvPr>
                <p:cNvCxnSpPr>
                  <a:endCxn id="43" idx="2"/>
                </p:cNvCxnSpPr>
                <p:nvPr/>
              </p:nvCxnSpPr>
              <p:spPr>
                <a:xfrm flipV="1">
                  <a:off x="9822180" y="1853741"/>
                  <a:ext cx="0" cy="3531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E8CF8660-83B5-44F4-9249-C7A7984E4F03}"/>
                    </a:ext>
                  </a:extLst>
                </p:cNvPr>
                <p:cNvCxnSpPr/>
                <p:nvPr/>
              </p:nvCxnSpPr>
              <p:spPr>
                <a:xfrm flipV="1">
                  <a:off x="10439400" y="1835879"/>
                  <a:ext cx="0" cy="3531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57263308-8EC1-4698-82C5-8C417E571A70}"/>
                    </a:ext>
                  </a:extLst>
                </p:cNvPr>
                <p:cNvSpPr/>
                <p:nvPr/>
              </p:nvSpPr>
              <p:spPr>
                <a:xfrm>
                  <a:off x="9822180" y="1874872"/>
                  <a:ext cx="617218" cy="30063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5" name="Group 24">
                <a:extLst>
                  <a:ext uri="{FF2B5EF4-FFF2-40B4-BE49-F238E27FC236}">
                    <a16:creationId xmlns:a16="http://schemas.microsoft.com/office/drawing/2014/main" id="{0303A0EE-34CA-4244-B453-B4BEAF98B1BD}"/>
                  </a:ext>
                </a:extLst>
              </p:cNvPr>
              <p:cNvGrpSpPr/>
              <p:nvPr/>
            </p:nvGrpSpPr>
            <p:grpSpPr>
              <a:xfrm>
                <a:off x="8571548" y="1449032"/>
                <a:ext cx="1294239" cy="1473238"/>
                <a:chOff x="9517068" y="755612"/>
                <a:chExt cx="1294239" cy="1473238"/>
              </a:xfrm>
            </p:grpSpPr>
            <p:sp>
              <p:nvSpPr>
                <p:cNvPr id="30" name="Rectangle 29">
                  <a:extLst>
                    <a:ext uri="{FF2B5EF4-FFF2-40B4-BE49-F238E27FC236}">
                      <a16:creationId xmlns:a16="http://schemas.microsoft.com/office/drawing/2014/main" id="{0E4E4781-F6D2-4E4F-831E-3C378BA0274E}"/>
                    </a:ext>
                  </a:extLst>
                </p:cNvPr>
                <p:cNvSpPr/>
                <p:nvPr/>
              </p:nvSpPr>
              <p:spPr>
                <a:xfrm>
                  <a:off x="9517068" y="755612"/>
                  <a:ext cx="1294239" cy="791704"/>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1" name="Group 30">
                  <a:extLst>
                    <a:ext uri="{FF2B5EF4-FFF2-40B4-BE49-F238E27FC236}">
                      <a16:creationId xmlns:a16="http://schemas.microsoft.com/office/drawing/2014/main" id="{D397404A-4EC0-48C1-AB4F-D5E830B1C23E}"/>
                    </a:ext>
                  </a:extLst>
                </p:cNvPr>
                <p:cNvGrpSpPr/>
                <p:nvPr/>
              </p:nvGrpSpPr>
              <p:grpSpPr>
                <a:xfrm>
                  <a:off x="9679193" y="832731"/>
                  <a:ext cx="926054" cy="246221"/>
                  <a:chOff x="10339891" y="2024539"/>
                  <a:chExt cx="926054" cy="246221"/>
                </a:xfrm>
              </p:grpSpPr>
              <p:sp>
                <p:nvSpPr>
                  <p:cNvPr id="38" name="Rectangle 37">
                    <a:extLst>
                      <a:ext uri="{FF2B5EF4-FFF2-40B4-BE49-F238E27FC236}">
                        <a16:creationId xmlns:a16="http://schemas.microsoft.com/office/drawing/2014/main" id="{C1EB27E2-F712-4DD2-8AEE-8B946715D951}"/>
                      </a:ext>
                    </a:extLst>
                  </p:cNvPr>
                  <p:cNvSpPr/>
                  <p:nvPr/>
                </p:nvSpPr>
                <p:spPr>
                  <a:xfrm>
                    <a:off x="10348706" y="2024539"/>
                    <a:ext cx="917239" cy="246221"/>
                  </a:xfrm>
                  <a:prstGeom prst="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noFill/>
                      </a:rPr>
                      <a:t>TR</a:t>
                    </a:r>
                  </a:p>
                </p:txBody>
              </p:sp>
              <p:sp>
                <p:nvSpPr>
                  <p:cNvPr id="39" name="TextBox 38">
                    <a:extLst>
                      <a:ext uri="{FF2B5EF4-FFF2-40B4-BE49-F238E27FC236}">
                        <a16:creationId xmlns:a16="http://schemas.microsoft.com/office/drawing/2014/main" id="{2A04D03B-C893-4ED7-AF6C-5395CC3142A1}"/>
                      </a:ext>
                    </a:extLst>
                  </p:cNvPr>
                  <p:cNvSpPr txBox="1"/>
                  <p:nvPr/>
                </p:nvSpPr>
                <p:spPr>
                  <a:xfrm>
                    <a:off x="10339891" y="2024539"/>
                    <a:ext cx="917239" cy="246221"/>
                  </a:xfrm>
                  <a:prstGeom prst="rect">
                    <a:avLst/>
                  </a:prstGeom>
                  <a:noFill/>
                </p:spPr>
                <p:txBody>
                  <a:bodyPr wrap="square" rtlCol="0">
                    <a:spAutoFit/>
                  </a:bodyPr>
                  <a:lstStyle/>
                  <a:p>
                    <a:r>
                      <a:rPr lang="en-IN" sz="1000" b="1" dirty="0">
                        <a:solidFill>
                          <a:srgbClr val="C00000"/>
                        </a:solidFill>
                      </a:rPr>
                      <a:t>TR Manager</a:t>
                    </a:r>
                    <a:endParaRPr lang="en-IN" b="1" dirty="0">
                      <a:solidFill>
                        <a:srgbClr val="C00000"/>
                      </a:solidFill>
                    </a:endParaRPr>
                  </a:p>
                </p:txBody>
              </p:sp>
            </p:grpSp>
            <p:sp>
              <p:nvSpPr>
                <p:cNvPr id="32" name="TextBox 31">
                  <a:extLst>
                    <a:ext uri="{FF2B5EF4-FFF2-40B4-BE49-F238E27FC236}">
                      <a16:creationId xmlns:a16="http://schemas.microsoft.com/office/drawing/2014/main" id="{B43E9D15-3869-432C-B2DB-07BE20CDCC11}"/>
                    </a:ext>
                  </a:extLst>
                </p:cNvPr>
                <p:cNvSpPr txBox="1"/>
                <p:nvPr/>
              </p:nvSpPr>
              <p:spPr>
                <a:xfrm>
                  <a:off x="9822180" y="1164147"/>
                  <a:ext cx="783067" cy="307777"/>
                </a:xfrm>
                <a:prstGeom prst="rect">
                  <a:avLst/>
                </a:prstGeom>
                <a:noFill/>
              </p:spPr>
              <p:txBody>
                <a:bodyPr wrap="square" rtlCol="0">
                  <a:spAutoFit/>
                </a:bodyPr>
                <a:lstStyle/>
                <a:p>
                  <a:r>
                    <a:rPr lang="en-IN" b="1" dirty="0"/>
                    <a:t>Node</a:t>
                  </a:r>
                </a:p>
              </p:txBody>
            </p:sp>
            <p:sp>
              <p:nvSpPr>
                <p:cNvPr id="33" name="Oval 32">
                  <a:extLst>
                    <a:ext uri="{FF2B5EF4-FFF2-40B4-BE49-F238E27FC236}">
                      <a16:creationId xmlns:a16="http://schemas.microsoft.com/office/drawing/2014/main" id="{043DC649-9DB1-410E-A9DF-CE251794C052}"/>
                    </a:ext>
                  </a:extLst>
                </p:cNvPr>
                <p:cNvSpPr/>
                <p:nvPr/>
              </p:nvSpPr>
              <p:spPr>
                <a:xfrm>
                  <a:off x="9822180" y="1813911"/>
                  <a:ext cx="617220" cy="79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Oval 33">
                  <a:extLst>
                    <a:ext uri="{FF2B5EF4-FFF2-40B4-BE49-F238E27FC236}">
                      <a16:creationId xmlns:a16="http://schemas.microsoft.com/office/drawing/2014/main" id="{CA92B436-793A-42AC-BC3C-6C0B3FBC6C76}"/>
                    </a:ext>
                  </a:extLst>
                </p:cNvPr>
                <p:cNvSpPr/>
                <p:nvPr/>
              </p:nvSpPr>
              <p:spPr>
                <a:xfrm>
                  <a:off x="9822180" y="2149191"/>
                  <a:ext cx="617220" cy="7965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5" name="Straight Connector 34">
                  <a:extLst>
                    <a:ext uri="{FF2B5EF4-FFF2-40B4-BE49-F238E27FC236}">
                      <a16:creationId xmlns:a16="http://schemas.microsoft.com/office/drawing/2014/main" id="{ABC1AD3B-4D6A-4924-AFC3-AAA0D3BBE1DF}"/>
                    </a:ext>
                  </a:extLst>
                </p:cNvPr>
                <p:cNvCxnSpPr>
                  <a:endCxn id="33" idx="2"/>
                </p:cNvCxnSpPr>
                <p:nvPr/>
              </p:nvCxnSpPr>
              <p:spPr>
                <a:xfrm flipV="1">
                  <a:off x="9822180" y="1853741"/>
                  <a:ext cx="0" cy="353141"/>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2CE2D807-E438-45A4-BAA9-74CBA79143A9}"/>
                    </a:ext>
                  </a:extLst>
                </p:cNvPr>
                <p:cNvCxnSpPr/>
                <p:nvPr/>
              </p:nvCxnSpPr>
              <p:spPr>
                <a:xfrm flipV="1">
                  <a:off x="10439400" y="1835879"/>
                  <a:ext cx="0" cy="353141"/>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BF8C735A-27FA-4F33-88E9-6B89987EAF93}"/>
                    </a:ext>
                  </a:extLst>
                </p:cNvPr>
                <p:cNvSpPr/>
                <p:nvPr/>
              </p:nvSpPr>
              <p:spPr>
                <a:xfrm>
                  <a:off x="9822180" y="1874872"/>
                  <a:ext cx="617218" cy="300638"/>
                </a:xfrm>
                <a:prstGeom prst="rect">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6" name="Oval 25">
                <a:extLst>
                  <a:ext uri="{FF2B5EF4-FFF2-40B4-BE49-F238E27FC236}">
                    <a16:creationId xmlns:a16="http://schemas.microsoft.com/office/drawing/2014/main" id="{5BF0F05B-50B3-40D5-ACEA-E737112CC9C8}"/>
                  </a:ext>
                </a:extLst>
              </p:cNvPr>
              <p:cNvSpPr/>
              <p:nvPr/>
            </p:nvSpPr>
            <p:spPr>
              <a:xfrm>
                <a:off x="10424160" y="2055687"/>
                <a:ext cx="60796" cy="6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D0E14995-A6CA-4442-92C6-792EE1683E08}"/>
                  </a:ext>
                </a:extLst>
              </p:cNvPr>
              <p:cNvSpPr/>
              <p:nvPr/>
            </p:nvSpPr>
            <p:spPr>
              <a:xfrm>
                <a:off x="10008126" y="2055687"/>
                <a:ext cx="50274" cy="62673"/>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F68A187E-B176-4D27-B76E-B3CF2A8E2C2B}"/>
                  </a:ext>
                </a:extLst>
              </p:cNvPr>
              <p:cNvSpPr/>
              <p:nvPr/>
            </p:nvSpPr>
            <p:spPr>
              <a:xfrm>
                <a:off x="10134600" y="2055687"/>
                <a:ext cx="45719" cy="6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A3A28BB1-6E88-47F4-A1A7-DCE3FA3F325F}"/>
                  </a:ext>
                </a:extLst>
              </p:cNvPr>
              <p:cNvSpPr/>
              <p:nvPr/>
            </p:nvSpPr>
            <p:spPr>
              <a:xfrm>
                <a:off x="10279380" y="2055687"/>
                <a:ext cx="45719" cy="6267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FDDE2C75-6238-4254-97EC-8ABDD4ECA6C2}"/>
                </a:ext>
              </a:extLst>
            </p:cNvPr>
            <p:cNvSpPr/>
            <p:nvPr/>
          </p:nvSpPr>
          <p:spPr>
            <a:xfrm>
              <a:off x="8713424" y="1000613"/>
              <a:ext cx="1123725" cy="36168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73B74DBA-92DA-4FAF-A194-FE8732E50475}"/>
                </a:ext>
              </a:extLst>
            </p:cNvPr>
            <p:cNvSpPr txBox="1"/>
            <p:nvPr/>
          </p:nvSpPr>
          <p:spPr>
            <a:xfrm>
              <a:off x="8710550" y="1035470"/>
              <a:ext cx="1149980" cy="307777"/>
            </a:xfrm>
            <a:prstGeom prst="rect">
              <a:avLst/>
            </a:prstGeom>
            <a:noFill/>
          </p:spPr>
          <p:txBody>
            <a:bodyPr wrap="square" rtlCol="0">
              <a:spAutoFit/>
            </a:bodyPr>
            <a:lstStyle/>
            <a:p>
              <a:r>
                <a:rPr lang="en-IN" b="1" dirty="0"/>
                <a:t>Application</a:t>
              </a:r>
            </a:p>
          </p:txBody>
        </p:sp>
        <p:cxnSp>
          <p:nvCxnSpPr>
            <p:cNvPr id="15" name="Straight Connector 14">
              <a:extLst>
                <a:ext uri="{FF2B5EF4-FFF2-40B4-BE49-F238E27FC236}">
                  <a16:creationId xmlns:a16="http://schemas.microsoft.com/office/drawing/2014/main" id="{75F12ECA-E385-4284-BC65-0B89DEDD8B21}"/>
                </a:ext>
              </a:extLst>
            </p:cNvPr>
            <p:cNvCxnSpPr>
              <a:stCxn id="50" idx="3"/>
              <a:endCxn id="30" idx="1"/>
            </p:cNvCxnSpPr>
            <p:nvPr/>
          </p:nvCxnSpPr>
          <p:spPr>
            <a:xfrm>
              <a:off x="8474763" y="2458423"/>
              <a:ext cx="134719" cy="205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3B826EB-4DB4-46C3-9C7F-19E2313A7C28}"/>
                </a:ext>
              </a:extLst>
            </p:cNvPr>
            <p:cNvCxnSpPr>
              <a:cxnSpLocks/>
            </p:cNvCxnSpPr>
            <p:nvPr/>
          </p:nvCxnSpPr>
          <p:spPr>
            <a:xfrm>
              <a:off x="9897574" y="2458423"/>
              <a:ext cx="785336"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62CE4F-DA34-45EC-A270-2D17C1CF2287}"/>
                </a:ext>
              </a:extLst>
            </p:cNvPr>
            <p:cNvCxnSpPr>
              <a:cxnSpLocks/>
              <a:stCxn id="13" idx="2"/>
              <a:endCxn id="61" idx="0"/>
            </p:cNvCxnSpPr>
            <p:nvPr/>
          </p:nvCxnSpPr>
          <p:spPr>
            <a:xfrm>
              <a:off x="9275287" y="1362293"/>
              <a:ext cx="0" cy="2556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D7AE83F-DE7E-4034-B190-551B2218AC53}"/>
                </a:ext>
              </a:extLst>
            </p:cNvPr>
            <p:cNvCxnSpPr>
              <a:cxnSpLocks/>
              <a:stCxn id="30" idx="0"/>
              <a:endCxn id="61" idx="2"/>
            </p:cNvCxnSpPr>
            <p:nvPr/>
          </p:nvCxnSpPr>
          <p:spPr>
            <a:xfrm flipV="1">
              <a:off x="9256602" y="1864139"/>
              <a:ext cx="18685" cy="2004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CDFCDD1-D237-4A3F-8020-F540E96D1F7D}"/>
                </a:ext>
              </a:extLst>
            </p:cNvPr>
            <p:cNvCxnSpPr/>
            <p:nvPr/>
          </p:nvCxnSpPr>
          <p:spPr>
            <a:xfrm>
              <a:off x="9230226" y="2848258"/>
              <a:ext cx="0" cy="2556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B199099-D7A2-425E-9DB0-C35B91D27FCA}"/>
                </a:ext>
              </a:extLst>
            </p:cNvPr>
            <p:cNvCxnSpPr>
              <a:cxnSpLocks/>
              <a:endCxn id="43" idx="0"/>
            </p:cNvCxnSpPr>
            <p:nvPr/>
          </p:nvCxnSpPr>
          <p:spPr>
            <a:xfrm>
              <a:off x="11302778" y="2848258"/>
              <a:ext cx="1" cy="27467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929780D-6946-4342-BBA2-824FDE0E5F51}"/>
                </a:ext>
              </a:extLst>
            </p:cNvPr>
            <p:cNvCxnSpPr/>
            <p:nvPr/>
          </p:nvCxnSpPr>
          <p:spPr>
            <a:xfrm>
              <a:off x="7822655" y="2827603"/>
              <a:ext cx="0" cy="317293"/>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3" name="Straight Connector 2">
            <a:extLst>
              <a:ext uri="{FF2B5EF4-FFF2-40B4-BE49-F238E27FC236}">
                <a16:creationId xmlns:a16="http://schemas.microsoft.com/office/drawing/2014/main" id="{04DB8C85-16B1-4959-9052-C9E9355EC5C5}"/>
              </a:ext>
            </a:extLst>
          </p:cNvPr>
          <p:cNvCxnSpPr/>
          <p:nvPr/>
        </p:nvCxnSpPr>
        <p:spPr>
          <a:xfrm flipV="1">
            <a:off x="7445880" y="2536316"/>
            <a:ext cx="1346514" cy="523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56986479-812A-438E-A16F-3E0B0EEFE594}"/>
              </a:ext>
            </a:extLst>
          </p:cNvPr>
          <p:cNvCxnSpPr>
            <a:cxnSpLocks/>
          </p:cNvCxnSpPr>
          <p:nvPr/>
        </p:nvCxnSpPr>
        <p:spPr>
          <a:xfrm flipV="1">
            <a:off x="8371934" y="2536316"/>
            <a:ext cx="1547059" cy="523831"/>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6074FEF-20E2-4D30-BFF8-CE118F602AA9}"/>
              </a:ext>
            </a:extLst>
          </p:cNvPr>
          <p:cNvCxnSpPr/>
          <p:nvPr/>
        </p:nvCxnSpPr>
        <p:spPr>
          <a:xfrm flipV="1">
            <a:off x="8371934" y="2782537"/>
            <a:ext cx="1547059" cy="523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1D9BC415-4A85-45E0-BAD8-D9D815C15635}"/>
              </a:ext>
            </a:extLst>
          </p:cNvPr>
          <p:cNvCxnSpPr/>
          <p:nvPr/>
        </p:nvCxnSpPr>
        <p:spPr>
          <a:xfrm flipV="1">
            <a:off x="7454695" y="2782537"/>
            <a:ext cx="1337699" cy="52383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536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207265" y="568274"/>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Concurrency Control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207265" y="136416"/>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12" name="TextBox 11"/>
          <p:cNvSpPr txBox="1"/>
          <p:nvPr/>
        </p:nvSpPr>
        <p:spPr>
          <a:xfrm>
            <a:off x="304801" y="1316458"/>
            <a:ext cx="11784280" cy="3780715"/>
          </a:xfrm>
          <a:prstGeom prst="rect">
            <a:avLst/>
          </a:prstGeom>
          <a:noFill/>
        </p:spPr>
        <p:txBody>
          <a:bodyPr wrap="square" rtlCol="0">
            <a:spAutoFit/>
          </a:bodyPr>
          <a:lstStyle/>
          <a:p>
            <a:pPr marL="342900" marR="0" lvl="1" indent="-342900" algn="just" defTabSz="914400" rtl="0" eaLnBrk="1" fontAlgn="base" latinLnBrk="0" hangingPunct="1">
              <a:lnSpc>
                <a:spcPct val="120000"/>
              </a:lnSpc>
              <a:spcBef>
                <a:spcPts val="6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All concurrency mechanisms must preserve data consistency and complete each atomic action in finite time</a:t>
            </a:r>
          </a:p>
          <a:p>
            <a:pPr marL="342900" marR="0" lvl="1" indent="-342900" algn="just" defTabSz="914400" rtl="0" eaLnBrk="1" fontAlgn="base" latinLnBrk="0" hangingPunct="1">
              <a:lnSpc>
                <a:spcPct val="120000"/>
              </a:lnSpc>
              <a:spcBef>
                <a:spcPts val="600"/>
              </a:spcBef>
              <a:spcAft>
                <a:spcPts val="0"/>
              </a:spcAft>
              <a:buClrTx/>
              <a:buSzTx/>
              <a:buFont typeface="Arial" panose="020B0604020202020204" pitchFamily="34" charset="0"/>
              <a:buChar char="•"/>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Important capabilities are</a:t>
            </a:r>
          </a:p>
          <a:p>
            <a:pPr marL="914400" marR="0" lvl="2" indent="-457200" algn="just" defTabSz="914400" rtl="0" eaLnBrk="1" fontAlgn="base" latinLnBrk="0" hangingPunct="1">
              <a:lnSpc>
                <a:spcPct val="120000"/>
              </a:lnSpc>
              <a:spcBef>
                <a:spcPts val="600"/>
              </a:spcBef>
              <a:spcAft>
                <a:spcPts val="600"/>
              </a:spcAft>
              <a:buClrTx/>
              <a:buSzTx/>
              <a:buFont typeface="+mj-lt"/>
              <a:buAutoNum type="alphaLcParenR"/>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Be resilient to site and communication link failures.</a:t>
            </a:r>
          </a:p>
          <a:p>
            <a:pPr marL="914400" marR="0" lvl="2" indent="-457200" algn="just" defTabSz="914400" rtl="0" eaLnBrk="1" fontAlgn="base" latinLnBrk="0" hangingPunct="1">
              <a:lnSpc>
                <a:spcPct val="120000"/>
              </a:lnSpc>
              <a:spcBef>
                <a:spcPts val="600"/>
              </a:spcBef>
              <a:spcAft>
                <a:spcPts val="600"/>
              </a:spcAft>
              <a:buClrTx/>
              <a:buSzTx/>
              <a:buFont typeface="+mj-lt"/>
              <a:buAutoNum type="alphaLcParenR"/>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Allow parallelism to enhance performance requirements.</a:t>
            </a:r>
          </a:p>
          <a:p>
            <a:pPr marL="914400" marR="0" lvl="2" indent="-457200" algn="just" defTabSz="914400" rtl="0" eaLnBrk="1" fontAlgn="base" latinLnBrk="0" hangingPunct="1">
              <a:lnSpc>
                <a:spcPct val="120000"/>
              </a:lnSpc>
              <a:spcBef>
                <a:spcPts val="600"/>
              </a:spcBef>
              <a:spcAft>
                <a:spcPts val="600"/>
              </a:spcAft>
              <a:buClrTx/>
              <a:buSzTx/>
              <a:buFont typeface="+mj-lt"/>
              <a:buAutoNum type="alphaLcParenR"/>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Incur optimal cost and optimize communication delays</a:t>
            </a:r>
          </a:p>
          <a:p>
            <a:pPr marL="914400" marR="0" lvl="2" indent="-457200" algn="just" defTabSz="914400" rtl="0" eaLnBrk="1" fontAlgn="base" latinLnBrk="0" hangingPunct="1">
              <a:lnSpc>
                <a:spcPct val="120000"/>
              </a:lnSpc>
              <a:spcBef>
                <a:spcPts val="600"/>
              </a:spcBef>
              <a:spcAft>
                <a:spcPts val="600"/>
              </a:spcAft>
              <a:buClrTx/>
              <a:buSzTx/>
              <a:buFont typeface="+mj-lt"/>
              <a:buAutoNum type="alphaLcParenR"/>
              <a:tabLst/>
              <a:defRPr/>
            </a:pPr>
            <a:r>
              <a:rPr kumimoji="0" lang="en-IN" sz="2400" b="0" i="0" u="none" strike="noStrike" kern="1200" cap="none" spc="0" normalizeH="0" baseline="0" noProof="0" dirty="0">
                <a:ln>
                  <a:noFill/>
                </a:ln>
                <a:solidFill>
                  <a:prstClr val="black"/>
                </a:solidFill>
                <a:effectLst/>
                <a:uLnTx/>
                <a:uFillTx/>
                <a:latin typeface="Calibri"/>
                <a:ea typeface="+mn-ea"/>
                <a:cs typeface="+mn-cs"/>
              </a:rPr>
              <a:t>Place constraints on atomic action.</a:t>
            </a:r>
          </a:p>
        </p:txBody>
      </p:sp>
    </p:spTree>
    <p:extLst>
      <p:ext uri="{BB962C8B-B14F-4D97-AF65-F5344CB8AC3E}">
        <p14:creationId xmlns:p14="http://schemas.microsoft.com/office/powerpoint/2010/main" val="4581306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Commit Protocols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12" name="TextBox 11"/>
          <p:cNvSpPr txBox="1"/>
          <p:nvPr/>
        </p:nvSpPr>
        <p:spPr>
          <a:xfrm>
            <a:off x="304801" y="1545021"/>
            <a:ext cx="9869509" cy="2862322"/>
          </a:xfrm>
          <a:prstGeom prst="rect">
            <a:avLst/>
          </a:prstGeom>
          <a:noFill/>
        </p:spPr>
        <p:txBody>
          <a:bodyPr wrap="square" rtlCol="0">
            <a:spAutoFit/>
          </a:bodyPr>
          <a:lstStyle/>
          <a:p>
            <a:pPr marL="342900" marR="0" lvl="1" indent="-34290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Calibri"/>
                <a:ea typeface="+mn-ea"/>
                <a:cs typeface="+mn-cs"/>
              </a:rPr>
              <a:t>Commit protocols are used to ensure atomicity across sites</a:t>
            </a:r>
          </a:p>
          <a:p>
            <a:pPr marL="800100" marR="0" lvl="2" indent="-34290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Calibri"/>
                <a:ea typeface="+mn-ea"/>
                <a:cs typeface="+mn-cs"/>
              </a:rPr>
              <a:t>A transaction which executes at multiple sites must either be committed at all the sites, or aborted at all the sites.</a:t>
            </a:r>
          </a:p>
          <a:p>
            <a:pPr marL="800100" marR="0" lvl="2" indent="-34290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Calibri"/>
                <a:ea typeface="+mn-ea"/>
                <a:cs typeface="+mn-cs"/>
              </a:rPr>
              <a:t>Not acceptable to have a transaction committed at one site and aborted at another.</a:t>
            </a:r>
          </a:p>
          <a:p>
            <a:pPr marL="457200" marR="0" lvl="2" indent="0" algn="l" defTabSz="914400" rtl="0" eaLnBrk="1" fontAlgn="base" latinLnBrk="0" hangingPunct="1">
              <a:lnSpc>
                <a:spcPct val="150000"/>
              </a:lnSpc>
              <a:spcBef>
                <a:spcPts val="0"/>
              </a:spcBef>
              <a:spcAft>
                <a:spcPts val="0"/>
              </a:spcAft>
              <a:buClrTx/>
              <a:buSzTx/>
              <a:buFontTx/>
              <a:buNone/>
              <a:tabLst/>
              <a:defRPr/>
            </a:pPr>
            <a:endParaRPr kumimoji="0" lang="en-IN" sz="2000" b="0" i="0" u="none" strike="noStrike" kern="1200" cap="none" spc="0" normalizeH="0" baseline="0" noProof="0" dirty="0">
              <a:ln>
                <a:noFill/>
              </a:ln>
              <a:solidFill>
                <a:prstClr val="black"/>
              </a:solidFill>
              <a:effectLst/>
              <a:uLnTx/>
              <a:uFillTx/>
              <a:latin typeface="Calibri"/>
              <a:ea typeface="+mn-ea"/>
              <a:cs typeface="+mn-cs"/>
            </a:endParaRPr>
          </a:p>
          <a:p>
            <a:pPr marL="342900" marR="0" lvl="1" indent="-342900" algn="l" defTabSz="914400" rtl="0" eaLnBrk="1" fontAlgn="base" latinLnBrk="0" hangingPunct="1">
              <a:lnSpc>
                <a:spcPct val="150000"/>
              </a:lnSpc>
              <a:spcBef>
                <a:spcPts val="0"/>
              </a:spcBef>
              <a:spcAft>
                <a:spcPts val="0"/>
              </a:spcAft>
              <a:buClrTx/>
              <a:buSzTx/>
              <a:buFont typeface="Arial" panose="020B0604020202020204" pitchFamily="34" charset="0"/>
              <a:buChar char="•"/>
              <a:tabLst/>
              <a:defRPr/>
            </a:pPr>
            <a:r>
              <a:rPr kumimoji="0" lang="en-IN" sz="2000" b="0" i="0" u="none" strike="noStrike" kern="1200" cap="none" spc="0" normalizeH="0" baseline="0" noProof="0" dirty="0">
                <a:ln>
                  <a:noFill/>
                </a:ln>
                <a:solidFill>
                  <a:prstClr val="black"/>
                </a:solidFill>
                <a:effectLst/>
                <a:uLnTx/>
                <a:uFillTx/>
                <a:latin typeface="Calibri"/>
                <a:ea typeface="+mn-ea"/>
                <a:cs typeface="+mn-cs"/>
              </a:rPr>
              <a:t>The two-phase commit (2 PC) protocol is widely used.</a:t>
            </a:r>
          </a:p>
        </p:txBody>
      </p:sp>
    </p:spTree>
    <p:extLst>
      <p:ext uri="{BB962C8B-B14F-4D97-AF65-F5344CB8AC3E}">
        <p14:creationId xmlns:p14="http://schemas.microsoft.com/office/powerpoint/2010/main" val="5696884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104504" y="467575"/>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Two Phase Commit Protocol - </a:t>
            </a:r>
            <a:r>
              <a:rPr kumimoji="0" lang="en-IN" sz="2400" b="1" i="0" u="none" strike="noStrike" kern="1200" cap="none" spc="0" normalizeH="0" baseline="0" noProof="0" dirty="0">
                <a:ln>
                  <a:noFill/>
                </a:ln>
                <a:solidFill>
                  <a:srgbClr val="0070C0"/>
                </a:solidFill>
                <a:effectLst/>
                <a:uLnTx/>
                <a:uFillTx/>
                <a:latin typeface="Calibri"/>
                <a:ea typeface="+mn-ea"/>
                <a:cs typeface="+mn-cs"/>
              </a:rPr>
              <a:t>Phase 1</a:t>
            </a: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0" y="1010524"/>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104504" y="67917"/>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12" name="TextBox 11"/>
          <p:cNvSpPr txBox="1"/>
          <p:nvPr/>
        </p:nvSpPr>
        <p:spPr>
          <a:xfrm>
            <a:off x="87086" y="949561"/>
            <a:ext cx="6191792" cy="5908439"/>
          </a:xfrm>
          <a:prstGeom prst="rect">
            <a:avLst/>
          </a:prstGeom>
          <a:noFill/>
        </p:spPr>
        <p:txBody>
          <a:bodyPr wrap="square" rtlCol="0">
            <a:normAutofit fontScale="92500"/>
          </a:bodyPr>
          <a:lstStyle/>
          <a:p>
            <a:pPr lvl="1" algn="just" fontAlgn="base">
              <a:lnSpc>
                <a:spcPct val="150000"/>
              </a:lnSpc>
              <a:buClrTx/>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Lets consider a transaction is named as “</a:t>
            </a:r>
            <a:r>
              <a:rPr lang="en-US" sz="1800" b="1" kern="1200" dirty="0">
                <a:solidFill>
                  <a:prstClr val="black"/>
                </a:solidFill>
                <a:latin typeface="Calibri"/>
                <a:ea typeface="+mn-ea"/>
                <a:cs typeface="+mn-cs"/>
              </a:rPr>
              <a:t>T”</a:t>
            </a:r>
            <a:endParaRPr kumimoji="0" lang="en-US" sz="1800" b="1" i="0" u="none" strike="noStrike" kern="1200" cap="none" spc="0" normalizeH="0" baseline="0" noProof="0" dirty="0">
              <a:ln>
                <a:noFill/>
              </a:ln>
              <a:solidFill>
                <a:prstClr val="black"/>
              </a:solidFill>
              <a:effectLst/>
              <a:uLnTx/>
              <a:uFillTx/>
              <a:latin typeface="Calibri"/>
              <a:ea typeface="+mn-ea"/>
              <a:cs typeface="+mn-cs"/>
            </a:endParaRPr>
          </a:p>
          <a:p>
            <a:pPr marL="360000" marR="0" lvl="1" indent="-360000" algn="just" defTabSz="914400" rtl="0" eaLnBrk="1" fontAlgn="base" latinLnBrk="0" hangingPunct="1">
              <a:lnSpc>
                <a:spcPct val="11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coordinator places a log record </a:t>
            </a:r>
            <a:r>
              <a:rPr lang="en-US" sz="1800" b="1" kern="1200" dirty="0">
                <a:solidFill>
                  <a:srgbClr val="C00000"/>
                </a:solidFill>
                <a:latin typeface="Calibri"/>
                <a:ea typeface="+mn-ea"/>
                <a:cs typeface="+mn-cs"/>
              </a:rPr>
              <a:t>prepare T</a:t>
            </a:r>
            <a:r>
              <a:rPr lang="en-US" sz="1800" kern="1200" dirty="0">
                <a:solidFill>
                  <a:prstClr val="black"/>
                </a:solidFill>
                <a:latin typeface="Calibri"/>
                <a:ea typeface="+mn-ea"/>
                <a:cs typeface="+mn-cs"/>
              </a:rPr>
              <a:t> </a:t>
            </a:r>
            <a:r>
              <a:rPr kumimoji="0" lang="en-US" sz="1800" b="0" i="0" u="none" strike="noStrike" kern="1200" cap="none" spc="0" normalizeH="0" baseline="0" noProof="0" dirty="0">
                <a:ln>
                  <a:noFill/>
                </a:ln>
                <a:solidFill>
                  <a:prstClr val="black"/>
                </a:solidFill>
                <a:effectLst/>
                <a:uLnTx/>
                <a:uFillTx/>
                <a:latin typeface="Calibri"/>
                <a:ea typeface="+mn-ea"/>
                <a:cs typeface="+mn-cs"/>
              </a:rPr>
              <a:t>on the log at its site.</a:t>
            </a: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a:p>
            <a:pPr marL="360000" marR="0" lvl="1" indent="-360000" algn="just" defTabSz="914400" rtl="0" eaLnBrk="1" fontAlgn="base" latinLnBrk="0" hangingPunct="1">
              <a:lnSpc>
                <a:spcPct val="11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The coordinator sends to each component’s site the message </a:t>
            </a:r>
            <a:r>
              <a:rPr kumimoji="0" lang="en-US" sz="1800" b="1" i="0" u="none" strike="noStrike" kern="1200" cap="none" spc="0" normalizeH="0" baseline="0" noProof="0" dirty="0">
                <a:ln>
                  <a:noFill/>
                </a:ln>
                <a:solidFill>
                  <a:srgbClr val="C00000"/>
                </a:solidFill>
                <a:effectLst/>
                <a:uLnTx/>
                <a:uFillTx/>
                <a:latin typeface="Calibri"/>
                <a:ea typeface="+mn-ea"/>
                <a:cs typeface="+mn-cs"/>
              </a:rPr>
              <a:t>prepare T</a:t>
            </a:r>
            <a:r>
              <a:rPr kumimoji="0" lang="en-US" sz="1800" b="0" i="0" u="none" strike="noStrike" kern="1200" cap="none" spc="0" normalizeH="0" baseline="0" noProof="0" dirty="0">
                <a:ln>
                  <a:noFill/>
                </a:ln>
                <a:solidFill>
                  <a:prstClr val="black"/>
                </a:solidFill>
                <a:effectLst/>
                <a:uLnTx/>
                <a:uFillTx/>
                <a:latin typeface="Calibri"/>
                <a:ea typeface="+mn-ea"/>
                <a:cs typeface="+mn-cs"/>
              </a:rPr>
              <a:t>.</a:t>
            </a:r>
          </a:p>
          <a:p>
            <a:pPr marL="360000" marR="0" lvl="1" indent="-360000" algn="just" defTabSz="914400" rtl="0" eaLnBrk="1" fontAlgn="base" latinLnBrk="0" hangingPunct="1">
              <a:lnSpc>
                <a:spcPct val="11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Each site receiving the message prepare its component of the transaction “T”. </a:t>
            </a:r>
          </a:p>
          <a:p>
            <a:pPr marL="360000" marR="0" lvl="1" indent="-360000" algn="just" defTabSz="914400" rtl="0" eaLnBrk="1" fontAlgn="base" latinLnBrk="0" hangingPunct="1">
              <a:lnSpc>
                <a:spcPct val="11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 a site wants to commit its component, it must enter a state called </a:t>
            </a:r>
            <a:r>
              <a:rPr kumimoji="0" lang="en-US" sz="1800" b="1" i="0" u="none" strike="noStrike" kern="1200" cap="none" spc="0" normalizeH="0" baseline="0" noProof="0" dirty="0">
                <a:ln>
                  <a:noFill/>
                </a:ln>
                <a:solidFill>
                  <a:srgbClr val="0070C0"/>
                </a:solidFill>
                <a:effectLst/>
                <a:uLnTx/>
                <a:uFillTx/>
                <a:latin typeface="Calibri"/>
                <a:ea typeface="+mn-ea"/>
                <a:cs typeface="+mn-cs"/>
              </a:rPr>
              <a:t>pre-committed </a:t>
            </a:r>
            <a:r>
              <a:rPr kumimoji="0" lang="en-US" sz="1800" i="0" u="none" strike="noStrike" kern="1200" cap="none" spc="0" normalizeH="0" baseline="0" noProof="0" dirty="0">
                <a:ln>
                  <a:noFill/>
                </a:ln>
                <a:solidFill>
                  <a:schemeClr val="tx1"/>
                </a:solidFill>
                <a:effectLst/>
                <a:uLnTx/>
                <a:uFillTx/>
                <a:latin typeface="Calibri"/>
                <a:ea typeface="+mn-ea"/>
                <a:cs typeface="+mn-cs"/>
              </a:rPr>
              <a:t>with a</a:t>
            </a:r>
            <a:r>
              <a:rPr kumimoji="0" lang="en-US" sz="1800" b="1" i="0" u="none" strike="noStrike" kern="1200" cap="none" spc="0" normalizeH="0" baseline="0" noProof="0" dirty="0">
                <a:ln>
                  <a:noFill/>
                </a:ln>
                <a:solidFill>
                  <a:srgbClr val="0070C0"/>
                </a:solidFill>
                <a:effectLst/>
                <a:uLnTx/>
                <a:uFillTx/>
                <a:latin typeface="Calibri"/>
                <a:ea typeface="+mn-ea"/>
                <a:cs typeface="+mn-cs"/>
              </a:rPr>
              <a:t> Ready T </a:t>
            </a:r>
            <a:r>
              <a:rPr kumimoji="0" lang="en-US" sz="1800" i="0" u="none" strike="noStrike" kern="1200" cap="none" spc="0" normalizeH="0" baseline="0" noProof="0" dirty="0">
                <a:ln>
                  <a:noFill/>
                </a:ln>
                <a:solidFill>
                  <a:schemeClr val="tx1"/>
                </a:solidFill>
                <a:effectLst/>
                <a:uLnTx/>
                <a:uFillTx/>
                <a:latin typeface="Calibri"/>
                <a:ea typeface="+mn-ea"/>
                <a:cs typeface="+mn-cs"/>
              </a:rPr>
              <a:t>message</a:t>
            </a:r>
            <a:r>
              <a:rPr kumimoji="0" lang="en-US" sz="1800" b="0" i="0" u="none" strike="noStrike" kern="1200" cap="none" spc="0" normalizeH="0" baseline="0" noProof="0" dirty="0">
                <a:ln>
                  <a:noFill/>
                </a:ln>
                <a:solidFill>
                  <a:prstClr val="black"/>
                </a:solidFill>
                <a:effectLst/>
                <a:uLnTx/>
                <a:uFillTx/>
                <a:latin typeface="Calibri"/>
                <a:ea typeface="+mn-ea"/>
                <a:cs typeface="+mn-cs"/>
              </a:rPr>
              <a:t>. Once in the </a:t>
            </a:r>
            <a:r>
              <a:rPr kumimoji="0" lang="en-US" sz="1800" b="1" i="0" u="none" strike="noStrike" kern="1200" cap="none" spc="0" normalizeH="0" baseline="0" noProof="0" dirty="0">
                <a:ln>
                  <a:noFill/>
                </a:ln>
                <a:solidFill>
                  <a:srgbClr val="0070C0"/>
                </a:solidFill>
                <a:effectLst/>
                <a:uLnTx/>
                <a:uFillTx/>
                <a:latin typeface="Calibri"/>
                <a:ea typeface="+mn-ea"/>
                <a:cs typeface="+mn-cs"/>
              </a:rPr>
              <a:t>pre-committed</a:t>
            </a:r>
            <a:r>
              <a:rPr kumimoji="0" lang="en-US" sz="1800" b="0" i="0" u="none" strike="noStrike" kern="1200" cap="none" spc="0" normalizeH="0" baseline="0" noProof="0" dirty="0">
                <a:ln>
                  <a:noFill/>
                </a:ln>
                <a:solidFill>
                  <a:prstClr val="black"/>
                </a:solidFill>
                <a:effectLst/>
                <a:uLnTx/>
                <a:uFillTx/>
                <a:latin typeface="Calibri"/>
                <a:ea typeface="+mn-ea"/>
                <a:cs typeface="+mn-cs"/>
              </a:rPr>
              <a:t> state, the site cannot </a:t>
            </a:r>
            <a:r>
              <a:rPr kumimoji="0" lang="en-US" sz="1800" b="1" i="1" u="none" strike="noStrike" kern="1200" cap="none" spc="0" normalizeH="0" baseline="0" noProof="0" dirty="0">
                <a:ln>
                  <a:noFill/>
                </a:ln>
                <a:solidFill>
                  <a:prstClr val="black"/>
                </a:solidFill>
                <a:effectLst/>
                <a:uLnTx/>
                <a:uFillTx/>
                <a:latin typeface="Calibri"/>
                <a:ea typeface="+mn-ea"/>
                <a:cs typeface="+mn-cs"/>
              </a:rPr>
              <a:t>abort</a:t>
            </a:r>
            <a:r>
              <a:rPr kumimoji="0" lang="en-US" sz="1800" b="0" i="0" u="none" strike="noStrike" kern="1200" cap="none" spc="0" normalizeH="0" baseline="0" noProof="0" dirty="0">
                <a:ln>
                  <a:noFill/>
                </a:ln>
                <a:solidFill>
                  <a:prstClr val="black"/>
                </a:solidFill>
                <a:effectLst/>
                <a:uLnTx/>
                <a:uFillTx/>
                <a:latin typeface="Calibri"/>
                <a:ea typeface="+mn-ea"/>
                <a:cs typeface="+mn-cs"/>
              </a:rPr>
              <a:t> its component of T without a directive to do so from the coordinator</a:t>
            </a:r>
          </a:p>
          <a:p>
            <a:pPr marL="360000" marR="0" lvl="2" algn="just" defTabSz="914400" rtl="0" eaLnBrk="1" fontAlgn="base" latinLnBrk="0" hangingPunct="1">
              <a:lnSpc>
                <a:spcPct val="11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So, after </a:t>
            </a:r>
            <a:r>
              <a:rPr kumimoji="0" lang="en-US" sz="1800" b="1" i="0" u="none" strike="noStrike" kern="1200" cap="none" spc="0" normalizeH="0" baseline="0" noProof="0" dirty="0">
                <a:ln>
                  <a:noFill/>
                </a:ln>
                <a:solidFill>
                  <a:schemeClr val="tx1"/>
                </a:solidFill>
                <a:effectLst/>
                <a:uLnTx/>
                <a:uFillTx/>
                <a:latin typeface="Calibri"/>
                <a:ea typeface="+mn-ea"/>
                <a:cs typeface="+mn-cs"/>
              </a:rPr>
              <a:t>prepare T </a:t>
            </a:r>
            <a:r>
              <a:rPr kumimoji="0" lang="en-US" sz="1800" b="0" i="0" u="none" strike="noStrike" kern="1200" cap="none" spc="0" normalizeH="0" baseline="0" noProof="0" dirty="0">
                <a:ln>
                  <a:noFill/>
                </a:ln>
                <a:solidFill>
                  <a:prstClr val="black"/>
                </a:solidFill>
                <a:effectLst/>
                <a:uLnTx/>
                <a:uFillTx/>
                <a:latin typeface="Calibri"/>
                <a:ea typeface="+mn-ea"/>
                <a:cs typeface="+mn-cs"/>
              </a:rPr>
              <a:t>is received, Perform whatever steps necessary to be sure the local component of T will not have to abort</a:t>
            </a:r>
          </a:p>
          <a:p>
            <a:pPr marL="360000" marR="0" lvl="2" algn="just" defTabSz="914400" rtl="0" eaLnBrk="1" fontAlgn="base" latinLnBrk="0" hangingPunct="1">
              <a:lnSpc>
                <a:spcPct val="110000"/>
              </a:lnSpc>
              <a:spcBef>
                <a:spcPts val="0"/>
              </a:spcBef>
              <a:spcAft>
                <a:spcPts val="0"/>
              </a:spcAft>
              <a:buClrTx/>
              <a:buSzTx/>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 everything is fine and it ready to commit, then place the record </a:t>
            </a:r>
            <a:r>
              <a:rPr kumimoji="0" lang="en-US" sz="1800" b="1" i="0" u="none" strike="noStrike" kern="1200" cap="none" spc="0" normalizeH="0" baseline="0" noProof="0" dirty="0">
                <a:ln>
                  <a:noFill/>
                </a:ln>
                <a:solidFill>
                  <a:srgbClr val="C00000"/>
                </a:solidFill>
                <a:effectLst/>
                <a:uLnTx/>
                <a:uFillTx/>
                <a:latin typeface="Calibri"/>
                <a:ea typeface="+mn-ea"/>
                <a:cs typeface="+mn-cs"/>
              </a:rPr>
              <a:t>Ready T</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a:ln>
                  <a:noFill/>
                </a:ln>
                <a:solidFill>
                  <a:prstClr val="black"/>
                </a:solidFill>
                <a:effectLst/>
                <a:uLnTx/>
                <a:uFillTx/>
                <a:latin typeface="Calibri"/>
                <a:ea typeface="+mn-ea"/>
                <a:cs typeface="+mn-cs"/>
              </a:rPr>
              <a:t>on the local log and flush the log to disk and send </a:t>
            </a:r>
            <a:r>
              <a:rPr kumimoji="0" lang="en-US" sz="1800" b="1" i="0" u="none" strike="noStrike" kern="1200" cap="none" spc="0" normalizeH="0" baseline="0" noProof="0" dirty="0">
                <a:ln>
                  <a:noFill/>
                </a:ln>
                <a:solidFill>
                  <a:srgbClr val="C00000"/>
                </a:solidFill>
                <a:effectLst/>
                <a:uLnTx/>
                <a:uFillTx/>
                <a:latin typeface="Calibri"/>
                <a:ea typeface="+mn-ea"/>
                <a:cs typeface="+mn-cs"/>
              </a:rPr>
              <a:t>Ready T</a:t>
            </a:r>
            <a:r>
              <a:rPr kumimoji="0" lang="en-US" sz="1800" b="0" i="0" u="none" strike="noStrike" kern="1200" cap="none" spc="0" normalizeH="0" baseline="0" noProof="0" dirty="0">
                <a:ln>
                  <a:noFill/>
                </a:ln>
                <a:solidFill>
                  <a:prstClr val="black"/>
                </a:solidFill>
                <a:effectLst/>
                <a:uLnTx/>
                <a:uFillTx/>
                <a:latin typeface="Calibri"/>
                <a:ea typeface="+mn-ea"/>
                <a:cs typeface="+mn-cs"/>
              </a:rPr>
              <a:t> message to the coordinator</a:t>
            </a:r>
          </a:p>
          <a:p>
            <a:pPr marL="360000" lvl="2" algn="just" fontAlgn="base">
              <a:lnSpc>
                <a:spcPct val="110000"/>
              </a:lnSpc>
              <a:buClrTx/>
              <a:defRPr/>
            </a:pPr>
            <a:r>
              <a:rPr lang="en-US" sz="1800" kern="1200" dirty="0">
                <a:solidFill>
                  <a:prstClr val="black"/>
                </a:solidFill>
                <a:latin typeface="Calibri"/>
                <a:ea typeface="+mn-ea"/>
                <a:cs typeface="+mn-cs"/>
              </a:rPr>
              <a:t>If the site wants to abort its component of T, then it logs the record </a:t>
            </a:r>
            <a:r>
              <a:rPr lang="en-US" sz="1800" b="1" kern="1200" dirty="0">
                <a:solidFill>
                  <a:srgbClr val="C00000"/>
                </a:solidFill>
                <a:latin typeface="Calibri"/>
                <a:ea typeface="+mn-ea"/>
                <a:cs typeface="+mn-cs"/>
              </a:rPr>
              <a:t>Don’t Commit T</a:t>
            </a:r>
            <a:r>
              <a:rPr lang="en-US" sz="1800" kern="1200" dirty="0">
                <a:solidFill>
                  <a:prstClr val="black"/>
                </a:solidFill>
                <a:latin typeface="Calibri"/>
                <a:ea typeface="+mn-ea"/>
                <a:cs typeface="+mn-cs"/>
              </a:rPr>
              <a:t> and sends the message </a:t>
            </a:r>
            <a:r>
              <a:rPr lang="en-US" sz="1800" b="1" kern="1200" dirty="0">
                <a:solidFill>
                  <a:srgbClr val="C00000"/>
                </a:solidFill>
                <a:latin typeface="Calibri"/>
                <a:ea typeface="+mn-ea"/>
                <a:cs typeface="+mn-cs"/>
              </a:rPr>
              <a:t>Don’t commit T </a:t>
            </a:r>
            <a:r>
              <a:rPr lang="en-US" sz="1800" kern="1200" dirty="0">
                <a:solidFill>
                  <a:prstClr val="black"/>
                </a:solidFill>
                <a:latin typeface="Calibri"/>
                <a:ea typeface="+mn-ea"/>
                <a:cs typeface="+mn-cs"/>
              </a:rPr>
              <a:t>to the coordinator</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79556" y="1109812"/>
            <a:ext cx="2833688" cy="13454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9" name="Table 5">
            <a:extLst>
              <a:ext uri="{FF2B5EF4-FFF2-40B4-BE49-F238E27FC236}">
                <a16:creationId xmlns:a16="http://schemas.microsoft.com/office/drawing/2014/main" id="{235D337A-6B50-4B4F-BF6D-356415253D6B}"/>
              </a:ext>
            </a:extLst>
          </p:cNvPr>
          <p:cNvGraphicFramePr>
            <a:graphicFrameLocks noGrp="1"/>
          </p:cNvGraphicFramePr>
          <p:nvPr>
            <p:extLst>
              <p:ext uri="{D42A27DB-BD31-4B8C-83A1-F6EECF244321}">
                <p14:modId xmlns:p14="http://schemas.microsoft.com/office/powerpoint/2010/main" val="3258242153"/>
              </p:ext>
            </p:extLst>
          </p:nvPr>
        </p:nvGraphicFramePr>
        <p:xfrm>
          <a:off x="6400800" y="2571269"/>
          <a:ext cx="5791200" cy="3888423"/>
        </p:xfrm>
        <a:graphic>
          <a:graphicData uri="http://schemas.openxmlformats.org/drawingml/2006/table">
            <a:tbl>
              <a:tblPr firstRow="1" bandRow="1">
                <a:tableStyleId>{5C22544A-7EE6-4342-B048-85BDC9FD1C3A}</a:tableStyleId>
              </a:tblPr>
              <a:tblGrid>
                <a:gridCol w="2342606">
                  <a:extLst>
                    <a:ext uri="{9D8B030D-6E8A-4147-A177-3AD203B41FA5}">
                      <a16:colId xmlns:a16="http://schemas.microsoft.com/office/drawing/2014/main" val="1412576142"/>
                    </a:ext>
                  </a:extLst>
                </a:gridCol>
                <a:gridCol w="3448594">
                  <a:extLst>
                    <a:ext uri="{9D8B030D-6E8A-4147-A177-3AD203B41FA5}">
                      <a16:colId xmlns:a16="http://schemas.microsoft.com/office/drawing/2014/main" val="2364047069"/>
                    </a:ext>
                  </a:extLst>
                </a:gridCol>
              </a:tblGrid>
              <a:tr h="370840">
                <a:tc gridSpan="2">
                  <a:txBody>
                    <a:bodyPr/>
                    <a:lstStyle/>
                    <a:p>
                      <a:r>
                        <a:rPr lang="en-IN" sz="1400" dirty="0"/>
                        <a:t>Two Phase Commit :   Phase 1</a:t>
                      </a:r>
                    </a:p>
                  </a:txBody>
                  <a:tcPr marL="36000" marR="36000"/>
                </a:tc>
                <a:tc hMerge="1">
                  <a:txBody>
                    <a:bodyPr/>
                    <a:lstStyle/>
                    <a:p>
                      <a:endParaRPr lang="en-IN" sz="2000" dirty="0"/>
                    </a:p>
                  </a:txBody>
                  <a:tcPr marL="36000" marR="36000"/>
                </a:tc>
                <a:extLst>
                  <a:ext uri="{0D108BD9-81ED-4DB2-BD59-A6C34878D82A}">
                    <a16:rowId xmlns:a16="http://schemas.microsoft.com/office/drawing/2014/main" val="911153039"/>
                  </a:ext>
                </a:extLst>
              </a:tr>
              <a:tr h="370840">
                <a:tc>
                  <a:txBody>
                    <a:bodyPr/>
                    <a:lstStyle/>
                    <a:p>
                      <a:r>
                        <a:rPr lang="en-IN" sz="1400" b="1" dirty="0"/>
                        <a:t>Co-Ordinator</a:t>
                      </a:r>
                    </a:p>
                  </a:txBody>
                  <a:tcPr marL="36000" marR="36000"/>
                </a:tc>
                <a:tc>
                  <a:txBody>
                    <a:bodyPr/>
                    <a:lstStyle/>
                    <a:p>
                      <a:r>
                        <a:rPr lang="en-IN" sz="1400" b="1" dirty="0"/>
                        <a:t> Related Nodes (Sites)</a:t>
                      </a:r>
                    </a:p>
                  </a:txBody>
                  <a:tcPr marL="36000" marR="36000"/>
                </a:tc>
                <a:extLst>
                  <a:ext uri="{0D108BD9-81ED-4DB2-BD59-A6C34878D82A}">
                    <a16:rowId xmlns:a16="http://schemas.microsoft.com/office/drawing/2014/main" val="2346979928"/>
                  </a:ext>
                </a:extLst>
              </a:tr>
              <a:tr h="370840">
                <a:tc>
                  <a:txBody>
                    <a:bodyPr/>
                    <a:lstStyle/>
                    <a:p>
                      <a:pPr marL="360000" indent="-216000">
                        <a:lnSpc>
                          <a:spcPct val="120000"/>
                        </a:lnSpc>
                        <a:buFont typeface="Wingdings" panose="05000000000000000000" pitchFamily="2" charset="2"/>
                        <a:buChar char="§"/>
                      </a:pPr>
                      <a:r>
                        <a:rPr lang="en-IN" sz="1400" b="1" dirty="0"/>
                        <a:t>Write </a:t>
                      </a:r>
                      <a:r>
                        <a:rPr lang="en-IN" sz="1400" b="1" i="0" dirty="0">
                          <a:solidFill>
                            <a:srgbClr val="C00000"/>
                          </a:solidFill>
                        </a:rPr>
                        <a:t>prepare to commit T </a:t>
                      </a:r>
                      <a:r>
                        <a:rPr lang="en-IN" sz="1400" b="1" dirty="0"/>
                        <a:t>to </a:t>
                      </a:r>
                      <a:r>
                        <a:rPr lang="en-IN" sz="1400" b="1" i="1" dirty="0">
                          <a:solidFill>
                            <a:srgbClr val="0070C0"/>
                          </a:solidFill>
                        </a:rPr>
                        <a:t>log</a:t>
                      </a:r>
                      <a:r>
                        <a:rPr lang="en-IN" sz="1400" b="1" i="1" dirty="0"/>
                        <a:t> </a:t>
                      </a:r>
                      <a:r>
                        <a:rPr lang="en-IN" sz="1400" b="1" i="0" dirty="0"/>
                        <a:t>at its site</a:t>
                      </a:r>
                    </a:p>
                    <a:p>
                      <a:pPr marL="360000" marR="0" lvl="0" indent="-216000" algn="l" defTabSz="914400" rtl="0" eaLnBrk="1" fontAlgn="auto" latinLnBrk="0" hangingPunct="1">
                        <a:lnSpc>
                          <a:spcPct val="120000"/>
                        </a:lnSpc>
                        <a:spcBef>
                          <a:spcPts val="0"/>
                        </a:spcBef>
                        <a:spcAft>
                          <a:spcPts val="0"/>
                        </a:spcAft>
                        <a:buClrTx/>
                        <a:buSzTx/>
                        <a:buFont typeface="Wingdings" panose="05000000000000000000" pitchFamily="2" charset="2"/>
                        <a:buChar char="§"/>
                        <a:tabLst/>
                        <a:defRPr/>
                      </a:pPr>
                      <a:r>
                        <a:rPr lang="en-IN" sz="1400" b="1" dirty="0"/>
                        <a:t>Send </a:t>
                      </a:r>
                      <a:r>
                        <a:rPr lang="en-IN" sz="1400" b="1" i="1" dirty="0">
                          <a:solidFill>
                            <a:srgbClr val="C00000"/>
                          </a:solidFill>
                        </a:rPr>
                        <a:t>prepare to commit </a:t>
                      </a:r>
                      <a:r>
                        <a:rPr lang="en-IN" sz="1400" b="1" dirty="0"/>
                        <a:t>message</a:t>
                      </a:r>
                    </a:p>
                  </a:txBody>
                  <a:tcPr marL="36000" marR="36000">
                    <a:solidFill>
                      <a:schemeClr val="accent6">
                        <a:lumMod val="40000"/>
                        <a:lumOff val="60000"/>
                      </a:schemeClr>
                    </a:solidFill>
                  </a:tcPr>
                </a:tc>
                <a:tc rowSpan="2">
                  <a:txBody>
                    <a:bodyPr/>
                    <a:lstStyle/>
                    <a:p>
                      <a:pPr marL="285750" indent="-285750">
                        <a:lnSpc>
                          <a:spcPct val="120000"/>
                        </a:lnSpc>
                        <a:buFont typeface="Wingdings" panose="05000000000000000000" pitchFamily="2" charset="2"/>
                        <a:buChar char="§"/>
                      </a:pPr>
                      <a:endParaRPr lang="en-IN" sz="1400" b="1" dirty="0"/>
                    </a:p>
                    <a:p>
                      <a:pPr marL="285750" indent="-285750">
                        <a:lnSpc>
                          <a:spcPct val="120000"/>
                        </a:lnSpc>
                        <a:buFont typeface="Wingdings" panose="05000000000000000000" pitchFamily="2" charset="2"/>
                        <a:buChar char="§"/>
                      </a:pPr>
                      <a:endParaRPr lang="en-IN" sz="1400" b="1" dirty="0"/>
                    </a:p>
                    <a:p>
                      <a:pPr marL="285750" indent="-285750">
                        <a:lnSpc>
                          <a:spcPct val="120000"/>
                        </a:lnSpc>
                        <a:buFont typeface="Wingdings" panose="05000000000000000000" pitchFamily="2" charset="2"/>
                        <a:buChar char="§"/>
                      </a:pPr>
                      <a:r>
                        <a:rPr lang="en-IN" sz="1400" b="1" dirty="0"/>
                        <a:t>Receive </a:t>
                      </a:r>
                      <a:r>
                        <a:rPr lang="en-IN" sz="1400" b="1" i="1" dirty="0">
                          <a:solidFill>
                            <a:schemeClr val="bg1"/>
                          </a:solidFill>
                        </a:rPr>
                        <a:t>prepare</a:t>
                      </a:r>
                      <a:r>
                        <a:rPr lang="en-IN" sz="1400" b="1" dirty="0"/>
                        <a:t> message</a:t>
                      </a:r>
                    </a:p>
                    <a:p>
                      <a:pPr marL="285750" indent="-285750">
                        <a:lnSpc>
                          <a:spcPct val="120000"/>
                        </a:lnSpc>
                        <a:buFont typeface="Wingdings" panose="05000000000000000000" pitchFamily="2" charset="2"/>
                        <a:buChar char="§"/>
                      </a:pPr>
                      <a:r>
                        <a:rPr lang="en-IN" sz="1400" b="1" dirty="0"/>
                        <a:t>Work on the components towards T</a:t>
                      </a:r>
                    </a:p>
                    <a:p>
                      <a:pPr marL="285750" indent="-285750">
                        <a:lnSpc>
                          <a:spcPct val="120000"/>
                        </a:lnSpc>
                        <a:buFont typeface="Wingdings" panose="05000000000000000000" pitchFamily="2" charset="2"/>
                        <a:buChar char="§"/>
                      </a:pPr>
                      <a:r>
                        <a:rPr lang="en-IN" sz="1400" b="1" dirty="0"/>
                        <a:t>If ready to commit get into </a:t>
                      </a:r>
                      <a:r>
                        <a:rPr lang="en-IN" sz="1400" b="1" dirty="0">
                          <a:solidFill>
                            <a:srgbClr val="7030A0"/>
                          </a:solidFill>
                        </a:rPr>
                        <a:t>pre-committed state</a:t>
                      </a:r>
                      <a:r>
                        <a:rPr lang="en-IN" sz="1400" b="1" dirty="0"/>
                        <a:t> </a:t>
                      </a:r>
                      <a:r>
                        <a:rPr lang="en-IN" sz="1400" b="1" dirty="0">
                          <a:solidFill>
                            <a:srgbClr val="7030A0"/>
                          </a:solidFill>
                        </a:rPr>
                        <a:t>for T </a:t>
                      </a:r>
                      <a:r>
                        <a:rPr lang="en-IN" sz="1400" b="1" dirty="0"/>
                        <a:t>and place </a:t>
                      </a:r>
                      <a:r>
                        <a:rPr lang="en-IN" sz="1400" b="1" i="1" dirty="0">
                          <a:solidFill>
                            <a:srgbClr val="C00000"/>
                          </a:solidFill>
                        </a:rPr>
                        <a:t>Ready T</a:t>
                      </a:r>
                      <a:r>
                        <a:rPr lang="en-IN" sz="1400" b="1" dirty="0"/>
                        <a:t> in the local log and send </a:t>
                      </a:r>
                      <a:r>
                        <a:rPr lang="en-IN" sz="1400" b="1" i="1" dirty="0">
                          <a:solidFill>
                            <a:srgbClr val="C00000"/>
                          </a:solidFill>
                        </a:rPr>
                        <a:t>Ready T</a:t>
                      </a:r>
                      <a:r>
                        <a:rPr lang="en-IN" sz="1400" b="1" i="1" dirty="0"/>
                        <a:t> </a:t>
                      </a:r>
                      <a:r>
                        <a:rPr lang="en-IN" sz="1400" b="1" dirty="0"/>
                        <a:t>message to the coordinator (holds locks..)</a:t>
                      </a:r>
                    </a:p>
                    <a:p>
                      <a:pPr marL="285750" indent="-285750">
                        <a:lnSpc>
                          <a:spcPct val="120000"/>
                        </a:lnSpc>
                        <a:buFont typeface="Wingdings" panose="05000000000000000000" pitchFamily="2" charset="2"/>
                        <a:buChar char="§"/>
                      </a:pPr>
                      <a:r>
                        <a:rPr lang="en-IN" sz="1400" b="1" dirty="0"/>
                        <a:t>If not ready to commit place </a:t>
                      </a:r>
                      <a:r>
                        <a:rPr lang="en-IN" sz="1400" b="1" i="1" dirty="0">
                          <a:solidFill>
                            <a:srgbClr val="C00000"/>
                          </a:solidFill>
                        </a:rPr>
                        <a:t>Don’t commit T </a:t>
                      </a:r>
                      <a:r>
                        <a:rPr lang="en-IN" sz="1400" b="1" dirty="0"/>
                        <a:t>to the local log and send </a:t>
                      </a:r>
                      <a:r>
                        <a:rPr lang="en-IN" sz="1400" b="1" i="1" dirty="0">
                          <a:solidFill>
                            <a:srgbClr val="C00000"/>
                          </a:solidFill>
                        </a:rPr>
                        <a:t>Don’t commit T</a:t>
                      </a:r>
                      <a:r>
                        <a:rPr lang="en-IN" sz="1400" b="1" dirty="0"/>
                        <a:t> message to the coordinator</a:t>
                      </a:r>
                    </a:p>
                    <a:p>
                      <a:pPr marL="285750" indent="-285750">
                        <a:lnSpc>
                          <a:spcPct val="120000"/>
                        </a:lnSpc>
                        <a:buFont typeface="Wingdings" panose="05000000000000000000" pitchFamily="2" charset="2"/>
                        <a:buChar char="§"/>
                      </a:pPr>
                      <a:r>
                        <a:rPr lang="en-IN" sz="1400" b="1" dirty="0"/>
                        <a:t>Wait for message from coordinator</a:t>
                      </a:r>
                    </a:p>
                  </a:txBody>
                  <a:tcPr marL="36000" marR="36000">
                    <a:solidFill>
                      <a:srgbClr val="36BFD2"/>
                    </a:solidFill>
                  </a:tcPr>
                </a:tc>
                <a:extLst>
                  <a:ext uri="{0D108BD9-81ED-4DB2-BD59-A6C34878D82A}">
                    <a16:rowId xmlns:a16="http://schemas.microsoft.com/office/drawing/2014/main" val="2316744959"/>
                  </a:ext>
                </a:extLst>
              </a:tr>
              <a:tr h="370840">
                <a:tc>
                  <a:txBody>
                    <a:bodyPr/>
                    <a:lstStyle/>
                    <a:p>
                      <a:pPr marL="360000" indent="-216000">
                        <a:lnSpc>
                          <a:spcPct val="120000"/>
                        </a:lnSpc>
                        <a:buFont typeface="Wingdings" panose="05000000000000000000" pitchFamily="2" charset="2"/>
                        <a:buChar char="§"/>
                      </a:pPr>
                      <a:endParaRPr lang="en-IN" sz="1400" b="1" dirty="0"/>
                    </a:p>
                    <a:p>
                      <a:pPr marL="360000" indent="-216000">
                        <a:lnSpc>
                          <a:spcPct val="120000"/>
                        </a:lnSpc>
                        <a:buFont typeface="Wingdings" panose="05000000000000000000" pitchFamily="2" charset="2"/>
                        <a:buChar char="§"/>
                      </a:pPr>
                      <a:endParaRPr lang="en-IN" sz="1400" b="1" dirty="0"/>
                    </a:p>
                    <a:p>
                      <a:pPr marL="360000" indent="-216000">
                        <a:lnSpc>
                          <a:spcPct val="120000"/>
                        </a:lnSpc>
                        <a:buFont typeface="Wingdings" panose="05000000000000000000" pitchFamily="2" charset="2"/>
                        <a:buChar char="§"/>
                      </a:pPr>
                      <a:r>
                        <a:rPr lang="en-IN" sz="1400" b="1" dirty="0"/>
                        <a:t>Wait for reply from each related node</a:t>
                      </a:r>
                    </a:p>
                  </a:txBody>
                  <a:tcPr marL="36000" marR="36000">
                    <a:solidFill>
                      <a:schemeClr val="accent4">
                        <a:lumMod val="40000"/>
                        <a:lumOff val="60000"/>
                      </a:schemeClr>
                    </a:solidFill>
                  </a:tcPr>
                </a:tc>
                <a:tc vMerge="1">
                  <a:txBody>
                    <a:bodyPr/>
                    <a:lstStyle/>
                    <a:p>
                      <a:pPr marL="285750" indent="-285750">
                        <a:lnSpc>
                          <a:spcPct val="120000"/>
                        </a:lnSpc>
                        <a:buFont typeface="Wingdings" panose="05000000000000000000" pitchFamily="2" charset="2"/>
                        <a:buChar char="§"/>
                      </a:pPr>
                      <a:endParaRPr lang="en-IN" sz="1400" b="1" dirty="0">
                        <a:solidFill>
                          <a:schemeClr val="accent5">
                            <a:lumMod val="40000"/>
                            <a:lumOff val="60000"/>
                          </a:schemeClr>
                        </a:solidFill>
                      </a:endParaRPr>
                    </a:p>
                  </a:txBody>
                  <a:tcPr marL="36000" marR="36000">
                    <a:solidFill>
                      <a:srgbClr val="B273C3"/>
                    </a:solidFill>
                  </a:tcPr>
                </a:tc>
                <a:extLst>
                  <a:ext uri="{0D108BD9-81ED-4DB2-BD59-A6C34878D82A}">
                    <a16:rowId xmlns:a16="http://schemas.microsoft.com/office/drawing/2014/main" val="585842839"/>
                  </a:ext>
                </a:extLst>
              </a:tr>
            </a:tbl>
          </a:graphicData>
        </a:graphic>
      </p:graphicFrame>
    </p:spTree>
    <p:extLst>
      <p:ext uri="{BB962C8B-B14F-4D97-AF65-F5344CB8AC3E}">
        <p14:creationId xmlns:p14="http://schemas.microsoft.com/office/powerpoint/2010/main" val="16538553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620A7DEA-950C-4954-B3B7-2672370FABF4}"/>
              </a:ext>
            </a:extLst>
          </p:cNvPr>
          <p:cNvSpPr/>
          <p:nvPr/>
        </p:nvSpPr>
        <p:spPr>
          <a:xfrm>
            <a:off x="304801" y="651898"/>
            <a:ext cx="7999758"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ED7D31">
                    <a:lumMod val="75000"/>
                  </a:srgbClr>
                </a:solidFill>
                <a:effectLst/>
                <a:uLnTx/>
                <a:uFillTx/>
                <a:latin typeface="Calibri"/>
                <a:ea typeface="+mn-ea"/>
                <a:cs typeface="+mn-cs"/>
              </a:rPr>
              <a:t>Two Phase Commit Protocol - </a:t>
            </a:r>
            <a:r>
              <a:rPr kumimoji="0" lang="en-IN" sz="2400" b="1" i="0" u="none" strike="noStrike" kern="1200" cap="none" spc="0" normalizeH="0" baseline="0" noProof="0" dirty="0">
                <a:ln>
                  <a:noFill/>
                </a:ln>
                <a:solidFill>
                  <a:srgbClr val="0070C0"/>
                </a:solidFill>
                <a:effectLst/>
                <a:uLnTx/>
                <a:uFillTx/>
                <a:latin typeface="Calibri"/>
                <a:ea typeface="+mn-ea"/>
                <a:cs typeface="+mn-cs"/>
              </a:rPr>
              <a:t>Phase 2 </a:t>
            </a:r>
          </a:p>
        </p:txBody>
      </p:sp>
      <p:cxnSp>
        <p:nvCxnSpPr>
          <p:cNvPr id="8" name="Straight Connector 7">
            <a:extLst>
              <a:ext uri="{FF2B5EF4-FFF2-40B4-BE49-F238E27FC236}">
                <a16:creationId xmlns:a16="http://schemas.microsoft.com/office/drawing/2014/main"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68CE83B1-4814-4C9B-8095-7F6242756005}"/>
              </a:ext>
            </a:extLst>
          </p:cNvPr>
          <p:cNvSpPr/>
          <p:nvPr/>
        </p:nvSpPr>
        <p:spPr>
          <a:xfrm>
            <a:off x="304801" y="252240"/>
            <a:ext cx="7497214" cy="4616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4472C4">
                    <a:lumMod val="75000"/>
                  </a:srgbClr>
                </a:solidFill>
                <a:effectLst/>
                <a:uLnTx/>
                <a:uFillTx/>
                <a:latin typeface="Calibri"/>
                <a:ea typeface="+mn-ea"/>
                <a:cs typeface="+mn-cs"/>
              </a:rPr>
              <a:t>CLOUD COMPUTING</a:t>
            </a:r>
          </a:p>
        </p:txBody>
      </p:sp>
      <p:sp>
        <p:nvSpPr>
          <p:cNvPr id="12" name="TextBox 11"/>
          <p:cNvSpPr txBox="1"/>
          <p:nvPr/>
        </p:nvSpPr>
        <p:spPr>
          <a:xfrm>
            <a:off x="304800" y="1401577"/>
            <a:ext cx="5320937" cy="5450851"/>
          </a:xfrm>
          <a:prstGeom prst="rect">
            <a:avLst/>
          </a:prstGeom>
          <a:noFill/>
        </p:spPr>
        <p:txBody>
          <a:bodyPr wrap="square" rtlCol="0">
            <a:spAutoFit/>
          </a:bodyPr>
          <a:lstStyle/>
          <a:p>
            <a:pPr marL="342900" marR="0" lvl="1" indent="-342900" algn="just" defTabSz="914400" rtl="0" eaLnBrk="1" fontAlgn="base"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 the coordinator has received ready T from all components of T, then it decides to commit T. The coordinator logs </a:t>
            </a:r>
            <a:r>
              <a:rPr kumimoji="0" lang="en-IN" sz="1800" b="1" i="0" u="none" strike="noStrike" kern="1200" cap="none" spc="0" normalizeH="0" baseline="0" noProof="0" dirty="0">
                <a:ln>
                  <a:noFill/>
                </a:ln>
                <a:solidFill>
                  <a:srgbClr val="C00000"/>
                </a:solidFill>
                <a:effectLst/>
                <a:uLnTx/>
                <a:uFillTx/>
                <a:latin typeface="Calibri"/>
                <a:ea typeface="+mn-ea"/>
                <a:cs typeface="+mn-cs"/>
              </a:rPr>
              <a:t>Commit T</a:t>
            </a:r>
            <a:r>
              <a:rPr kumimoji="0" lang="en-IN" sz="1800" b="0"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a:ln>
                  <a:noFill/>
                </a:ln>
                <a:solidFill>
                  <a:prstClr val="black"/>
                </a:solidFill>
                <a:effectLst/>
                <a:uLnTx/>
                <a:uFillTx/>
                <a:latin typeface="Calibri"/>
                <a:ea typeface="+mn-ea"/>
                <a:cs typeface="+mn-cs"/>
              </a:rPr>
              <a:t>at its site and then sends message </a:t>
            </a:r>
            <a:r>
              <a:rPr kumimoji="0" lang="en-US" sz="1800" b="1" i="1" u="none" strike="noStrike" kern="1200" cap="none" spc="0" normalizeH="0" baseline="0" noProof="0" dirty="0">
                <a:ln>
                  <a:noFill/>
                </a:ln>
                <a:solidFill>
                  <a:srgbClr val="C00000"/>
                </a:solidFill>
                <a:effectLst/>
                <a:uLnTx/>
                <a:uFillTx/>
                <a:latin typeface="Calibri"/>
                <a:ea typeface="+mn-ea"/>
                <a:cs typeface="+mn-cs"/>
              </a:rPr>
              <a:t>commit T</a:t>
            </a:r>
            <a:r>
              <a:rPr kumimoji="0" lang="en-US" sz="1800" b="0" i="0" u="none" strike="noStrike" kern="1200" cap="none" spc="0" normalizeH="0" baseline="0" noProof="0" dirty="0">
                <a:ln>
                  <a:noFill/>
                </a:ln>
                <a:solidFill>
                  <a:prstClr val="black"/>
                </a:solidFill>
                <a:effectLst/>
                <a:uLnTx/>
                <a:uFillTx/>
                <a:latin typeface="Calibri"/>
                <a:ea typeface="+mn-ea"/>
                <a:cs typeface="+mn-cs"/>
              </a:rPr>
              <a:t> to all sites involved in T</a:t>
            </a:r>
          </a:p>
          <a:p>
            <a:pPr marL="342900" marR="0" lvl="1" indent="-342900" algn="just" defTabSz="914400" rtl="0" eaLnBrk="1" fontAlgn="base"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 the coordinator has received don’t commit T from one or more sites, it logs </a:t>
            </a:r>
            <a:r>
              <a:rPr kumimoji="0" lang="en-US" sz="1800" b="1" i="0" u="none" strike="noStrike" kern="1200" cap="none" spc="0" normalizeH="0" baseline="0" noProof="0" dirty="0">
                <a:ln>
                  <a:noFill/>
                </a:ln>
                <a:solidFill>
                  <a:srgbClr val="C00000"/>
                </a:solidFill>
                <a:effectLst/>
                <a:uLnTx/>
                <a:uFillTx/>
                <a:latin typeface="Calibri"/>
                <a:ea typeface="+mn-ea"/>
                <a:cs typeface="+mn-cs"/>
              </a:rPr>
              <a:t>Abort T</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a:ln>
                  <a:noFill/>
                </a:ln>
                <a:solidFill>
                  <a:prstClr val="black"/>
                </a:solidFill>
                <a:effectLst/>
                <a:uLnTx/>
                <a:uFillTx/>
                <a:latin typeface="Calibri"/>
                <a:ea typeface="+mn-ea"/>
                <a:cs typeface="+mn-cs"/>
              </a:rPr>
              <a:t>at its site and then sends </a:t>
            </a:r>
            <a:r>
              <a:rPr lang="en-US" sz="1800" b="1" i="1" kern="1200" dirty="0">
                <a:solidFill>
                  <a:srgbClr val="C00000"/>
                </a:solidFill>
                <a:latin typeface="Calibri"/>
                <a:ea typeface="+mn-ea"/>
                <a:cs typeface="+mn-cs"/>
              </a:rPr>
              <a:t>abort T</a:t>
            </a:r>
            <a:r>
              <a:rPr kumimoji="0" lang="en-US" sz="1800" b="0" i="0" u="none" strike="noStrike" kern="1200" cap="none" spc="0" normalizeH="0" baseline="0" noProof="0" dirty="0">
                <a:ln>
                  <a:noFill/>
                </a:ln>
                <a:solidFill>
                  <a:prstClr val="black"/>
                </a:solidFill>
                <a:effectLst/>
                <a:uLnTx/>
                <a:uFillTx/>
                <a:latin typeface="Calibri"/>
                <a:ea typeface="+mn-ea"/>
                <a:cs typeface="+mn-cs"/>
              </a:rPr>
              <a:t> messages to all sites involved in T</a:t>
            </a:r>
          </a:p>
          <a:p>
            <a:pPr marL="342900" marR="0" lvl="1" indent="-342900" algn="just" defTabSz="914400" rtl="0" eaLnBrk="1" fontAlgn="base"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 a site receives a </a:t>
            </a:r>
            <a:r>
              <a:rPr kumimoji="0" lang="en-US" sz="1800" b="1" i="1" u="none" strike="noStrike" kern="1200" cap="none" spc="0" normalizeH="0" baseline="0" noProof="0" dirty="0">
                <a:ln>
                  <a:noFill/>
                </a:ln>
                <a:solidFill>
                  <a:srgbClr val="0070C0"/>
                </a:solidFill>
                <a:effectLst/>
                <a:uLnTx/>
                <a:uFillTx/>
                <a:latin typeface="Calibri"/>
                <a:ea typeface="+mn-ea"/>
                <a:cs typeface="+mn-cs"/>
              </a:rPr>
              <a:t>commit T</a:t>
            </a:r>
            <a:r>
              <a:rPr kumimoji="0" lang="en-US" sz="1800" b="0" i="0" u="none" strike="noStrike" kern="1200" cap="none" spc="0" normalizeH="0" baseline="0" noProof="0" dirty="0">
                <a:ln>
                  <a:noFill/>
                </a:ln>
                <a:solidFill>
                  <a:prstClr val="black"/>
                </a:solidFill>
                <a:effectLst/>
                <a:uLnTx/>
                <a:uFillTx/>
                <a:latin typeface="Calibri"/>
                <a:ea typeface="+mn-ea"/>
                <a:cs typeface="+mn-cs"/>
              </a:rPr>
              <a:t> message, it commits the component of T at that site, releases the locks ..</a:t>
            </a:r>
            <a:r>
              <a:rPr lang="en-US" sz="1800" kern="1200" dirty="0">
                <a:solidFill>
                  <a:prstClr val="black"/>
                </a:solidFill>
                <a:latin typeface="Calibri"/>
                <a:ea typeface="+mn-ea"/>
                <a:cs typeface="+mn-cs"/>
              </a:rPr>
              <a:t>,</a:t>
            </a:r>
            <a:r>
              <a:rPr kumimoji="0" lang="en-US" sz="1800" b="0" i="0" u="none" strike="noStrike" kern="1200" cap="none" spc="0" normalizeH="0" baseline="0" noProof="0" dirty="0">
                <a:ln>
                  <a:noFill/>
                </a:ln>
                <a:solidFill>
                  <a:prstClr val="black"/>
                </a:solidFill>
                <a:effectLst/>
                <a:uLnTx/>
                <a:uFillTx/>
                <a:latin typeface="Calibri"/>
                <a:ea typeface="+mn-ea"/>
                <a:cs typeface="+mn-cs"/>
              </a:rPr>
              <a:t>logging </a:t>
            </a:r>
            <a:r>
              <a:rPr kumimoji="0" lang="en-US" sz="1800" b="1" i="0" u="none" strike="noStrike" kern="1200" cap="none" spc="0" normalizeH="0" baseline="0" noProof="0" dirty="0">
                <a:ln>
                  <a:noFill/>
                </a:ln>
                <a:solidFill>
                  <a:srgbClr val="C00000"/>
                </a:solidFill>
                <a:effectLst/>
                <a:uLnTx/>
                <a:uFillTx/>
                <a:latin typeface="Calibri"/>
                <a:ea typeface="+mn-ea"/>
                <a:cs typeface="+mn-cs"/>
              </a:rPr>
              <a:t>Commit T</a:t>
            </a:r>
            <a:r>
              <a:rPr kumimoji="0" lang="en-US" sz="1800" b="1" i="0" u="none" strike="noStrike" kern="1200" cap="none" spc="0" normalizeH="0" baseline="0" noProof="0" dirty="0">
                <a:ln>
                  <a:noFill/>
                </a:ln>
                <a:solidFill>
                  <a:prstClr val="black"/>
                </a:solidFill>
                <a:effectLst/>
                <a:uLnTx/>
                <a:uFillTx/>
                <a:latin typeface="Calibri"/>
                <a:ea typeface="+mn-ea"/>
                <a:cs typeface="+mn-cs"/>
              </a:rPr>
              <a:t> </a:t>
            </a:r>
            <a:r>
              <a:rPr kumimoji="0" lang="en-US" sz="1800" b="0" i="0" u="none" strike="noStrike" kern="1200" cap="none" spc="0" normalizeH="0" baseline="0" noProof="0" dirty="0">
                <a:ln>
                  <a:noFill/>
                </a:ln>
                <a:solidFill>
                  <a:prstClr val="black"/>
                </a:solidFill>
                <a:effectLst/>
                <a:uLnTx/>
                <a:uFillTx/>
                <a:latin typeface="Calibri"/>
                <a:ea typeface="+mn-ea"/>
                <a:cs typeface="+mn-cs"/>
              </a:rPr>
              <a:t>as it does.</a:t>
            </a:r>
          </a:p>
          <a:p>
            <a:pPr marL="342900" marR="0" lvl="1" indent="-342900" algn="just" defTabSz="914400" rtl="0" eaLnBrk="1" fontAlgn="base" latinLnBrk="0" hangingPunct="1">
              <a:lnSpc>
                <a:spcPct val="150000"/>
              </a:lnSpc>
              <a:spcBef>
                <a:spcPts val="0"/>
              </a:spcBef>
              <a:spcAft>
                <a:spcPts val="0"/>
              </a:spcAft>
              <a:buClrTx/>
              <a:buSzTx/>
              <a:buFont typeface="+mj-lt"/>
              <a:buAutoNum type="arabicPeriod"/>
              <a:tabLst/>
              <a:defRPr/>
            </a:pPr>
            <a:r>
              <a:rPr kumimoji="0" lang="en-US" sz="1800" b="0" i="0" u="none" strike="noStrike" kern="1200" cap="none" spc="0" normalizeH="0" baseline="0" noProof="0" dirty="0">
                <a:ln>
                  <a:noFill/>
                </a:ln>
                <a:solidFill>
                  <a:prstClr val="black"/>
                </a:solidFill>
                <a:effectLst/>
                <a:uLnTx/>
                <a:uFillTx/>
                <a:latin typeface="Calibri"/>
                <a:ea typeface="+mn-ea"/>
                <a:cs typeface="+mn-cs"/>
              </a:rPr>
              <a:t>If a site receives the message </a:t>
            </a:r>
            <a:r>
              <a:rPr kumimoji="0" lang="en-US" sz="1800" b="1" i="1" u="none" strike="noStrike" kern="1200" cap="none" spc="0" normalizeH="0" baseline="0" noProof="0" dirty="0">
                <a:ln>
                  <a:noFill/>
                </a:ln>
                <a:solidFill>
                  <a:srgbClr val="0070C0"/>
                </a:solidFill>
                <a:effectLst/>
                <a:uLnTx/>
                <a:uFillTx/>
                <a:latin typeface="Calibri"/>
                <a:ea typeface="+mn-ea"/>
                <a:cs typeface="+mn-cs"/>
              </a:rPr>
              <a:t>abort T</a:t>
            </a:r>
            <a:r>
              <a:rPr kumimoji="0" lang="en-US" sz="1800" b="0" i="0" u="none" strike="noStrike" kern="1200" cap="none" spc="0" normalizeH="0" baseline="0" noProof="0" dirty="0">
                <a:ln>
                  <a:noFill/>
                </a:ln>
                <a:solidFill>
                  <a:prstClr val="black"/>
                </a:solidFill>
                <a:effectLst/>
                <a:uLnTx/>
                <a:uFillTx/>
                <a:latin typeface="Calibri"/>
                <a:ea typeface="+mn-ea"/>
                <a:cs typeface="+mn-cs"/>
              </a:rPr>
              <a:t>, it aborts T, releases locks and writes the log record </a:t>
            </a:r>
            <a:r>
              <a:rPr kumimoji="0" lang="en-US" sz="1800" b="1" i="0" u="none" strike="noStrike" kern="1200" cap="none" spc="0" normalizeH="0" baseline="0" noProof="0" dirty="0">
                <a:ln>
                  <a:noFill/>
                </a:ln>
                <a:solidFill>
                  <a:srgbClr val="C00000"/>
                </a:solidFill>
                <a:effectLst/>
                <a:uLnTx/>
                <a:uFillTx/>
                <a:latin typeface="Calibri"/>
                <a:ea typeface="+mn-ea"/>
                <a:cs typeface="+mn-cs"/>
              </a:rPr>
              <a:t>Abort T</a:t>
            </a:r>
            <a:endParaRPr kumimoji="0" lang="en-IN" sz="1800" b="1" i="0" u="none" strike="noStrike" kern="1200" cap="none" spc="0" normalizeH="0" baseline="0" noProof="0" dirty="0">
              <a:ln>
                <a:noFill/>
              </a:ln>
              <a:solidFill>
                <a:srgbClr val="C00000"/>
              </a:solidFill>
              <a:effectLst/>
              <a:uLnTx/>
              <a:uFillTx/>
              <a:latin typeface="Calibri"/>
              <a:ea typeface="+mn-ea"/>
              <a:cs typeface="+mn-cs"/>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0308" y="46911"/>
            <a:ext cx="2246198" cy="13546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5">
            <a:extLst>
              <a:ext uri="{FF2B5EF4-FFF2-40B4-BE49-F238E27FC236}">
                <a16:creationId xmlns:a16="http://schemas.microsoft.com/office/drawing/2014/main" id="{B42E6D22-EE49-4AE4-9D2C-9D28A3C5B679}"/>
              </a:ext>
            </a:extLst>
          </p:cNvPr>
          <p:cNvGraphicFramePr>
            <a:graphicFrameLocks noGrp="1"/>
          </p:cNvGraphicFramePr>
          <p:nvPr>
            <p:extLst>
              <p:ext uri="{D42A27DB-BD31-4B8C-83A1-F6EECF244321}">
                <p14:modId xmlns:p14="http://schemas.microsoft.com/office/powerpoint/2010/main" val="590782113"/>
              </p:ext>
            </p:extLst>
          </p:nvPr>
        </p:nvGraphicFramePr>
        <p:xfrm>
          <a:off x="5738948" y="1433385"/>
          <a:ext cx="6453052" cy="5424615"/>
        </p:xfrm>
        <a:graphic>
          <a:graphicData uri="http://schemas.openxmlformats.org/drawingml/2006/table">
            <a:tbl>
              <a:tblPr firstRow="1" bandRow="1">
                <a:tableStyleId>{5C22544A-7EE6-4342-B048-85BDC9FD1C3A}</a:tableStyleId>
              </a:tblPr>
              <a:tblGrid>
                <a:gridCol w="2960915">
                  <a:extLst>
                    <a:ext uri="{9D8B030D-6E8A-4147-A177-3AD203B41FA5}">
                      <a16:colId xmlns:a16="http://schemas.microsoft.com/office/drawing/2014/main" val="1412576142"/>
                    </a:ext>
                  </a:extLst>
                </a:gridCol>
                <a:gridCol w="3492137">
                  <a:extLst>
                    <a:ext uri="{9D8B030D-6E8A-4147-A177-3AD203B41FA5}">
                      <a16:colId xmlns:a16="http://schemas.microsoft.com/office/drawing/2014/main" val="2364047069"/>
                    </a:ext>
                  </a:extLst>
                </a:gridCol>
              </a:tblGrid>
              <a:tr h="370840">
                <a:tc gridSpan="2">
                  <a:txBody>
                    <a:bodyPr/>
                    <a:lstStyle/>
                    <a:p>
                      <a:r>
                        <a:rPr lang="en-IN" sz="1400" dirty="0"/>
                        <a:t>Two Phase Commit :   Phase 2</a:t>
                      </a:r>
                    </a:p>
                  </a:txBody>
                  <a:tcPr marL="36000" marR="36000"/>
                </a:tc>
                <a:tc hMerge="1">
                  <a:txBody>
                    <a:bodyPr/>
                    <a:lstStyle/>
                    <a:p>
                      <a:endParaRPr lang="en-IN" sz="2000" dirty="0"/>
                    </a:p>
                  </a:txBody>
                  <a:tcPr marL="36000" marR="36000"/>
                </a:tc>
                <a:extLst>
                  <a:ext uri="{0D108BD9-81ED-4DB2-BD59-A6C34878D82A}">
                    <a16:rowId xmlns:a16="http://schemas.microsoft.com/office/drawing/2014/main" val="911153039"/>
                  </a:ext>
                </a:extLst>
              </a:tr>
              <a:tr h="370840">
                <a:tc>
                  <a:txBody>
                    <a:bodyPr/>
                    <a:lstStyle/>
                    <a:p>
                      <a:r>
                        <a:rPr lang="en-IN" sz="1400" b="1" dirty="0"/>
                        <a:t>Co-Ordinator</a:t>
                      </a:r>
                    </a:p>
                  </a:txBody>
                  <a:tcPr marL="36000" marR="36000"/>
                </a:tc>
                <a:tc>
                  <a:txBody>
                    <a:bodyPr/>
                    <a:lstStyle/>
                    <a:p>
                      <a:r>
                        <a:rPr lang="en-IN" sz="1400" b="1" dirty="0"/>
                        <a:t> Related Nodes (Sites)</a:t>
                      </a:r>
                    </a:p>
                  </a:txBody>
                  <a:tcPr marL="36000" marR="36000"/>
                </a:tc>
                <a:extLst>
                  <a:ext uri="{0D108BD9-81ED-4DB2-BD59-A6C34878D82A}">
                    <a16:rowId xmlns:a16="http://schemas.microsoft.com/office/drawing/2014/main" val="2346979928"/>
                  </a:ext>
                </a:extLst>
              </a:tr>
              <a:tr h="741680">
                <a:tc>
                  <a:txBody>
                    <a:bodyPr/>
                    <a:lstStyle/>
                    <a:p>
                      <a:pPr marL="360000" indent="-216000">
                        <a:lnSpc>
                          <a:spcPct val="120000"/>
                        </a:lnSpc>
                        <a:buFont typeface="Wingdings" panose="05000000000000000000" pitchFamily="2" charset="2"/>
                        <a:buChar char="§"/>
                      </a:pPr>
                      <a:r>
                        <a:rPr lang="en-IN" sz="1400" b="1" dirty="0"/>
                        <a:t>If </a:t>
                      </a:r>
                      <a:r>
                        <a:rPr lang="en-IN" sz="1400" b="1" i="1" dirty="0">
                          <a:solidFill>
                            <a:srgbClr val="0070C0"/>
                          </a:solidFill>
                        </a:rPr>
                        <a:t>Ready T</a:t>
                      </a:r>
                      <a:r>
                        <a:rPr lang="en-IN" sz="1400" b="1" dirty="0"/>
                        <a:t> has been received from all nodes, then write </a:t>
                      </a:r>
                      <a:r>
                        <a:rPr lang="en-IN" sz="1400" b="1" i="1" dirty="0">
                          <a:solidFill>
                            <a:srgbClr val="C00000"/>
                          </a:solidFill>
                        </a:rPr>
                        <a:t>commit T </a:t>
                      </a:r>
                      <a:r>
                        <a:rPr lang="en-IN" sz="1400" b="1" dirty="0"/>
                        <a:t>to the local </a:t>
                      </a:r>
                      <a:r>
                        <a:rPr lang="en-IN" sz="1400" b="1" i="0" dirty="0">
                          <a:solidFill>
                            <a:schemeClr val="tx1"/>
                          </a:solidFill>
                        </a:rPr>
                        <a:t>log </a:t>
                      </a:r>
                      <a:r>
                        <a:rPr lang="en-IN" sz="1400" b="1" i="0" dirty="0"/>
                        <a:t> and </a:t>
                      </a:r>
                      <a:r>
                        <a:rPr lang="en-IN" sz="1400" b="1" dirty="0"/>
                        <a:t>Send </a:t>
                      </a:r>
                      <a:r>
                        <a:rPr lang="en-IN" sz="1400" b="1" i="1" dirty="0">
                          <a:solidFill>
                            <a:srgbClr val="C00000"/>
                          </a:solidFill>
                        </a:rPr>
                        <a:t>commit T </a:t>
                      </a:r>
                      <a:r>
                        <a:rPr lang="en-IN" sz="1400" b="1" dirty="0"/>
                        <a:t>message</a:t>
                      </a:r>
                    </a:p>
                    <a:p>
                      <a:pPr marL="360000" indent="-216000">
                        <a:lnSpc>
                          <a:spcPct val="120000"/>
                        </a:lnSpc>
                        <a:buFont typeface="Wingdings" panose="05000000000000000000" pitchFamily="2" charset="2"/>
                        <a:buChar char="§"/>
                      </a:pPr>
                      <a:r>
                        <a:rPr lang="en-IN" sz="1400" b="1" dirty="0"/>
                        <a:t>If </a:t>
                      </a:r>
                      <a:r>
                        <a:rPr lang="en-IN" sz="1400" b="1" dirty="0">
                          <a:solidFill>
                            <a:srgbClr val="0070C0"/>
                          </a:solidFill>
                        </a:rPr>
                        <a:t>Don’t commit T </a:t>
                      </a:r>
                      <a:r>
                        <a:rPr lang="en-IN" sz="1400" b="1" dirty="0"/>
                        <a:t>is received from any of the related nodes, then write </a:t>
                      </a:r>
                      <a:r>
                        <a:rPr lang="en-IN" sz="1400" b="1" i="1" dirty="0">
                          <a:solidFill>
                            <a:srgbClr val="C00000"/>
                          </a:solidFill>
                        </a:rPr>
                        <a:t>Abort T </a:t>
                      </a:r>
                      <a:r>
                        <a:rPr lang="en-IN" sz="1400" b="1" dirty="0"/>
                        <a:t>to the local log and send </a:t>
                      </a:r>
                      <a:r>
                        <a:rPr lang="en-IN" sz="1400" b="1" i="1" dirty="0">
                          <a:solidFill>
                            <a:srgbClr val="C00000"/>
                          </a:solidFill>
                        </a:rPr>
                        <a:t>Abort T</a:t>
                      </a:r>
                      <a:r>
                        <a:rPr lang="en-IN" sz="1400" b="1" dirty="0"/>
                        <a:t> is sent to all related nodes (sites) </a:t>
                      </a:r>
                    </a:p>
                    <a:p>
                      <a:pPr marL="360000" indent="-216000">
                        <a:lnSpc>
                          <a:spcPct val="120000"/>
                        </a:lnSpc>
                        <a:buFont typeface="Wingdings" panose="05000000000000000000" pitchFamily="2" charset="2"/>
                        <a:buChar char="§"/>
                      </a:pPr>
                      <a:endParaRPr lang="en-IN" sz="1400" b="1" dirty="0"/>
                    </a:p>
                    <a:p>
                      <a:pPr marL="360000" indent="-216000">
                        <a:lnSpc>
                          <a:spcPct val="120000"/>
                        </a:lnSpc>
                        <a:buFont typeface="Wingdings" panose="05000000000000000000" pitchFamily="2" charset="2"/>
                        <a:buChar char="§"/>
                      </a:pPr>
                      <a:endParaRPr lang="en-IN" sz="1400" b="1" dirty="0"/>
                    </a:p>
                    <a:p>
                      <a:pPr marL="360000" indent="-216000">
                        <a:lnSpc>
                          <a:spcPct val="120000"/>
                        </a:lnSpc>
                        <a:buFont typeface="Wingdings" panose="05000000000000000000" pitchFamily="2" charset="2"/>
                        <a:buChar char="§"/>
                      </a:pPr>
                      <a:endParaRPr lang="en-IN" sz="1400" b="1" dirty="0"/>
                    </a:p>
                    <a:p>
                      <a:pPr marL="360000" indent="-216000">
                        <a:lnSpc>
                          <a:spcPct val="120000"/>
                        </a:lnSpc>
                        <a:buFont typeface="Wingdings" panose="05000000000000000000" pitchFamily="2" charset="2"/>
                        <a:buChar char="§"/>
                      </a:pPr>
                      <a:endParaRPr lang="en-IN" sz="1400" b="1" dirty="0"/>
                    </a:p>
                    <a:p>
                      <a:pPr marL="360000" indent="-216000">
                        <a:lnSpc>
                          <a:spcPct val="120000"/>
                        </a:lnSpc>
                        <a:buFont typeface="Wingdings" panose="05000000000000000000" pitchFamily="2" charset="2"/>
                        <a:buChar char="§"/>
                      </a:pPr>
                      <a:endParaRPr lang="en-IN" sz="1400" b="1" dirty="0"/>
                    </a:p>
                    <a:p>
                      <a:pPr marL="360000" indent="-216000">
                        <a:lnSpc>
                          <a:spcPct val="120000"/>
                        </a:lnSpc>
                        <a:buFont typeface="Wingdings" panose="05000000000000000000" pitchFamily="2" charset="2"/>
                        <a:buChar char="§"/>
                      </a:pPr>
                      <a:endParaRPr lang="en-IN" sz="1400" b="1" dirty="0"/>
                    </a:p>
                    <a:p>
                      <a:pPr marL="360000" indent="-216000">
                        <a:lnSpc>
                          <a:spcPct val="120000"/>
                        </a:lnSpc>
                        <a:buFont typeface="Wingdings" panose="05000000000000000000" pitchFamily="2" charset="2"/>
                        <a:buChar char="§"/>
                      </a:pPr>
                      <a:endParaRPr lang="en-IN" sz="1400" b="1" dirty="0"/>
                    </a:p>
                    <a:p>
                      <a:pPr marL="360000" indent="-216000">
                        <a:lnSpc>
                          <a:spcPct val="120000"/>
                        </a:lnSpc>
                        <a:buFont typeface="Wingdings" panose="05000000000000000000" pitchFamily="2" charset="2"/>
                        <a:buChar char="§"/>
                      </a:pPr>
                      <a:r>
                        <a:rPr lang="en-IN" sz="1400" b="1" dirty="0"/>
                        <a:t>Wait for </a:t>
                      </a:r>
                      <a:r>
                        <a:rPr lang="en-IN" sz="1400" b="1" i="1" dirty="0">
                          <a:solidFill>
                            <a:srgbClr val="C00000"/>
                          </a:solidFill>
                        </a:rPr>
                        <a:t>Done</a:t>
                      </a:r>
                      <a:r>
                        <a:rPr lang="en-IN" sz="1400" b="1" dirty="0"/>
                        <a:t> message and clear up all states</a:t>
                      </a:r>
                    </a:p>
                  </a:txBody>
                  <a:tcPr marL="36000" marR="36000">
                    <a:solidFill>
                      <a:schemeClr val="accent6">
                        <a:lumMod val="40000"/>
                        <a:lumOff val="60000"/>
                      </a:schemeClr>
                    </a:solidFill>
                  </a:tcPr>
                </a:tc>
                <a:tc>
                  <a:txBody>
                    <a:bodyPr/>
                    <a:lstStyle/>
                    <a:p>
                      <a:pPr marL="285750" indent="-285750">
                        <a:lnSpc>
                          <a:spcPct val="120000"/>
                        </a:lnSpc>
                        <a:buFont typeface="Wingdings" panose="05000000000000000000" pitchFamily="2" charset="2"/>
                        <a:buChar char="§"/>
                      </a:pPr>
                      <a:endParaRPr lang="en-IN" sz="1400" b="1" dirty="0"/>
                    </a:p>
                    <a:p>
                      <a:pPr marL="285750" indent="-285750">
                        <a:lnSpc>
                          <a:spcPct val="120000"/>
                        </a:lnSpc>
                        <a:buFont typeface="Wingdings" panose="05000000000000000000" pitchFamily="2" charset="2"/>
                        <a:buChar char="§"/>
                      </a:pPr>
                      <a:endParaRPr lang="en-IN" sz="1400" b="1" dirty="0"/>
                    </a:p>
                    <a:p>
                      <a:pPr marL="285750" indent="-285750">
                        <a:lnSpc>
                          <a:spcPct val="120000"/>
                        </a:lnSpc>
                        <a:buFont typeface="Wingdings" panose="05000000000000000000" pitchFamily="2" charset="2"/>
                        <a:buChar char="§"/>
                      </a:pPr>
                      <a:endParaRPr lang="en-IN" sz="1400" b="1" dirty="0"/>
                    </a:p>
                    <a:p>
                      <a:pPr marL="285750" indent="-285750">
                        <a:lnSpc>
                          <a:spcPct val="120000"/>
                        </a:lnSpc>
                        <a:buFont typeface="Wingdings" panose="05000000000000000000" pitchFamily="2" charset="2"/>
                        <a:buChar char="§"/>
                      </a:pPr>
                      <a:endParaRPr lang="en-IN" sz="1400" b="1" dirty="0"/>
                    </a:p>
                    <a:p>
                      <a:pPr marL="285750" indent="-285750">
                        <a:lnSpc>
                          <a:spcPct val="120000"/>
                        </a:lnSpc>
                        <a:buFont typeface="Wingdings" panose="05000000000000000000" pitchFamily="2" charset="2"/>
                        <a:buChar char="§"/>
                      </a:pPr>
                      <a:endParaRPr lang="en-IN" sz="1400" b="1" dirty="0"/>
                    </a:p>
                    <a:p>
                      <a:pPr marL="0" indent="0">
                        <a:lnSpc>
                          <a:spcPct val="120000"/>
                        </a:lnSpc>
                        <a:buFont typeface="Wingdings" panose="05000000000000000000" pitchFamily="2" charset="2"/>
                        <a:buNone/>
                      </a:pPr>
                      <a:endParaRPr lang="en-IN" sz="1400" b="1" dirty="0"/>
                    </a:p>
                    <a:p>
                      <a:pPr marL="0" indent="0">
                        <a:lnSpc>
                          <a:spcPct val="120000"/>
                        </a:lnSpc>
                        <a:buFont typeface="Wingdings" panose="05000000000000000000" pitchFamily="2" charset="2"/>
                        <a:buNone/>
                      </a:pPr>
                      <a:r>
                        <a:rPr lang="en-IN" sz="1400" b="1" dirty="0"/>
                        <a:t>(If in the Pre-Committed State, continue to hold the locks)</a:t>
                      </a:r>
                    </a:p>
                    <a:p>
                      <a:pPr marL="285750" indent="-285750">
                        <a:lnSpc>
                          <a:spcPct val="120000"/>
                        </a:lnSpc>
                        <a:buFont typeface="Wingdings" panose="05000000000000000000" pitchFamily="2" charset="2"/>
                        <a:buChar char="§"/>
                      </a:pPr>
                      <a:r>
                        <a:rPr lang="en-IN" sz="1400" b="1" dirty="0"/>
                        <a:t>Receive </a:t>
                      </a:r>
                      <a:r>
                        <a:rPr lang="en-IN" sz="1400" b="1" i="1" dirty="0">
                          <a:solidFill>
                            <a:srgbClr val="0070C0"/>
                          </a:solidFill>
                        </a:rPr>
                        <a:t>Commit T </a:t>
                      </a:r>
                      <a:r>
                        <a:rPr lang="en-IN" sz="1400" b="1" dirty="0"/>
                        <a:t>or </a:t>
                      </a:r>
                      <a:r>
                        <a:rPr lang="en-IN" sz="1400" b="1" i="1" dirty="0">
                          <a:solidFill>
                            <a:srgbClr val="0070C0"/>
                          </a:solidFill>
                        </a:rPr>
                        <a:t>Abort T</a:t>
                      </a:r>
                      <a:r>
                        <a:rPr lang="en-IN" sz="1400" b="1" dirty="0"/>
                        <a:t> message</a:t>
                      </a:r>
                    </a:p>
                    <a:p>
                      <a:pPr marL="285750" indent="-285750">
                        <a:lnSpc>
                          <a:spcPct val="120000"/>
                        </a:lnSpc>
                        <a:buFont typeface="Wingdings" panose="05000000000000000000" pitchFamily="2" charset="2"/>
                        <a:buChar char="§"/>
                      </a:pPr>
                      <a:r>
                        <a:rPr lang="en-IN" sz="1400" b="1" dirty="0"/>
                        <a:t>If </a:t>
                      </a:r>
                      <a:r>
                        <a:rPr lang="en-IN" sz="1400" b="1" i="1" dirty="0">
                          <a:solidFill>
                            <a:srgbClr val="0070C0"/>
                          </a:solidFill>
                        </a:rPr>
                        <a:t>Commit T</a:t>
                      </a:r>
                      <a:r>
                        <a:rPr lang="en-IN" sz="1400" b="1" dirty="0"/>
                        <a:t> is received, commit the component of T at the site, release locks .. and place </a:t>
                      </a:r>
                      <a:r>
                        <a:rPr lang="en-IN" sz="1400" b="1" i="1" dirty="0">
                          <a:solidFill>
                            <a:srgbClr val="C00000"/>
                          </a:solidFill>
                        </a:rPr>
                        <a:t>Commit T </a:t>
                      </a:r>
                      <a:r>
                        <a:rPr lang="en-IN" sz="1400" b="1" i="0" dirty="0">
                          <a:solidFill>
                            <a:schemeClr val="tx1"/>
                          </a:solidFill>
                        </a:rPr>
                        <a:t>to local log and send </a:t>
                      </a:r>
                      <a:r>
                        <a:rPr lang="en-IN" sz="1400" b="1" i="1" dirty="0">
                          <a:solidFill>
                            <a:srgbClr val="C00000"/>
                          </a:solidFill>
                        </a:rPr>
                        <a:t>Done </a:t>
                      </a:r>
                      <a:r>
                        <a:rPr lang="en-IN" sz="1400" b="1" i="0" dirty="0">
                          <a:solidFill>
                            <a:schemeClr val="tx1"/>
                          </a:solidFill>
                        </a:rPr>
                        <a:t>message to the co-ordinator</a:t>
                      </a:r>
                    </a:p>
                    <a:p>
                      <a:pPr marL="285750" indent="-285750">
                        <a:lnSpc>
                          <a:spcPct val="120000"/>
                        </a:lnSpc>
                        <a:buFont typeface="Wingdings" panose="05000000000000000000" pitchFamily="2" charset="2"/>
                        <a:buChar char="§"/>
                      </a:pPr>
                      <a:r>
                        <a:rPr lang="en-IN" sz="1400" b="1" dirty="0"/>
                        <a:t>If </a:t>
                      </a:r>
                      <a:r>
                        <a:rPr lang="en-IN" sz="1400" b="1" i="1" dirty="0">
                          <a:solidFill>
                            <a:srgbClr val="0070C0"/>
                          </a:solidFill>
                        </a:rPr>
                        <a:t>Abort T</a:t>
                      </a:r>
                      <a:r>
                        <a:rPr lang="en-IN" sz="1400" b="1" dirty="0"/>
                        <a:t> is received, roll back all changes, release locks .. and place </a:t>
                      </a:r>
                      <a:r>
                        <a:rPr lang="en-IN" sz="1400" b="1" i="1" dirty="0">
                          <a:solidFill>
                            <a:srgbClr val="C00000"/>
                          </a:solidFill>
                        </a:rPr>
                        <a:t>Abort T </a:t>
                      </a:r>
                      <a:r>
                        <a:rPr lang="en-IN" sz="1400" b="1" dirty="0"/>
                        <a:t>to the local log and send </a:t>
                      </a:r>
                      <a:r>
                        <a:rPr lang="en-IN" sz="1400" b="1" i="1" kern="1200" dirty="0">
                          <a:solidFill>
                            <a:srgbClr val="C00000"/>
                          </a:solidFill>
                          <a:latin typeface="+mn-lt"/>
                          <a:ea typeface="+mn-ea"/>
                          <a:cs typeface="+mn-cs"/>
                        </a:rPr>
                        <a:t>Done</a:t>
                      </a:r>
                      <a:r>
                        <a:rPr lang="en-IN" sz="1400" b="1" dirty="0"/>
                        <a:t> message to the Co-ordinator</a:t>
                      </a:r>
                    </a:p>
                  </a:txBody>
                  <a:tcPr marL="36000" marR="36000">
                    <a:solidFill>
                      <a:srgbClr val="36BFD2"/>
                    </a:solidFill>
                  </a:tcPr>
                </a:tc>
                <a:extLst>
                  <a:ext uri="{0D108BD9-81ED-4DB2-BD59-A6C34878D82A}">
                    <a16:rowId xmlns:a16="http://schemas.microsoft.com/office/drawing/2014/main" val="2316744959"/>
                  </a:ext>
                </a:extLst>
              </a:tr>
            </a:tbl>
          </a:graphicData>
        </a:graphic>
      </p:graphicFrame>
    </p:spTree>
    <p:extLst>
      <p:ext uri="{BB962C8B-B14F-4D97-AF65-F5344CB8AC3E}">
        <p14:creationId xmlns:p14="http://schemas.microsoft.com/office/powerpoint/2010/main" val="266114339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4338</TotalTime>
  <Words>1896</Words>
  <Application>Microsoft Office PowerPoint</Application>
  <PresentationFormat>Widescreen</PresentationFormat>
  <Paragraphs>153</Paragraphs>
  <Slides>11</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Calibri Light</vt:lpstr>
      <vt:lpstr>Wingdings</vt:lpstr>
      <vt:lpstr>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Prahallad Nith</dc:creator>
  <cp:lastModifiedBy>Prafullata K Auradkar</cp:lastModifiedBy>
  <cp:revision>188</cp:revision>
  <dcterms:created xsi:type="dcterms:W3CDTF">2019-05-30T23:14:00Z</dcterms:created>
  <dcterms:modified xsi:type="dcterms:W3CDTF">2024-02-26T11:07:49Z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1033-11.2.0.9260</vt:lpwstr>
  </property>
</Properties>
</file>