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8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77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t1uOBIGU4EMRRHutmGD6CJjKB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52" y="82"/>
      </p:cViewPr>
      <p:guideLst>
        <p:guide orient="horz" pos="2577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68afe93e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2168afe93e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de92dcf4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11de92dcf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3c99e0567a3ac1c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53c99e0567a3ac1c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3c99e0567a3ac1c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53c99e0567a3ac1c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an application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linearizability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some replicas are disconnected from the other replicas due to a network problem, then some replicas cannot process requests while they are disconnected. They must either wait until the network problem is fixed, or return an error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an application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not require linearizability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then each replica can process requests independently even if it is disconnected from other replicas. In this case, the application can remain available in the face of a network problem, but its behavior is not linearizable.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Therefore, applications that don’t require linearizability can be more tolerant of network problems. This insight is popularly known as the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 theorem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7" name="Google Shape;1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an application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linearizability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some replicas are disconnected from the other replicas due to a network problem, then some replicas cannot process requests while they are disconnected. They must either wait until the network problem is fixed, or return an error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an application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not require linearizability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then each replica can process requests independently even if it is disconnected from other replicas. In this case, the application can remain available in the face of a network problem, but its behavior is not linearizable.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Therefore, applications that don’t require linearizability can be more tolerant of network problems. This insight is popularly known as the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 theorem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7" name="Google Shape;1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3c99e0567a3ac1c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53c99e0567a3ac1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68afe93e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2168afe93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68afe93e3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2168afe93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6" name="Google Shape;12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63959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23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Google Shape;26;p31" descr="A logo for a university&#10;&#10;Description automatically generated">
            <a:extLst>
              <a:ext uri="{FF2B5EF4-FFF2-40B4-BE49-F238E27FC236}">
                <a16:creationId xmlns:a16="http://schemas.microsoft.com/office/drawing/2014/main" id="{4F960605-281D-E81F-A550-55B5EDE285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3914" t="9484" r="22524" b="7889"/>
          <a:stretch/>
        </p:blipFill>
        <p:spPr>
          <a:xfrm>
            <a:off x="11218606" y="0"/>
            <a:ext cx="917809" cy="141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windsoftware.com/resource-library/replace-your-aging-servers-with-starwind-hci-appliance-hc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tanix.com/company/customers/grupo-alcion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resources/daegu-metropolitan-city-case-stud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in/company/customers/index/fullpage.html?path=2022/vmware-predictive-analysis-helps-kims-hospitals-rightsize-busines-infrastruct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/>
          <p:nvPr/>
        </p:nvSpPr>
        <p:spPr>
          <a:xfrm>
            <a:off x="4694786" y="130925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5100373" y="4573817"/>
            <a:ext cx="575532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55" name="Google Shape;155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7" name="Google Shape;157;p1"/>
          <p:cNvCxnSpPr/>
          <p:nvPr/>
        </p:nvCxnSpPr>
        <p:spPr>
          <a:xfrm rot="10800000" flipH="1">
            <a:off x="4655320" y="3783170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8" name="Google Shape;158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159" name="Google Shape;159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"/>
          <p:cNvSpPr/>
          <p:nvPr/>
        </p:nvSpPr>
        <p:spPr>
          <a:xfrm>
            <a:off x="4895952" y="2491003"/>
            <a:ext cx="51850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Storage Virtualization in Different Industries - Case Studies</a:t>
            </a: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5100373" y="3977613"/>
            <a:ext cx="45813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lang="en-US" sz="2000" b="1" dirty="0"/>
              <a:t>Prafullata Kiran Auradkar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34;p1" descr="A logo for a university&#10;&#10;Description automatically generated">
            <a:extLst>
              <a:ext uri="{FF2B5EF4-FFF2-40B4-BE49-F238E27FC236}">
                <a16:creationId xmlns:a16="http://schemas.microsoft.com/office/drawing/2014/main" id="{A8F0B1CB-4ED8-F7E7-0581-584F39B4A7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914" t="9484" r="22524" b="18948"/>
          <a:stretch/>
        </p:blipFill>
        <p:spPr>
          <a:xfrm>
            <a:off x="992173" y="1172582"/>
            <a:ext cx="2721728" cy="363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2;p1">
            <a:extLst>
              <a:ext uri="{FF2B5EF4-FFF2-40B4-BE49-F238E27FC236}">
                <a16:creationId xmlns:a16="http://schemas.microsoft.com/office/drawing/2014/main" id="{1FCFAF1C-8BD8-DF5E-8EC7-E7E5AB742FA2}"/>
              </a:ext>
            </a:extLst>
          </p:cNvPr>
          <p:cNvSpPr/>
          <p:nvPr/>
        </p:nvSpPr>
        <p:spPr>
          <a:xfrm>
            <a:off x="359563" y="5412850"/>
            <a:ext cx="11563034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SzPts val="12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 information in the slide deck presented through the Unit 3 of the course have been created by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US" sz="1200" b="1" dirty="0"/>
              <a:t> Sujatha R Upadhyaya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would like to acknowledge and thank her for the same.. I may have supplemented the same with contents from books and other sources from Internet and would like to sincerely thank, acknowledge and reiterate that the credit/rights for the same remain with the original authors/publishers only. These are intended for classroom presentation only.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/>
          <p:nvPr/>
        </p:nvSpPr>
        <p:spPr>
          <a:xfrm>
            <a:off x="207151" y="651898"/>
            <a:ext cx="91327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2474B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Seneca Family of Agencies</a:t>
            </a:r>
            <a:endParaRPr sz="2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7"/>
          <p:cNvSpPr/>
          <p:nvPr/>
        </p:nvSpPr>
        <p:spPr>
          <a:xfrm>
            <a:off x="20715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207150" y="1460575"/>
            <a:ext cx="113262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Founded in 1985, the community caters to over 18,000 young people and families across California and Washington State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Helps children and families see through the hardest times in their lives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457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offers permanency, mental health services, education, and juvenile justice.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565656"/>
                </a:solidFill>
                <a:highlight>
                  <a:srgbClr val="FFFFFF"/>
                </a:highlight>
              </a:rPr>
              <a:t>Industry: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Mental health services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565656"/>
                </a:solidFill>
                <a:highlight>
                  <a:srgbClr val="FFFFFF"/>
                </a:highlight>
              </a:rPr>
              <a:t>Storage virtualization provider: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StarWind and StarWind HCA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68afe93e3_0_2"/>
          <p:cNvSpPr/>
          <p:nvPr/>
        </p:nvSpPr>
        <p:spPr>
          <a:xfrm>
            <a:off x="207151" y="651898"/>
            <a:ext cx="913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highlight>
                  <a:srgbClr val="FFFFFF"/>
                </a:highlight>
              </a:rPr>
              <a:t>Problem Context</a:t>
            </a:r>
            <a:endParaRPr sz="2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g2168afe93e3_0_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3" name="Google Shape;253;g2168afe93e3_0_2"/>
          <p:cNvSpPr/>
          <p:nvPr/>
        </p:nvSpPr>
        <p:spPr>
          <a:xfrm>
            <a:off x="207152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168afe93e3_0_2" descr="Dell J155F PERC 6/E SAS PCI-E Raid Controller for PowerVault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168afe93e3_0_2"/>
          <p:cNvSpPr txBox="1"/>
          <p:nvPr/>
        </p:nvSpPr>
        <p:spPr>
          <a:xfrm>
            <a:off x="207150" y="1460575"/>
            <a:ext cx="11326200" cy="5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They were using a mix of dated VMware hosts and a Hyper-V cluster for its virtual environment.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high incidences of VMware cluster renewal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and Hyper-V’s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slow performance 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compelled the organization to move toward hyperconvergence.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 existing IT infrastructure was limited by storage problems and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required extensive patching times done off-hours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de92dcf4c_0_0"/>
          <p:cNvSpPr/>
          <p:nvPr/>
        </p:nvSpPr>
        <p:spPr>
          <a:xfrm>
            <a:off x="207151" y="651898"/>
            <a:ext cx="913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228600" lvl="0" indent="0" algn="l" rtl="0">
              <a:lnSpc>
                <a:spcPct val="158333"/>
              </a:lnSpc>
              <a:spcBef>
                <a:spcPts val="39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2474BC"/>
                </a:solidFill>
                <a:highlight>
                  <a:srgbClr val="FFFFFF"/>
                </a:highlight>
              </a:rPr>
              <a:t>Solution</a:t>
            </a:r>
            <a:endParaRPr sz="2400" b="1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g11de92dcf4c_0_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g11de92dcf4c_0_0"/>
          <p:cNvSpPr/>
          <p:nvPr/>
        </p:nvSpPr>
        <p:spPr>
          <a:xfrm>
            <a:off x="207152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1de92dcf4c_0_0" descr="Dell J155F PERC 6/E SAS PCI-E Raid Controller for PowerVault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1de92dcf4c_0_0"/>
          <p:cNvSpPr txBox="1"/>
          <p:nvPr/>
        </p:nvSpPr>
        <p:spPr>
          <a:xfrm>
            <a:off x="54752" y="1536773"/>
            <a:ext cx="11984700" cy="5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They implemented the HCA and ran high availability with simply two nodes </a:t>
            </a: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with StarWind HCI Appliance (HCA)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565656"/>
                </a:solidFill>
                <a:highlight>
                  <a:srgbClr val="FFFFFF"/>
                </a:highlight>
              </a:rPr>
              <a:t>Outcomes:</a:t>
            </a:r>
            <a:endParaRPr sz="2400" b="1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Patching in cluster now done during business hours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Quick migration across hosts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Increased storage capacity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/>
          <p:nvPr/>
        </p:nvSpPr>
        <p:spPr>
          <a:xfrm>
            <a:off x="207151" y="651898"/>
            <a:ext cx="107133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58333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2474BC"/>
                </a:solidFill>
                <a:highlight>
                  <a:schemeClr val="lt1"/>
                </a:highlight>
              </a:rPr>
              <a:t> Grupo Alcione</a:t>
            </a:r>
            <a:endParaRPr sz="2400" b="1">
              <a:solidFill>
                <a:srgbClr val="2474BC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endParaRPr sz="24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8"/>
          <p:cNvSpPr/>
          <p:nvPr/>
        </p:nvSpPr>
        <p:spPr>
          <a:xfrm>
            <a:off x="20715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"/>
          <p:cNvSpPr txBox="1"/>
          <p:nvPr/>
        </p:nvSpPr>
        <p:spPr>
          <a:xfrm>
            <a:off x="158875" y="1546900"/>
            <a:ext cx="11842500" cy="3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22860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With over 30 years of experience, </a:t>
            </a:r>
            <a:r>
              <a:rPr lang="en-US" sz="2400">
                <a:solidFill>
                  <a:srgbClr val="2474B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Grupo Alcione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specializes in electrical equipment and supplies.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Today, the company has expanded to 22 branches, 800 employees, and 11 Mexican states.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457200" marR="228600" lvl="0" indent="-3810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65656"/>
              </a:buClr>
              <a:buSzPts val="2400"/>
              <a:buChar char="•"/>
            </a:pPr>
            <a:r>
              <a:rPr lang="en-US" sz="2400" b="1">
                <a:solidFill>
                  <a:srgbClr val="565656"/>
                </a:solidFill>
                <a:highlight>
                  <a:schemeClr val="lt1"/>
                </a:highlight>
              </a:rPr>
              <a:t>Industry:</a:t>
            </a: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 Manufacturing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457200" marR="2286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•"/>
            </a:pPr>
            <a:r>
              <a:rPr lang="en-US" sz="2400" b="1">
                <a:solidFill>
                  <a:srgbClr val="565656"/>
                </a:solidFill>
                <a:highlight>
                  <a:schemeClr val="lt1"/>
                </a:highlight>
              </a:rPr>
              <a:t>Storage virtualization provider:</a:t>
            </a: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 Nutanix and Nutanix AHV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Electronics is a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competitive industry; to realize better customer conversions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,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/>
          <p:nvPr/>
        </p:nvSpPr>
        <p:spPr>
          <a:xfrm>
            <a:off x="207152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9"/>
          <p:cNvSpPr/>
          <p:nvPr/>
        </p:nvSpPr>
        <p:spPr>
          <a:xfrm>
            <a:off x="20715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 txBox="1"/>
          <p:nvPr/>
        </p:nvSpPr>
        <p:spPr>
          <a:xfrm>
            <a:off x="203724" y="1407898"/>
            <a:ext cx="11784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Grupo Alcione wanted quickly access inventory in real-time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To update customers about pricing and budgeting information in real-time without delays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457200" marR="2286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They neededa high-performance, multicloud system with a lower-cost investment,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3c99e0567a3ac1c_8"/>
          <p:cNvSpPr/>
          <p:nvPr/>
        </p:nvSpPr>
        <p:spPr>
          <a:xfrm>
            <a:off x="207152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g53c99e0567a3ac1c_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g53c99e0567a3ac1c_8"/>
          <p:cNvSpPr/>
          <p:nvPr/>
        </p:nvSpPr>
        <p:spPr>
          <a:xfrm>
            <a:off x="207152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53c99e0567a3ac1c_8" descr="Dell J155F PERC 6/E SAS PCI-E Raid Controller for PowerVault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53c99e0567a3ac1c_8"/>
          <p:cNvSpPr txBox="1"/>
          <p:nvPr/>
        </p:nvSpPr>
        <p:spPr>
          <a:xfrm>
            <a:off x="203724" y="1407898"/>
            <a:ext cx="117846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228600" lvl="0" indent="-38100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Nutanix AHV built Alcione’s infrastructure on nine nodes and two clusters. 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457200" marR="228600" lvl="0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The first cluster, having six nodes, works as a production environment.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457200" marR="228600" lvl="0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 The second cluster, with three nodes, serves the disaster recovery plan (DRP)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914400" marR="228600" lvl="1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 Here iImportant operational virtual servers replicate every hour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1371600" marR="228600" lvl="2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 ensured critical service availability.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207152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565656"/>
                </a:solidFill>
                <a:highlight>
                  <a:schemeClr val="lt1"/>
                </a:highlight>
              </a:rPr>
              <a:t>Outcomes: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1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8" name="Google Shape;298;p10"/>
          <p:cNvSpPr/>
          <p:nvPr/>
        </p:nvSpPr>
        <p:spPr>
          <a:xfrm>
            <a:off x="20715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207152" y="1316458"/>
            <a:ext cx="11788200" cy="3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30% savings on data center expenses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Quick, real-time access to inventory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Higher availability of critical services and improved reliability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Increased operational efficiency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Reduction in frequent customer support calls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207150" y="651900"/>
            <a:ext cx="110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58333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2474BC"/>
                </a:solidFill>
                <a:highlight>
                  <a:schemeClr val="lt1"/>
                </a:highlight>
              </a:rPr>
              <a:t>Daegu Metropolitan City</a:t>
            </a:r>
            <a:endParaRPr sz="2400" b="1">
              <a:solidFill>
                <a:srgbClr val="2474BC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1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p11"/>
          <p:cNvSpPr/>
          <p:nvPr/>
        </p:nvSpPr>
        <p:spPr>
          <a:xfrm>
            <a:off x="20715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1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207152" y="1316458"/>
            <a:ext cx="11788200" cy="6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228600" lvl="0" indent="0" algn="l" rtl="0">
              <a:lnSpc>
                <a:spcPct val="158333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2474BC"/>
                </a:solidFill>
                <a:highlight>
                  <a:schemeClr val="lt1"/>
                </a:highlight>
              </a:rPr>
              <a:t>This is not a strict storage virtualization context. It’s more like cloud adoption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58333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 third largest city in the Republic of Korea, </a:t>
            </a:r>
            <a:r>
              <a:rPr lang="en-US" sz="2400">
                <a:solidFill>
                  <a:srgbClr val="2474B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Daegu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, has a population of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2.5 million residents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with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eight administrative districts 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and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13,000+ public employees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. In 2015, the government decided to work on a three-phase project to create the Daegu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565656"/>
                </a:solidFill>
                <a:highlight>
                  <a:schemeClr val="lt1"/>
                </a:highlight>
              </a:rPr>
              <a:t>Industry:</a:t>
            </a: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 Government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565656"/>
                </a:solidFill>
                <a:highlight>
                  <a:schemeClr val="lt1"/>
                </a:highlight>
              </a:rPr>
              <a:t>Storage virtualization provider:</a:t>
            </a: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 Red Hat and Red Hat Virtualization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58333"/>
              </a:lnSpc>
              <a:spcBef>
                <a:spcPts val="39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/>
          <p:nvPr/>
        </p:nvSpPr>
        <p:spPr>
          <a:xfrm>
            <a:off x="155575" y="559995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4A86E8"/>
                </a:solidFill>
                <a:highlight>
                  <a:srgbClr val="FFFFFF"/>
                </a:highlight>
              </a:rPr>
              <a:t>Project City Cloud (D-Cloud)</a:t>
            </a:r>
            <a:endParaRPr sz="2400" b="1" i="0" u="none" strike="noStrike" cap="non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12"/>
          <p:cNvCxnSpPr/>
          <p:nvPr/>
        </p:nvCxnSpPr>
        <p:spPr>
          <a:xfrm>
            <a:off x="0" y="1113563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12"/>
          <p:cNvSpPr/>
          <p:nvPr/>
        </p:nvSpPr>
        <p:spPr>
          <a:xfrm>
            <a:off x="155575" y="9833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2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201884" y="1140934"/>
            <a:ext cx="117882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An ambitious project to offer important services like public notices, healthcare, and financial assistance in a timely manner.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 city government needed to update its decade-old IT infrastructure along with hardware sourced from different places.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Daegu dealt with higher operational costs, primarily because of multiplicity of hardware and software solutions.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3c99e0567a3ac1c_16"/>
          <p:cNvSpPr/>
          <p:nvPr/>
        </p:nvSpPr>
        <p:spPr>
          <a:xfrm>
            <a:off x="155575" y="559995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4A86E8"/>
                </a:solidFill>
                <a:highlight>
                  <a:srgbClr val="FFFFFF"/>
                </a:highlight>
              </a:rPr>
              <a:t>Solution Approach</a:t>
            </a:r>
            <a:endParaRPr sz="2400" b="1" i="0" u="none" strike="noStrike" cap="non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g53c99e0567a3ac1c_16"/>
          <p:cNvCxnSpPr/>
          <p:nvPr/>
        </p:nvCxnSpPr>
        <p:spPr>
          <a:xfrm>
            <a:off x="0" y="1113563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g53c99e0567a3ac1c_16"/>
          <p:cNvSpPr/>
          <p:nvPr/>
        </p:nvSpPr>
        <p:spPr>
          <a:xfrm>
            <a:off x="155575" y="9833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53c99e0567a3ac1c_16" descr="Dell J155F PERC 6/E SAS PCI-E Raid Controller for PowerVault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53c99e0567a3ac1c_16"/>
          <p:cNvSpPr txBox="1"/>
          <p:nvPr/>
        </p:nvSpPr>
        <p:spPr>
          <a:xfrm>
            <a:off x="201884" y="1140934"/>
            <a:ext cx="11788200" cy="47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The city initially deployed Red Hat Enterprise Linux, Red Hat JBoss Enterprise Application Platform (EAP), and Red Hat Virtualization to create its new cloud-based service environment. 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Red Hat Enterprise Linux created the foundation for Daegu to start building the </a:t>
            </a:r>
            <a:r>
              <a:rPr lang="en-US" sz="2400">
                <a:solidFill>
                  <a:srgbClr val="9900FF"/>
                </a:solidFill>
                <a:highlight>
                  <a:schemeClr val="lt1"/>
                </a:highlight>
              </a:rPr>
              <a:t>hybrid cloud infrastructure.</a:t>
            </a:r>
            <a:endParaRPr sz="2400">
              <a:solidFill>
                <a:srgbClr val="9900FF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Once the initial framework was laid out, the virtualization software laid out a central infrastructure for virtualized and cloud-native workloads. 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Red Hat JBoss EAP then helped Daegu to overtake the managerial part, ensure user security, and attain high performance at scale.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/>
          <p:nvPr/>
        </p:nvSpPr>
        <p:spPr>
          <a:xfrm>
            <a:off x="167459" y="534706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Storage Virtualization Case Studies in Different Contexts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2"/>
          <p:cNvCxnSpPr/>
          <p:nvPr/>
        </p:nvCxnSpPr>
        <p:spPr>
          <a:xfrm>
            <a:off x="0" y="1123735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2"/>
          <p:cNvSpPr/>
          <p:nvPr/>
        </p:nvSpPr>
        <p:spPr>
          <a:xfrm>
            <a:off x="143709" y="13504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155575" y="1181409"/>
            <a:ext cx="11984848" cy="554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/>
              <a:t>This presentation showcases</a:t>
            </a:r>
            <a:endParaRPr sz="2400"/>
          </a:p>
          <a:p>
            <a:pPr marL="0" marR="0" lvl="0" indent="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/>
              <a:t>Five contexts where storage virtualization is used in recent years</a:t>
            </a:r>
            <a:endParaRPr sz="2400"/>
          </a:p>
          <a:p>
            <a:pPr marL="0" marR="0" lvl="0" indent="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/>
              <a:t>We discuss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/>
              <a:t>	The industry background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/>
              <a:t>	Problem being addressed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/>
              <a:t>	Solution approach</a:t>
            </a:r>
            <a:endParaRPr sz="2400"/>
          </a:p>
          <a:p>
            <a:pPr marL="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/>
              <a:t>	Outcome</a:t>
            </a:r>
            <a:endParaRPr sz="2400"/>
          </a:p>
          <a:p>
            <a:pPr marL="0" marR="0" lvl="0" indent="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400"/>
              <a:t>	</a:t>
            </a:r>
            <a:endParaRPr sz="2400"/>
          </a:p>
          <a:p>
            <a:pPr marL="0" marR="0" lvl="0" indent="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400"/>
          </a:p>
          <a:p>
            <a:pPr marL="0" marR="0" lvl="0" indent="457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400"/>
          </a:p>
          <a:p>
            <a:pPr marL="4572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400"/>
          </a:p>
          <a:p>
            <a:pPr marL="4572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"/>
          <p:cNvSpPr/>
          <p:nvPr/>
        </p:nvSpPr>
        <p:spPr>
          <a:xfrm>
            <a:off x="207152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565656"/>
                </a:solidFill>
                <a:highlight>
                  <a:schemeClr val="lt1"/>
                </a:highlight>
              </a:rPr>
              <a:t>Outcomes: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13"/>
          <p:cNvCxnSpPr/>
          <p:nvPr/>
        </p:nvCxnSpPr>
        <p:spPr>
          <a:xfrm>
            <a:off x="0" y="1113563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4" name="Google Shape;334;p13"/>
          <p:cNvSpPr/>
          <p:nvPr/>
        </p:nvSpPr>
        <p:spPr>
          <a:xfrm>
            <a:off x="20715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3"/>
          <p:cNvSpPr txBox="1"/>
          <p:nvPr/>
        </p:nvSpPr>
        <p:spPr>
          <a:xfrm>
            <a:off x="207152" y="1316458"/>
            <a:ext cx="11788200" cy="3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Reduced operating costs by 36%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Transformation of 50% of the legacy IT systems into cloud-based environment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Simplified infrastructure operations and management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Created foundation for easier resident access to information and services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28"/>
          <p:cNvCxnSpPr/>
          <p:nvPr/>
        </p:nvCxnSpPr>
        <p:spPr>
          <a:xfrm rot="10800000" flipH="1">
            <a:off x="4287946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5" name="Google Shape;465;p28"/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Prafullata Kiran Auradkar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8"/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8"/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prafullatak@pes.edu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8" name="Google Shape;468;p2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469" name="Google Shape;469;p2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3" name="Google Shape;473;p28"/>
          <p:cNvSpPr/>
          <p:nvPr/>
        </p:nvSpPr>
        <p:spPr>
          <a:xfrm>
            <a:off x="4287946" y="2068426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1" i="0" u="none" strike="noStrike" cap="none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28" descr="A logo for a universit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3914" t="9484" r="22524" b="18948"/>
          <a:stretch/>
        </p:blipFill>
        <p:spPr>
          <a:xfrm>
            <a:off x="992172" y="1172581"/>
            <a:ext cx="2991497" cy="399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/>
          <p:nvPr/>
        </p:nvSpPr>
        <p:spPr>
          <a:xfrm>
            <a:off x="167459" y="534706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228600" lvl="0" indent="0" algn="l" rtl="0">
              <a:lnSpc>
                <a:spcPct val="158333"/>
              </a:lnSpc>
              <a:spcBef>
                <a:spcPts val="3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50" b="1">
                <a:solidFill>
                  <a:srgbClr val="2474BC"/>
                </a:solidFill>
                <a:highlight>
                  <a:srgbClr val="FFFFFF"/>
                </a:highlight>
              </a:rPr>
              <a:t>Consolidated Communications Holdings</a:t>
            </a:r>
            <a:endParaRPr sz="2550" b="1">
              <a:solidFill>
                <a:srgbClr val="2474BC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3"/>
          <p:cNvCxnSpPr/>
          <p:nvPr/>
        </p:nvCxnSpPr>
        <p:spPr>
          <a:xfrm>
            <a:off x="0" y="1123735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3"/>
          <p:cNvSpPr/>
          <p:nvPr/>
        </p:nvSpPr>
        <p:spPr>
          <a:xfrm>
            <a:off x="143709" y="13504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77859" y="1225296"/>
            <a:ext cx="12036300" cy="52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22860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Industry Background: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This 125 years old company, physically spans over 50,000 route miles, 20+ states, and 1.8 million connections.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 descison to go for new storage solution came up  after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facing an email outage 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that leaked its residential email clients.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65656"/>
                </a:solidFill>
                <a:highlight>
                  <a:srgbClr val="FFFFFF"/>
                </a:highlight>
              </a:rPr>
              <a:t>Industry: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Communications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65656"/>
                </a:solidFill>
                <a:highlight>
                  <a:srgbClr val="FFFFFF"/>
                </a:highlight>
              </a:rPr>
              <a:t>Storage virtualization provider: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DataCore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12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15000"/>
              </a:lnSpc>
              <a:spcBef>
                <a:spcPts val="2000"/>
              </a:spcBef>
              <a:spcAft>
                <a:spcPts val="3600"/>
              </a:spcAft>
              <a:buNone/>
            </a:pPr>
            <a:r>
              <a:rPr lang="en-US" sz="1050">
                <a:highlight>
                  <a:srgbClr val="FFFFFF"/>
                </a:highlight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-74613" y="1429669"/>
            <a:ext cx="12036300" cy="55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228600" lvl="0" indent="-38100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 company employed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914400" marR="228600" lvl="1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○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a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SAN solution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with attention to flexibility and performance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914400" marR="228600" lvl="1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○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To keep up with the firm’s requirements for caching.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457200" marR="228600" lvl="0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 firm uses DataCore’s storage solution in two forms: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914400" marR="228600" lvl="1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○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a traditional storage product consisting of hard drives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914400" marR="228600" lvl="1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○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solid-state drives (SSDs)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457200" marR="228600" lvl="0" indent="-381000" algn="l" rtl="0">
              <a:lnSpc>
                <a:spcPct val="177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A hyperconverged model with greater storage through virtualized storage controllers.</a:t>
            </a:r>
            <a:endParaRPr sz="19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207152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4"/>
          <p:cNvSpPr/>
          <p:nvPr/>
        </p:nvSpPr>
        <p:spPr>
          <a:xfrm>
            <a:off x="20715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/>
          <p:nvPr/>
        </p:nvSpPr>
        <p:spPr>
          <a:xfrm>
            <a:off x="207152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Outcomes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5"/>
          <p:cNvSpPr/>
          <p:nvPr/>
        </p:nvSpPr>
        <p:spPr>
          <a:xfrm>
            <a:off x="207152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55575" y="1316458"/>
            <a:ext cx="118761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Consistent 100% uptime delivered over a period of 10years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Reduced storage related spend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Reduced time, effort, cost spent on preventive meintenance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457200" marR="22860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2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3c99e0567a3ac1c_0"/>
          <p:cNvSpPr/>
          <p:nvPr/>
        </p:nvSpPr>
        <p:spPr>
          <a:xfrm>
            <a:off x="155575" y="53753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74BC"/>
                </a:solidFill>
                <a:highlight>
                  <a:srgbClr val="FFFFFF"/>
                </a:highlight>
              </a:rPr>
              <a:t>Krishna Institute Of Medical Sciences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g53c99e0567a3ac1c_0"/>
          <p:cNvCxnSpPr/>
          <p:nvPr/>
        </p:nvCxnSpPr>
        <p:spPr>
          <a:xfrm>
            <a:off x="0" y="1139994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g53c99e0567a3ac1c_0"/>
          <p:cNvSpPr/>
          <p:nvPr/>
        </p:nvSpPr>
        <p:spPr>
          <a:xfrm>
            <a:off x="123491" y="13788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53c99e0567a3ac1c_0" descr="Dell J155F PERC 6/E SAS PCI-E Raid Controller for PowerVault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53c99e0567a3ac1c_0"/>
          <p:cNvSpPr txBox="1"/>
          <p:nvPr/>
        </p:nvSpPr>
        <p:spPr>
          <a:xfrm>
            <a:off x="123491" y="1139994"/>
            <a:ext cx="12192000" cy="4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With a network of over 13 hospitals and 4,000 beds, </a:t>
            </a:r>
            <a:r>
              <a:rPr lang="en-US" sz="2400">
                <a:solidFill>
                  <a:srgbClr val="2474B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Krishna Institute of Medical Sciences (KIMS)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provides comprehensive healthcare services across cardiac sciences, oncology, neurosciences, organ transplantation, and 20 other specialities.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65656"/>
                </a:solidFill>
                <a:highlight>
                  <a:schemeClr val="lt1"/>
                </a:highlight>
              </a:rPr>
              <a:t>Industry:</a:t>
            </a: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 Health care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65656"/>
                </a:solidFill>
                <a:highlight>
                  <a:schemeClr val="lt1"/>
                </a:highlight>
              </a:rPr>
              <a:t>Storage virtualization provider:</a:t>
            </a: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 VMware and VMware vSAN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sz="22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/>
          <p:nvPr/>
        </p:nvSpPr>
        <p:spPr>
          <a:xfrm>
            <a:off x="155575" y="53753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2474BC"/>
                </a:solidFill>
                <a:highlight>
                  <a:srgbClr val="FFFFFF"/>
                </a:highlight>
              </a:rPr>
              <a:t>Problem Context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6"/>
          <p:cNvCxnSpPr/>
          <p:nvPr/>
        </p:nvCxnSpPr>
        <p:spPr>
          <a:xfrm>
            <a:off x="0" y="1139994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6"/>
          <p:cNvSpPr/>
          <p:nvPr/>
        </p:nvSpPr>
        <p:spPr>
          <a:xfrm>
            <a:off x="123491" y="13788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 descr="Dell J155F PERC 6/E SAS PCI-E Raid Controller for PowerVaul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123491" y="1139994"/>
            <a:ext cx="12192000" cy="5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228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As KIMS Hospitals expanded, the workload increased threefold.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Due to insufficient information on the performance of the existing storage infrastructure, there was an increase  storage options they considered (onsite, ad hoc, and pay-on-demand cloud storage options)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With storage option,  the management and maintenance of storage infrastructure became ever more complicated. 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Some of the applications were functioning on outdated software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Made wayvulnerable to ransomware attacks. 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KIMS Hospitals needed</a:t>
            </a:r>
            <a:r>
              <a:rPr lang="en-US" sz="2400">
                <a:solidFill>
                  <a:srgbClr val="9900FF"/>
                </a:solidFill>
                <a:highlight>
                  <a:schemeClr val="lt1"/>
                </a:highlight>
              </a:rPr>
              <a:t> a robust and swift IT infrastructure </a:t>
            </a:r>
            <a:r>
              <a:rPr lang="en-US" sz="2400">
                <a:solidFill>
                  <a:srgbClr val="565656"/>
                </a:solidFill>
                <a:highlight>
                  <a:schemeClr val="lt1"/>
                </a:highlight>
              </a:rPr>
              <a:t>that could manage big data within complex systems and numerous applications</a:t>
            </a:r>
            <a:endParaRPr sz="2400">
              <a:solidFill>
                <a:srgbClr val="565656"/>
              </a:solidFill>
              <a:highlight>
                <a:schemeClr val="lt1"/>
              </a:highlight>
            </a:endParaRPr>
          </a:p>
          <a:p>
            <a:pPr marL="228600" marR="228600" lvl="0" indent="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68afe93e3_0_12"/>
          <p:cNvSpPr/>
          <p:nvPr/>
        </p:nvSpPr>
        <p:spPr>
          <a:xfrm>
            <a:off x="155575" y="53753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2168afe93e3_0_12"/>
          <p:cNvCxnSpPr/>
          <p:nvPr/>
        </p:nvCxnSpPr>
        <p:spPr>
          <a:xfrm>
            <a:off x="0" y="1139994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6" name="Google Shape;226;g2168afe93e3_0_12"/>
          <p:cNvSpPr/>
          <p:nvPr/>
        </p:nvSpPr>
        <p:spPr>
          <a:xfrm>
            <a:off x="123491" y="13788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168afe93e3_0_12" descr="Dell J155F PERC 6/E SAS PCI-E Raid Controller for PowerVault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168afe93e3_0_12"/>
          <p:cNvSpPr txBox="1"/>
          <p:nvPr/>
        </p:nvSpPr>
        <p:spPr>
          <a:xfrm>
            <a:off x="155566" y="1075444"/>
            <a:ext cx="12192000" cy="5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KIMS Hospitals deployed the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 VMware vSAN solution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with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Dell hardware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to meet its existing needs for redundancy, scalability and cost efficiency.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VMware’s virtualized storage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, combined with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VMware vRealize Operations 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optimized data exchange between networks and applications.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The modernized </a:t>
            </a: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hyperconverged infrastructure (HCI)</a:t>
            </a: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 allowed IT administrators at KIMS Hospitals to have a virtual data plane with real-time analytics on virtual machines (VMs) storage attributes, including performance, capacity, and availability. 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0" marR="228600" lvl="0" indent="0" algn="l" rtl="0">
              <a:lnSpc>
                <a:spcPct val="177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400">
                <a:solidFill>
                  <a:srgbClr val="9900FF"/>
                </a:solidFill>
                <a:highlight>
                  <a:srgbClr val="FFFFFF"/>
                </a:highlight>
              </a:rPr>
              <a:t>Better control and knowledge of workload and performance </a:t>
            </a:r>
            <a:endParaRPr sz="2400" b="1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68afe93e3_0_20"/>
          <p:cNvSpPr/>
          <p:nvPr/>
        </p:nvSpPr>
        <p:spPr>
          <a:xfrm>
            <a:off x="155575" y="53753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2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565656"/>
                </a:solidFill>
                <a:highlight>
                  <a:schemeClr val="lt1"/>
                </a:highlight>
              </a:rPr>
              <a:t>Outcomes: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g2168afe93e3_0_20"/>
          <p:cNvCxnSpPr/>
          <p:nvPr/>
        </p:nvCxnSpPr>
        <p:spPr>
          <a:xfrm>
            <a:off x="0" y="1139994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g2168afe93e3_0_20"/>
          <p:cNvSpPr/>
          <p:nvPr/>
        </p:nvSpPr>
        <p:spPr>
          <a:xfrm>
            <a:off x="123491" y="13788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168afe93e3_0_20" descr="Dell J155F PERC 6/E SAS PCI-E Raid Controller for PowerVault 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168afe93e3_0_20"/>
          <p:cNvSpPr txBox="1"/>
          <p:nvPr/>
        </p:nvSpPr>
        <p:spPr>
          <a:xfrm>
            <a:off x="123491" y="1207769"/>
            <a:ext cx="12192000" cy="30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228600" lvl="0" indent="0" algn="l" rtl="0">
              <a:lnSpc>
                <a:spcPct val="177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80% of workloads moved from AWS to HCI, saving thousands in billings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98% VMware vSAN issues resolved in the pre-development phase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889000" marR="2286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2400"/>
              <a:buChar char="●"/>
            </a:pPr>
            <a:r>
              <a:rPr lang="en-US" sz="2400">
                <a:solidFill>
                  <a:srgbClr val="565656"/>
                </a:solidFill>
                <a:highlight>
                  <a:srgbClr val="FFFFFF"/>
                </a:highlight>
              </a:rPr>
              <a:t>No downtime encountered during maintenance activities</a:t>
            </a:r>
            <a:endParaRPr sz="2400">
              <a:solidFill>
                <a:srgbClr val="565656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400" b="1">
              <a:solidFill>
                <a:srgbClr val="2474BC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1456</Words>
  <Application>Microsoft Office PowerPoint</Application>
  <PresentationFormat>Widescreen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Noto Sans Symbols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Prafullata K Auradkar</cp:lastModifiedBy>
  <cp:revision>5</cp:revision>
  <dcterms:created xsi:type="dcterms:W3CDTF">2019-05-30T23:14:00Z</dcterms:created>
  <dcterms:modified xsi:type="dcterms:W3CDTF">2024-02-26T11:12:39Z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