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1bad223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1bad223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1bad223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1bad223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1bad223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1bad223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21bad223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21bad223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21bad22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21bad22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21bad223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21bad223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21bad223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1bad223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21bad223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21bad223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21bad223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21bad223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1bad223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1bad223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21bad223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1bad223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21bad223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1bad223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21bad223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21bad223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1bad223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1bad223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Capstone Project - The Battle of Neighborhoods - Presentation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Sabestin Nadar</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75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4.Results</a:t>
            </a:r>
            <a:endParaRPr b="1"/>
          </a:p>
        </p:txBody>
      </p:sp>
      <p:sp>
        <p:nvSpPr>
          <p:cNvPr id="140" name="Google Shape;140;p22"/>
          <p:cNvSpPr txBox="1"/>
          <p:nvPr>
            <p:ph idx="1" type="body"/>
          </p:nvPr>
        </p:nvSpPr>
        <p:spPr>
          <a:xfrm>
            <a:off x="311700" y="683250"/>
            <a:ext cx="8520600" cy="3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running the K-means clustering we can access each cluster created to see which neighborhoods were assigned to each of the five cluster.Visualizing the clustered </a:t>
            </a:r>
            <a:r>
              <a:rPr lang="en" sz="1400"/>
              <a:t>neighborhoods on a map using the folium library.</a:t>
            </a:r>
            <a:endParaRPr sz="1400"/>
          </a:p>
          <a:p>
            <a:pPr indent="0" lvl="0" marL="0" rtl="0" algn="ctr">
              <a:spcBef>
                <a:spcPts val="1600"/>
              </a:spcBef>
              <a:spcAft>
                <a:spcPts val="1600"/>
              </a:spcAft>
              <a:buNone/>
            </a:pPr>
            <a:r>
              <a:t/>
            </a:r>
            <a:endParaRPr sz="1400"/>
          </a:p>
        </p:txBody>
      </p:sp>
      <p:pic>
        <p:nvPicPr>
          <p:cNvPr id="141" name="Google Shape;141;p22"/>
          <p:cNvPicPr preferRelativeResize="0"/>
          <p:nvPr/>
        </p:nvPicPr>
        <p:blipFill>
          <a:blip r:embed="rId3">
            <a:alphaModFix/>
          </a:blip>
          <a:stretch>
            <a:fillRect/>
          </a:stretch>
        </p:blipFill>
        <p:spPr>
          <a:xfrm>
            <a:off x="836350" y="1526800"/>
            <a:ext cx="7805849" cy="232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311700" y="83625"/>
            <a:ext cx="8520600" cy="44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cluster is color coded for the ease of presentation we can see that majority of the neighborhood falls in the red cluster which is the first cluster.Three  </a:t>
            </a:r>
            <a:r>
              <a:rPr lang="en" sz="1400"/>
              <a:t>neighborhood have their own cluster(blue, purple and yellow ),these are cluster two three and five. The green cluster of two neighborhoods which is the 4th cluster.</a:t>
            </a:r>
            <a:endParaRPr sz="1400"/>
          </a:p>
          <a:p>
            <a:pPr indent="0" lvl="0" marL="0" rtl="0" algn="ctr">
              <a:spcBef>
                <a:spcPts val="0"/>
              </a:spcBef>
              <a:spcAft>
                <a:spcPts val="0"/>
              </a:spcAft>
              <a:buNone/>
            </a:pPr>
            <a:r>
              <a:rPr b="1" lang="en" sz="1400"/>
              <a:t>Cluster 1: </a:t>
            </a:r>
            <a:r>
              <a:rPr lang="en" sz="1400"/>
              <a:t>Looking into the neighborhoods in the first cluster</a:t>
            </a:r>
            <a:endParaRPr sz="1400"/>
          </a:p>
          <a:p>
            <a:pPr indent="0" lvl="0" marL="0" rtl="0" algn="ctr">
              <a:spcBef>
                <a:spcPts val="1600"/>
              </a:spcBef>
              <a:spcAft>
                <a:spcPts val="1600"/>
              </a:spcAft>
              <a:buNone/>
            </a:pPr>
            <a:r>
              <a:t/>
            </a:r>
            <a:endParaRPr sz="1400"/>
          </a:p>
        </p:txBody>
      </p:sp>
      <p:pic>
        <p:nvPicPr>
          <p:cNvPr id="147" name="Google Shape;147;p23"/>
          <p:cNvPicPr preferRelativeResize="0"/>
          <p:nvPr/>
        </p:nvPicPr>
        <p:blipFill>
          <a:blip r:embed="rId3">
            <a:alphaModFix/>
          </a:blip>
          <a:stretch>
            <a:fillRect/>
          </a:stretch>
        </p:blipFill>
        <p:spPr>
          <a:xfrm>
            <a:off x="543625" y="1393900"/>
            <a:ext cx="8196149" cy="24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83625" y="167275"/>
            <a:ext cx="8893200" cy="44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Cluster 2: </a:t>
            </a:r>
            <a:r>
              <a:rPr lang="en" sz="1400"/>
              <a:t>Looking into the neighborhoods in the second cluster.</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t/>
            </a:r>
            <a:endParaRPr sz="1400"/>
          </a:p>
          <a:p>
            <a:pPr indent="0" lvl="0" marL="0" rtl="0" algn="l">
              <a:spcBef>
                <a:spcPts val="1600"/>
              </a:spcBef>
              <a:spcAft>
                <a:spcPts val="0"/>
              </a:spcAft>
              <a:buNone/>
            </a:pPr>
            <a:r>
              <a:rPr lang="en" sz="1400"/>
              <a:t>The second cluster has one  neighborhood which consists of venues such as Restaurants, Golf course, and wine shops.</a:t>
            </a:r>
            <a:endParaRPr sz="1400"/>
          </a:p>
          <a:p>
            <a:pPr indent="0" lvl="0" marL="0" rtl="0" algn="ctr">
              <a:spcBef>
                <a:spcPts val="1600"/>
              </a:spcBef>
              <a:spcAft>
                <a:spcPts val="0"/>
              </a:spcAft>
              <a:buNone/>
            </a:pPr>
            <a:r>
              <a:rPr b="1" lang="en" sz="1400"/>
              <a:t>Cluster 3: </a:t>
            </a:r>
            <a:r>
              <a:rPr lang="en" sz="1400"/>
              <a:t>Looking into the neighborhoods in the  Third cluster.</a:t>
            </a:r>
            <a:endParaRPr sz="1400"/>
          </a:p>
          <a:p>
            <a:pPr indent="0" lvl="0" marL="0" rtl="0" algn="ctr">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The third cluster has one neighborhood which consists of venues such as Train stations, Restaurants and Furniture shops.</a:t>
            </a:r>
            <a:endParaRPr sz="1400"/>
          </a:p>
          <a:p>
            <a:pPr indent="0" lvl="0" marL="0" rtl="0" algn="ctr">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53" name="Google Shape;153;p24"/>
          <p:cNvPicPr preferRelativeResize="0"/>
          <p:nvPr/>
        </p:nvPicPr>
        <p:blipFill>
          <a:blip r:embed="rId3">
            <a:alphaModFix/>
          </a:blip>
          <a:stretch>
            <a:fillRect/>
          </a:stretch>
        </p:blipFill>
        <p:spPr>
          <a:xfrm>
            <a:off x="849600" y="599263"/>
            <a:ext cx="6915150" cy="962025"/>
          </a:xfrm>
          <a:prstGeom prst="rect">
            <a:avLst/>
          </a:prstGeom>
          <a:noFill/>
          <a:ln>
            <a:noFill/>
          </a:ln>
        </p:spPr>
      </p:pic>
      <p:pic>
        <p:nvPicPr>
          <p:cNvPr id="154" name="Google Shape;154;p24"/>
          <p:cNvPicPr preferRelativeResize="0"/>
          <p:nvPr/>
        </p:nvPicPr>
        <p:blipFill>
          <a:blip r:embed="rId4">
            <a:alphaModFix/>
          </a:blip>
          <a:stretch>
            <a:fillRect/>
          </a:stretch>
        </p:blipFill>
        <p:spPr>
          <a:xfrm>
            <a:off x="1058363" y="2503475"/>
            <a:ext cx="6943725"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69700"/>
            <a:ext cx="8520600" cy="44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Cluster 4: </a:t>
            </a:r>
            <a:r>
              <a:rPr lang="en" sz="1400"/>
              <a:t>Looking into the neighborhoods in the  Fourth cluster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l">
              <a:spcBef>
                <a:spcPts val="0"/>
              </a:spcBef>
              <a:spcAft>
                <a:spcPts val="0"/>
              </a:spcAft>
              <a:buNone/>
            </a:pPr>
            <a:r>
              <a:rPr lang="en" sz="1400"/>
              <a:t>The fourth cluster has two neighborhoods in it , these neighborhoods have common venus such as perks, gym, Bus stops, Restaurants, and soccer fields.</a:t>
            </a:r>
            <a:endParaRPr sz="1400"/>
          </a:p>
          <a:p>
            <a:pPr indent="0" lvl="0" marL="0" rtl="0" algn="l">
              <a:spcBef>
                <a:spcPts val="0"/>
              </a:spcBef>
              <a:spcAft>
                <a:spcPts val="0"/>
              </a:spcAft>
              <a:buNone/>
            </a:pPr>
            <a:r>
              <a:t/>
            </a:r>
            <a:endParaRPr sz="1400"/>
          </a:p>
          <a:p>
            <a:pPr indent="0" lvl="0" marL="0" rtl="0" algn="ctr">
              <a:spcBef>
                <a:spcPts val="0"/>
              </a:spcBef>
              <a:spcAft>
                <a:spcPts val="0"/>
              </a:spcAft>
              <a:buNone/>
            </a:pPr>
            <a:r>
              <a:rPr b="1" lang="en" sz="1400"/>
              <a:t>Cluster 5: </a:t>
            </a:r>
            <a:r>
              <a:rPr lang="en" sz="1400"/>
              <a:t>Looking into the neighborhoods in the  Fifth cluster.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a:p>
            <a:pPr indent="0" lvl="0" marL="0" rtl="0" algn="l">
              <a:spcBef>
                <a:spcPts val="0"/>
              </a:spcBef>
              <a:spcAft>
                <a:spcPts val="0"/>
              </a:spcAft>
              <a:buNone/>
            </a:pPr>
            <a:r>
              <a:rPr lang="en" sz="1400"/>
              <a:t>The fifth cluster has one neighborhoods which  consist pf Venues such as ,grocery, Bars, Retaurants , Furniture shops and department stores. </a:t>
            </a:r>
            <a:endParaRPr sz="1400"/>
          </a:p>
          <a:p>
            <a:pPr indent="0" lvl="0" marL="0" rtl="0" algn="ctr">
              <a:spcBef>
                <a:spcPts val="0"/>
              </a:spcBef>
              <a:spcAft>
                <a:spcPts val="0"/>
              </a:spcAft>
              <a:buNone/>
            </a:pPr>
            <a:r>
              <a:t/>
            </a:r>
            <a:endParaRPr sz="1400"/>
          </a:p>
          <a:p>
            <a:pPr indent="0" lvl="0" marL="0" rtl="0" algn="ctr">
              <a:spcBef>
                <a:spcPts val="0"/>
              </a:spcBef>
              <a:spcAft>
                <a:spcPts val="1600"/>
              </a:spcAft>
              <a:buNone/>
            </a:pPr>
            <a:r>
              <a:t/>
            </a:r>
            <a:endParaRPr sz="1400"/>
          </a:p>
        </p:txBody>
      </p:sp>
      <p:pic>
        <p:nvPicPr>
          <p:cNvPr id="160" name="Google Shape;160;p25"/>
          <p:cNvPicPr preferRelativeResize="0"/>
          <p:nvPr/>
        </p:nvPicPr>
        <p:blipFill>
          <a:blip r:embed="rId3">
            <a:alphaModFix/>
          </a:blip>
          <a:stretch>
            <a:fillRect/>
          </a:stretch>
        </p:blipFill>
        <p:spPr>
          <a:xfrm>
            <a:off x="1171575" y="409238"/>
            <a:ext cx="6800850" cy="923925"/>
          </a:xfrm>
          <a:prstGeom prst="rect">
            <a:avLst/>
          </a:prstGeom>
          <a:noFill/>
          <a:ln>
            <a:noFill/>
          </a:ln>
        </p:spPr>
      </p:pic>
      <p:pic>
        <p:nvPicPr>
          <p:cNvPr id="161" name="Google Shape;161;p25"/>
          <p:cNvPicPr preferRelativeResize="0"/>
          <p:nvPr/>
        </p:nvPicPr>
        <p:blipFill>
          <a:blip r:embed="rId4">
            <a:alphaModFix/>
          </a:blip>
          <a:stretch>
            <a:fillRect/>
          </a:stretch>
        </p:blipFill>
        <p:spPr>
          <a:xfrm>
            <a:off x="1085850" y="2362638"/>
            <a:ext cx="6886575" cy="98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0"/>
            <a:ext cx="8520600" cy="4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5.Discussion</a:t>
            </a:r>
            <a:endParaRPr b="1"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418200"/>
            <a:ext cx="8520600" cy="41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aim of this project is to help people who want to relocate to the safest borough in London, expats can chose the neighborhoods to which they want to relocate based on the most common venues in it.</a:t>
            </a:r>
            <a:endParaRPr sz="1400"/>
          </a:p>
          <a:p>
            <a:pPr indent="-317500" lvl="0" marL="457200" rtl="0" algn="l">
              <a:spcBef>
                <a:spcPts val="0"/>
              </a:spcBef>
              <a:spcAft>
                <a:spcPts val="0"/>
              </a:spcAft>
              <a:buSzPts val="1400"/>
              <a:buChar char="●"/>
            </a:pPr>
            <a:r>
              <a:rPr lang="en" sz="1400"/>
              <a:t>For example if a person is looking for a neighborhood with good connectivity and public transportation we can see that Clusters 3 and 4 have Train stations and Bus stops as the most common venues.</a:t>
            </a:r>
            <a:endParaRPr sz="1400"/>
          </a:p>
          <a:p>
            <a:pPr indent="-317500" lvl="0" marL="457200" rtl="0" algn="l">
              <a:spcBef>
                <a:spcPts val="0"/>
              </a:spcBef>
              <a:spcAft>
                <a:spcPts val="0"/>
              </a:spcAft>
              <a:buSzPts val="1400"/>
              <a:buChar char="●"/>
            </a:pPr>
            <a:r>
              <a:rPr lang="en" sz="1400"/>
              <a:t>If a person is looking for a neighborhood with stores and restaurants in a close proximity then the neighborhoods in the first cluster is suitable.</a:t>
            </a:r>
            <a:endParaRPr sz="1400"/>
          </a:p>
          <a:p>
            <a:pPr indent="-317500" lvl="0" marL="457200" rtl="0" algn="l">
              <a:spcBef>
                <a:spcPts val="0"/>
              </a:spcBef>
              <a:spcAft>
                <a:spcPts val="0"/>
              </a:spcAft>
              <a:buSzPts val="1400"/>
              <a:buChar char="●"/>
            </a:pPr>
            <a:r>
              <a:rPr lang="en" sz="1400"/>
              <a:t> Far a family I feel that the neighborhoods in Cluster 4 are more suitable dues to the common venues in that cluster these neighborhoods have common venues such as Parks, Gym Fitness centers, Bus Stops,Restaurants, Electronics Stores and Soccer fields which is ideal for a family.</a:t>
            </a:r>
            <a:endParaRPr sz="1400"/>
          </a:p>
          <a:p>
            <a:pPr indent="-317500" lvl="0" marL="457200" rtl="0" algn="l">
              <a:spcBef>
                <a:spcPts val="0"/>
              </a:spcBef>
              <a:spcAft>
                <a:spcPts val="0"/>
              </a:spcAft>
              <a:buSzPts val="1400"/>
              <a:buChar char="●"/>
            </a:pPr>
            <a:r>
              <a:rPr lang="en" sz="1400"/>
              <a:t>The preference of venues may vary from person to person, they can select a </a:t>
            </a:r>
            <a:r>
              <a:rPr lang="en" sz="1400"/>
              <a:t>neighborhoods based on one’s priorities.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0"/>
            <a:ext cx="8520600" cy="5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6. Conclusion</a:t>
            </a:r>
            <a:endParaRPr b="1"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
        <p:nvSpPr>
          <p:cNvPr id="173" name="Google Shape;173;p27"/>
          <p:cNvSpPr txBox="1"/>
          <p:nvPr>
            <p:ph idx="1" type="body"/>
          </p:nvPr>
        </p:nvSpPr>
        <p:spPr>
          <a:xfrm>
            <a:off x="311700" y="613325"/>
            <a:ext cx="8520600" cy="395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project helps a person get a better understanding of the neighborhoods with respect to the most common venues in that neighborhood. It is always helpful to make use of technology to stay one step ahead i.e. finding out more about places before moving into a neighborhood.</a:t>
            </a:r>
            <a:endParaRPr sz="1400"/>
          </a:p>
          <a:p>
            <a:pPr indent="-317500" lvl="0" marL="457200" rtl="0" algn="l">
              <a:spcBef>
                <a:spcPts val="1600"/>
              </a:spcBef>
              <a:spcAft>
                <a:spcPts val="0"/>
              </a:spcAft>
              <a:buSzPts val="1400"/>
              <a:buChar char="●"/>
            </a:pPr>
            <a:r>
              <a:rPr lang="en" sz="1400"/>
              <a:t> 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1. Introduction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5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Background</a:t>
            </a:r>
            <a:r>
              <a:rPr lang="en" sz="1400"/>
              <a:t>: Safety is a top concern when moving to a new area. I</a:t>
            </a:r>
            <a:r>
              <a:rPr lang="en" sz="1400"/>
              <a:t>f you </a:t>
            </a:r>
            <a:r>
              <a:rPr lang="en" sz="1400"/>
              <a:t>don't feel safe in your own home, you're not going to be able to enjoy living there.</a:t>
            </a:r>
            <a:endParaRPr sz="1400"/>
          </a:p>
          <a:p>
            <a:pPr indent="-317500" lvl="0" marL="457200" rtl="0" algn="l">
              <a:spcBef>
                <a:spcPts val="0"/>
              </a:spcBef>
              <a:spcAft>
                <a:spcPts val="0"/>
              </a:spcAft>
              <a:buSzPts val="1400"/>
              <a:buChar char="●"/>
            </a:pPr>
            <a:r>
              <a:rPr b="1" lang="en" sz="1400"/>
              <a:t>Problem</a:t>
            </a:r>
            <a:r>
              <a:rPr lang="en" sz="1400"/>
              <a:t>: This project aims to select the safest borough in London based on the total crimes, explore the neighborhoods of that borough to find the 10 most common venues in each neighborhood and finally cluster the neighborhoods using k-mean clustering.</a:t>
            </a:r>
            <a:endParaRPr sz="1400"/>
          </a:p>
          <a:p>
            <a:pPr indent="-317500" lvl="0" marL="457200" rtl="0" algn="l">
              <a:spcBef>
                <a:spcPts val="0"/>
              </a:spcBef>
              <a:spcAft>
                <a:spcPts val="0"/>
              </a:spcAft>
              <a:buSzPts val="1400"/>
              <a:buChar char="●"/>
            </a:pPr>
            <a:r>
              <a:rPr b="1" lang="en" sz="1400"/>
              <a:t>Interest</a:t>
            </a:r>
            <a:r>
              <a:rPr lang="en" sz="1400"/>
              <a:t>: Expats who are considering to relocate to London will be interested to identify the safest borough in London and explore itsneighborhoods and common venues around each neighborhood.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2.Data Acquisition and Cleaning</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t>Data Acquisition</a:t>
            </a:r>
            <a:r>
              <a:rPr lang="en" sz="1400"/>
              <a:t>: The data acquired for this project is a combination of data from three sources:</a:t>
            </a:r>
            <a:endParaRPr sz="1400"/>
          </a:p>
          <a:p>
            <a:pPr indent="-317500" lvl="0" marL="457200" rtl="0" algn="l">
              <a:spcBef>
                <a:spcPts val="1600"/>
              </a:spcBef>
              <a:spcAft>
                <a:spcPts val="0"/>
              </a:spcAft>
              <a:buSzPts val="1400"/>
              <a:buChar char="●"/>
            </a:pPr>
            <a:r>
              <a:rPr lang="en" sz="1400"/>
              <a:t>The first data source of the project uses a London crime data that shows the crime per borough in London.</a:t>
            </a:r>
            <a:endParaRPr sz="1400"/>
          </a:p>
          <a:p>
            <a:pPr indent="-317500" lvl="0" marL="457200" rtl="0" algn="l">
              <a:spcBef>
                <a:spcPts val="0"/>
              </a:spcBef>
              <a:spcAft>
                <a:spcPts val="0"/>
              </a:spcAft>
              <a:buSzPts val="1400"/>
              <a:buChar char="●"/>
            </a:pPr>
            <a:r>
              <a:rPr lang="en" sz="1400"/>
              <a:t>The second source of data is scraped from a wikipedia page that contains the list of London boroughs. This page contains additional information about the boroughs.</a:t>
            </a:r>
            <a:endParaRPr sz="1400"/>
          </a:p>
          <a:p>
            <a:pPr indent="-317500" lvl="0" marL="457200" rtl="0" algn="l">
              <a:spcBef>
                <a:spcPts val="0"/>
              </a:spcBef>
              <a:spcAft>
                <a:spcPts val="0"/>
              </a:spcAft>
              <a:buSzPts val="1400"/>
              <a:buChar char="●"/>
            </a:pPr>
            <a:r>
              <a:rPr lang="en" sz="1400"/>
              <a:t>The third data source is the list of Neighborhoods in the Royal Borough of Kingston upon Thames as found on the wikipedia page.</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311700" y="167275"/>
            <a:ext cx="8520600" cy="44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Data Cleaning</a:t>
            </a:r>
            <a:r>
              <a:rPr lang="en" sz="1400"/>
              <a:t>: The data cleaning process for each of the three sources of data are done separately.</a:t>
            </a:r>
            <a:endParaRPr sz="1400"/>
          </a:p>
          <a:p>
            <a:pPr indent="-317500" lvl="0" marL="457200" rtl="0" algn="l">
              <a:spcBef>
                <a:spcPts val="1600"/>
              </a:spcBef>
              <a:spcAft>
                <a:spcPts val="0"/>
              </a:spcAft>
              <a:buSzPts val="1400"/>
              <a:buChar char="●"/>
            </a:pPr>
            <a:r>
              <a:rPr lang="en" sz="1400"/>
              <a:t>From the London crime data, the crimes during the most recent year (2016) are only selected. The major categories of crime are pivoted to get the total crimes per the boroughs for each major category.</a:t>
            </a:r>
            <a:endParaRPr sz="1400"/>
          </a:p>
          <a:p>
            <a:pPr indent="-317500" lvl="0" marL="457200" rtl="0" algn="l">
              <a:spcBef>
                <a:spcPts val="0"/>
              </a:spcBef>
              <a:spcAft>
                <a:spcPts val="0"/>
              </a:spcAft>
              <a:buSzPts val="1400"/>
              <a:buChar char="●"/>
            </a:pPr>
            <a:r>
              <a:rPr lang="en" sz="1400"/>
              <a:t>The second data is scraped from a wikipedia page using the Beautiful Soup library in python. Using this library we can extract the data in the tabular format as shown in the website.</a:t>
            </a:r>
            <a:endParaRPr sz="1400"/>
          </a:p>
          <a:p>
            <a:pPr indent="-317500" lvl="0" marL="457200" rtl="0" algn="l">
              <a:spcBef>
                <a:spcPts val="0"/>
              </a:spcBef>
              <a:spcAft>
                <a:spcPts val="0"/>
              </a:spcAft>
              <a:buSzPts val="1400"/>
              <a:buChar char="●"/>
            </a:pPr>
            <a:r>
              <a:rPr lang="en" sz="1400"/>
              <a:t>The two data sets are merged on the Borough names to form a new data set. The purpose of this data set is to visualize the crime rates in each borough and identify the borough with the least crimes recorded during the year 2016.</a:t>
            </a:r>
            <a:endParaRPr sz="1400"/>
          </a:p>
          <a:p>
            <a:pPr indent="-317500" lvl="0" marL="457200" rtl="0" algn="l">
              <a:spcBef>
                <a:spcPts val="0"/>
              </a:spcBef>
              <a:spcAft>
                <a:spcPts val="0"/>
              </a:spcAft>
              <a:buSzPts val="1400"/>
              <a:buChar char="●"/>
            </a:pPr>
            <a:r>
              <a:rPr lang="en" sz="1400"/>
              <a:t>After visualizing the crime in each borough we can find the borough with the lowest crime rate.The third data set is created, with the names of the neighborhoods and the name of the borough with the latitude and longitude obtained using Google Maps API geocoding.</a:t>
            </a:r>
            <a:endParaRPr sz="1400"/>
          </a:p>
          <a:p>
            <a:pPr indent="-317500" lvl="0" marL="457200" rtl="0" algn="l">
              <a:spcBef>
                <a:spcPts val="0"/>
              </a:spcBef>
              <a:spcAft>
                <a:spcPts val="0"/>
              </a:spcAft>
              <a:buSzPts val="1400"/>
              <a:buChar char="●"/>
            </a:pPr>
            <a:r>
              <a:rPr lang="en" sz="1400"/>
              <a:t>The new data set is used to generate the 10 most common venues for each neighborhood using the Foursquare API, finally using k means clustering algorithm to cluster similar neighborhoods together.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42000" y="-125450"/>
            <a:ext cx="8520600" cy="5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3.Methodology</a:t>
            </a:r>
            <a:endParaRPr b="1"/>
          </a:p>
        </p:txBody>
      </p:sp>
      <p:sp>
        <p:nvSpPr>
          <p:cNvPr id="109" name="Google Shape;109;p17"/>
          <p:cNvSpPr txBox="1"/>
          <p:nvPr>
            <p:ph idx="1" type="body"/>
          </p:nvPr>
        </p:nvSpPr>
        <p:spPr>
          <a:xfrm>
            <a:off x="242000" y="348475"/>
            <a:ext cx="8520600" cy="420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Exploratory Data Analysis</a:t>
            </a:r>
            <a:endParaRPr b="1" sz="1400"/>
          </a:p>
          <a:p>
            <a:pPr indent="0" lvl="0" marL="0" rtl="0" algn="ctr">
              <a:lnSpc>
                <a:spcPct val="100000"/>
              </a:lnSpc>
              <a:spcBef>
                <a:spcPts val="0"/>
              </a:spcBef>
              <a:spcAft>
                <a:spcPts val="0"/>
              </a:spcAft>
              <a:buNone/>
            </a:pPr>
            <a:r>
              <a:rPr lang="en" sz="1400"/>
              <a:t>Statistical summary of</a:t>
            </a:r>
            <a:r>
              <a:rPr lang="en" sz="1100">
                <a:latin typeface="Arial"/>
                <a:ea typeface="Arial"/>
                <a:cs typeface="Arial"/>
                <a:sym typeface="Arial"/>
              </a:rPr>
              <a:t> </a:t>
            </a:r>
            <a:r>
              <a:rPr lang="en" sz="1400"/>
              <a:t>crimes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count for each of the major categories of crime returns the value 33 which is the number of london boroughs ‘</a:t>
            </a:r>
            <a:r>
              <a:rPr b="1" lang="en" sz="1400"/>
              <a:t>Theft and Handling </a:t>
            </a:r>
            <a:r>
              <a:rPr lang="en" sz="1400"/>
              <a:t>‘is the highest  reported crime during the year 2016 followed by ‘</a:t>
            </a:r>
            <a:r>
              <a:rPr b="1" lang="en" sz="1400"/>
              <a:t>Violence against the person’</a:t>
            </a:r>
            <a:r>
              <a:rPr lang="en" sz="1400"/>
              <a:t>,</a:t>
            </a:r>
            <a:r>
              <a:rPr b="1" lang="en" sz="1400"/>
              <a:t>’Criminal Damage’</a:t>
            </a:r>
            <a:r>
              <a:rPr lang="en" sz="1400"/>
              <a:t>.The lowest recorded crimes are </a:t>
            </a:r>
            <a:r>
              <a:rPr b="1" lang="en" sz="1400"/>
              <a:t>‘Drugs’</a:t>
            </a:r>
            <a:r>
              <a:rPr lang="en" sz="1400"/>
              <a:t>,</a:t>
            </a:r>
            <a:r>
              <a:rPr b="1" lang="en" sz="1400"/>
              <a:t>’Robbery’</a:t>
            </a:r>
            <a:r>
              <a:rPr lang="en" sz="1400"/>
              <a:t> and </a:t>
            </a:r>
            <a:r>
              <a:rPr b="1" lang="en" sz="1400"/>
              <a:t>‘Other Notifiable Offenses’</a:t>
            </a:r>
            <a:r>
              <a:rPr lang="en" sz="1400"/>
              <a:t>.</a:t>
            </a:r>
            <a:endParaRPr sz="1400"/>
          </a:p>
        </p:txBody>
      </p:sp>
      <p:pic>
        <p:nvPicPr>
          <p:cNvPr id="110" name="Google Shape;110;p17"/>
          <p:cNvPicPr preferRelativeResize="0"/>
          <p:nvPr/>
        </p:nvPicPr>
        <p:blipFill>
          <a:blip r:embed="rId3">
            <a:alphaModFix/>
          </a:blip>
          <a:stretch>
            <a:fillRect/>
          </a:stretch>
        </p:blipFill>
        <p:spPr>
          <a:xfrm>
            <a:off x="599375" y="1030375"/>
            <a:ext cx="7304050" cy="199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11500"/>
            <a:ext cx="8520600" cy="44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Boroughs with highest crime rates</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Comparing five boroughs with the highest crime rate during 2016 it is evident that westminster has the highest crime recorded followed by Lambeth, Southwark , Newham and Tower Hamlets .Westminster has a significantly higher crime rate the other 4 boroughs.</a:t>
            </a:r>
            <a:endParaRPr sz="1400"/>
          </a:p>
        </p:txBody>
      </p:sp>
      <p:pic>
        <p:nvPicPr>
          <p:cNvPr id="116" name="Google Shape;116;p18"/>
          <p:cNvPicPr preferRelativeResize="0"/>
          <p:nvPr/>
        </p:nvPicPr>
        <p:blipFill>
          <a:blip r:embed="rId3">
            <a:alphaModFix/>
          </a:blip>
          <a:stretch>
            <a:fillRect/>
          </a:stretch>
        </p:blipFill>
        <p:spPr>
          <a:xfrm>
            <a:off x="989675" y="501800"/>
            <a:ext cx="6844049" cy="2592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Boroughs with the lowest crime rates</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Comparing five boroughs with the lowest crime rate during the year 2016, City of London has the lowest recorded crimes followed by Kingston upon Thames, Sutton, Richmond upon Thames and Merton.</a:t>
            </a:r>
            <a:endParaRPr sz="1400"/>
          </a:p>
          <a:p>
            <a:pPr indent="0" lvl="0" marL="0" rtl="0" algn="ctr">
              <a:spcBef>
                <a:spcPts val="1600"/>
              </a:spcBef>
              <a:spcAft>
                <a:spcPts val="1600"/>
              </a:spcAft>
              <a:buNone/>
            </a:pPr>
            <a:r>
              <a:t/>
            </a:r>
            <a:endParaRPr/>
          </a:p>
        </p:txBody>
      </p:sp>
      <p:pic>
        <p:nvPicPr>
          <p:cNvPr id="122" name="Google Shape;122;p19"/>
          <p:cNvPicPr preferRelativeResize="0"/>
          <p:nvPr/>
        </p:nvPicPr>
        <p:blipFill>
          <a:blip r:embed="rId3">
            <a:alphaModFix/>
          </a:blip>
          <a:stretch>
            <a:fillRect/>
          </a:stretch>
        </p:blipFill>
        <p:spPr>
          <a:xfrm>
            <a:off x="460000" y="364375"/>
            <a:ext cx="7931299" cy="317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153325"/>
            <a:ext cx="8520600" cy="44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t>Neighborhoods in Kingston upon Thames</a:t>
            </a:r>
            <a:endParaRPr b="1" sz="1500"/>
          </a:p>
          <a:p>
            <a:pPr indent="0" lvl="0" marL="0" rtl="0" algn="ctr">
              <a:spcBef>
                <a:spcPts val="1600"/>
              </a:spcBef>
              <a:spcAft>
                <a:spcPts val="0"/>
              </a:spcAft>
              <a:buNone/>
            </a:pPr>
            <a:r>
              <a:t/>
            </a:r>
            <a:endParaRPr b="1" sz="1500"/>
          </a:p>
          <a:p>
            <a:pPr indent="0" lvl="0" marL="0" rtl="0" algn="ctr">
              <a:spcBef>
                <a:spcPts val="1600"/>
              </a:spcBef>
              <a:spcAft>
                <a:spcPts val="0"/>
              </a:spcAft>
              <a:buNone/>
            </a:pPr>
            <a:r>
              <a:t/>
            </a:r>
            <a:endParaRPr b="1" sz="1500"/>
          </a:p>
          <a:p>
            <a:pPr indent="0" lvl="0" marL="0" rtl="0" algn="ctr">
              <a:spcBef>
                <a:spcPts val="1600"/>
              </a:spcBef>
              <a:spcAft>
                <a:spcPts val="0"/>
              </a:spcAft>
              <a:buNone/>
            </a:pPr>
            <a:r>
              <a:t/>
            </a:r>
            <a:endParaRPr b="1" sz="1500"/>
          </a:p>
          <a:p>
            <a:pPr indent="0" lvl="0" marL="0" rtl="0" algn="ctr">
              <a:spcBef>
                <a:spcPts val="1600"/>
              </a:spcBef>
              <a:spcAft>
                <a:spcPts val="0"/>
              </a:spcAft>
              <a:buNone/>
            </a:pPr>
            <a:r>
              <a:t/>
            </a:r>
            <a:endParaRPr b="1" sz="1500"/>
          </a:p>
          <a:p>
            <a:pPr indent="0" lvl="0" marL="0" rtl="0" algn="ctr">
              <a:spcBef>
                <a:spcPts val="1600"/>
              </a:spcBef>
              <a:spcAft>
                <a:spcPts val="0"/>
              </a:spcAft>
              <a:buNone/>
            </a:pPr>
            <a:r>
              <a:t/>
            </a:r>
            <a:endParaRPr b="1" sz="1500"/>
          </a:p>
          <a:p>
            <a:pPr indent="0" lvl="0" marL="0" rtl="0" algn="ctr">
              <a:spcBef>
                <a:spcPts val="1600"/>
              </a:spcBef>
              <a:spcAft>
                <a:spcPts val="0"/>
              </a:spcAft>
              <a:buNone/>
            </a:pPr>
            <a:r>
              <a:t/>
            </a:r>
            <a:endParaRPr b="1" sz="1500"/>
          </a:p>
          <a:p>
            <a:pPr indent="0" lvl="0" marL="0" rtl="0" algn="l">
              <a:spcBef>
                <a:spcPts val="1600"/>
              </a:spcBef>
              <a:spcAft>
                <a:spcPts val="1600"/>
              </a:spcAft>
              <a:buNone/>
            </a:pPr>
            <a:r>
              <a:rPr lang="en" sz="1500"/>
              <a:t>There are 15 neighborhoods in the royal borough of kingston upon Thames,they are visualised on a map using folium on python.  </a:t>
            </a:r>
            <a:endParaRPr sz="1500"/>
          </a:p>
        </p:txBody>
      </p:sp>
      <p:pic>
        <p:nvPicPr>
          <p:cNvPr id="128" name="Google Shape;128;p20"/>
          <p:cNvPicPr preferRelativeResize="0"/>
          <p:nvPr/>
        </p:nvPicPr>
        <p:blipFill>
          <a:blip r:embed="rId3">
            <a:alphaModFix/>
          </a:blip>
          <a:stretch>
            <a:fillRect/>
          </a:stretch>
        </p:blipFill>
        <p:spPr>
          <a:xfrm>
            <a:off x="1327450" y="510925"/>
            <a:ext cx="6506275" cy="2905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0"/>
            <a:ext cx="8520600" cy="47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Modelling</a:t>
            </a:r>
            <a:endParaRPr b="1" sz="1400"/>
          </a:p>
          <a:p>
            <a:pPr indent="-317500" lvl="0" marL="457200" rtl="0" algn="l">
              <a:spcBef>
                <a:spcPts val="1600"/>
              </a:spcBef>
              <a:spcAft>
                <a:spcPts val="0"/>
              </a:spcAft>
              <a:buSzPts val="1400"/>
              <a:buChar char="●"/>
            </a:pPr>
            <a:r>
              <a:rPr lang="en" sz="1400"/>
              <a:t>Using the final data set containing the neighborhoods in kingston upon thames along with the latitude and longitude, we can find all the venues within  500 meter </a:t>
            </a:r>
            <a:r>
              <a:rPr b="1" lang="en" sz="1400"/>
              <a:t> </a:t>
            </a:r>
            <a:r>
              <a:rPr lang="en" sz="1400"/>
              <a:t>raduis of each neighborhood by connecting by connecting to the Foursquare API.</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One hot encoding is done on the venus data. The venues data is then grouped by the Neighborhood and the mean of the venues are calculated.finally the 10 common venues are calculated for each of the neighborhoods.</a:t>
            </a:r>
            <a:endParaRPr sz="1400"/>
          </a:p>
          <a:p>
            <a:pPr indent="0" lvl="0" marL="457200" rtl="0" algn="ctr">
              <a:spcBef>
                <a:spcPts val="1600"/>
              </a:spcBef>
              <a:spcAft>
                <a:spcPts val="1600"/>
              </a:spcAft>
              <a:buNone/>
            </a:pPr>
            <a:r>
              <a:t/>
            </a:r>
            <a:endParaRPr sz="1400"/>
          </a:p>
        </p:txBody>
      </p:sp>
      <p:pic>
        <p:nvPicPr>
          <p:cNvPr id="134" name="Google Shape;134;p21"/>
          <p:cNvPicPr preferRelativeResize="0"/>
          <p:nvPr/>
        </p:nvPicPr>
        <p:blipFill>
          <a:blip r:embed="rId3">
            <a:alphaModFix/>
          </a:blip>
          <a:stretch>
            <a:fillRect/>
          </a:stretch>
        </p:blipFill>
        <p:spPr>
          <a:xfrm>
            <a:off x="1052500" y="1314450"/>
            <a:ext cx="7038975" cy="125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