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2" d="100"/>
          <a:sy n="82" d="100"/>
        </p:scale>
        <p:origin x="114" y="1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613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968" y="0"/>
            <a:ext cx="7924800" cy="516137"/>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0619"/>
            <a:ext cx="14630400" cy="4050506"/>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70865"/>
            <a:ext cx="7924800" cy="51613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968" y="9770865"/>
            <a:ext cx="7924800" cy="516135"/>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4800" b="1" i="0">
                <a:solidFill>
                  <a:srgbClr val="FF0000"/>
                </a:solidFill>
                <a:latin typeface="Verdana" panose="020B0604030504040204"/>
                <a:cs typeface="Verdana" panose="020B0604030504040204"/>
              </a:defRPr>
            </a:lvl1pPr>
          </a:lstStyle>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2600" b="0" i="0">
                <a:solidFill>
                  <a:schemeClr val="tx1"/>
                </a:solidFill>
                <a:latin typeface="Calibri" panose="020F0502020204030204"/>
                <a:cs typeface="Calibri" panose="020F0502020204030204"/>
              </a:defRPr>
            </a:lvl1pPr>
          </a:lstStyle>
          <a:p/>
        </p:txBody>
      </p:sp>
      <p:sp>
        <p:nvSpPr>
          <p:cNvPr id="4" name="Holder 4"/>
          <p:cNvSpPr>
            <a:spLocks noGrp="1"/>
          </p:cNvSpPr>
          <p:nvPr>
            <p:ph type="ftr" sz="quarter" idx="5"/>
          </p:nvPr>
        </p:nvSpPr>
        <p:spPr/>
        <p:txBody>
          <a:bodyPr lIns="0" tIns="0" rIns="0" bIns="0"/>
          <a:lstStyle>
            <a:lvl1pPr>
              <a:defRPr sz="1800" b="0" i="0">
                <a:solidFill>
                  <a:srgbClr val="001F5E"/>
                </a:solidFill>
                <a:latin typeface="Verdana" panose="020B0604030504040204"/>
                <a:cs typeface="Verdana" panose="020B0604030504040204"/>
              </a:defRPr>
            </a:lvl1pPr>
          </a:lstStyle>
          <a:p>
            <a:pPr marL="12700" marR="5080">
              <a:lnSpc>
                <a:spcPts val="2100"/>
              </a:lnSpc>
              <a:spcBef>
                <a:spcPts val="230"/>
              </a:spcBef>
            </a:pPr>
            <a:r>
              <a:rPr dirty="0">
                <a:solidFill>
                  <a:srgbClr val="000000"/>
                </a:solidFill>
              </a:rPr>
              <a:t>Department</a:t>
            </a:r>
            <a:r>
              <a:rPr spc="-60" dirty="0">
                <a:solidFill>
                  <a:srgbClr val="000000"/>
                </a:solidFill>
              </a:rPr>
              <a:t> </a:t>
            </a:r>
            <a:r>
              <a:rPr dirty="0">
                <a:solidFill>
                  <a:srgbClr val="000000"/>
                </a:solidFill>
              </a:rPr>
              <a:t>of</a:t>
            </a:r>
            <a:r>
              <a:rPr spc="-55" dirty="0">
                <a:solidFill>
                  <a:srgbClr val="000000"/>
                </a:solidFill>
              </a:rPr>
              <a:t> </a:t>
            </a:r>
            <a:r>
              <a:rPr dirty="0"/>
              <a:t>Artificial</a:t>
            </a:r>
            <a:r>
              <a:rPr spc="-60" dirty="0"/>
              <a:t> </a:t>
            </a:r>
            <a:r>
              <a:rPr dirty="0"/>
              <a:t>Intelligence</a:t>
            </a:r>
            <a:r>
              <a:rPr spc="-55" dirty="0"/>
              <a:t> </a:t>
            </a:r>
            <a:r>
              <a:rPr dirty="0"/>
              <a:t>and</a:t>
            </a:r>
            <a:r>
              <a:rPr spc="-60" dirty="0"/>
              <a:t> </a:t>
            </a:r>
            <a:r>
              <a:rPr spc="-20" dirty="0"/>
              <a:t>Data </a:t>
            </a:r>
            <a:r>
              <a:rPr spc="-10" dirty="0"/>
              <a:t>Science</a:t>
            </a:r>
            <a:endParaRPr spc="-1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800" b="0" i="0">
                <a:solidFill>
                  <a:schemeClr val="tx1"/>
                </a:solidFill>
                <a:latin typeface="Verdana" panose="020B0604030504040204"/>
                <a:cs typeface="Verdana" panose="020B0604030504040204"/>
              </a:defRPr>
            </a:lvl1pPr>
          </a:lstStyle>
          <a:p>
            <a:pPr marL="38100">
              <a:lnSpc>
                <a:spcPct val="100000"/>
              </a:lnSpc>
              <a:spcBef>
                <a:spcPts val="110"/>
              </a:spcBef>
            </a:pPr>
            <a:fld id="{81D60167-4931-47E6-BA6A-407CBD079E47}" type="slidenum">
              <a:rPr spc="-50" dirty="0"/>
            </a:fld>
            <a:endParaRPr spc="-50" dirty="0"/>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FF0000"/>
                </a:solidFill>
                <a:latin typeface="Verdana" panose="020B0604030504040204"/>
                <a:cs typeface="Verdana" panose="020B0604030504040204"/>
              </a:defRPr>
            </a:lvl1pPr>
          </a:lstStyle>
          <a:p/>
        </p:txBody>
      </p:sp>
      <p:sp>
        <p:nvSpPr>
          <p:cNvPr id="3" name="Holder 3"/>
          <p:cNvSpPr>
            <a:spLocks noGrp="1"/>
          </p:cNvSpPr>
          <p:nvPr>
            <p:ph type="body" idx="1"/>
          </p:nvPr>
        </p:nvSpPr>
        <p:spPr/>
        <p:txBody>
          <a:bodyPr lIns="0" tIns="0" rIns="0" bIns="0"/>
          <a:lstStyle>
            <a:lvl1pPr>
              <a:defRPr sz="2600" b="0" i="0">
                <a:solidFill>
                  <a:schemeClr val="tx1"/>
                </a:solidFill>
                <a:latin typeface="Calibri" panose="020F0502020204030204"/>
                <a:cs typeface="Calibri" panose="020F0502020204030204"/>
              </a:defRPr>
            </a:lvl1pPr>
          </a:lstStyle>
          <a:p/>
        </p:txBody>
      </p:sp>
      <p:sp>
        <p:nvSpPr>
          <p:cNvPr id="4" name="Holder 4"/>
          <p:cNvSpPr>
            <a:spLocks noGrp="1"/>
          </p:cNvSpPr>
          <p:nvPr>
            <p:ph type="ftr" sz="quarter" idx="5"/>
          </p:nvPr>
        </p:nvSpPr>
        <p:spPr/>
        <p:txBody>
          <a:bodyPr lIns="0" tIns="0" rIns="0" bIns="0"/>
          <a:lstStyle>
            <a:lvl1pPr>
              <a:defRPr sz="1800" b="0" i="0">
                <a:solidFill>
                  <a:srgbClr val="001F5E"/>
                </a:solidFill>
                <a:latin typeface="Verdana" panose="020B0604030504040204"/>
                <a:cs typeface="Verdana" panose="020B0604030504040204"/>
              </a:defRPr>
            </a:lvl1pPr>
          </a:lstStyle>
          <a:p>
            <a:pPr marL="12700" marR="5080">
              <a:lnSpc>
                <a:spcPts val="2100"/>
              </a:lnSpc>
              <a:spcBef>
                <a:spcPts val="230"/>
              </a:spcBef>
            </a:pPr>
            <a:r>
              <a:rPr dirty="0">
                <a:solidFill>
                  <a:srgbClr val="000000"/>
                </a:solidFill>
              </a:rPr>
              <a:t>Department</a:t>
            </a:r>
            <a:r>
              <a:rPr spc="-60" dirty="0">
                <a:solidFill>
                  <a:srgbClr val="000000"/>
                </a:solidFill>
              </a:rPr>
              <a:t> </a:t>
            </a:r>
            <a:r>
              <a:rPr dirty="0">
                <a:solidFill>
                  <a:srgbClr val="000000"/>
                </a:solidFill>
              </a:rPr>
              <a:t>of</a:t>
            </a:r>
            <a:r>
              <a:rPr spc="-55" dirty="0">
                <a:solidFill>
                  <a:srgbClr val="000000"/>
                </a:solidFill>
              </a:rPr>
              <a:t> </a:t>
            </a:r>
            <a:r>
              <a:rPr dirty="0"/>
              <a:t>Artificial</a:t>
            </a:r>
            <a:r>
              <a:rPr spc="-60" dirty="0"/>
              <a:t> </a:t>
            </a:r>
            <a:r>
              <a:rPr dirty="0"/>
              <a:t>Intelligence</a:t>
            </a:r>
            <a:r>
              <a:rPr spc="-55" dirty="0"/>
              <a:t> </a:t>
            </a:r>
            <a:r>
              <a:rPr dirty="0"/>
              <a:t>and</a:t>
            </a:r>
            <a:r>
              <a:rPr spc="-60" dirty="0"/>
              <a:t> </a:t>
            </a:r>
            <a:r>
              <a:rPr spc="-20" dirty="0"/>
              <a:t>Data </a:t>
            </a:r>
            <a:r>
              <a:rPr spc="-10" dirty="0"/>
              <a:t>Science</a:t>
            </a:r>
            <a:endParaRPr spc="-1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800" b="0" i="0">
                <a:solidFill>
                  <a:schemeClr val="tx1"/>
                </a:solidFill>
                <a:latin typeface="Verdana" panose="020B0604030504040204"/>
                <a:cs typeface="Verdana" panose="020B0604030504040204"/>
              </a:defRPr>
            </a:lvl1pPr>
          </a:lstStyle>
          <a:p>
            <a:pPr marL="38100">
              <a:lnSpc>
                <a:spcPct val="100000"/>
              </a:lnSpc>
              <a:spcBef>
                <a:spcPts val="110"/>
              </a:spcBef>
            </a:pPr>
            <a:fld id="{81D60167-4931-47E6-BA6A-407CBD079E47}" type="slidenum">
              <a:rPr spc="-50" dirty="0"/>
            </a:fld>
            <a:endParaRPr spc="-50" dirty="0"/>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FF0000"/>
                </a:solidFill>
                <a:latin typeface="Verdana" panose="020B0604030504040204"/>
                <a:cs typeface="Verdana" panose="020B0604030504040204"/>
              </a:defRPr>
            </a:lvl1pPr>
          </a:lstStyle>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defRPr sz="1800" b="0" i="0">
                <a:solidFill>
                  <a:srgbClr val="001F5E"/>
                </a:solidFill>
                <a:latin typeface="Verdana" panose="020B0604030504040204"/>
                <a:cs typeface="Verdana" panose="020B0604030504040204"/>
              </a:defRPr>
            </a:lvl1pPr>
          </a:lstStyle>
          <a:p>
            <a:pPr marL="12700" marR="5080">
              <a:lnSpc>
                <a:spcPts val="2100"/>
              </a:lnSpc>
              <a:spcBef>
                <a:spcPts val="230"/>
              </a:spcBef>
            </a:pPr>
            <a:r>
              <a:rPr dirty="0">
                <a:solidFill>
                  <a:srgbClr val="000000"/>
                </a:solidFill>
              </a:rPr>
              <a:t>Department</a:t>
            </a:r>
            <a:r>
              <a:rPr spc="-60" dirty="0">
                <a:solidFill>
                  <a:srgbClr val="000000"/>
                </a:solidFill>
              </a:rPr>
              <a:t> </a:t>
            </a:r>
            <a:r>
              <a:rPr dirty="0">
                <a:solidFill>
                  <a:srgbClr val="000000"/>
                </a:solidFill>
              </a:rPr>
              <a:t>of</a:t>
            </a:r>
            <a:r>
              <a:rPr spc="-55" dirty="0">
                <a:solidFill>
                  <a:srgbClr val="000000"/>
                </a:solidFill>
              </a:rPr>
              <a:t> </a:t>
            </a:r>
            <a:r>
              <a:rPr dirty="0"/>
              <a:t>Artificial</a:t>
            </a:r>
            <a:r>
              <a:rPr spc="-60" dirty="0"/>
              <a:t> </a:t>
            </a:r>
            <a:r>
              <a:rPr dirty="0"/>
              <a:t>Intelligence</a:t>
            </a:r>
            <a:r>
              <a:rPr spc="-55" dirty="0"/>
              <a:t> </a:t>
            </a:r>
            <a:r>
              <a:rPr dirty="0"/>
              <a:t>and</a:t>
            </a:r>
            <a:r>
              <a:rPr spc="-60" dirty="0"/>
              <a:t> </a:t>
            </a:r>
            <a:r>
              <a:rPr spc="-20" dirty="0"/>
              <a:t>Data </a:t>
            </a:r>
            <a:r>
              <a:rPr spc="-10" dirty="0"/>
              <a:t>Science</a:t>
            </a:r>
            <a:endParaRPr spc="-10"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800" b="0" i="0">
                <a:solidFill>
                  <a:schemeClr val="tx1"/>
                </a:solidFill>
                <a:latin typeface="Verdana" panose="020B0604030504040204"/>
                <a:cs typeface="Verdana" panose="020B0604030504040204"/>
              </a:defRPr>
            </a:lvl1pPr>
          </a:lstStyle>
          <a:p>
            <a:pPr marL="38100">
              <a:lnSpc>
                <a:spcPct val="100000"/>
              </a:lnSpc>
              <a:spcBef>
                <a:spcPts val="110"/>
              </a:spcBef>
            </a:pPr>
            <a:fld id="{81D60167-4931-47E6-BA6A-407CBD079E47}" type="slidenum">
              <a:rPr spc="-50" dirty="0"/>
            </a:fld>
            <a:endParaRPr spc="-50" dirty="0"/>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FF0000"/>
                </a:solidFill>
                <a:latin typeface="Verdana" panose="020B0604030504040204"/>
                <a:cs typeface="Verdana" panose="020B0604030504040204"/>
              </a:defRPr>
            </a:lvl1pPr>
          </a:lstStyle>
          <a:p/>
        </p:txBody>
      </p:sp>
      <p:sp>
        <p:nvSpPr>
          <p:cNvPr id="3" name="Holder 3"/>
          <p:cNvSpPr>
            <a:spLocks noGrp="1"/>
          </p:cNvSpPr>
          <p:nvPr>
            <p:ph type="ftr" sz="quarter" idx="5"/>
          </p:nvPr>
        </p:nvSpPr>
        <p:spPr/>
        <p:txBody>
          <a:bodyPr lIns="0" tIns="0" rIns="0" bIns="0"/>
          <a:lstStyle>
            <a:lvl1pPr>
              <a:defRPr sz="1800" b="0" i="0">
                <a:solidFill>
                  <a:srgbClr val="001F5E"/>
                </a:solidFill>
                <a:latin typeface="Verdana" panose="020B0604030504040204"/>
                <a:cs typeface="Verdana" panose="020B0604030504040204"/>
              </a:defRPr>
            </a:lvl1pPr>
          </a:lstStyle>
          <a:p>
            <a:pPr marL="12700" marR="5080">
              <a:lnSpc>
                <a:spcPts val="2100"/>
              </a:lnSpc>
              <a:spcBef>
                <a:spcPts val="230"/>
              </a:spcBef>
            </a:pPr>
            <a:r>
              <a:rPr dirty="0">
                <a:solidFill>
                  <a:srgbClr val="000000"/>
                </a:solidFill>
              </a:rPr>
              <a:t>Department</a:t>
            </a:r>
            <a:r>
              <a:rPr spc="-60" dirty="0">
                <a:solidFill>
                  <a:srgbClr val="000000"/>
                </a:solidFill>
              </a:rPr>
              <a:t> </a:t>
            </a:r>
            <a:r>
              <a:rPr dirty="0">
                <a:solidFill>
                  <a:srgbClr val="000000"/>
                </a:solidFill>
              </a:rPr>
              <a:t>of</a:t>
            </a:r>
            <a:r>
              <a:rPr spc="-55" dirty="0">
                <a:solidFill>
                  <a:srgbClr val="000000"/>
                </a:solidFill>
              </a:rPr>
              <a:t> </a:t>
            </a:r>
            <a:r>
              <a:rPr dirty="0"/>
              <a:t>Artificial</a:t>
            </a:r>
            <a:r>
              <a:rPr spc="-60" dirty="0"/>
              <a:t> </a:t>
            </a:r>
            <a:r>
              <a:rPr dirty="0"/>
              <a:t>Intelligence</a:t>
            </a:r>
            <a:r>
              <a:rPr spc="-55" dirty="0"/>
              <a:t> </a:t>
            </a:r>
            <a:r>
              <a:rPr dirty="0"/>
              <a:t>and</a:t>
            </a:r>
            <a:r>
              <a:rPr spc="-60" dirty="0"/>
              <a:t> </a:t>
            </a:r>
            <a:r>
              <a:rPr spc="-20" dirty="0"/>
              <a:t>Data </a:t>
            </a:r>
            <a:r>
              <a:rPr spc="-10" dirty="0"/>
              <a:t>Science</a:t>
            </a:r>
            <a:endParaRPr spc="-10"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800" b="0" i="0">
                <a:solidFill>
                  <a:schemeClr val="tx1"/>
                </a:solidFill>
                <a:latin typeface="Verdana" panose="020B0604030504040204"/>
                <a:cs typeface="Verdana" panose="020B0604030504040204"/>
              </a:defRPr>
            </a:lvl1pPr>
          </a:lstStyle>
          <a:p>
            <a:pPr marL="38100">
              <a:lnSpc>
                <a:spcPct val="100000"/>
              </a:lnSpc>
              <a:spcBef>
                <a:spcPts val="110"/>
              </a:spcBef>
            </a:pPr>
            <a:fld id="{81D60167-4931-47E6-BA6A-407CBD079E47}" type="slidenum">
              <a:rPr spc="-50" dirty="0"/>
            </a:fld>
            <a:endParaRPr spc="-50" dirty="0"/>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800" b="0" i="0">
                <a:solidFill>
                  <a:srgbClr val="001F5E"/>
                </a:solidFill>
                <a:latin typeface="Verdana" panose="020B0604030504040204"/>
                <a:cs typeface="Verdana" panose="020B0604030504040204"/>
              </a:defRPr>
            </a:lvl1pPr>
          </a:lstStyle>
          <a:p>
            <a:pPr marL="12700" marR="5080">
              <a:lnSpc>
                <a:spcPts val="2100"/>
              </a:lnSpc>
              <a:spcBef>
                <a:spcPts val="230"/>
              </a:spcBef>
            </a:pPr>
            <a:r>
              <a:rPr dirty="0">
                <a:solidFill>
                  <a:srgbClr val="000000"/>
                </a:solidFill>
              </a:rPr>
              <a:t>Department</a:t>
            </a:r>
            <a:r>
              <a:rPr spc="-60" dirty="0">
                <a:solidFill>
                  <a:srgbClr val="000000"/>
                </a:solidFill>
              </a:rPr>
              <a:t> </a:t>
            </a:r>
            <a:r>
              <a:rPr dirty="0">
                <a:solidFill>
                  <a:srgbClr val="000000"/>
                </a:solidFill>
              </a:rPr>
              <a:t>of</a:t>
            </a:r>
            <a:r>
              <a:rPr spc="-55" dirty="0">
                <a:solidFill>
                  <a:srgbClr val="000000"/>
                </a:solidFill>
              </a:rPr>
              <a:t> </a:t>
            </a:r>
            <a:r>
              <a:rPr dirty="0"/>
              <a:t>Artificial</a:t>
            </a:r>
            <a:r>
              <a:rPr spc="-60" dirty="0"/>
              <a:t> </a:t>
            </a:r>
            <a:r>
              <a:rPr dirty="0"/>
              <a:t>Intelligence</a:t>
            </a:r>
            <a:r>
              <a:rPr spc="-55" dirty="0"/>
              <a:t> </a:t>
            </a:r>
            <a:r>
              <a:rPr dirty="0"/>
              <a:t>and</a:t>
            </a:r>
            <a:r>
              <a:rPr spc="-60" dirty="0"/>
              <a:t> </a:t>
            </a:r>
            <a:r>
              <a:rPr spc="-20" dirty="0"/>
              <a:t>Data </a:t>
            </a:r>
            <a:r>
              <a:rPr spc="-10" dirty="0"/>
              <a:t>Science</a:t>
            </a:r>
            <a:endParaRPr spc="-10"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800" b="0" i="0">
                <a:solidFill>
                  <a:schemeClr val="tx1"/>
                </a:solidFill>
                <a:latin typeface="Verdana" panose="020B0604030504040204"/>
                <a:cs typeface="Verdana" panose="020B0604030504040204"/>
              </a:defRPr>
            </a:lvl1pPr>
          </a:lstStyle>
          <a:p>
            <a:pPr marL="38100">
              <a:lnSpc>
                <a:spcPct val="100000"/>
              </a:lnSpc>
              <a:spcBef>
                <a:spcPts val="110"/>
              </a:spcBef>
            </a:pPr>
            <a:fld id="{81D60167-4931-47E6-BA6A-407CBD079E47}" type="slidenum">
              <a:rPr spc="-50" dirty="0"/>
            </a:fld>
            <a:endParaRPr spc="-50" dirty="0"/>
          </a:p>
        </p:txBody>
      </p:sp>
    </p:spTree>
  </p:cSld>
  <p:clrMapOvr>
    <a:masterClrMapping/>
  </p:clrMapOvr>
  <p:hf hdr="0" dt="0"/>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0" y="47625"/>
            <a:ext cx="18287999" cy="10210799"/>
          </a:xfrm>
          <a:prstGeom prst="rect">
            <a:avLst/>
          </a:prstGeom>
        </p:spPr>
      </p:pic>
      <p:sp>
        <p:nvSpPr>
          <p:cNvPr id="17" name="bg object 17"/>
          <p:cNvSpPr/>
          <p:nvPr/>
        </p:nvSpPr>
        <p:spPr>
          <a:xfrm>
            <a:off x="1221580" y="2364674"/>
            <a:ext cx="9312275" cy="157480"/>
          </a:xfrm>
          <a:custGeom>
            <a:avLst/>
            <a:gdLst/>
            <a:ahLst/>
            <a:cxnLst/>
            <a:rect l="l" t="t" r="r" b="b"/>
            <a:pathLst>
              <a:path w="9312275" h="157480">
                <a:moveTo>
                  <a:pt x="9311878" y="157162"/>
                </a:moveTo>
                <a:lnTo>
                  <a:pt x="0" y="157162"/>
                </a:lnTo>
                <a:lnTo>
                  <a:pt x="0" y="0"/>
                </a:lnTo>
                <a:lnTo>
                  <a:pt x="9311878" y="0"/>
                </a:lnTo>
                <a:lnTo>
                  <a:pt x="9311878" y="157162"/>
                </a:lnTo>
                <a:close/>
              </a:path>
            </a:pathLst>
          </a:custGeom>
          <a:solidFill>
            <a:srgbClr val="CC0000"/>
          </a:solidFill>
        </p:spPr>
        <p:txBody>
          <a:bodyPr wrap="square" lIns="0" tIns="0" rIns="0" bIns="0" rtlCol="0"/>
          <a:lstStyle/>
          <a:p/>
        </p:txBody>
      </p:sp>
      <p:sp>
        <p:nvSpPr>
          <p:cNvPr id="2" name="Holder 2"/>
          <p:cNvSpPr>
            <a:spLocks noGrp="1"/>
          </p:cNvSpPr>
          <p:nvPr>
            <p:ph type="title"/>
          </p:nvPr>
        </p:nvSpPr>
        <p:spPr>
          <a:xfrm>
            <a:off x="1255553" y="1434463"/>
            <a:ext cx="9186545" cy="756919"/>
          </a:xfrm>
          <a:prstGeom prst="rect">
            <a:avLst/>
          </a:prstGeom>
        </p:spPr>
        <p:txBody>
          <a:bodyPr wrap="square" lIns="0" tIns="0" rIns="0" bIns="0">
            <a:spAutoFit/>
          </a:bodyPr>
          <a:lstStyle>
            <a:lvl1pPr>
              <a:defRPr sz="4800" b="1" i="0">
                <a:solidFill>
                  <a:srgbClr val="FF0000"/>
                </a:solidFill>
                <a:latin typeface="Verdana" panose="020B0604030504040204"/>
                <a:cs typeface="Verdana" panose="020B0604030504040204"/>
              </a:defRPr>
            </a:lvl1pPr>
          </a:lstStyle>
          <a:p/>
        </p:txBody>
      </p:sp>
      <p:sp>
        <p:nvSpPr>
          <p:cNvPr id="3" name="Holder 3"/>
          <p:cNvSpPr>
            <a:spLocks noGrp="1"/>
          </p:cNvSpPr>
          <p:nvPr>
            <p:ph type="body" idx="1"/>
          </p:nvPr>
        </p:nvSpPr>
        <p:spPr>
          <a:xfrm>
            <a:off x="581719" y="2337850"/>
            <a:ext cx="17124560" cy="6578600"/>
          </a:xfrm>
          <a:prstGeom prst="rect">
            <a:avLst/>
          </a:prstGeom>
        </p:spPr>
        <p:txBody>
          <a:bodyPr wrap="square" lIns="0" tIns="0" rIns="0" bIns="0">
            <a:spAutoFit/>
          </a:bodyPr>
          <a:lstStyle>
            <a:lvl1pPr>
              <a:defRPr sz="2600" b="0" i="0">
                <a:solidFill>
                  <a:schemeClr val="tx1"/>
                </a:solidFill>
                <a:latin typeface="Calibri" panose="020F0502020204030204"/>
                <a:cs typeface="Calibri" panose="020F0502020204030204"/>
              </a:defRPr>
            </a:lvl1pPr>
          </a:lstStyle>
          <a:p/>
        </p:txBody>
      </p:sp>
      <p:sp>
        <p:nvSpPr>
          <p:cNvPr id="4" name="Holder 4"/>
          <p:cNvSpPr>
            <a:spLocks noGrp="1"/>
          </p:cNvSpPr>
          <p:nvPr>
            <p:ph type="ftr" sz="quarter" idx="5"/>
          </p:nvPr>
        </p:nvSpPr>
        <p:spPr>
          <a:xfrm>
            <a:off x="6502779" y="9417924"/>
            <a:ext cx="5250180" cy="570229"/>
          </a:xfrm>
          <a:prstGeom prst="rect">
            <a:avLst/>
          </a:prstGeom>
        </p:spPr>
        <p:txBody>
          <a:bodyPr wrap="square" lIns="0" tIns="0" rIns="0" bIns="0">
            <a:spAutoFit/>
          </a:bodyPr>
          <a:lstStyle>
            <a:lvl1pPr>
              <a:defRPr sz="1800" b="0" i="0">
                <a:solidFill>
                  <a:srgbClr val="001F5E"/>
                </a:solidFill>
                <a:latin typeface="Verdana" panose="020B0604030504040204"/>
                <a:cs typeface="Verdana" panose="020B0604030504040204"/>
              </a:defRPr>
            </a:lvl1pPr>
          </a:lstStyle>
          <a:p>
            <a:pPr marL="12700" marR="5080">
              <a:lnSpc>
                <a:spcPts val="2100"/>
              </a:lnSpc>
              <a:spcBef>
                <a:spcPts val="230"/>
              </a:spcBef>
            </a:pPr>
            <a:r>
              <a:rPr dirty="0">
                <a:solidFill>
                  <a:srgbClr val="000000"/>
                </a:solidFill>
              </a:rPr>
              <a:t>Department</a:t>
            </a:r>
            <a:r>
              <a:rPr spc="-60" dirty="0">
                <a:solidFill>
                  <a:srgbClr val="000000"/>
                </a:solidFill>
              </a:rPr>
              <a:t> </a:t>
            </a:r>
            <a:r>
              <a:rPr dirty="0">
                <a:solidFill>
                  <a:srgbClr val="000000"/>
                </a:solidFill>
              </a:rPr>
              <a:t>of</a:t>
            </a:r>
            <a:r>
              <a:rPr spc="-55" dirty="0">
                <a:solidFill>
                  <a:srgbClr val="000000"/>
                </a:solidFill>
              </a:rPr>
              <a:t> </a:t>
            </a:r>
            <a:r>
              <a:rPr dirty="0"/>
              <a:t>Artificial</a:t>
            </a:r>
            <a:r>
              <a:rPr spc="-60" dirty="0"/>
              <a:t> </a:t>
            </a:r>
            <a:r>
              <a:rPr dirty="0"/>
              <a:t>Intelligence</a:t>
            </a:r>
            <a:r>
              <a:rPr spc="-55" dirty="0"/>
              <a:t> </a:t>
            </a:r>
            <a:r>
              <a:rPr dirty="0"/>
              <a:t>and</a:t>
            </a:r>
            <a:r>
              <a:rPr spc="-60" dirty="0"/>
              <a:t> </a:t>
            </a:r>
            <a:r>
              <a:rPr spc="-20" dirty="0"/>
              <a:t>Data </a:t>
            </a:r>
            <a:r>
              <a:rPr spc="-10" dirty="0"/>
              <a:t>Science</a:t>
            </a:r>
            <a:endParaRPr spc="-10" dirty="0"/>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6702087" y="9409352"/>
            <a:ext cx="370205" cy="303529"/>
          </a:xfrm>
          <a:prstGeom prst="rect">
            <a:avLst/>
          </a:prstGeom>
        </p:spPr>
        <p:txBody>
          <a:bodyPr wrap="square" lIns="0" tIns="0" rIns="0" bIns="0">
            <a:spAutoFit/>
          </a:bodyPr>
          <a:lstStyle>
            <a:lvl1pPr>
              <a:defRPr sz="1800" b="0" i="0">
                <a:solidFill>
                  <a:schemeClr val="tx1"/>
                </a:solidFill>
                <a:latin typeface="Verdana" panose="020B0604030504040204"/>
                <a:cs typeface="Verdana" panose="020B0604030504040204"/>
              </a:defRPr>
            </a:lvl1pPr>
          </a:lstStyle>
          <a:p>
            <a:pPr marL="38100">
              <a:lnSpc>
                <a:spcPct val="100000"/>
              </a:lnSpc>
              <a:spcBef>
                <a:spcPts val="110"/>
              </a:spcBef>
            </a:pPr>
            <a:fld id="{81D60167-4931-47E6-BA6A-407CBD079E47}" type="slidenum">
              <a:rPr spc="-50" dirty="0"/>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42900" y="47625"/>
            <a:ext cx="17945100" cy="10210800"/>
            <a:chOff x="342900" y="47625"/>
            <a:chExt cx="17945100" cy="10210800"/>
          </a:xfrm>
        </p:grpSpPr>
        <p:pic>
          <p:nvPicPr>
            <p:cNvPr id="3" name="object 3"/>
            <p:cNvPicPr/>
            <p:nvPr/>
          </p:nvPicPr>
          <p:blipFill>
            <a:blip r:embed="rId1" cstate="print"/>
            <a:stretch>
              <a:fillRect/>
            </a:stretch>
          </p:blipFill>
          <p:spPr>
            <a:xfrm>
              <a:off x="342900" y="47625"/>
              <a:ext cx="17945099" cy="10210799"/>
            </a:xfrm>
            <a:prstGeom prst="rect">
              <a:avLst/>
            </a:prstGeom>
          </p:spPr>
        </p:pic>
        <p:sp>
          <p:nvSpPr>
            <p:cNvPr id="4" name="object 4"/>
            <p:cNvSpPr/>
            <p:nvPr/>
          </p:nvSpPr>
          <p:spPr>
            <a:xfrm>
              <a:off x="1378744" y="3593496"/>
              <a:ext cx="9609455" cy="173990"/>
            </a:xfrm>
            <a:custGeom>
              <a:avLst/>
              <a:gdLst/>
              <a:ahLst/>
              <a:cxnLst/>
              <a:rect l="l" t="t" r="r" b="b"/>
              <a:pathLst>
                <a:path w="9609455" h="173989">
                  <a:moveTo>
                    <a:pt x="9609076" y="173735"/>
                  </a:moveTo>
                  <a:lnTo>
                    <a:pt x="0" y="173735"/>
                  </a:lnTo>
                  <a:lnTo>
                    <a:pt x="0" y="0"/>
                  </a:lnTo>
                  <a:lnTo>
                    <a:pt x="9609076" y="0"/>
                  </a:lnTo>
                  <a:lnTo>
                    <a:pt x="9609076" y="173735"/>
                  </a:lnTo>
                  <a:close/>
                </a:path>
              </a:pathLst>
            </a:custGeom>
            <a:solidFill>
              <a:srgbClr val="CC0000"/>
            </a:solidFill>
          </p:spPr>
          <p:txBody>
            <a:bodyPr wrap="square" lIns="0" tIns="0" rIns="0" bIns="0" rtlCol="0"/>
            <a:lstStyle/>
            <a:p/>
          </p:txBody>
        </p:sp>
      </p:grpSp>
      <p:sp>
        <p:nvSpPr>
          <p:cNvPr id="5" name="object 5"/>
          <p:cNvSpPr txBox="1"/>
          <p:nvPr/>
        </p:nvSpPr>
        <p:spPr>
          <a:xfrm>
            <a:off x="1206830" y="4356539"/>
            <a:ext cx="15325725" cy="815975"/>
          </a:xfrm>
          <a:prstGeom prst="rect">
            <a:avLst/>
          </a:prstGeom>
        </p:spPr>
        <p:txBody>
          <a:bodyPr vert="horz" wrap="square" lIns="0" tIns="15875" rIns="0" bIns="0" rtlCol="0">
            <a:spAutoFit/>
          </a:bodyPr>
          <a:lstStyle/>
          <a:p>
            <a:pPr lvl="3">
              <a:spcBef>
                <a:spcPts val="130"/>
              </a:spcBef>
            </a:pPr>
            <a:r>
              <a:rPr lang="en-US" altLang="en-US" sz="5200" b="1" dirty="0">
                <a:solidFill>
                  <a:srgbClr val="6F2F9F"/>
                </a:solidFill>
                <a:latin typeface="Verdana" panose="020B0604030504040204"/>
                <a:cs typeface="Verdana" panose="020B0604030504040204"/>
                <a:sym typeface="+mn-ea"/>
              </a:rPr>
              <a:t>CITIZEN FEEDBACK POLICY SENTIMENT</a:t>
            </a:r>
            <a:endParaRPr sz="5200">
              <a:latin typeface="Verdana" panose="020B0604030504040204"/>
              <a:cs typeface="Verdana" panose="020B0604030504040204"/>
            </a:endParaRPr>
          </a:p>
        </p:txBody>
      </p:sp>
      <p:sp>
        <p:nvSpPr>
          <p:cNvPr id="6" name="object 6"/>
          <p:cNvSpPr txBox="1"/>
          <p:nvPr/>
        </p:nvSpPr>
        <p:spPr>
          <a:xfrm>
            <a:off x="1172269" y="7647398"/>
            <a:ext cx="5570855" cy="566420"/>
          </a:xfrm>
          <a:prstGeom prst="rect">
            <a:avLst/>
          </a:prstGeom>
        </p:spPr>
        <p:txBody>
          <a:bodyPr vert="horz" wrap="square" lIns="0" tIns="12700" rIns="0" bIns="0" rtlCol="0">
            <a:spAutoFit/>
          </a:bodyPr>
          <a:lstStyle/>
          <a:p>
            <a:pPr marL="12700">
              <a:lnSpc>
                <a:spcPct val="100000"/>
              </a:lnSpc>
              <a:spcBef>
                <a:spcPts val="100"/>
              </a:spcBef>
              <a:tabLst>
                <a:tab pos="1124585" algn="l"/>
                <a:tab pos="5205095" algn="l"/>
              </a:tabLst>
            </a:pPr>
            <a:r>
              <a:rPr sz="3600" b="1" spc="-25" dirty="0">
                <a:solidFill>
                  <a:srgbClr val="FF0000"/>
                </a:solidFill>
                <a:latin typeface="Verdana" panose="020B0604030504040204"/>
                <a:cs typeface="Verdana" panose="020B0604030504040204"/>
              </a:rPr>
              <a:t>M</a:t>
            </a:r>
            <a:r>
              <a:rPr lang="en-US" altLang="en-US" sz="3600" b="1" spc="-25" dirty="0">
                <a:solidFill>
                  <a:srgbClr val="FF0000"/>
                </a:solidFill>
                <a:latin typeface="Verdana" panose="020B0604030504040204"/>
                <a:cs typeface="Verdana" panose="020B0604030504040204"/>
              </a:rPr>
              <a:t>rs</a:t>
            </a:r>
            <a:r>
              <a:rPr sz="3600" b="1" spc="-25" dirty="0">
                <a:solidFill>
                  <a:srgbClr val="FF0000"/>
                </a:solidFill>
                <a:latin typeface="Verdana" panose="020B0604030504040204"/>
                <a:cs typeface="Verdana" panose="020B0604030504040204"/>
              </a:rPr>
              <a:t>.</a:t>
            </a:r>
            <a:r>
              <a:rPr lang="en-US" altLang="en-US" sz="3600" b="1" spc="-25" dirty="0">
                <a:solidFill>
                  <a:srgbClr val="FF0000"/>
                </a:solidFill>
                <a:latin typeface="Verdana" panose="020B0604030504040204"/>
                <a:cs typeface="Verdana" panose="020B0604030504040204"/>
              </a:rPr>
              <a:t>K.</a:t>
            </a:r>
            <a:r>
              <a:rPr sz="3600" b="1" spc="-10" dirty="0">
                <a:solidFill>
                  <a:srgbClr val="FF0000"/>
                </a:solidFill>
                <a:latin typeface="Verdana" panose="020B0604030504040204"/>
                <a:cs typeface="Verdana" panose="020B0604030504040204"/>
              </a:rPr>
              <a:t>S</a:t>
            </a:r>
            <a:r>
              <a:rPr lang="en-US" altLang="en-US" sz="3600" b="1" spc="-10" dirty="0">
                <a:solidFill>
                  <a:srgbClr val="FF0000"/>
                </a:solidFill>
                <a:latin typeface="Verdana" panose="020B0604030504040204"/>
                <a:cs typeface="Verdana" panose="020B0604030504040204"/>
              </a:rPr>
              <a:t>ELVARANI</a:t>
            </a:r>
            <a:endParaRPr sz="3600">
              <a:latin typeface="Verdana" panose="020B0604030504040204"/>
              <a:cs typeface="Verdana" panose="020B0604030504040204"/>
            </a:endParaRPr>
          </a:p>
        </p:txBody>
      </p:sp>
      <p:sp>
        <p:nvSpPr>
          <p:cNvPr id="7" name="object 7"/>
          <p:cNvSpPr txBox="1"/>
          <p:nvPr/>
        </p:nvSpPr>
        <p:spPr>
          <a:xfrm>
            <a:off x="9815195" y="7085965"/>
            <a:ext cx="7516495" cy="1520190"/>
          </a:xfrm>
          <a:prstGeom prst="rect">
            <a:avLst/>
          </a:prstGeom>
        </p:spPr>
        <p:txBody>
          <a:bodyPr vert="horz" wrap="square" lIns="0" tIns="34925" rIns="0" bIns="0" rtlCol="0">
            <a:spAutoFit/>
          </a:bodyPr>
          <a:lstStyle/>
          <a:p>
            <a:pPr marL="12700" marR="5080">
              <a:lnSpc>
                <a:spcPts val="3770"/>
              </a:lnSpc>
              <a:spcBef>
                <a:spcPts val="275"/>
              </a:spcBef>
            </a:pPr>
            <a:r>
              <a:rPr lang="en-US" sz="3200" b="1" dirty="0">
                <a:solidFill>
                  <a:srgbClr val="FF0000"/>
                </a:solidFill>
                <a:latin typeface="Verdana" panose="020B0604030504040204"/>
                <a:cs typeface="Verdana" panose="020B0604030504040204"/>
              </a:rPr>
              <a:t>SABHARISHRAJA B</a:t>
            </a:r>
            <a:r>
              <a:rPr sz="3200" b="1" spc="-10" dirty="0">
                <a:solidFill>
                  <a:srgbClr val="FF0000"/>
                </a:solidFill>
                <a:latin typeface="Verdana" panose="020B0604030504040204"/>
                <a:cs typeface="Verdana" panose="020B0604030504040204"/>
              </a:rPr>
              <a:t>(231801</a:t>
            </a:r>
            <a:r>
              <a:rPr lang="en-US" altLang="en-US" sz="3200" b="1" spc="-10" dirty="0">
                <a:solidFill>
                  <a:srgbClr val="FF0000"/>
                </a:solidFill>
                <a:latin typeface="Verdana" panose="020B0604030504040204"/>
                <a:cs typeface="Verdana" panose="020B0604030504040204"/>
              </a:rPr>
              <a:t>1</a:t>
            </a:r>
            <a:r>
              <a:rPr lang="en-US" sz="3200" b="1" spc="-10" dirty="0">
                <a:solidFill>
                  <a:srgbClr val="FF0000"/>
                </a:solidFill>
                <a:latin typeface="Verdana" panose="020B0604030504040204"/>
                <a:cs typeface="Verdana" panose="020B0604030504040204"/>
              </a:rPr>
              <a:t>43</a:t>
            </a:r>
            <a:r>
              <a:rPr sz="3200" b="1" spc="-10">
                <a:solidFill>
                  <a:srgbClr val="FF0000"/>
                </a:solidFill>
                <a:latin typeface="Verdana" panose="020B0604030504040204"/>
                <a:cs typeface="Verdana" panose="020B0604030504040204"/>
              </a:rPr>
              <a:t>) </a:t>
            </a:r>
            <a:r>
              <a:rPr lang="en-US" altLang="en-US" sz="3200" b="1" spc="-10">
                <a:solidFill>
                  <a:srgbClr val="FF0000"/>
                </a:solidFill>
                <a:latin typeface="Verdana" panose="020B0604030504040204"/>
                <a:cs typeface="Verdana" panose="020B0604030504040204"/>
              </a:rPr>
              <a:t>DARSHAN R</a:t>
            </a:r>
            <a:r>
              <a:rPr sz="3200" b="1" spc="-10">
                <a:solidFill>
                  <a:srgbClr val="FF0000"/>
                </a:solidFill>
                <a:latin typeface="Verdana" panose="020B0604030504040204"/>
                <a:cs typeface="Verdana" panose="020B0604030504040204"/>
              </a:rPr>
              <a:t>(</a:t>
            </a:r>
            <a:r>
              <a:rPr sz="3200" b="1" spc="-10" dirty="0">
                <a:solidFill>
                  <a:srgbClr val="FF0000"/>
                </a:solidFill>
                <a:latin typeface="Verdana" panose="020B0604030504040204"/>
                <a:cs typeface="Verdana" panose="020B0604030504040204"/>
              </a:rPr>
              <a:t>231801</a:t>
            </a:r>
            <a:r>
              <a:rPr lang="en-US" altLang="en-US" sz="3200" b="1" spc="-10" dirty="0">
                <a:solidFill>
                  <a:srgbClr val="FF0000"/>
                </a:solidFill>
                <a:latin typeface="Verdana" panose="020B0604030504040204"/>
                <a:cs typeface="Verdana" panose="020B0604030504040204"/>
              </a:rPr>
              <a:t>133</a:t>
            </a:r>
            <a:r>
              <a:rPr sz="3200" b="1" spc="-10">
                <a:solidFill>
                  <a:srgbClr val="FF0000"/>
                </a:solidFill>
                <a:latin typeface="Verdana" panose="020B0604030504040204"/>
                <a:cs typeface="Verdana" panose="020B0604030504040204"/>
              </a:rPr>
              <a:t>)</a:t>
            </a:r>
            <a:endParaRPr sz="3200" b="1" spc="-10">
              <a:solidFill>
                <a:srgbClr val="FF0000"/>
              </a:solidFill>
              <a:latin typeface="Verdana" panose="020B0604030504040204"/>
              <a:cs typeface="Verdana" panose="020B0604030504040204"/>
            </a:endParaRPr>
          </a:p>
          <a:p>
            <a:pPr marL="12700" marR="5080">
              <a:lnSpc>
                <a:spcPts val="3770"/>
              </a:lnSpc>
              <a:spcBef>
                <a:spcPts val="275"/>
              </a:spcBef>
            </a:pPr>
            <a:r>
              <a:rPr lang="en-US" altLang="en-US" sz="3200" b="1" spc="-10">
                <a:solidFill>
                  <a:srgbClr val="FF0000"/>
                </a:solidFill>
                <a:latin typeface="Verdana" panose="020B0604030504040204"/>
                <a:cs typeface="Verdana" panose="020B0604030504040204"/>
              </a:rPr>
              <a:t>SABARISH P</a:t>
            </a:r>
            <a:r>
              <a:rPr sz="3200" b="1" spc="-10">
                <a:solidFill>
                  <a:srgbClr val="FF0000"/>
                </a:solidFill>
                <a:latin typeface="Verdana" panose="020B0604030504040204"/>
                <a:cs typeface="Verdana" panose="020B0604030504040204"/>
              </a:rPr>
              <a:t>(231801</a:t>
            </a:r>
            <a:r>
              <a:rPr lang="en-US" altLang="en-US" sz="3200" b="1" spc="-10">
                <a:solidFill>
                  <a:srgbClr val="FF0000"/>
                </a:solidFill>
                <a:latin typeface="Verdana" panose="020B0604030504040204"/>
                <a:cs typeface="Verdana" panose="020B0604030504040204"/>
              </a:rPr>
              <a:t>142</a:t>
            </a:r>
            <a:r>
              <a:rPr sz="3200" b="1" spc="-10">
                <a:solidFill>
                  <a:srgbClr val="FF0000"/>
                </a:solidFill>
                <a:latin typeface="Verdana" panose="020B0604030504040204"/>
                <a:cs typeface="Verdana" panose="020B0604030504040204"/>
              </a:rPr>
              <a:t>)</a:t>
            </a:r>
            <a:endParaRPr sz="3200" dirty="0">
              <a:latin typeface="Verdana" panose="020B0604030504040204"/>
              <a:cs typeface="Verdana" panose="020B0604030504040204"/>
            </a:endParaRPr>
          </a:p>
        </p:txBody>
      </p:sp>
      <p:sp>
        <p:nvSpPr>
          <p:cNvPr id="8" name="object 8"/>
          <p:cNvSpPr txBox="1">
            <a:spLocks noGrp="1"/>
          </p:cNvSpPr>
          <p:nvPr>
            <p:ph type="title"/>
          </p:nvPr>
        </p:nvSpPr>
        <p:spPr>
          <a:xfrm>
            <a:off x="2044318" y="1750217"/>
            <a:ext cx="13504544" cy="1225550"/>
          </a:xfrm>
          <a:prstGeom prst="rect">
            <a:avLst/>
          </a:prstGeom>
        </p:spPr>
        <p:txBody>
          <a:bodyPr vert="horz" wrap="square" lIns="0" tIns="79375" rIns="0" bIns="0" rtlCol="0">
            <a:spAutoFit/>
          </a:bodyPr>
          <a:lstStyle/>
          <a:p>
            <a:pPr marL="12700" marR="5080">
              <a:lnSpc>
                <a:spcPts val="4500"/>
              </a:lnSpc>
              <a:spcBef>
                <a:spcPts val="625"/>
              </a:spcBef>
            </a:pPr>
            <a:r>
              <a:rPr sz="4100" dirty="0">
                <a:solidFill>
                  <a:srgbClr val="001F5E"/>
                </a:solidFill>
              </a:rPr>
              <a:t>Department</a:t>
            </a:r>
            <a:r>
              <a:rPr sz="4100" spc="5" dirty="0">
                <a:solidFill>
                  <a:srgbClr val="001F5E"/>
                </a:solidFill>
              </a:rPr>
              <a:t> </a:t>
            </a:r>
            <a:r>
              <a:rPr sz="4100" dirty="0">
                <a:solidFill>
                  <a:srgbClr val="001F5E"/>
                </a:solidFill>
              </a:rPr>
              <a:t>of</a:t>
            </a:r>
            <a:r>
              <a:rPr sz="4100" spc="5" dirty="0">
                <a:solidFill>
                  <a:srgbClr val="001F5E"/>
                </a:solidFill>
              </a:rPr>
              <a:t> </a:t>
            </a:r>
            <a:r>
              <a:rPr sz="4100" dirty="0">
                <a:solidFill>
                  <a:srgbClr val="001F5E"/>
                </a:solidFill>
              </a:rPr>
              <a:t>Artificial</a:t>
            </a:r>
            <a:r>
              <a:rPr sz="4100" spc="5" dirty="0">
                <a:solidFill>
                  <a:srgbClr val="001F5E"/>
                </a:solidFill>
              </a:rPr>
              <a:t> </a:t>
            </a:r>
            <a:r>
              <a:rPr sz="4100" dirty="0">
                <a:solidFill>
                  <a:srgbClr val="001F5E"/>
                </a:solidFill>
              </a:rPr>
              <a:t>Intelligence</a:t>
            </a:r>
            <a:r>
              <a:rPr sz="4100" spc="5" dirty="0">
                <a:solidFill>
                  <a:srgbClr val="001F5E"/>
                </a:solidFill>
              </a:rPr>
              <a:t> </a:t>
            </a:r>
            <a:r>
              <a:rPr sz="4100" dirty="0">
                <a:solidFill>
                  <a:srgbClr val="001F5E"/>
                </a:solidFill>
              </a:rPr>
              <a:t>and</a:t>
            </a:r>
            <a:r>
              <a:rPr sz="4100" spc="5" dirty="0">
                <a:solidFill>
                  <a:srgbClr val="001F5E"/>
                </a:solidFill>
              </a:rPr>
              <a:t> </a:t>
            </a:r>
            <a:r>
              <a:rPr sz="4100" spc="-20" dirty="0">
                <a:solidFill>
                  <a:srgbClr val="001F5E"/>
                </a:solidFill>
              </a:rPr>
              <a:t>Data </a:t>
            </a:r>
            <a:r>
              <a:rPr sz="4100" spc="-10" dirty="0">
                <a:solidFill>
                  <a:srgbClr val="001F5E"/>
                </a:solidFill>
              </a:rPr>
              <a:t>Science</a:t>
            </a:r>
            <a:endParaRPr sz="4100"/>
          </a:p>
        </p:txBody>
      </p:sp>
      <p:pic>
        <p:nvPicPr>
          <p:cNvPr id="9" name="object 9"/>
          <p:cNvPicPr/>
          <p:nvPr/>
        </p:nvPicPr>
        <p:blipFill>
          <a:blip r:embed="rId2" cstate="print"/>
          <a:stretch>
            <a:fillRect/>
          </a:stretch>
        </p:blipFill>
        <p:spPr>
          <a:xfrm>
            <a:off x="228600" y="228600"/>
            <a:ext cx="4156211" cy="1571624"/>
          </a:xfrm>
          <a:prstGeom prst="rect">
            <a:avLst/>
          </a:prstGeom>
        </p:spPr>
      </p:pic>
      <p:sp>
        <p:nvSpPr>
          <p:cNvPr id="10" name="Slide Number Placeholder 9"/>
          <p:cNvSpPr>
            <a:spLocks noGrp="1"/>
          </p:cNvSpPr>
          <p:nvPr>
            <p:ph type="sldNum" sz="quarter" idx="7"/>
          </p:nvPr>
        </p:nvSpPr>
        <p:spPr/>
        <p:txBody>
          <a:bodyPr/>
          <a:p>
            <a:pPr marL="38100">
              <a:lnSpc>
                <a:spcPct val="100000"/>
              </a:lnSpc>
              <a:spcBef>
                <a:spcPts val="110"/>
              </a:spcBef>
            </a:pPr>
            <a:fld id="{81D60167-4931-47E6-BA6A-407CBD079E47}" type="slidenum">
              <a:rPr spc="-50" dirty="0"/>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3938270" algn="l"/>
                <a:tab pos="4672965" algn="l"/>
                <a:tab pos="7131050" algn="l"/>
              </a:tabLst>
            </a:pPr>
            <a:r>
              <a:rPr spc="-10" dirty="0"/>
              <a:t>Conclusion</a:t>
            </a:r>
            <a:r>
              <a:rPr dirty="0"/>
              <a:t>	</a:t>
            </a:r>
            <a:r>
              <a:rPr spc="-50" dirty="0"/>
              <a:t>&amp;</a:t>
            </a:r>
            <a:r>
              <a:rPr dirty="0"/>
              <a:t>	</a:t>
            </a:r>
            <a:r>
              <a:rPr spc="-10" dirty="0"/>
              <a:t>Future</a:t>
            </a:r>
            <a:r>
              <a:rPr dirty="0"/>
              <a:t>	</a:t>
            </a:r>
            <a:r>
              <a:rPr spc="-10" dirty="0"/>
              <a:t>Scope</a:t>
            </a:r>
            <a:endParaRPr spc="-10" dirty="0"/>
          </a:p>
        </p:txBody>
      </p:sp>
      <p:sp>
        <p:nvSpPr>
          <p:cNvPr id="8" name="object 8"/>
          <p:cNvSpPr txBox="1">
            <a:spLocks noGrp="1"/>
          </p:cNvSpPr>
          <p:nvPr>
            <p:ph type="sldNum" sz="quarter" idx="7"/>
          </p:nvPr>
        </p:nvSpPr>
        <p:spPr>
          <a:prstGeom prst="rect">
            <a:avLst/>
          </a:prstGeom>
        </p:spPr>
        <p:txBody>
          <a:bodyPr vert="horz" wrap="square" lIns="0" tIns="13970" rIns="0" bIns="0" rtlCol="0">
            <a:spAutoFit/>
          </a:bodyPr>
          <a:lstStyle/>
          <a:p>
            <a:pPr marL="38100">
              <a:lnSpc>
                <a:spcPct val="100000"/>
              </a:lnSpc>
              <a:spcBef>
                <a:spcPts val="110"/>
              </a:spcBef>
            </a:pPr>
            <a:fld id="{81D60167-4931-47E6-BA6A-407CBD079E47}" type="slidenum">
              <a:rPr spc="-25" dirty="0"/>
            </a:fld>
            <a:endParaRPr spc="-25" dirty="0"/>
          </a:p>
        </p:txBody>
      </p:sp>
      <p:sp>
        <p:nvSpPr>
          <p:cNvPr id="10" name="object 10"/>
          <p:cNvSpPr txBox="1">
            <a:spLocks noGrp="1"/>
          </p:cNvSpPr>
          <p:nvPr>
            <p:ph type="ftr" sz="quarter" idx="5"/>
          </p:nvPr>
        </p:nvSpPr>
        <p:spPr>
          <a:xfrm>
            <a:off x="6324600" y="9563100"/>
            <a:ext cx="6840855" cy="297815"/>
          </a:xfrm>
          <a:prstGeom prst="rect">
            <a:avLst/>
          </a:prstGeom>
        </p:spPr>
        <p:txBody>
          <a:bodyPr vert="horz" wrap="square" lIns="0" tIns="29209" rIns="0" bIns="0" rtlCol="0">
            <a:spAutoFit/>
          </a:bodyPr>
          <a:lstStyle/>
          <a:p>
            <a:pPr marL="12700" marR="5080">
              <a:lnSpc>
                <a:spcPts val="2100"/>
              </a:lnSpc>
              <a:spcBef>
                <a:spcPts val="230"/>
              </a:spcBef>
            </a:pPr>
            <a:r>
              <a:rPr dirty="0">
                <a:solidFill>
                  <a:srgbClr val="000000"/>
                </a:solidFill>
              </a:rPr>
              <a:t>Department</a:t>
            </a:r>
            <a:r>
              <a:rPr spc="-60" dirty="0">
                <a:solidFill>
                  <a:srgbClr val="000000"/>
                </a:solidFill>
              </a:rPr>
              <a:t> </a:t>
            </a:r>
            <a:r>
              <a:rPr dirty="0">
                <a:solidFill>
                  <a:srgbClr val="000000"/>
                </a:solidFill>
              </a:rPr>
              <a:t>of</a:t>
            </a:r>
            <a:r>
              <a:rPr spc="-55" dirty="0">
                <a:solidFill>
                  <a:srgbClr val="000000"/>
                </a:solidFill>
              </a:rPr>
              <a:t> </a:t>
            </a:r>
            <a:r>
              <a:rPr dirty="0"/>
              <a:t>Artificial</a:t>
            </a:r>
            <a:r>
              <a:rPr spc="-60" dirty="0"/>
              <a:t> </a:t>
            </a:r>
            <a:r>
              <a:rPr dirty="0"/>
              <a:t>Intelligence</a:t>
            </a:r>
            <a:r>
              <a:rPr spc="-55" dirty="0"/>
              <a:t> </a:t>
            </a:r>
            <a:r>
              <a:rPr dirty="0"/>
              <a:t>and</a:t>
            </a:r>
            <a:r>
              <a:rPr spc="-60" dirty="0"/>
              <a:t> </a:t>
            </a:r>
            <a:r>
              <a:rPr spc="-20" dirty="0"/>
              <a:t>Data </a:t>
            </a:r>
            <a:r>
              <a:rPr spc="-10" dirty="0"/>
              <a:t>Science</a:t>
            </a:r>
            <a:endParaRPr spc="-10" dirty="0"/>
          </a:p>
        </p:txBody>
      </p:sp>
      <p:sp>
        <p:nvSpPr>
          <p:cNvPr id="11" name="object 7"/>
          <p:cNvSpPr txBox="1"/>
          <p:nvPr/>
        </p:nvSpPr>
        <p:spPr>
          <a:xfrm>
            <a:off x="1447800" y="2705100"/>
            <a:ext cx="15494000" cy="6112510"/>
          </a:xfrm>
          <a:prstGeom prst="rect">
            <a:avLst/>
          </a:prstGeom>
        </p:spPr>
        <p:txBody>
          <a:bodyPr vert="horz" wrap="square" lIns="0" tIns="223520" rIns="0" bIns="0" rtlCol="0">
            <a:spAutoFit/>
          </a:bodyPr>
          <a:lstStyle/>
          <a:p>
            <a:pPr marL="12700">
              <a:lnSpc>
                <a:spcPct val="100000"/>
              </a:lnSpc>
              <a:spcBef>
                <a:spcPts val="1760"/>
              </a:spcBef>
            </a:pPr>
            <a:r>
              <a:rPr lang="en-US" altLang="en-US" sz="2800" dirty="0">
                <a:latin typeface="Calibri" panose="020F0502020204030204"/>
                <a:cs typeface="Calibri" panose="020F0502020204030204"/>
              </a:rPr>
              <a:t>The project successfully implemented a Big Data pipeline using Databricks and PySpark to analyze citizen feedback on government policies.</a:t>
            </a:r>
            <a:endParaRPr lang="en-US" altLang="en-US" sz="2800" dirty="0">
              <a:latin typeface="Calibri" panose="020F0502020204030204"/>
              <a:cs typeface="Calibri" panose="020F0502020204030204"/>
            </a:endParaRPr>
          </a:p>
          <a:p>
            <a:pPr marL="12700">
              <a:lnSpc>
                <a:spcPct val="100000"/>
              </a:lnSpc>
              <a:spcBef>
                <a:spcPts val="1760"/>
              </a:spcBef>
            </a:pPr>
            <a:r>
              <a:rPr lang="en-US" altLang="en-US" sz="2800" dirty="0">
                <a:latin typeface="Calibri" panose="020F0502020204030204"/>
                <a:cs typeface="Calibri" panose="020F0502020204030204"/>
              </a:rPr>
              <a:t>Feedback data was cleaned, processed, and classified into Positive, Negative, and Neutral sentiments using TextBlob.</a:t>
            </a:r>
            <a:endParaRPr lang="en-US" altLang="en-US" sz="2800" dirty="0">
              <a:latin typeface="Calibri" panose="020F0502020204030204"/>
              <a:cs typeface="Calibri" panose="020F0502020204030204"/>
            </a:endParaRPr>
          </a:p>
          <a:p>
            <a:pPr marL="12700">
              <a:lnSpc>
                <a:spcPct val="100000"/>
              </a:lnSpc>
              <a:spcBef>
                <a:spcPts val="1760"/>
              </a:spcBef>
            </a:pPr>
            <a:r>
              <a:rPr lang="en-US" altLang="en-US" sz="2800" dirty="0">
                <a:latin typeface="Calibri" panose="020F0502020204030204"/>
                <a:cs typeface="Calibri" panose="020F0502020204030204"/>
              </a:rPr>
              <a:t>The results provided policy-wise insights, helping policymakers identify areas requiring improvement.</a:t>
            </a:r>
            <a:endParaRPr lang="en-US" altLang="en-US" sz="2800" dirty="0">
              <a:latin typeface="Calibri" panose="020F0502020204030204"/>
              <a:cs typeface="Calibri" panose="020F0502020204030204"/>
            </a:endParaRPr>
          </a:p>
          <a:p>
            <a:pPr marL="12700">
              <a:lnSpc>
                <a:spcPct val="100000"/>
              </a:lnSpc>
              <a:spcBef>
                <a:spcPts val="1760"/>
              </a:spcBef>
            </a:pPr>
            <a:r>
              <a:rPr lang="en-US" altLang="en-US" sz="2800" b="1" dirty="0">
                <a:latin typeface="Calibri" panose="020F0502020204030204"/>
                <a:cs typeface="Calibri" panose="020F0502020204030204"/>
              </a:rPr>
              <a:t>Future Scope:</a:t>
            </a:r>
            <a:endParaRPr lang="en-US" altLang="en-US" sz="2800" b="1" dirty="0">
              <a:latin typeface="Calibri" panose="020F0502020204030204"/>
              <a:cs typeface="Calibri" panose="020F0502020204030204"/>
            </a:endParaRPr>
          </a:p>
          <a:p>
            <a:pPr marL="469900" indent="-457200">
              <a:lnSpc>
                <a:spcPct val="100000"/>
              </a:lnSpc>
              <a:spcBef>
                <a:spcPts val="1760"/>
              </a:spcBef>
              <a:buFont typeface="Arial" panose="020B0604020202020204" pitchFamily="34" charset="0"/>
              <a:buChar char="•"/>
            </a:pPr>
            <a:r>
              <a:rPr lang="en-US" altLang="en-US" sz="2800" dirty="0">
                <a:latin typeface="Calibri" panose="020F0502020204030204"/>
                <a:cs typeface="Calibri" panose="020F0502020204030204"/>
              </a:rPr>
              <a:t>Integrate real-time data ingestion using Apache Kafka for live feedback monitoring.</a:t>
            </a:r>
            <a:endParaRPr lang="en-US" altLang="en-US" sz="2800" dirty="0">
              <a:latin typeface="Calibri" panose="020F0502020204030204"/>
              <a:cs typeface="Calibri" panose="020F0502020204030204"/>
            </a:endParaRPr>
          </a:p>
          <a:p>
            <a:pPr marL="469900" indent="-457200">
              <a:lnSpc>
                <a:spcPct val="100000"/>
              </a:lnSpc>
              <a:spcBef>
                <a:spcPts val="1760"/>
              </a:spcBef>
              <a:buFont typeface="Arial" panose="020B0604020202020204" pitchFamily="34" charset="0"/>
              <a:buChar char="•"/>
            </a:pPr>
            <a:r>
              <a:rPr lang="en-US" altLang="en-US" sz="2800" dirty="0">
                <a:latin typeface="Calibri" panose="020F0502020204030204"/>
                <a:cs typeface="Calibri" panose="020F0502020204030204"/>
              </a:rPr>
              <a:t>Enhance accuracy using advanced NLP models such as BERT or VADER.</a:t>
            </a:r>
            <a:endParaRPr lang="en-US" altLang="en-US" sz="2800" dirty="0">
              <a:latin typeface="Calibri" panose="020F0502020204030204"/>
              <a:cs typeface="Calibri" panose="020F0502020204030204"/>
            </a:endParaRPr>
          </a:p>
          <a:p>
            <a:pPr marL="469900" indent="-457200">
              <a:lnSpc>
                <a:spcPct val="100000"/>
              </a:lnSpc>
              <a:spcBef>
                <a:spcPts val="1760"/>
              </a:spcBef>
              <a:buFont typeface="Arial" panose="020B0604020202020204" pitchFamily="34" charset="0"/>
              <a:buChar char="•"/>
            </a:pPr>
            <a:r>
              <a:rPr lang="en-US" altLang="en-US" sz="2800" dirty="0">
                <a:latin typeface="Calibri" panose="020F0502020204030204"/>
                <a:cs typeface="Calibri" panose="020F0502020204030204"/>
              </a:rPr>
              <a:t>Develop interactive dashboards using Power BI or Tableau for deeper visualization.</a:t>
            </a:r>
            <a:endParaRPr lang="en-US" altLang="en-US" sz="2800" dirty="0">
              <a:latin typeface="Calibri" panose="020F0502020204030204"/>
              <a:cs typeface="Calibri" panose="020F0502020204030204"/>
            </a:endParaRPr>
          </a:p>
          <a:p>
            <a:pPr marL="469900" indent="-457200">
              <a:lnSpc>
                <a:spcPct val="100000"/>
              </a:lnSpc>
              <a:spcBef>
                <a:spcPts val="1760"/>
              </a:spcBef>
              <a:buFont typeface="Arial" panose="020B0604020202020204" pitchFamily="34" charset="0"/>
              <a:buChar char="•"/>
            </a:pPr>
            <a:r>
              <a:rPr lang="en-US" altLang="en-US" sz="2800" dirty="0">
                <a:latin typeface="Calibri" panose="020F0502020204030204"/>
                <a:cs typeface="Calibri" panose="020F0502020204030204"/>
              </a:rPr>
              <a:t>Extend the system to support multilingual sentiment analysis for diverse citizen feedback.</a:t>
            </a:r>
            <a:endParaRPr lang="en-US" altLang="en-US" sz="2800" dirty="0">
              <a:latin typeface="Calibri" panose="020F0502020204030204"/>
              <a:cs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References</a:t>
            </a:r>
            <a:endParaRPr spc="-10" dirty="0"/>
          </a:p>
        </p:txBody>
      </p:sp>
      <p:sp>
        <p:nvSpPr>
          <p:cNvPr id="4" name="object 4"/>
          <p:cNvSpPr txBox="1">
            <a:spLocks noGrp="1"/>
          </p:cNvSpPr>
          <p:nvPr>
            <p:ph type="sldNum" sz="quarter" idx="7"/>
          </p:nvPr>
        </p:nvSpPr>
        <p:spPr>
          <a:prstGeom prst="rect">
            <a:avLst/>
          </a:prstGeom>
        </p:spPr>
        <p:txBody>
          <a:bodyPr vert="horz" wrap="square" lIns="0" tIns="13970" rIns="0" bIns="0" rtlCol="0">
            <a:spAutoFit/>
          </a:bodyPr>
          <a:lstStyle/>
          <a:p>
            <a:pPr marL="38100">
              <a:lnSpc>
                <a:spcPct val="100000"/>
              </a:lnSpc>
              <a:spcBef>
                <a:spcPts val="110"/>
              </a:spcBef>
            </a:pPr>
            <a:fld id="{81D60167-4931-47E6-BA6A-407CBD079E47}" type="slidenum">
              <a:rPr spc="-25" dirty="0"/>
            </a:fld>
            <a:endParaRPr spc="-25" dirty="0"/>
          </a:p>
        </p:txBody>
      </p:sp>
      <p:sp>
        <p:nvSpPr>
          <p:cNvPr id="3" name="object 3"/>
          <p:cNvSpPr txBox="1"/>
          <p:nvPr/>
        </p:nvSpPr>
        <p:spPr>
          <a:xfrm>
            <a:off x="1219200" y="2933700"/>
            <a:ext cx="15766415" cy="3289300"/>
          </a:xfrm>
          <a:prstGeom prst="rect">
            <a:avLst/>
          </a:prstGeom>
        </p:spPr>
        <p:txBody>
          <a:bodyPr vert="horz" wrap="square" lIns="0" tIns="12700" rIns="0" bIns="0" rtlCol="0">
            <a:spAutoFit/>
          </a:bodyPr>
          <a:lstStyle/>
          <a:p>
            <a:pPr marL="12700" marR="1746885" indent="-5715">
              <a:lnSpc>
                <a:spcPct val="116000"/>
              </a:lnSpc>
              <a:spcBef>
                <a:spcPts val="100"/>
              </a:spcBef>
              <a:buSzPct val="98000"/>
              <a:buAutoNum type="arabicPeriod"/>
              <a:tabLst>
                <a:tab pos="463550" algn="l"/>
              </a:tabLst>
            </a:pPr>
            <a:r>
              <a:rPr lang="en-US" altLang="en-US" sz="3000" dirty="0">
                <a:latin typeface="Calibri" panose="020F0502020204030204"/>
                <a:cs typeface="Calibri" panose="020F0502020204030204"/>
              </a:rPr>
              <a:t>Databricks Delta Lake Guide — https://docs.databricks.com/delta/index.html</a:t>
            </a:r>
            <a:endParaRPr lang="en-US" altLang="en-US" sz="3000" dirty="0">
              <a:latin typeface="Calibri" panose="020F0502020204030204"/>
              <a:cs typeface="Calibri" panose="020F0502020204030204"/>
            </a:endParaRPr>
          </a:p>
          <a:p>
            <a:pPr marL="12700" marR="1746885" indent="-5715">
              <a:lnSpc>
                <a:spcPct val="116000"/>
              </a:lnSpc>
              <a:spcBef>
                <a:spcPts val="100"/>
              </a:spcBef>
              <a:buSzPct val="98000"/>
              <a:buAutoNum type="arabicPeriod"/>
              <a:tabLst>
                <a:tab pos="463550" algn="l"/>
              </a:tabLst>
            </a:pPr>
            <a:r>
              <a:rPr lang="en-US" altLang="en-US" sz="3000" dirty="0">
                <a:latin typeface="Calibri" panose="020F0502020204030204"/>
                <a:cs typeface="Calibri" panose="020F0502020204030204"/>
              </a:rPr>
              <a:t>Apache Spark Documentation — https://spark.apache.org/docs/latest</a:t>
            </a:r>
            <a:endParaRPr lang="en-US" altLang="en-US" sz="3000" dirty="0">
              <a:latin typeface="Calibri" panose="020F0502020204030204"/>
              <a:cs typeface="Calibri" panose="020F0502020204030204"/>
            </a:endParaRPr>
          </a:p>
          <a:p>
            <a:pPr marL="12700" marR="1746885" indent="-5715">
              <a:lnSpc>
                <a:spcPct val="116000"/>
              </a:lnSpc>
              <a:spcBef>
                <a:spcPts val="100"/>
              </a:spcBef>
              <a:buSzPct val="98000"/>
              <a:buAutoNum type="arabicPeriod"/>
              <a:tabLst>
                <a:tab pos="463550" algn="l"/>
              </a:tabLst>
            </a:pPr>
            <a:r>
              <a:rPr lang="en-US" altLang="en-US" sz="3000" dirty="0">
                <a:latin typeface="Calibri" panose="020F0502020204030204"/>
                <a:cs typeface="Calibri" panose="020F0502020204030204"/>
              </a:rPr>
              <a:t>“Citizen Feedback Policy Sentiment Analysis Using Big Data,” IJCA, 2024</a:t>
            </a:r>
            <a:endParaRPr lang="en-US" altLang="en-US" sz="3000" dirty="0">
              <a:latin typeface="Calibri" panose="020F0502020204030204"/>
              <a:cs typeface="Calibri" panose="020F0502020204030204"/>
            </a:endParaRPr>
          </a:p>
          <a:p>
            <a:pPr marL="12700" marR="1746885" indent="-5715">
              <a:lnSpc>
                <a:spcPct val="116000"/>
              </a:lnSpc>
              <a:spcBef>
                <a:spcPts val="100"/>
              </a:spcBef>
              <a:buSzPct val="98000"/>
              <a:buAutoNum type="arabicPeriod"/>
              <a:tabLst>
                <a:tab pos="463550" algn="l"/>
              </a:tabLst>
            </a:pPr>
            <a:r>
              <a:rPr lang="en-US" altLang="en-US" sz="3000" dirty="0">
                <a:latin typeface="Calibri" panose="020F0502020204030204"/>
                <a:cs typeface="Calibri" panose="020F0502020204030204"/>
              </a:rPr>
              <a:t>Kimball, R. The Data Warehouse Toolkit, Wiley, 2013</a:t>
            </a:r>
            <a:endParaRPr lang="en-US" altLang="en-US" sz="3000" dirty="0">
              <a:latin typeface="Calibri" panose="020F0502020204030204"/>
              <a:cs typeface="Calibri" panose="020F0502020204030204"/>
            </a:endParaRPr>
          </a:p>
          <a:p>
            <a:pPr marL="12700" marR="1746885" indent="-5715">
              <a:lnSpc>
                <a:spcPct val="116000"/>
              </a:lnSpc>
              <a:spcBef>
                <a:spcPts val="100"/>
              </a:spcBef>
              <a:buSzPct val="98000"/>
              <a:buAutoNum type="arabicPeriod"/>
              <a:tabLst>
                <a:tab pos="463550" algn="l"/>
              </a:tabLst>
            </a:pPr>
            <a:r>
              <a:rPr lang="en-US" altLang="en-US" sz="3000" dirty="0">
                <a:latin typeface="Calibri" panose="020F0502020204030204"/>
                <a:cs typeface="Calibri" panose="020F0502020204030204"/>
              </a:rPr>
              <a:t>TextBlob Official Documentation — https://textblob.readthedocs.io/en/dev</a:t>
            </a:r>
            <a:endParaRPr lang="en-US" altLang="en-US" sz="3000" dirty="0">
              <a:latin typeface="Calibri" panose="020F0502020204030204"/>
              <a:cs typeface="Calibri" panose="020F0502020204030204"/>
            </a:endParaRPr>
          </a:p>
          <a:p>
            <a:pPr marL="12700" marR="1746885" indent="-5715">
              <a:lnSpc>
                <a:spcPct val="116000"/>
              </a:lnSpc>
              <a:spcBef>
                <a:spcPts val="100"/>
              </a:spcBef>
              <a:buSzPct val="98000"/>
              <a:buAutoNum type="arabicPeriod"/>
              <a:tabLst>
                <a:tab pos="463550" algn="l"/>
              </a:tabLst>
            </a:pPr>
            <a:r>
              <a:rPr lang="en-US" altLang="en-US" sz="3000" dirty="0">
                <a:latin typeface="Calibri" panose="020F0502020204030204"/>
                <a:cs typeface="Calibri" panose="020F0502020204030204"/>
              </a:rPr>
              <a:t>Databricks Official Documentation — https://docs.databricks.com</a:t>
            </a:r>
            <a:endParaRPr lang="en-US" altLang="en-US" sz="3000" dirty="0">
              <a:latin typeface="Calibri" panose="020F0502020204030204"/>
              <a:cs typeface="Calibri" panose="020F0502020204030204"/>
            </a:endParaRPr>
          </a:p>
        </p:txBody>
      </p:sp>
      <p:sp>
        <p:nvSpPr>
          <p:cNvPr id="10" name="object 10"/>
          <p:cNvSpPr txBox="1">
            <a:spLocks noGrp="1"/>
          </p:cNvSpPr>
          <p:nvPr>
            <p:ph type="ftr" sz="quarter" idx="5"/>
          </p:nvPr>
        </p:nvSpPr>
        <p:spPr>
          <a:xfrm>
            <a:off x="6324600" y="9563100"/>
            <a:ext cx="6840855" cy="297815"/>
          </a:xfrm>
          <a:prstGeom prst="rect">
            <a:avLst/>
          </a:prstGeom>
        </p:spPr>
        <p:txBody>
          <a:bodyPr vert="horz" wrap="square" lIns="0" tIns="29209" rIns="0" bIns="0" rtlCol="0">
            <a:spAutoFit/>
          </a:bodyPr>
          <a:lstStyle/>
          <a:p>
            <a:pPr marL="12700" marR="5080">
              <a:lnSpc>
                <a:spcPts val="2100"/>
              </a:lnSpc>
              <a:spcBef>
                <a:spcPts val="230"/>
              </a:spcBef>
            </a:pPr>
            <a:r>
              <a:rPr dirty="0">
                <a:solidFill>
                  <a:srgbClr val="000000"/>
                </a:solidFill>
              </a:rPr>
              <a:t>Department</a:t>
            </a:r>
            <a:r>
              <a:rPr spc="-60" dirty="0">
                <a:solidFill>
                  <a:srgbClr val="000000"/>
                </a:solidFill>
              </a:rPr>
              <a:t> </a:t>
            </a:r>
            <a:r>
              <a:rPr dirty="0">
                <a:solidFill>
                  <a:srgbClr val="000000"/>
                </a:solidFill>
              </a:rPr>
              <a:t>of</a:t>
            </a:r>
            <a:r>
              <a:rPr spc="-55" dirty="0">
                <a:solidFill>
                  <a:srgbClr val="000000"/>
                </a:solidFill>
              </a:rPr>
              <a:t> </a:t>
            </a:r>
            <a:r>
              <a:rPr dirty="0"/>
              <a:t>Artificial</a:t>
            </a:r>
            <a:r>
              <a:rPr spc="-60" dirty="0"/>
              <a:t> </a:t>
            </a:r>
            <a:r>
              <a:rPr dirty="0"/>
              <a:t>Intelligence</a:t>
            </a:r>
            <a:r>
              <a:rPr spc="-55" dirty="0"/>
              <a:t> </a:t>
            </a:r>
            <a:r>
              <a:rPr dirty="0"/>
              <a:t>and</a:t>
            </a:r>
            <a:r>
              <a:rPr spc="-60" dirty="0"/>
              <a:t> </a:t>
            </a:r>
            <a:r>
              <a:rPr spc="-20" dirty="0"/>
              <a:t>Data </a:t>
            </a:r>
            <a:r>
              <a:rPr spc="-10" dirty="0"/>
              <a:t>Science</a:t>
            </a:r>
            <a:endParaRPr spc="-1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83766" y="5189791"/>
            <a:ext cx="4482465" cy="928369"/>
          </a:xfrm>
          <a:prstGeom prst="rect">
            <a:avLst/>
          </a:prstGeom>
        </p:spPr>
        <p:txBody>
          <a:bodyPr vert="horz" wrap="square" lIns="0" tIns="15875" rIns="0" bIns="0" rtlCol="0">
            <a:spAutoFit/>
          </a:bodyPr>
          <a:lstStyle/>
          <a:p>
            <a:pPr marL="12700">
              <a:lnSpc>
                <a:spcPct val="100000"/>
              </a:lnSpc>
              <a:spcBef>
                <a:spcPts val="125"/>
              </a:spcBef>
            </a:pPr>
            <a:r>
              <a:rPr sz="5900" dirty="0"/>
              <a:t>Thank</a:t>
            </a:r>
            <a:r>
              <a:rPr sz="5900" spc="5" dirty="0"/>
              <a:t> </a:t>
            </a:r>
            <a:r>
              <a:rPr sz="5900" spc="-25" dirty="0"/>
              <a:t>You</a:t>
            </a:r>
            <a:endParaRPr sz="5900"/>
          </a:p>
        </p:txBody>
      </p:sp>
      <p:sp>
        <p:nvSpPr>
          <p:cNvPr id="3" name="object 3"/>
          <p:cNvSpPr txBox="1">
            <a:spLocks noGrp="1"/>
          </p:cNvSpPr>
          <p:nvPr>
            <p:ph type="sldNum" sz="quarter" idx="7"/>
          </p:nvPr>
        </p:nvSpPr>
        <p:spPr>
          <a:prstGeom prst="rect">
            <a:avLst/>
          </a:prstGeom>
        </p:spPr>
        <p:txBody>
          <a:bodyPr vert="horz" wrap="square" lIns="0" tIns="13970" rIns="0" bIns="0" rtlCol="0">
            <a:spAutoFit/>
          </a:bodyPr>
          <a:lstStyle/>
          <a:p>
            <a:pPr marL="38100">
              <a:lnSpc>
                <a:spcPct val="100000"/>
              </a:lnSpc>
              <a:spcBef>
                <a:spcPts val="110"/>
              </a:spcBef>
            </a:pPr>
            <a:fld id="{81D60167-4931-47E6-BA6A-407CBD079E47}" type="slidenum">
              <a:rPr spc="-25" dirty="0"/>
            </a:fld>
            <a:endParaRPr spc="-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4599" y="1553253"/>
            <a:ext cx="4328795" cy="756920"/>
          </a:xfrm>
          <a:prstGeom prst="rect">
            <a:avLst/>
          </a:prstGeom>
        </p:spPr>
        <p:txBody>
          <a:bodyPr vert="horz" wrap="square" lIns="0" tIns="12700" rIns="0" bIns="0" rtlCol="0">
            <a:spAutoFit/>
          </a:bodyPr>
          <a:lstStyle/>
          <a:p>
            <a:pPr marL="12700">
              <a:lnSpc>
                <a:spcPct val="100000"/>
              </a:lnSpc>
              <a:spcBef>
                <a:spcPts val="100"/>
              </a:spcBef>
            </a:pPr>
            <a:r>
              <a:rPr spc="-20" dirty="0"/>
              <a:t>Introduction</a:t>
            </a:r>
            <a:endParaRPr spc="-20" dirty="0"/>
          </a:p>
        </p:txBody>
      </p:sp>
      <p:sp>
        <p:nvSpPr>
          <p:cNvPr id="7" name="object 7"/>
          <p:cNvSpPr txBox="1">
            <a:spLocks noGrp="1"/>
          </p:cNvSpPr>
          <p:nvPr>
            <p:ph type="body" idx="1"/>
          </p:nvPr>
        </p:nvSpPr>
        <p:spPr>
          <a:xfrm>
            <a:off x="152459" y="2628680"/>
            <a:ext cx="17124560" cy="5789295"/>
          </a:xfrm>
          <a:prstGeom prst="rect">
            <a:avLst/>
          </a:prstGeom>
        </p:spPr>
        <p:txBody>
          <a:bodyPr vert="horz" wrap="square" lIns="0" tIns="12700" rIns="0" bIns="0" rtlCol="0">
            <a:spAutoFit/>
          </a:bodyPr>
          <a:lstStyle/>
          <a:p>
            <a:pPr marL="1223645" marR="948055">
              <a:lnSpc>
                <a:spcPct val="149000"/>
              </a:lnSpc>
              <a:spcBef>
                <a:spcPts val="100"/>
              </a:spcBef>
            </a:pPr>
            <a:r>
              <a:rPr lang="en-US" altLang="en-US" sz="3600" dirty="0">
                <a:latin typeface="Times New Roman" panose="02020603050405020304" charset="0"/>
                <a:cs typeface="Times New Roman" panose="02020603050405020304" charset="0"/>
              </a:rPr>
              <a:t>The Citizen Feedback Policy Sentiment Analysis project uses Big Data technologies to analyze public opinions on government policies. Large volumes of citizen feedback are processed using Apache Spark for distributed data handling and TextBlob for sentiment classification. The pipeline includes data ingestion, cleaning, analysis, and visualization to identify positive, negative, and neutral sentiments. This helps policymakers make data-driven decisions and improve governance effectively.</a:t>
            </a:r>
            <a:endParaRPr lang="en-US" altLang="en-US" sz="3600" dirty="0">
              <a:latin typeface="Times New Roman" panose="02020603050405020304" charset="0"/>
              <a:cs typeface="Times New Roman" panose="02020603050405020304" charset="0"/>
            </a:endParaRPr>
          </a:p>
        </p:txBody>
      </p:sp>
      <p:sp>
        <p:nvSpPr>
          <p:cNvPr id="8" name="object 8"/>
          <p:cNvSpPr txBox="1">
            <a:spLocks noGrp="1"/>
          </p:cNvSpPr>
          <p:nvPr>
            <p:ph type="sldNum" sz="quarter" idx="7"/>
          </p:nvPr>
        </p:nvSpPr>
        <p:spPr>
          <a:prstGeom prst="rect">
            <a:avLst/>
          </a:prstGeom>
        </p:spPr>
        <p:txBody>
          <a:bodyPr vert="horz" wrap="square" lIns="0" tIns="13970" rIns="0" bIns="0" rtlCol="0">
            <a:spAutoFit/>
          </a:bodyPr>
          <a:lstStyle/>
          <a:p>
            <a:pPr marL="38100">
              <a:lnSpc>
                <a:spcPct val="100000"/>
              </a:lnSpc>
              <a:spcBef>
                <a:spcPts val="110"/>
              </a:spcBef>
            </a:pPr>
            <a:fld id="{81D60167-4931-47E6-BA6A-407CBD079E47}" type="slidenum">
              <a:rPr spc="-50" dirty="0"/>
            </a:fld>
            <a:endParaRPr spc="-50" dirty="0"/>
          </a:p>
        </p:txBody>
      </p:sp>
      <p:sp>
        <p:nvSpPr>
          <p:cNvPr id="10" name="object 10"/>
          <p:cNvSpPr txBox="1">
            <a:spLocks noGrp="1"/>
          </p:cNvSpPr>
          <p:nvPr>
            <p:ph type="ftr" sz="quarter" idx="5"/>
          </p:nvPr>
        </p:nvSpPr>
        <p:spPr>
          <a:xfrm>
            <a:off x="6324600" y="9563100"/>
            <a:ext cx="6840855" cy="297815"/>
          </a:xfrm>
          <a:prstGeom prst="rect">
            <a:avLst/>
          </a:prstGeom>
        </p:spPr>
        <p:txBody>
          <a:bodyPr vert="horz" wrap="square" lIns="0" tIns="29209" rIns="0" bIns="0" rtlCol="0">
            <a:spAutoFit/>
          </a:bodyPr>
          <a:lstStyle/>
          <a:p>
            <a:pPr marL="12700" marR="5080">
              <a:lnSpc>
                <a:spcPts val="2100"/>
              </a:lnSpc>
              <a:spcBef>
                <a:spcPts val="230"/>
              </a:spcBef>
            </a:pPr>
            <a:r>
              <a:rPr dirty="0">
                <a:solidFill>
                  <a:srgbClr val="000000"/>
                </a:solidFill>
              </a:rPr>
              <a:t>Department</a:t>
            </a:r>
            <a:r>
              <a:rPr spc="-60" dirty="0">
                <a:solidFill>
                  <a:srgbClr val="000000"/>
                </a:solidFill>
              </a:rPr>
              <a:t> </a:t>
            </a:r>
            <a:r>
              <a:rPr dirty="0">
                <a:solidFill>
                  <a:srgbClr val="000000"/>
                </a:solidFill>
              </a:rPr>
              <a:t>of</a:t>
            </a:r>
            <a:r>
              <a:rPr spc="-55" dirty="0">
                <a:solidFill>
                  <a:srgbClr val="000000"/>
                </a:solidFill>
              </a:rPr>
              <a:t> </a:t>
            </a:r>
            <a:r>
              <a:rPr dirty="0"/>
              <a:t>Artificial</a:t>
            </a:r>
            <a:r>
              <a:rPr spc="-60" dirty="0"/>
              <a:t> </a:t>
            </a:r>
            <a:r>
              <a:rPr dirty="0"/>
              <a:t>Intelligence</a:t>
            </a:r>
            <a:r>
              <a:rPr spc="-55" dirty="0"/>
              <a:t> </a:t>
            </a:r>
            <a:r>
              <a:rPr dirty="0"/>
              <a:t>and</a:t>
            </a:r>
            <a:r>
              <a:rPr spc="-60" dirty="0"/>
              <a:t> </a:t>
            </a:r>
            <a:r>
              <a:rPr spc="-20" dirty="0"/>
              <a:t>Data </a:t>
            </a:r>
            <a:r>
              <a:rPr spc="-10" dirty="0"/>
              <a:t>Science</a:t>
            </a:r>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4599" y="1553253"/>
            <a:ext cx="2898140" cy="756920"/>
          </a:xfrm>
          <a:prstGeom prst="rect">
            <a:avLst/>
          </a:prstGeom>
        </p:spPr>
        <p:txBody>
          <a:bodyPr vert="horz" wrap="square" lIns="0" tIns="12700" rIns="0" bIns="0" rtlCol="0">
            <a:spAutoFit/>
          </a:bodyPr>
          <a:lstStyle/>
          <a:p>
            <a:pPr marL="12700">
              <a:lnSpc>
                <a:spcPct val="100000"/>
              </a:lnSpc>
              <a:spcBef>
                <a:spcPts val="100"/>
              </a:spcBef>
            </a:pPr>
            <a:r>
              <a:rPr spc="-10" dirty="0"/>
              <a:t>Abstract</a:t>
            </a:r>
            <a:endParaRPr spc="-10" dirty="0"/>
          </a:p>
        </p:txBody>
      </p:sp>
      <p:sp>
        <p:nvSpPr>
          <p:cNvPr id="7" name="object 7"/>
          <p:cNvSpPr txBox="1"/>
          <p:nvPr/>
        </p:nvSpPr>
        <p:spPr>
          <a:xfrm>
            <a:off x="1371600" y="2628900"/>
            <a:ext cx="15464955" cy="5828665"/>
          </a:xfrm>
          <a:prstGeom prst="rect">
            <a:avLst/>
          </a:prstGeom>
        </p:spPr>
        <p:txBody>
          <a:bodyPr vert="horz" wrap="square" lIns="0" tIns="12065" rIns="0" bIns="0" rtlCol="0">
            <a:spAutoFit/>
          </a:bodyPr>
          <a:lstStyle/>
          <a:p>
            <a:pPr marL="12700" marR="5080" indent="0">
              <a:lnSpc>
                <a:spcPct val="150000"/>
              </a:lnSpc>
              <a:spcBef>
                <a:spcPts val="95"/>
              </a:spcBef>
              <a:buFont typeface="Arial" panose="020B0604020202020204" pitchFamily="34" charset="0"/>
              <a:buNone/>
            </a:pPr>
            <a:r>
              <a:rPr lang="en-US" altLang="en-US" sz="3600" dirty="0">
                <a:latin typeface="Times New Roman" panose="02020603050405020304" charset="0"/>
                <a:cs typeface="Times New Roman" panose="02020603050405020304" charset="0"/>
              </a:rPr>
              <a:t>The Citizen Feedback Policy Sentiment Analysis project applies Big Data analytics to evaluate public opinions on various government policies. Large volumes of citizen feedback are collected, cleaned, and processed through a data pipeline using Apache Spark for distributed computation. TextBlob is used for sentiment classification to identify positive, negative, and neutral opinions. The analyzed insights are visualized through dashboards, enabling policymakers to make informed, data-driven decisions and enhance public service delivery.</a:t>
            </a:r>
            <a:endParaRPr lang="en-US" altLang="en-US" sz="3600" dirty="0">
              <a:latin typeface="Times New Roman" panose="02020603050405020304" charset="0"/>
              <a:cs typeface="Times New Roman" panose="02020603050405020304" charset="0"/>
            </a:endParaRPr>
          </a:p>
        </p:txBody>
      </p:sp>
      <p:sp>
        <p:nvSpPr>
          <p:cNvPr id="8" name="object 8"/>
          <p:cNvSpPr txBox="1">
            <a:spLocks noGrp="1"/>
          </p:cNvSpPr>
          <p:nvPr>
            <p:ph type="sldNum" sz="quarter" idx="7"/>
          </p:nvPr>
        </p:nvSpPr>
        <p:spPr>
          <a:prstGeom prst="rect">
            <a:avLst/>
          </a:prstGeom>
        </p:spPr>
        <p:txBody>
          <a:bodyPr vert="horz" wrap="square" lIns="0" tIns="13970" rIns="0" bIns="0" rtlCol="0">
            <a:spAutoFit/>
          </a:bodyPr>
          <a:lstStyle/>
          <a:p>
            <a:pPr marL="38100">
              <a:lnSpc>
                <a:spcPct val="100000"/>
              </a:lnSpc>
              <a:spcBef>
                <a:spcPts val="110"/>
              </a:spcBef>
            </a:pPr>
            <a:fld id="{81D60167-4931-47E6-BA6A-407CBD079E47}" type="slidenum">
              <a:rPr spc="-50" dirty="0"/>
            </a:fld>
            <a:endParaRPr spc="-50" dirty="0"/>
          </a:p>
        </p:txBody>
      </p:sp>
      <p:sp>
        <p:nvSpPr>
          <p:cNvPr id="10" name="object 10"/>
          <p:cNvSpPr txBox="1">
            <a:spLocks noGrp="1"/>
          </p:cNvSpPr>
          <p:nvPr>
            <p:ph type="ftr" sz="quarter" idx="5"/>
          </p:nvPr>
        </p:nvSpPr>
        <p:spPr>
          <a:xfrm>
            <a:off x="6324600" y="9563100"/>
            <a:ext cx="6840855" cy="297815"/>
          </a:xfrm>
          <a:prstGeom prst="rect">
            <a:avLst/>
          </a:prstGeom>
        </p:spPr>
        <p:txBody>
          <a:bodyPr vert="horz" wrap="square" lIns="0" tIns="29209" rIns="0" bIns="0" rtlCol="0">
            <a:spAutoFit/>
          </a:bodyPr>
          <a:lstStyle/>
          <a:p>
            <a:pPr marL="12700" marR="5080">
              <a:lnSpc>
                <a:spcPts val="2100"/>
              </a:lnSpc>
              <a:spcBef>
                <a:spcPts val="230"/>
              </a:spcBef>
            </a:pPr>
            <a:r>
              <a:rPr dirty="0">
                <a:solidFill>
                  <a:srgbClr val="000000"/>
                </a:solidFill>
              </a:rPr>
              <a:t>Department</a:t>
            </a:r>
            <a:r>
              <a:rPr spc="-60" dirty="0">
                <a:solidFill>
                  <a:srgbClr val="000000"/>
                </a:solidFill>
              </a:rPr>
              <a:t> </a:t>
            </a:r>
            <a:r>
              <a:rPr dirty="0">
                <a:solidFill>
                  <a:srgbClr val="000000"/>
                </a:solidFill>
              </a:rPr>
              <a:t>of</a:t>
            </a:r>
            <a:r>
              <a:rPr spc="-55" dirty="0">
                <a:solidFill>
                  <a:srgbClr val="000000"/>
                </a:solidFill>
              </a:rPr>
              <a:t> </a:t>
            </a:r>
            <a:r>
              <a:rPr dirty="0"/>
              <a:t>Artificial</a:t>
            </a:r>
            <a:r>
              <a:rPr spc="-60" dirty="0"/>
              <a:t> </a:t>
            </a:r>
            <a:r>
              <a:rPr dirty="0"/>
              <a:t>Intelligence</a:t>
            </a:r>
            <a:r>
              <a:rPr spc="-55" dirty="0"/>
              <a:t> </a:t>
            </a:r>
            <a:r>
              <a:rPr dirty="0"/>
              <a:t>and</a:t>
            </a:r>
            <a:r>
              <a:rPr spc="-60" dirty="0"/>
              <a:t> </a:t>
            </a:r>
            <a:r>
              <a:rPr spc="-20" dirty="0"/>
              <a:t>Data </a:t>
            </a:r>
            <a:r>
              <a:rPr spc="-10" dirty="0"/>
              <a:t>Science</a:t>
            </a:r>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0" dirty="0"/>
              <a:t>Architecture</a:t>
            </a:r>
            <a:endParaRPr spc="-20" dirty="0"/>
          </a:p>
        </p:txBody>
      </p:sp>
      <p:sp>
        <p:nvSpPr>
          <p:cNvPr id="4" name="object 4"/>
          <p:cNvSpPr txBox="1">
            <a:spLocks noGrp="1"/>
          </p:cNvSpPr>
          <p:nvPr>
            <p:ph type="sldNum" sz="quarter" idx="7"/>
          </p:nvPr>
        </p:nvSpPr>
        <p:spPr>
          <a:prstGeom prst="rect">
            <a:avLst/>
          </a:prstGeom>
        </p:spPr>
        <p:txBody>
          <a:bodyPr vert="horz" wrap="square" lIns="0" tIns="13970" rIns="0" bIns="0" rtlCol="0">
            <a:spAutoFit/>
          </a:bodyPr>
          <a:lstStyle/>
          <a:p>
            <a:pPr marL="38100">
              <a:lnSpc>
                <a:spcPct val="100000"/>
              </a:lnSpc>
              <a:spcBef>
                <a:spcPts val="110"/>
              </a:spcBef>
            </a:pPr>
            <a:fld id="{81D60167-4931-47E6-BA6A-407CBD079E47}" type="slidenum">
              <a:rPr spc="-50" dirty="0"/>
            </a:fld>
            <a:endParaRPr spc="-50" dirty="0"/>
          </a:p>
        </p:txBody>
      </p:sp>
      <p:sp>
        <p:nvSpPr>
          <p:cNvPr id="10" name="object 10"/>
          <p:cNvSpPr txBox="1">
            <a:spLocks noGrp="1"/>
          </p:cNvSpPr>
          <p:nvPr>
            <p:ph type="ftr" sz="quarter" idx="5"/>
          </p:nvPr>
        </p:nvSpPr>
        <p:spPr>
          <a:xfrm>
            <a:off x="6324600" y="9563100"/>
            <a:ext cx="6840855" cy="297815"/>
          </a:xfrm>
          <a:prstGeom prst="rect">
            <a:avLst/>
          </a:prstGeom>
        </p:spPr>
        <p:txBody>
          <a:bodyPr vert="horz" wrap="square" lIns="0" tIns="29209" rIns="0" bIns="0" rtlCol="0">
            <a:spAutoFit/>
          </a:bodyPr>
          <a:lstStyle/>
          <a:p>
            <a:pPr marL="12700" marR="5080">
              <a:lnSpc>
                <a:spcPts val="2100"/>
              </a:lnSpc>
              <a:spcBef>
                <a:spcPts val="230"/>
              </a:spcBef>
            </a:pPr>
            <a:r>
              <a:rPr dirty="0">
                <a:solidFill>
                  <a:srgbClr val="000000"/>
                </a:solidFill>
              </a:rPr>
              <a:t>Department</a:t>
            </a:r>
            <a:r>
              <a:rPr spc="-60" dirty="0">
                <a:solidFill>
                  <a:srgbClr val="000000"/>
                </a:solidFill>
              </a:rPr>
              <a:t> </a:t>
            </a:r>
            <a:r>
              <a:rPr dirty="0">
                <a:solidFill>
                  <a:srgbClr val="000000"/>
                </a:solidFill>
              </a:rPr>
              <a:t>of</a:t>
            </a:r>
            <a:r>
              <a:rPr spc="-55" dirty="0">
                <a:solidFill>
                  <a:srgbClr val="000000"/>
                </a:solidFill>
              </a:rPr>
              <a:t> </a:t>
            </a:r>
            <a:r>
              <a:rPr dirty="0"/>
              <a:t>Artificial</a:t>
            </a:r>
            <a:r>
              <a:rPr spc="-60" dirty="0"/>
              <a:t> </a:t>
            </a:r>
            <a:r>
              <a:rPr dirty="0"/>
              <a:t>Intelligence</a:t>
            </a:r>
            <a:r>
              <a:rPr spc="-55" dirty="0"/>
              <a:t> </a:t>
            </a:r>
            <a:r>
              <a:rPr dirty="0"/>
              <a:t>and</a:t>
            </a:r>
            <a:r>
              <a:rPr spc="-60" dirty="0"/>
              <a:t> </a:t>
            </a:r>
            <a:r>
              <a:rPr spc="-20" dirty="0"/>
              <a:t>Data </a:t>
            </a:r>
            <a:r>
              <a:rPr spc="-10" dirty="0"/>
              <a:t>Science</a:t>
            </a:r>
            <a:endParaRPr spc="-10" dirty="0"/>
          </a:p>
        </p:txBody>
      </p:sp>
      <p:pic>
        <p:nvPicPr>
          <p:cNvPr id="5" name="Picture 4" descr="diagram-export-10-30-2025-8_46_13-AM"/>
          <p:cNvPicPr>
            <a:picLocks noChangeAspect="1"/>
          </p:cNvPicPr>
          <p:nvPr/>
        </p:nvPicPr>
        <p:blipFill>
          <a:blip r:embed="rId1"/>
          <a:srcRect b="29052"/>
          <a:stretch>
            <a:fillRect/>
          </a:stretch>
        </p:blipFill>
        <p:spPr>
          <a:xfrm>
            <a:off x="1447800" y="3314700"/>
            <a:ext cx="14683105" cy="24472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5553" y="1434463"/>
            <a:ext cx="6294120" cy="756920"/>
          </a:xfrm>
          <a:prstGeom prst="rect">
            <a:avLst/>
          </a:prstGeom>
        </p:spPr>
        <p:txBody>
          <a:bodyPr vert="horz" wrap="square" lIns="0" tIns="12700" rIns="0" bIns="0" rtlCol="0">
            <a:spAutoFit/>
          </a:bodyPr>
          <a:lstStyle/>
          <a:p>
            <a:pPr marL="12700">
              <a:lnSpc>
                <a:spcPct val="100000"/>
              </a:lnSpc>
              <a:spcBef>
                <a:spcPts val="100"/>
              </a:spcBef>
              <a:tabLst>
                <a:tab pos="3052445" algn="l"/>
              </a:tabLst>
            </a:pPr>
            <a:r>
              <a:rPr spc="-10" dirty="0"/>
              <a:t>Modules</a:t>
            </a:r>
            <a:r>
              <a:rPr dirty="0"/>
              <a:t>	</a:t>
            </a:r>
            <a:r>
              <a:rPr spc="-10" dirty="0"/>
              <a:t>Overview</a:t>
            </a:r>
            <a:endParaRPr spc="-10" dirty="0"/>
          </a:p>
        </p:txBody>
      </p:sp>
      <p:pic>
        <p:nvPicPr>
          <p:cNvPr id="3" name="object 3"/>
          <p:cNvPicPr/>
          <p:nvPr/>
        </p:nvPicPr>
        <p:blipFill>
          <a:blip r:embed="rId1" cstate="print"/>
          <a:stretch>
            <a:fillRect/>
          </a:stretch>
        </p:blipFill>
        <p:spPr>
          <a:xfrm>
            <a:off x="1285874" y="3102433"/>
            <a:ext cx="85725" cy="85724"/>
          </a:xfrm>
          <a:prstGeom prst="rect">
            <a:avLst/>
          </a:prstGeom>
        </p:spPr>
      </p:pic>
      <p:pic>
        <p:nvPicPr>
          <p:cNvPr id="4" name="object 4"/>
          <p:cNvPicPr/>
          <p:nvPr/>
        </p:nvPicPr>
        <p:blipFill>
          <a:blip r:embed="rId1" cstate="print"/>
          <a:stretch>
            <a:fillRect/>
          </a:stretch>
        </p:blipFill>
        <p:spPr>
          <a:xfrm>
            <a:off x="1285874" y="4283533"/>
            <a:ext cx="85725" cy="85724"/>
          </a:xfrm>
          <a:prstGeom prst="rect">
            <a:avLst/>
          </a:prstGeom>
        </p:spPr>
      </p:pic>
      <p:pic>
        <p:nvPicPr>
          <p:cNvPr id="5" name="object 5"/>
          <p:cNvPicPr/>
          <p:nvPr/>
        </p:nvPicPr>
        <p:blipFill>
          <a:blip r:embed="rId1" cstate="print"/>
          <a:stretch>
            <a:fillRect/>
          </a:stretch>
        </p:blipFill>
        <p:spPr>
          <a:xfrm>
            <a:off x="1285874" y="5464633"/>
            <a:ext cx="85725" cy="85724"/>
          </a:xfrm>
          <a:prstGeom prst="rect">
            <a:avLst/>
          </a:prstGeom>
        </p:spPr>
      </p:pic>
      <p:pic>
        <p:nvPicPr>
          <p:cNvPr id="6" name="object 6"/>
          <p:cNvPicPr/>
          <p:nvPr/>
        </p:nvPicPr>
        <p:blipFill>
          <a:blip r:embed="rId1" cstate="print"/>
          <a:stretch>
            <a:fillRect/>
          </a:stretch>
        </p:blipFill>
        <p:spPr>
          <a:xfrm>
            <a:off x="1285874" y="6645733"/>
            <a:ext cx="85725" cy="85724"/>
          </a:xfrm>
          <a:prstGeom prst="rect">
            <a:avLst/>
          </a:prstGeom>
        </p:spPr>
      </p:pic>
      <p:pic>
        <p:nvPicPr>
          <p:cNvPr id="7" name="object 7"/>
          <p:cNvPicPr/>
          <p:nvPr/>
        </p:nvPicPr>
        <p:blipFill>
          <a:blip r:embed="rId1" cstate="print"/>
          <a:stretch>
            <a:fillRect/>
          </a:stretch>
        </p:blipFill>
        <p:spPr>
          <a:xfrm>
            <a:off x="1285874" y="7826833"/>
            <a:ext cx="85725" cy="85724"/>
          </a:xfrm>
          <a:prstGeom prst="rect">
            <a:avLst/>
          </a:prstGeom>
        </p:spPr>
      </p:pic>
      <p:sp>
        <p:nvSpPr>
          <p:cNvPr id="8" name="object 8"/>
          <p:cNvSpPr txBox="1">
            <a:spLocks noGrp="1"/>
          </p:cNvSpPr>
          <p:nvPr>
            <p:ph type="body" idx="1"/>
          </p:nvPr>
        </p:nvSpPr>
        <p:spPr>
          <a:xfrm>
            <a:off x="990600" y="2400300"/>
            <a:ext cx="14716760" cy="6371590"/>
          </a:xfrm>
          <a:prstGeom prst="rect">
            <a:avLst/>
          </a:prstGeom>
        </p:spPr>
        <p:txBody>
          <a:bodyPr vert="horz" wrap="square" lIns="0" tIns="363885" rIns="0" bIns="0" rtlCol="0">
            <a:spAutoFit/>
          </a:bodyPr>
          <a:lstStyle/>
          <a:p>
            <a:pPr marL="930910" marR="697230">
              <a:lnSpc>
                <a:spcPct val="149000"/>
              </a:lnSpc>
              <a:spcBef>
                <a:spcPts val="100"/>
              </a:spcBef>
            </a:pPr>
            <a:r>
              <a:rPr lang="en-US" altLang="en-US" b="1" spc="-10" dirty="0">
                <a:latin typeface="Times New Roman" panose="02020603050405020304" charset="0"/>
                <a:cs typeface="Times New Roman" panose="02020603050405020304" charset="0"/>
              </a:rPr>
              <a:t>Data Ingestion Module:</a:t>
            </a:r>
            <a:r>
              <a:rPr lang="en-US" altLang="en-US" spc="-10" dirty="0">
                <a:latin typeface="Times New Roman" panose="02020603050405020304" charset="0"/>
                <a:cs typeface="Times New Roman" panose="02020603050405020304" charset="0"/>
              </a:rPr>
              <a:t> Uploaded and imported citizen feedback CSV data into Databricks FileStore for analysis.</a:t>
            </a:r>
            <a:endParaRPr lang="en-US" altLang="en-US" spc="-10" dirty="0">
              <a:latin typeface="Times New Roman" panose="02020603050405020304" charset="0"/>
              <a:cs typeface="Times New Roman" panose="02020603050405020304" charset="0"/>
            </a:endParaRPr>
          </a:p>
          <a:p>
            <a:pPr marL="930910" marR="697230">
              <a:lnSpc>
                <a:spcPct val="149000"/>
              </a:lnSpc>
              <a:spcBef>
                <a:spcPts val="100"/>
              </a:spcBef>
            </a:pPr>
            <a:r>
              <a:rPr lang="en-US" altLang="en-US" b="1" spc="-10" dirty="0">
                <a:latin typeface="Times New Roman" panose="02020603050405020304" charset="0"/>
                <a:cs typeface="Times New Roman" panose="02020603050405020304" charset="0"/>
              </a:rPr>
              <a:t>Data Storage Module:</a:t>
            </a:r>
            <a:r>
              <a:rPr lang="en-US" altLang="en-US" spc="-10" dirty="0">
                <a:latin typeface="Times New Roman" panose="02020603050405020304" charset="0"/>
                <a:cs typeface="Times New Roman" panose="02020603050405020304" charset="0"/>
              </a:rPr>
              <a:t> Managed data within Databricks workspace using structured storage zones (Bronze, Silver, Gold) to organize raw, cleaned, and analyzed data.</a:t>
            </a:r>
            <a:endParaRPr lang="en-US" altLang="en-US" spc="-10" dirty="0">
              <a:latin typeface="Times New Roman" panose="02020603050405020304" charset="0"/>
              <a:cs typeface="Times New Roman" panose="02020603050405020304" charset="0"/>
            </a:endParaRPr>
          </a:p>
          <a:p>
            <a:pPr marL="930910" marR="697230">
              <a:lnSpc>
                <a:spcPct val="149000"/>
              </a:lnSpc>
              <a:spcBef>
                <a:spcPts val="100"/>
              </a:spcBef>
            </a:pPr>
            <a:r>
              <a:rPr lang="en-US" altLang="en-US" b="1" spc="-10" dirty="0">
                <a:latin typeface="Times New Roman" panose="02020603050405020304" charset="0"/>
                <a:cs typeface="Times New Roman" panose="02020603050405020304" charset="0"/>
              </a:rPr>
              <a:t>Data Processing Module:</a:t>
            </a:r>
            <a:r>
              <a:rPr lang="en-US" altLang="en-US" spc="-10" dirty="0">
                <a:latin typeface="Times New Roman" panose="02020603050405020304" charset="0"/>
                <a:cs typeface="Times New Roman" panose="02020603050405020304" charset="0"/>
              </a:rPr>
              <a:t> Utilized Apache Spark (PySpark) within Databricks notebooks to clean and transform feedback data efficiently.</a:t>
            </a:r>
            <a:endParaRPr lang="en-US" altLang="en-US" spc="-10" dirty="0">
              <a:latin typeface="Times New Roman" panose="02020603050405020304" charset="0"/>
              <a:cs typeface="Times New Roman" panose="02020603050405020304" charset="0"/>
            </a:endParaRPr>
          </a:p>
          <a:p>
            <a:pPr marL="930910" marR="697230">
              <a:lnSpc>
                <a:spcPct val="149000"/>
              </a:lnSpc>
              <a:spcBef>
                <a:spcPts val="100"/>
              </a:spcBef>
            </a:pPr>
            <a:r>
              <a:rPr lang="en-US" altLang="en-US" b="1" spc="-10" dirty="0">
                <a:latin typeface="Times New Roman" panose="02020603050405020304" charset="0"/>
                <a:cs typeface="Times New Roman" panose="02020603050405020304" charset="0"/>
              </a:rPr>
              <a:t>Sentiment Analysis Module:</a:t>
            </a:r>
            <a:r>
              <a:rPr lang="en-US" altLang="en-US" spc="-10" dirty="0">
                <a:latin typeface="Times New Roman" panose="02020603050405020304" charset="0"/>
                <a:cs typeface="Times New Roman" panose="02020603050405020304" charset="0"/>
              </a:rPr>
              <a:t> Applied TextBlob in Databricks to perform sentiment classification as Positive, Negative, or Neutral.</a:t>
            </a:r>
            <a:endParaRPr lang="en-US" altLang="en-US" spc="-10" dirty="0">
              <a:latin typeface="Times New Roman" panose="02020603050405020304" charset="0"/>
              <a:cs typeface="Times New Roman" panose="02020603050405020304" charset="0"/>
            </a:endParaRPr>
          </a:p>
          <a:p>
            <a:pPr marL="930910" marR="697230">
              <a:lnSpc>
                <a:spcPct val="149000"/>
              </a:lnSpc>
              <a:spcBef>
                <a:spcPts val="100"/>
              </a:spcBef>
            </a:pPr>
            <a:r>
              <a:rPr lang="en-US" altLang="en-US" b="1" spc="-10" dirty="0">
                <a:latin typeface="Times New Roman" panose="02020603050405020304" charset="0"/>
                <a:cs typeface="Times New Roman" panose="02020603050405020304" charset="0"/>
              </a:rPr>
              <a:t>Visualization Module:</a:t>
            </a:r>
            <a:r>
              <a:rPr lang="en-US" altLang="en-US" spc="-10" dirty="0">
                <a:latin typeface="Times New Roman" panose="02020603050405020304" charset="0"/>
                <a:cs typeface="Times New Roman" panose="02020603050405020304" charset="0"/>
              </a:rPr>
              <a:t> Used Databricks’ built-in display() functions and matplotlib for visualizing sentiment distribution across policies.</a:t>
            </a:r>
            <a:endParaRPr lang="en-US" altLang="en-US" spc="-10" dirty="0">
              <a:latin typeface="Times New Roman" panose="02020603050405020304" charset="0"/>
              <a:cs typeface="Times New Roman" panose="02020603050405020304" charset="0"/>
            </a:endParaRPr>
          </a:p>
        </p:txBody>
      </p:sp>
      <p:sp>
        <p:nvSpPr>
          <p:cNvPr id="9" name="object 9"/>
          <p:cNvSpPr txBox="1">
            <a:spLocks noGrp="1"/>
          </p:cNvSpPr>
          <p:nvPr>
            <p:ph type="sldNum" sz="quarter" idx="7"/>
          </p:nvPr>
        </p:nvSpPr>
        <p:spPr>
          <a:prstGeom prst="rect">
            <a:avLst/>
          </a:prstGeom>
        </p:spPr>
        <p:txBody>
          <a:bodyPr vert="horz" wrap="square" lIns="0" tIns="13970" rIns="0" bIns="0" rtlCol="0">
            <a:spAutoFit/>
          </a:bodyPr>
          <a:lstStyle/>
          <a:p>
            <a:pPr marL="38100">
              <a:lnSpc>
                <a:spcPct val="100000"/>
              </a:lnSpc>
              <a:spcBef>
                <a:spcPts val="110"/>
              </a:spcBef>
            </a:pPr>
            <a:fld id="{81D60167-4931-47E6-BA6A-407CBD079E47}" type="slidenum">
              <a:rPr spc="-50" dirty="0"/>
            </a:fld>
            <a:endParaRPr spc="-50" dirty="0"/>
          </a:p>
        </p:txBody>
      </p:sp>
      <p:sp>
        <p:nvSpPr>
          <p:cNvPr id="10" name="object 10"/>
          <p:cNvSpPr txBox="1">
            <a:spLocks noGrp="1"/>
          </p:cNvSpPr>
          <p:nvPr>
            <p:ph type="ftr" sz="quarter" idx="5"/>
          </p:nvPr>
        </p:nvSpPr>
        <p:spPr>
          <a:xfrm>
            <a:off x="6324600" y="9563100"/>
            <a:ext cx="6840855" cy="297815"/>
          </a:xfrm>
          <a:prstGeom prst="rect">
            <a:avLst/>
          </a:prstGeom>
        </p:spPr>
        <p:txBody>
          <a:bodyPr vert="horz" wrap="square" lIns="0" tIns="29209" rIns="0" bIns="0" rtlCol="0">
            <a:spAutoFit/>
          </a:bodyPr>
          <a:lstStyle/>
          <a:p>
            <a:pPr marL="12700" marR="5080">
              <a:lnSpc>
                <a:spcPts val="2100"/>
              </a:lnSpc>
              <a:spcBef>
                <a:spcPts val="230"/>
              </a:spcBef>
            </a:pPr>
            <a:r>
              <a:rPr dirty="0">
                <a:solidFill>
                  <a:srgbClr val="000000"/>
                </a:solidFill>
              </a:rPr>
              <a:t>Department</a:t>
            </a:r>
            <a:r>
              <a:rPr spc="-60" dirty="0">
                <a:solidFill>
                  <a:srgbClr val="000000"/>
                </a:solidFill>
              </a:rPr>
              <a:t> </a:t>
            </a:r>
            <a:r>
              <a:rPr dirty="0">
                <a:solidFill>
                  <a:srgbClr val="000000"/>
                </a:solidFill>
              </a:rPr>
              <a:t>of</a:t>
            </a:r>
            <a:r>
              <a:rPr spc="-55" dirty="0">
                <a:solidFill>
                  <a:srgbClr val="000000"/>
                </a:solidFill>
              </a:rPr>
              <a:t> </a:t>
            </a:r>
            <a:r>
              <a:rPr dirty="0"/>
              <a:t>Artificial</a:t>
            </a:r>
            <a:r>
              <a:rPr spc="-60" dirty="0"/>
              <a:t> </a:t>
            </a:r>
            <a:r>
              <a:rPr dirty="0"/>
              <a:t>Intelligence</a:t>
            </a:r>
            <a:r>
              <a:rPr spc="-55" dirty="0"/>
              <a:t> </a:t>
            </a:r>
            <a:r>
              <a:rPr dirty="0"/>
              <a:t>and</a:t>
            </a:r>
            <a:r>
              <a:rPr spc="-60" dirty="0"/>
              <a:t> </a:t>
            </a:r>
            <a:r>
              <a:rPr spc="-20" dirty="0"/>
              <a:t>Data </a:t>
            </a:r>
            <a:r>
              <a:rPr spc="-10" dirty="0"/>
              <a:t>Science</a:t>
            </a:r>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5553" y="1434463"/>
            <a:ext cx="3744595" cy="756920"/>
          </a:xfrm>
          <a:prstGeom prst="rect">
            <a:avLst/>
          </a:prstGeom>
        </p:spPr>
        <p:txBody>
          <a:bodyPr vert="horz" wrap="square" lIns="0" tIns="12700" rIns="0" bIns="0" rtlCol="0">
            <a:spAutoFit/>
          </a:bodyPr>
          <a:lstStyle/>
          <a:p>
            <a:pPr marL="12700">
              <a:lnSpc>
                <a:spcPct val="100000"/>
              </a:lnSpc>
              <a:spcBef>
                <a:spcPts val="100"/>
              </a:spcBef>
              <a:tabLst>
                <a:tab pos="2043430" algn="l"/>
              </a:tabLst>
            </a:pPr>
            <a:r>
              <a:rPr spc="-10" dirty="0"/>
              <a:t>Tools</a:t>
            </a:r>
            <a:r>
              <a:rPr dirty="0"/>
              <a:t>	</a:t>
            </a:r>
            <a:r>
              <a:rPr spc="-20" dirty="0"/>
              <a:t>Used</a:t>
            </a:r>
            <a:endParaRPr spc="-20" dirty="0"/>
          </a:p>
        </p:txBody>
      </p:sp>
      <p:sp>
        <p:nvSpPr>
          <p:cNvPr id="4" name="object 4"/>
          <p:cNvSpPr txBox="1">
            <a:spLocks noGrp="1"/>
          </p:cNvSpPr>
          <p:nvPr>
            <p:ph type="sldNum" sz="quarter" idx="7"/>
          </p:nvPr>
        </p:nvSpPr>
        <p:spPr>
          <a:prstGeom prst="rect">
            <a:avLst/>
          </a:prstGeom>
        </p:spPr>
        <p:txBody>
          <a:bodyPr vert="horz" wrap="square" lIns="0" tIns="13970" rIns="0" bIns="0" rtlCol="0">
            <a:spAutoFit/>
          </a:bodyPr>
          <a:lstStyle/>
          <a:p>
            <a:pPr marL="38100">
              <a:lnSpc>
                <a:spcPct val="100000"/>
              </a:lnSpc>
              <a:spcBef>
                <a:spcPts val="110"/>
              </a:spcBef>
            </a:pPr>
            <a:fld id="{81D60167-4931-47E6-BA6A-407CBD079E47}" type="slidenum">
              <a:rPr spc="-50" dirty="0"/>
            </a:fld>
            <a:endParaRPr spc="-50" dirty="0"/>
          </a:p>
        </p:txBody>
      </p:sp>
      <p:sp>
        <p:nvSpPr>
          <p:cNvPr id="3" name="object 3"/>
          <p:cNvSpPr txBox="1"/>
          <p:nvPr/>
        </p:nvSpPr>
        <p:spPr>
          <a:xfrm>
            <a:off x="1255553" y="2843322"/>
            <a:ext cx="13146247" cy="4171950"/>
          </a:xfrm>
          <a:prstGeom prst="rect">
            <a:avLst/>
          </a:prstGeom>
        </p:spPr>
        <p:txBody>
          <a:bodyPr vert="horz" wrap="square" lIns="0" tIns="17145" rIns="0" bIns="0" rtlCol="0">
            <a:spAutoFit/>
          </a:bodyPr>
          <a:lstStyle/>
          <a:p>
            <a:pPr algn="l">
              <a:lnSpc>
                <a:spcPct val="100000"/>
              </a:lnSpc>
            </a:pPr>
            <a:r>
              <a:rPr lang="en-US" altLang="en-US" sz="3000" b="1" dirty="0">
                <a:latin typeface="Times New Roman" panose="02020603050405020304" charset="0"/>
                <a:cs typeface="Times New Roman" panose="02020603050405020304" charset="0"/>
              </a:rPr>
              <a:t>PySpark:</a:t>
            </a:r>
            <a:r>
              <a:rPr lang="en-US" altLang="en-US" sz="3000" dirty="0">
                <a:latin typeface="Times New Roman" panose="02020603050405020304" charset="0"/>
                <a:cs typeface="Times New Roman" panose="02020603050405020304" charset="0"/>
              </a:rPr>
              <a:t> Used for distributed data processing, cleaning, and transformation within Databricks notebooks.</a:t>
            </a:r>
            <a:endParaRPr lang="en-US" altLang="en-US" sz="3000" dirty="0">
              <a:latin typeface="Times New Roman" panose="02020603050405020304" charset="0"/>
              <a:cs typeface="Times New Roman" panose="02020603050405020304" charset="0"/>
            </a:endParaRPr>
          </a:p>
          <a:p>
            <a:pPr algn="l">
              <a:lnSpc>
                <a:spcPct val="100000"/>
              </a:lnSpc>
            </a:pPr>
            <a:r>
              <a:rPr lang="en-US" altLang="en-US" sz="3000" b="1" dirty="0">
                <a:latin typeface="Times New Roman" panose="02020603050405020304" charset="0"/>
                <a:cs typeface="Times New Roman" panose="02020603050405020304" charset="0"/>
              </a:rPr>
              <a:t>Python:</a:t>
            </a:r>
            <a:r>
              <a:rPr lang="en-US" altLang="en-US" sz="3000" dirty="0">
                <a:latin typeface="Times New Roman" panose="02020603050405020304" charset="0"/>
                <a:cs typeface="Times New Roman" panose="02020603050405020304" charset="0"/>
              </a:rPr>
              <a:t> Utilized for scripting, sentiment analysis using TextBlob, and data visualization.</a:t>
            </a:r>
            <a:endParaRPr lang="en-US" altLang="en-US" sz="3000" dirty="0">
              <a:latin typeface="Times New Roman" panose="02020603050405020304" charset="0"/>
              <a:cs typeface="Times New Roman" panose="02020603050405020304" charset="0"/>
            </a:endParaRPr>
          </a:p>
          <a:p>
            <a:pPr algn="l">
              <a:lnSpc>
                <a:spcPct val="100000"/>
              </a:lnSpc>
            </a:pPr>
            <a:r>
              <a:rPr lang="en-US" altLang="en-US" sz="3000" b="1" dirty="0">
                <a:latin typeface="Times New Roman" panose="02020603050405020304" charset="0"/>
                <a:cs typeface="Times New Roman" panose="02020603050405020304" charset="0"/>
              </a:rPr>
              <a:t>Databricks:</a:t>
            </a:r>
            <a:r>
              <a:rPr lang="en-US" altLang="en-US" sz="3000" dirty="0">
                <a:latin typeface="Times New Roman" panose="02020603050405020304" charset="0"/>
                <a:cs typeface="Times New Roman" panose="02020603050405020304" charset="0"/>
              </a:rPr>
              <a:t> Served as the integrated platform for code development, execution, and managing the complete Big Data workflow.</a:t>
            </a:r>
            <a:endParaRPr lang="en-US" altLang="en-US" sz="3000" dirty="0">
              <a:latin typeface="Times New Roman" panose="02020603050405020304" charset="0"/>
              <a:cs typeface="Times New Roman" panose="02020603050405020304" charset="0"/>
            </a:endParaRPr>
          </a:p>
          <a:p>
            <a:pPr algn="l">
              <a:lnSpc>
                <a:spcPct val="100000"/>
              </a:lnSpc>
            </a:pPr>
            <a:r>
              <a:rPr lang="en-US" altLang="en-US" sz="3000" b="1" dirty="0">
                <a:latin typeface="Times New Roman" panose="02020603050405020304" charset="0"/>
                <a:cs typeface="Times New Roman" panose="02020603050405020304" charset="0"/>
              </a:rPr>
              <a:t>TextBlob:</a:t>
            </a:r>
            <a:r>
              <a:rPr lang="en-US" altLang="en-US" sz="3000" dirty="0">
                <a:latin typeface="Times New Roman" panose="02020603050405020304" charset="0"/>
                <a:cs typeface="Times New Roman" panose="02020603050405020304" charset="0"/>
              </a:rPr>
              <a:t> Applied for Natural Language Processing (NLP) to classify citizen feedback into positive, negative, or neutral sentiments.</a:t>
            </a:r>
            <a:endParaRPr lang="en-US" altLang="en-US" sz="3000" dirty="0">
              <a:latin typeface="Times New Roman" panose="02020603050405020304" charset="0"/>
              <a:cs typeface="Times New Roman" panose="02020603050405020304" charset="0"/>
            </a:endParaRPr>
          </a:p>
          <a:p>
            <a:pPr algn="l">
              <a:lnSpc>
                <a:spcPct val="100000"/>
              </a:lnSpc>
            </a:pPr>
            <a:r>
              <a:rPr lang="en-US" altLang="en-US" sz="3000" b="1" dirty="0">
                <a:latin typeface="Times New Roman" panose="02020603050405020304" charset="0"/>
                <a:cs typeface="Times New Roman" panose="02020603050405020304" charset="0"/>
              </a:rPr>
              <a:t>Matplotlib:</a:t>
            </a:r>
            <a:r>
              <a:rPr lang="en-US" altLang="en-US" sz="3000" dirty="0">
                <a:latin typeface="Times New Roman" panose="02020603050405020304" charset="0"/>
                <a:cs typeface="Times New Roman" panose="02020603050405020304" charset="0"/>
              </a:rPr>
              <a:t> Used to visualize sentiment analysis results and trends through bar charts.</a:t>
            </a:r>
            <a:endParaRPr lang="en-US" altLang="en-US" sz="3000" dirty="0">
              <a:latin typeface="Times New Roman" panose="02020603050405020304" charset="0"/>
              <a:cs typeface="Times New Roman" panose="02020603050405020304" charset="0"/>
            </a:endParaRPr>
          </a:p>
        </p:txBody>
      </p:sp>
      <p:pic>
        <p:nvPicPr>
          <p:cNvPr id="1028"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14958" y="7124783"/>
            <a:ext cx="3556766" cy="18478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atabricks Resources - Webinars, eBook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6025" y="7272675"/>
            <a:ext cx="2952750" cy="15525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7429519"/>
            <a:ext cx="1726093" cy="1895476"/>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10"/>
          <p:cNvSpPr txBox="1">
            <a:spLocks noGrp="1"/>
          </p:cNvSpPr>
          <p:nvPr>
            <p:ph type="ftr" sz="quarter" idx="5"/>
          </p:nvPr>
        </p:nvSpPr>
        <p:spPr>
          <a:xfrm>
            <a:off x="6324600" y="9563100"/>
            <a:ext cx="6840855" cy="297815"/>
          </a:xfrm>
          <a:prstGeom prst="rect">
            <a:avLst/>
          </a:prstGeom>
        </p:spPr>
        <p:txBody>
          <a:bodyPr vert="horz" wrap="square" lIns="0" tIns="29209" rIns="0" bIns="0" rtlCol="0">
            <a:spAutoFit/>
          </a:bodyPr>
          <a:lstStyle/>
          <a:p>
            <a:pPr marL="12700" marR="5080">
              <a:lnSpc>
                <a:spcPts val="2100"/>
              </a:lnSpc>
              <a:spcBef>
                <a:spcPts val="230"/>
              </a:spcBef>
            </a:pPr>
            <a:r>
              <a:rPr dirty="0">
                <a:solidFill>
                  <a:srgbClr val="000000"/>
                </a:solidFill>
              </a:rPr>
              <a:t>Department</a:t>
            </a:r>
            <a:r>
              <a:rPr spc="-60" dirty="0">
                <a:solidFill>
                  <a:srgbClr val="000000"/>
                </a:solidFill>
              </a:rPr>
              <a:t> </a:t>
            </a:r>
            <a:r>
              <a:rPr dirty="0">
                <a:solidFill>
                  <a:srgbClr val="000000"/>
                </a:solidFill>
              </a:rPr>
              <a:t>of</a:t>
            </a:r>
            <a:r>
              <a:rPr spc="-55" dirty="0">
                <a:solidFill>
                  <a:srgbClr val="000000"/>
                </a:solidFill>
              </a:rPr>
              <a:t> </a:t>
            </a:r>
            <a:r>
              <a:rPr dirty="0"/>
              <a:t>Artificial</a:t>
            </a:r>
            <a:r>
              <a:rPr spc="-60" dirty="0"/>
              <a:t> </a:t>
            </a:r>
            <a:r>
              <a:rPr dirty="0"/>
              <a:t>Intelligence</a:t>
            </a:r>
            <a:r>
              <a:rPr spc="-55" dirty="0"/>
              <a:t> </a:t>
            </a:r>
            <a:r>
              <a:rPr dirty="0"/>
              <a:t>and</a:t>
            </a:r>
            <a:r>
              <a:rPr spc="-60" dirty="0"/>
              <a:t> </a:t>
            </a:r>
            <a:r>
              <a:rPr spc="-20" dirty="0"/>
              <a:t>Data </a:t>
            </a:r>
            <a:r>
              <a:rPr spc="-10" dirty="0"/>
              <a:t>Science</a:t>
            </a:r>
            <a:endParaRPr spc="-10" dirty="0"/>
          </a:p>
        </p:txBody>
      </p:sp>
      <p:pic>
        <p:nvPicPr>
          <p:cNvPr id="6" name="Picture 5"/>
          <p:cNvPicPr/>
          <p:nvPr/>
        </p:nvPicPr>
        <p:blipFill>
          <a:blip r:embed="rId4"/>
          <a:stretch>
            <a:fillRect/>
          </a:stretch>
        </p:blipFill>
        <p:spPr>
          <a:xfrm>
            <a:off x="11430000" y="7353300"/>
            <a:ext cx="2159000" cy="1762760"/>
          </a:xfrm>
          <a:prstGeom prst="rect">
            <a:avLst/>
          </a:prstGeom>
        </p:spPr>
      </p:pic>
      <p:pic>
        <p:nvPicPr>
          <p:cNvPr id="7" name="Picture 6"/>
          <p:cNvPicPr/>
          <p:nvPr/>
        </p:nvPicPr>
        <p:blipFill>
          <a:blip r:embed="rId5"/>
          <a:stretch>
            <a:fillRect/>
          </a:stretch>
        </p:blipFill>
        <p:spPr>
          <a:xfrm>
            <a:off x="13760450" y="7200900"/>
            <a:ext cx="2596515" cy="17399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Implementation</a:t>
            </a:r>
            <a:endParaRPr spc="-10" dirty="0"/>
          </a:p>
        </p:txBody>
      </p:sp>
      <p:pic>
        <p:nvPicPr>
          <p:cNvPr id="3" name="object 3"/>
          <p:cNvPicPr/>
          <p:nvPr/>
        </p:nvPicPr>
        <p:blipFill>
          <a:blip r:embed="rId1" cstate="print"/>
          <a:stretch>
            <a:fillRect/>
          </a:stretch>
        </p:blipFill>
        <p:spPr>
          <a:xfrm>
            <a:off x="1128576" y="3112329"/>
            <a:ext cx="88047" cy="88047"/>
          </a:xfrm>
          <a:prstGeom prst="rect">
            <a:avLst/>
          </a:prstGeom>
        </p:spPr>
      </p:pic>
      <p:pic>
        <p:nvPicPr>
          <p:cNvPr id="4" name="object 4"/>
          <p:cNvPicPr/>
          <p:nvPr/>
        </p:nvPicPr>
        <p:blipFill>
          <a:blip r:embed="rId1" cstate="print"/>
          <a:stretch>
            <a:fillRect/>
          </a:stretch>
        </p:blipFill>
        <p:spPr>
          <a:xfrm>
            <a:off x="1128576" y="4364566"/>
            <a:ext cx="88047" cy="88047"/>
          </a:xfrm>
          <a:prstGeom prst="rect">
            <a:avLst/>
          </a:prstGeom>
        </p:spPr>
      </p:pic>
      <p:pic>
        <p:nvPicPr>
          <p:cNvPr id="5" name="object 5"/>
          <p:cNvPicPr/>
          <p:nvPr/>
        </p:nvPicPr>
        <p:blipFill>
          <a:blip r:embed="rId1" cstate="print"/>
          <a:stretch>
            <a:fillRect/>
          </a:stretch>
        </p:blipFill>
        <p:spPr>
          <a:xfrm>
            <a:off x="1128576" y="5616804"/>
            <a:ext cx="88047" cy="88047"/>
          </a:xfrm>
          <a:prstGeom prst="rect">
            <a:avLst/>
          </a:prstGeom>
        </p:spPr>
      </p:pic>
      <p:pic>
        <p:nvPicPr>
          <p:cNvPr id="6" name="object 6"/>
          <p:cNvPicPr/>
          <p:nvPr/>
        </p:nvPicPr>
        <p:blipFill>
          <a:blip r:embed="rId2" cstate="print"/>
          <a:stretch>
            <a:fillRect/>
          </a:stretch>
        </p:blipFill>
        <p:spPr>
          <a:xfrm>
            <a:off x="1128576" y="6242923"/>
            <a:ext cx="88047" cy="88047"/>
          </a:xfrm>
          <a:prstGeom prst="rect">
            <a:avLst/>
          </a:prstGeom>
        </p:spPr>
      </p:pic>
      <p:pic>
        <p:nvPicPr>
          <p:cNvPr id="7" name="object 7"/>
          <p:cNvPicPr/>
          <p:nvPr/>
        </p:nvPicPr>
        <p:blipFill>
          <a:blip r:embed="rId1" cstate="print"/>
          <a:stretch>
            <a:fillRect/>
          </a:stretch>
        </p:blipFill>
        <p:spPr>
          <a:xfrm>
            <a:off x="1128576" y="6869041"/>
            <a:ext cx="88047" cy="88047"/>
          </a:xfrm>
          <a:prstGeom prst="rect">
            <a:avLst/>
          </a:prstGeom>
        </p:spPr>
      </p:pic>
      <p:pic>
        <p:nvPicPr>
          <p:cNvPr id="8" name="object 8"/>
          <p:cNvPicPr/>
          <p:nvPr/>
        </p:nvPicPr>
        <p:blipFill>
          <a:blip r:embed="rId2" cstate="print"/>
          <a:stretch>
            <a:fillRect/>
          </a:stretch>
        </p:blipFill>
        <p:spPr>
          <a:xfrm>
            <a:off x="1128576" y="7495161"/>
            <a:ext cx="88047" cy="88047"/>
          </a:xfrm>
          <a:prstGeom prst="rect">
            <a:avLst/>
          </a:prstGeom>
        </p:spPr>
      </p:pic>
      <p:sp>
        <p:nvSpPr>
          <p:cNvPr id="9" name="object 9"/>
          <p:cNvSpPr txBox="1"/>
          <p:nvPr/>
        </p:nvSpPr>
        <p:spPr>
          <a:xfrm>
            <a:off x="1362288" y="2680913"/>
            <a:ext cx="15377160" cy="6247130"/>
          </a:xfrm>
          <a:prstGeom prst="rect">
            <a:avLst/>
          </a:prstGeom>
        </p:spPr>
        <p:txBody>
          <a:bodyPr vert="horz" wrap="square" lIns="0" tIns="12065" rIns="0" bIns="0" rtlCol="0">
            <a:spAutoFit/>
          </a:bodyPr>
          <a:lstStyle/>
          <a:p>
            <a:pPr marL="12700" marR="41275">
              <a:lnSpc>
                <a:spcPct val="149000"/>
              </a:lnSpc>
              <a:spcBef>
                <a:spcPts val="95"/>
              </a:spcBef>
            </a:pPr>
            <a:r>
              <a:rPr lang="en-US" altLang="en-US" sz="3000" b="1">
                <a:latin typeface="Times New Roman" panose="02020603050405020304" charset="0"/>
                <a:cs typeface="Times New Roman" panose="02020603050405020304" charset="0"/>
              </a:rPr>
              <a:t>Data Ingestion:</a:t>
            </a:r>
            <a:r>
              <a:rPr lang="en-US" altLang="en-US" sz="3000">
                <a:latin typeface="Times New Roman" panose="02020603050405020304" charset="0"/>
                <a:cs typeface="Times New Roman" panose="02020603050405020304" charset="0"/>
              </a:rPr>
              <a:t> Uploaded citizen feedback CSV file into Databricks FileStore for analysis.</a:t>
            </a:r>
            <a:endParaRPr lang="en-US" altLang="en-US" sz="3000">
              <a:latin typeface="Times New Roman" panose="02020603050405020304" charset="0"/>
              <a:cs typeface="Times New Roman" panose="02020603050405020304" charset="0"/>
            </a:endParaRPr>
          </a:p>
          <a:p>
            <a:pPr marL="12700" marR="41275">
              <a:lnSpc>
                <a:spcPct val="149000"/>
              </a:lnSpc>
              <a:spcBef>
                <a:spcPts val="95"/>
              </a:spcBef>
            </a:pPr>
            <a:r>
              <a:rPr lang="en-US" altLang="en-US" sz="3000" b="1">
                <a:latin typeface="Times New Roman" panose="02020603050405020304" charset="0"/>
                <a:cs typeface="Times New Roman" panose="02020603050405020304" charset="0"/>
              </a:rPr>
              <a:t>Data Storage:</a:t>
            </a:r>
            <a:r>
              <a:rPr lang="en-US" altLang="en-US" sz="3000">
                <a:latin typeface="Times New Roman" panose="02020603050405020304" charset="0"/>
                <a:cs typeface="Times New Roman" panose="02020603050405020304" charset="0"/>
              </a:rPr>
              <a:t> Organized data within structured zones — Bronze (raw), Silver (cleaned), and Gold (sentiment results) — simulating a Big Data pipeline.</a:t>
            </a:r>
            <a:endParaRPr lang="en-US" altLang="en-US" sz="3000">
              <a:latin typeface="Times New Roman" panose="02020603050405020304" charset="0"/>
              <a:cs typeface="Times New Roman" panose="02020603050405020304" charset="0"/>
            </a:endParaRPr>
          </a:p>
          <a:p>
            <a:pPr marL="12700" marR="41275">
              <a:lnSpc>
                <a:spcPct val="149000"/>
              </a:lnSpc>
              <a:spcBef>
                <a:spcPts val="95"/>
              </a:spcBef>
            </a:pPr>
            <a:r>
              <a:rPr lang="en-US" altLang="en-US" sz="3000" b="1">
                <a:latin typeface="Times New Roman" panose="02020603050405020304" charset="0"/>
                <a:cs typeface="Times New Roman" panose="02020603050405020304" charset="0"/>
              </a:rPr>
              <a:t>Data Processing:</a:t>
            </a:r>
            <a:r>
              <a:rPr lang="en-US" altLang="en-US" sz="3000">
                <a:latin typeface="Times New Roman" panose="02020603050405020304" charset="0"/>
                <a:cs typeface="Times New Roman" panose="02020603050405020304" charset="0"/>
              </a:rPr>
              <a:t> Used PySpark in Databricks notebooks to clean, transform, and prepare feedback data for analysis.</a:t>
            </a:r>
            <a:endParaRPr lang="en-US" altLang="en-US" sz="3000">
              <a:latin typeface="Times New Roman" panose="02020603050405020304" charset="0"/>
              <a:cs typeface="Times New Roman" panose="02020603050405020304" charset="0"/>
            </a:endParaRPr>
          </a:p>
          <a:p>
            <a:pPr marL="12700" marR="41275">
              <a:lnSpc>
                <a:spcPct val="149000"/>
              </a:lnSpc>
              <a:spcBef>
                <a:spcPts val="95"/>
              </a:spcBef>
            </a:pPr>
            <a:r>
              <a:rPr lang="en-US" altLang="en-US" sz="3000" b="1">
                <a:latin typeface="Times New Roman" panose="02020603050405020304" charset="0"/>
                <a:cs typeface="Times New Roman" panose="02020603050405020304" charset="0"/>
              </a:rPr>
              <a:t>Sentiment Analysis:</a:t>
            </a:r>
            <a:r>
              <a:rPr lang="en-US" altLang="en-US" sz="3000">
                <a:latin typeface="Times New Roman" panose="02020603050405020304" charset="0"/>
                <a:cs typeface="Times New Roman" panose="02020603050405020304" charset="0"/>
              </a:rPr>
              <a:t> Applied TextBlob for Natural Language Processing (NLP) to classify each feedback as Positive, Negative, or Neutral.</a:t>
            </a:r>
            <a:endParaRPr lang="en-US" altLang="en-US" sz="3000">
              <a:latin typeface="Times New Roman" panose="02020603050405020304" charset="0"/>
              <a:cs typeface="Times New Roman" panose="02020603050405020304" charset="0"/>
            </a:endParaRPr>
          </a:p>
          <a:p>
            <a:pPr marL="12700" marR="41275">
              <a:lnSpc>
                <a:spcPct val="149000"/>
              </a:lnSpc>
              <a:spcBef>
                <a:spcPts val="95"/>
              </a:spcBef>
            </a:pPr>
            <a:r>
              <a:rPr lang="en-US" altLang="en-US" sz="3000" b="1">
                <a:latin typeface="Times New Roman" panose="02020603050405020304" charset="0"/>
                <a:cs typeface="Times New Roman" panose="02020603050405020304" charset="0"/>
              </a:rPr>
              <a:t>Visualization:</a:t>
            </a:r>
            <a:r>
              <a:rPr lang="en-US" altLang="en-US" sz="3000">
                <a:latin typeface="Times New Roman" panose="02020603050405020304" charset="0"/>
                <a:cs typeface="Times New Roman" panose="02020603050405020304" charset="0"/>
              </a:rPr>
              <a:t> Utilized Databricks display() and Matplotlib to visualize sentiment distribution and policy-wise insights through bar charts.</a:t>
            </a:r>
            <a:endParaRPr lang="en-US" altLang="en-US" sz="3000">
              <a:latin typeface="Times New Roman" panose="02020603050405020304" charset="0"/>
              <a:cs typeface="Times New Roman" panose="02020603050405020304" charset="0"/>
            </a:endParaRPr>
          </a:p>
        </p:txBody>
      </p:sp>
      <p:sp>
        <p:nvSpPr>
          <p:cNvPr id="10" name="object 10"/>
          <p:cNvSpPr txBox="1">
            <a:spLocks noGrp="1"/>
          </p:cNvSpPr>
          <p:nvPr>
            <p:ph type="sldNum" sz="quarter" idx="7"/>
          </p:nvPr>
        </p:nvSpPr>
        <p:spPr>
          <a:prstGeom prst="rect">
            <a:avLst/>
          </a:prstGeom>
        </p:spPr>
        <p:txBody>
          <a:bodyPr vert="horz" wrap="square" lIns="0" tIns="13970" rIns="0" bIns="0" rtlCol="0">
            <a:spAutoFit/>
          </a:bodyPr>
          <a:lstStyle/>
          <a:p>
            <a:pPr marL="38100">
              <a:lnSpc>
                <a:spcPct val="100000"/>
              </a:lnSpc>
              <a:spcBef>
                <a:spcPts val="110"/>
              </a:spcBef>
            </a:pPr>
            <a:fld id="{81D60167-4931-47E6-BA6A-407CBD079E47}" type="slidenum">
              <a:rPr spc="-50" dirty="0"/>
            </a:fld>
            <a:endParaRPr spc="-50" dirty="0"/>
          </a:p>
        </p:txBody>
      </p:sp>
      <p:sp>
        <p:nvSpPr>
          <p:cNvPr id="12" name="object 10"/>
          <p:cNvSpPr txBox="1">
            <a:spLocks noGrp="1"/>
          </p:cNvSpPr>
          <p:nvPr>
            <p:ph type="ftr" sz="quarter" idx="5"/>
          </p:nvPr>
        </p:nvSpPr>
        <p:spPr>
          <a:xfrm>
            <a:off x="6324600" y="9563100"/>
            <a:ext cx="6840855" cy="297815"/>
          </a:xfrm>
          <a:prstGeom prst="rect">
            <a:avLst/>
          </a:prstGeom>
        </p:spPr>
        <p:txBody>
          <a:bodyPr vert="horz" wrap="square" lIns="0" tIns="29209" rIns="0" bIns="0" rtlCol="0">
            <a:spAutoFit/>
          </a:bodyPr>
          <a:lstStyle/>
          <a:p>
            <a:pPr marL="12700" marR="5080">
              <a:lnSpc>
                <a:spcPts val="2100"/>
              </a:lnSpc>
              <a:spcBef>
                <a:spcPts val="230"/>
              </a:spcBef>
            </a:pPr>
            <a:r>
              <a:rPr dirty="0">
                <a:solidFill>
                  <a:srgbClr val="000000"/>
                </a:solidFill>
              </a:rPr>
              <a:t>Department</a:t>
            </a:r>
            <a:r>
              <a:rPr spc="-60" dirty="0">
                <a:solidFill>
                  <a:srgbClr val="000000"/>
                </a:solidFill>
              </a:rPr>
              <a:t> </a:t>
            </a:r>
            <a:r>
              <a:rPr dirty="0">
                <a:solidFill>
                  <a:srgbClr val="000000"/>
                </a:solidFill>
              </a:rPr>
              <a:t>of</a:t>
            </a:r>
            <a:r>
              <a:rPr spc="-55" dirty="0">
                <a:solidFill>
                  <a:srgbClr val="000000"/>
                </a:solidFill>
              </a:rPr>
              <a:t> </a:t>
            </a:r>
            <a:r>
              <a:rPr dirty="0"/>
              <a:t>Artificial</a:t>
            </a:r>
            <a:r>
              <a:rPr spc="-60" dirty="0"/>
              <a:t> </a:t>
            </a:r>
            <a:r>
              <a:rPr dirty="0"/>
              <a:t>Intelligence</a:t>
            </a:r>
            <a:r>
              <a:rPr spc="-55" dirty="0"/>
              <a:t> </a:t>
            </a:r>
            <a:r>
              <a:rPr dirty="0"/>
              <a:t>and</a:t>
            </a:r>
            <a:r>
              <a:rPr spc="-60" dirty="0"/>
              <a:t> </a:t>
            </a:r>
            <a:r>
              <a:rPr spc="-20" dirty="0"/>
              <a:t>Data </a:t>
            </a:r>
            <a:r>
              <a:rPr spc="-10" dirty="0"/>
              <a:t>Science</a:t>
            </a:r>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5553" y="1434463"/>
            <a:ext cx="8328025" cy="756920"/>
          </a:xfrm>
          <a:prstGeom prst="rect">
            <a:avLst/>
          </a:prstGeom>
        </p:spPr>
        <p:txBody>
          <a:bodyPr vert="horz" wrap="square" lIns="0" tIns="12700" rIns="0" bIns="0" rtlCol="0">
            <a:spAutoFit/>
          </a:bodyPr>
          <a:lstStyle/>
          <a:p>
            <a:pPr marL="12700">
              <a:lnSpc>
                <a:spcPct val="100000"/>
              </a:lnSpc>
              <a:spcBef>
                <a:spcPts val="100"/>
              </a:spcBef>
              <a:tabLst>
                <a:tab pos="3910965" algn="l"/>
              </a:tabLst>
            </a:pPr>
            <a:r>
              <a:rPr spc="-10" dirty="0"/>
              <a:t>Dashboard</a:t>
            </a:r>
            <a:r>
              <a:rPr dirty="0"/>
              <a:t>	</a:t>
            </a:r>
            <a:r>
              <a:rPr spc="-10" dirty="0"/>
              <a:t>Visualization</a:t>
            </a:r>
            <a:endParaRPr spc="-10" dirty="0"/>
          </a:p>
        </p:txBody>
      </p:sp>
      <p:sp>
        <p:nvSpPr>
          <p:cNvPr id="4" name="object 4"/>
          <p:cNvSpPr txBox="1">
            <a:spLocks noGrp="1"/>
          </p:cNvSpPr>
          <p:nvPr>
            <p:ph type="sldNum" sz="quarter" idx="7"/>
          </p:nvPr>
        </p:nvSpPr>
        <p:spPr>
          <a:prstGeom prst="rect">
            <a:avLst/>
          </a:prstGeom>
        </p:spPr>
        <p:txBody>
          <a:bodyPr vert="horz" wrap="square" lIns="0" tIns="13970" rIns="0" bIns="0" rtlCol="0">
            <a:spAutoFit/>
          </a:bodyPr>
          <a:lstStyle/>
          <a:p>
            <a:pPr marL="38100">
              <a:lnSpc>
                <a:spcPct val="100000"/>
              </a:lnSpc>
              <a:spcBef>
                <a:spcPts val="110"/>
              </a:spcBef>
            </a:pPr>
            <a:fld id="{81D60167-4931-47E6-BA6A-407CBD079E47}" type="slidenum">
              <a:rPr spc="-50" dirty="0"/>
            </a:fld>
            <a:endParaRPr spc="-50" dirty="0"/>
          </a:p>
        </p:txBody>
      </p:sp>
      <p:pic>
        <p:nvPicPr>
          <p:cNvPr id="7" name="Picture 6"/>
          <p:cNvPicPr>
            <a:picLocks noChangeAspect="1"/>
          </p:cNvPicPr>
          <p:nvPr/>
        </p:nvPicPr>
        <p:blipFill>
          <a:blip r:embed="rId1"/>
          <a:stretch>
            <a:fillRect/>
          </a:stretch>
        </p:blipFill>
        <p:spPr>
          <a:xfrm>
            <a:off x="1215709" y="2780779"/>
            <a:ext cx="14786292" cy="6470674"/>
          </a:xfrm>
          <a:prstGeom prst="rect">
            <a:avLst/>
          </a:prstGeom>
        </p:spPr>
      </p:pic>
      <p:sp>
        <p:nvSpPr>
          <p:cNvPr id="10" name="object 10"/>
          <p:cNvSpPr txBox="1">
            <a:spLocks noGrp="1"/>
          </p:cNvSpPr>
          <p:nvPr>
            <p:ph type="ftr" sz="quarter" idx="5"/>
          </p:nvPr>
        </p:nvSpPr>
        <p:spPr>
          <a:xfrm>
            <a:off x="6324600" y="9563100"/>
            <a:ext cx="6840855" cy="297815"/>
          </a:xfrm>
          <a:prstGeom prst="rect">
            <a:avLst/>
          </a:prstGeom>
        </p:spPr>
        <p:txBody>
          <a:bodyPr vert="horz" wrap="square" lIns="0" tIns="29209" rIns="0" bIns="0" rtlCol="0">
            <a:spAutoFit/>
          </a:bodyPr>
          <a:lstStyle/>
          <a:p>
            <a:pPr marL="12700" marR="5080">
              <a:lnSpc>
                <a:spcPts val="2100"/>
              </a:lnSpc>
              <a:spcBef>
                <a:spcPts val="230"/>
              </a:spcBef>
            </a:pPr>
            <a:r>
              <a:rPr dirty="0">
                <a:solidFill>
                  <a:srgbClr val="000000"/>
                </a:solidFill>
              </a:rPr>
              <a:t>Department</a:t>
            </a:r>
            <a:r>
              <a:rPr spc="-60" dirty="0">
                <a:solidFill>
                  <a:srgbClr val="000000"/>
                </a:solidFill>
              </a:rPr>
              <a:t> </a:t>
            </a:r>
            <a:r>
              <a:rPr dirty="0">
                <a:solidFill>
                  <a:srgbClr val="000000"/>
                </a:solidFill>
              </a:rPr>
              <a:t>of</a:t>
            </a:r>
            <a:r>
              <a:rPr spc="-55" dirty="0">
                <a:solidFill>
                  <a:srgbClr val="000000"/>
                </a:solidFill>
              </a:rPr>
              <a:t> </a:t>
            </a:r>
            <a:r>
              <a:rPr dirty="0"/>
              <a:t>Artificial</a:t>
            </a:r>
            <a:r>
              <a:rPr spc="-60" dirty="0"/>
              <a:t> </a:t>
            </a:r>
            <a:r>
              <a:rPr dirty="0"/>
              <a:t>Intelligence</a:t>
            </a:r>
            <a:r>
              <a:rPr spc="-55" dirty="0"/>
              <a:t> </a:t>
            </a:r>
            <a:r>
              <a:rPr dirty="0"/>
              <a:t>and</a:t>
            </a:r>
            <a:r>
              <a:rPr spc="-60" dirty="0"/>
              <a:t> </a:t>
            </a:r>
            <a:r>
              <a:rPr spc="-20" dirty="0"/>
              <a:t>Data </a:t>
            </a:r>
            <a:r>
              <a:rPr spc="-10" dirty="0"/>
              <a:t>Science</a:t>
            </a:r>
            <a:endParaRPr spc="-1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Results</a:t>
            </a:r>
            <a:endParaRPr spc="-10" dirty="0"/>
          </a:p>
        </p:txBody>
      </p:sp>
      <p:sp>
        <p:nvSpPr>
          <p:cNvPr id="7" name="object 7"/>
          <p:cNvSpPr txBox="1"/>
          <p:nvPr/>
        </p:nvSpPr>
        <p:spPr>
          <a:xfrm>
            <a:off x="1752600" y="2857500"/>
            <a:ext cx="13104495" cy="6708140"/>
          </a:xfrm>
          <a:prstGeom prst="rect">
            <a:avLst/>
          </a:prstGeom>
        </p:spPr>
        <p:txBody>
          <a:bodyPr vert="horz" wrap="square" lIns="0" tIns="223520" rIns="0" bIns="0" rtlCol="0">
            <a:spAutoFit/>
          </a:bodyPr>
          <a:lstStyle/>
          <a:p>
            <a:pPr marL="457200" marR="5080" indent="-457200">
              <a:lnSpc>
                <a:spcPct val="149000"/>
              </a:lnSpc>
              <a:spcBef>
                <a:spcPts val="100"/>
              </a:spcBef>
              <a:buFont typeface="Arial" panose="020B0604020202020204" pitchFamily="34" charset="0"/>
              <a:buChar char="•"/>
            </a:pPr>
            <a:r>
              <a:rPr lang="en-US" altLang="en-US" sz="2800" dirty="0">
                <a:latin typeface="Times New Roman" panose="02020603050405020304" charset="0"/>
                <a:cs typeface="Times New Roman" panose="02020603050405020304" charset="0"/>
                <a:sym typeface="+mn-ea"/>
              </a:rPr>
              <a:t>Classified citizen feedback into three sentiment categories: Positive, Negative, and Neutral using TextBlob in Databricks.</a:t>
            </a:r>
            <a:endParaRPr lang="en-US" altLang="en-US" sz="2800" dirty="0">
              <a:latin typeface="Times New Roman" panose="02020603050405020304" charset="0"/>
              <a:cs typeface="Times New Roman" panose="02020603050405020304" charset="0"/>
            </a:endParaRPr>
          </a:p>
          <a:p>
            <a:pPr marL="457200" marR="5080" indent="-457200">
              <a:lnSpc>
                <a:spcPct val="149000"/>
              </a:lnSpc>
              <a:spcBef>
                <a:spcPts val="100"/>
              </a:spcBef>
              <a:buFont typeface="Arial" panose="020B0604020202020204" pitchFamily="34" charset="0"/>
              <a:buChar char="•"/>
            </a:pPr>
            <a:r>
              <a:rPr lang="en-US" altLang="en-US" sz="2800" dirty="0">
                <a:latin typeface="Times New Roman" panose="02020603050405020304" charset="0"/>
                <a:cs typeface="Times New Roman" panose="02020603050405020304" charset="0"/>
                <a:sym typeface="+mn-ea"/>
              </a:rPr>
              <a:t>Generated policy-wise sentiment counts using PySpark groupBy() operations.</a:t>
            </a:r>
            <a:endParaRPr lang="en-US" altLang="en-US" sz="2800" dirty="0">
              <a:latin typeface="Times New Roman" panose="02020603050405020304" charset="0"/>
              <a:cs typeface="Times New Roman" panose="02020603050405020304" charset="0"/>
            </a:endParaRPr>
          </a:p>
          <a:p>
            <a:pPr marL="457200" marR="5080" indent="-457200">
              <a:lnSpc>
                <a:spcPct val="149000"/>
              </a:lnSpc>
              <a:spcBef>
                <a:spcPts val="100"/>
              </a:spcBef>
              <a:buFont typeface="Arial" panose="020B0604020202020204" pitchFamily="34" charset="0"/>
              <a:buChar char="•"/>
            </a:pPr>
            <a:r>
              <a:rPr lang="en-US" altLang="en-US" sz="2800" dirty="0">
                <a:latin typeface="Times New Roman" panose="02020603050405020304" charset="0"/>
                <a:cs typeface="Times New Roman" panose="02020603050405020304" charset="0"/>
                <a:sym typeface="+mn-ea"/>
              </a:rPr>
              <a:t>Visualized sentiment distribution across policies through bar charts using Matplotlib and Databricks’ built-in display() feature.</a:t>
            </a:r>
            <a:endParaRPr lang="en-US" altLang="en-US" sz="2800" dirty="0">
              <a:latin typeface="Times New Roman" panose="02020603050405020304" charset="0"/>
              <a:cs typeface="Times New Roman" panose="02020603050405020304" charset="0"/>
            </a:endParaRPr>
          </a:p>
          <a:p>
            <a:pPr marL="457200" marR="5080" indent="-457200">
              <a:lnSpc>
                <a:spcPct val="149000"/>
              </a:lnSpc>
              <a:spcBef>
                <a:spcPts val="100"/>
              </a:spcBef>
              <a:buFont typeface="Arial" panose="020B0604020202020204" pitchFamily="34" charset="0"/>
              <a:buChar char="•"/>
            </a:pPr>
            <a:r>
              <a:rPr lang="en-US" altLang="en-US" sz="2800" dirty="0">
                <a:latin typeface="Times New Roman" panose="02020603050405020304" charset="0"/>
                <a:cs typeface="Times New Roman" panose="02020603050405020304" charset="0"/>
                <a:sym typeface="+mn-ea"/>
              </a:rPr>
              <a:t>Identified key insights such as policies with the highest positive sentiment and those with more negative feedback, helping policymakers focus on improvement areas.</a:t>
            </a:r>
            <a:endParaRPr lang="en-US" altLang="en-US" sz="2800" dirty="0">
              <a:latin typeface="Times New Roman" panose="02020603050405020304" charset="0"/>
              <a:cs typeface="Times New Roman" panose="02020603050405020304" charset="0"/>
            </a:endParaRPr>
          </a:p>
          <a:p>
            <a:pPr marL="457200" marR="5080" indent="-457200">
              <a:lnSpc>
                <a:spcPct val="149000"/>
              </a:lnSpc>
              <a:spcBef>
                <a:spcPts val="100"/>
              </a:spcBef>
              <a:buFont typeface="Arial" panose="020B0604020202020204" pitchFamily="34" charset="0"/>
              <a:buChar char="•"/>
            </a:pPr>
            <a:r>
              <a:rPr lang="en-US" altLang="en-US" sz="2800" dirty="0">
                <a:latin typeface="Times New Roman" panose="02020603050405020304" charset="0"/>
                <a:cs typeface="Times New Roman" panose="02020603050405020304" charset="0"/>
                <a:sym typeface="+mn-ea"/>
              </a:rPr>
              <a:t>Produced a summary dataset (Gold layer) containing analyzed results for further visualization and reporting.</a:t>
            </a:r>
            <a:endParaRPr lang="en-US" altLang="en-US" sz="2800" dirty="0">
              <a:latin typeface="Times New Roman" panose="02020603050405020304" charset="0"/>
              <a:cs typeface="Times New Roman" panose="02020603050405020304" charset="0"/>
            </a:endParaRPr>
          </a:p>
          <a:p>
            <a:pPr marL="12700">
              <a:lnSpc>
                <a:spcPct val="100000"/>
              </a:lnSpc>
              <a:spcBef>
                <a:spcPts val="1760"/>
              </a:spcBef>
            </a:pPr>
            <a:endParaRPr sz="2800" dirty="0">
              <a:latin typeface="Calibri" panose="020F0502020204030204"/>
              <a:cs typeface="Calibri" panose="020F0502020204030204"/>
            </a:endParaRPr>
          </a:p>
        </p:txBody>
      </p:sp>
      <p:sp>
        <p:nvSpPr>
          <p:cNvPr id="8" name="object 8"/>
          <p:cNvSpPr txBox="1">
            <a:spLocks noGrp="1"/>
          </p:cNvSpPr>
          <p:nvPr>
            <p:ph type="sldNum" sz="quarter" idx="7"/>
          </p:nvPr>
        </p:nvSpPr>
        <p:spPr>
          <a:prstGeom prst="rect">
            <a:avLst/>
          </a:prstGeom>
        </p:spPr>
        <p:txBody>
          <a:bodyPr vert="horz" wrap="square" lIns="0" tIns="13970" rIns="0" bIns="0" rtlCol="0">
            <a:spAutoFit/>
          </a:bodyPr>
          <a:lstStyle/>
          <a:p>
            <a:pPr marL="38100">
              <a:lnSpc>
                <a:spcPct val="100000"/>
              </a:lnSpc>
              <a:spcBef>
                <a:spcPts val="110"/>
              </a:spcBef>
            </a:pPr>
            <a:fld id="{81D60167-4931-47E6-BA6A-407CBD079E47}" type="slidenum">
              <a:rPr spc="-50" dirty="0"/>
            </a:fld>
            <a:endParaRPr spc="-50" dirty="0"/>
          </a:p>
        </p:txBody>
      </p:sp>
      <p:sp>
        <p:nvSpPr>
          <p:cNvPr id="10" name="object 10"/>
          <p:cNvSpPr txBox="1">
            <a:spLocks noGrp="1"/>
          </p:cNvSpPr>
          <p:nvPr>
            <p:ph type="ftr" sz="quarter" idx="5"/>
          </p:nvPr>
        </p:nvSpPr>
        <p:spPr>
          <a:xfrm>
            <a:off x="6324600" y="9563100"/>
            <a:ext cx="6840855" cy="297815"/>
          </a:xfrm>
          <a:prstGeom prst="rect">
            <a:avLst/>
          </a:prstGeom>
        </p:spPr>
        <p:txBody>
          <a:bodyPr vert="horz" wrap="square" lIns="0" tIns="29209" rIns="0" bIns="0" rtlCol="0">
            <a:spAutoFit/>
          </a:bodyPr>
          <a:lstStyle/>
          <a:p>
            <a:pPr marL="12700" marR="5080">
              <a:lnSpc>
                <a:spcPts val="2100"/>
              </a:lnSpc>
              <a:spcBef>
                <a:spcPts val="230"/>
              </a:spcBef>
            </a:pPr>
            <a:r>
              <a:rPr dirty="0">
                <a:solidFill>
                  <a:srgbClr val="000000"/>
                </a:solidFill>
              </a:rPr>
              <a:t>Department</a:t>
            </a:r>
            <a:r>
              <a:rPr spc="-60" dirty="0">
                <a:solidFill>
                  <a:srgbClr val="000000"/>
                </a:solidFill>
              </a:rPr>
              <a:t> </a:t>
            </a:r>
            <a:r>
              <a:rPr dirty="0">
                <a:solidFill>
                  <a:srgbClr val="000000"/>
                </a:solidFill>
              </a:rPr>
              <a:t>of</a:t>
            </a:r>
            <a:r>
              <a:rPr spc="-55" dirty="0">
                <a:solidFill>
                  <a:srgbClr val="000000"/>
                </a:solidFill>
              </a:rPr>
              <a:t> </a:t>
            </a:r>
            <a:r>
              <a:rPr dirty="0"/>
              <a:t>Artificial</a:t>
            </a:r>
            <a:r>
              <a:rPr spc="-60" dirty="0"/>
              <a:t> </a:t>
            </a:r>
            <a:r>
              <a:rPr dirty="0"/>
              <a:t>Intelligence</a:t>
            </a:r>
            <a:r>
              <a:rPr spc="-55" dirty="0"/>
              <a:t> </a:t>
            </a:r>
            <a:r>
              <a:rPr dirty="0"/>
              <a:t>and</a:t>
            </a:r>
            <a:r>
              <a:rPr spc="-60" dirty="0"/>
              <a:t> </a:t>
            </a:r>
            <a:r>
              <a:rPr spc="-20" dirty="0"/>
              <a:t>Data </a:t>
            </a:r>
            <a:r>
              <a:rPr spc="-10" dirty="0"/>
              <a:t>Science</a:t>
            </a:r>
            <a:endParaRPr spc="-1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5413</Words>
  <Application>WPS Presentation</Application>
  <PresentationFormat>Custom</PresentationFormat>
  <Paragraphs>120</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SimSun</vt:lpstr>
      <vt:lpstr>Wingdings</vt:lpstr>
      <vt:lpstr>Verdana</vt:lpstr>
      <vt:lpstr>Calibri</vt:lpstr>
      <vt:lpstr>Times New Roman</vt:lpstr>
      <vt:lpstr>Microsoft YaHei</vt:lpstr>
      <vt:lpstr>Arial Unicode MS</vt:lpstr>
      <vt:lpstr>Office Theme</vt:lpstr>
      <vt:lpstr>Department of Artificial Intelligence and Data Science</vt:lpstr>
      <vt:lpstr>Introduction</vt:lpstr>
      <vt:lpstr>Abstract</vt:lpstr>
      <vt:lpstr>Architecture</vt:lpstr>
      <vt:lpstr>Modules	Overview</vt:lpstr>
      <vt:lpstr>Tools	Used</vt:lpstr>
      <vt:lpstr>Implementation</vt:lpstr>
      <vt:lpstr>Dashboard	Visualization</vt:lpstr>
      <vt:lpstr>Results</vt:lpstr>
      <vt:lpstr>Conclusion	&amp;	Future	Scope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final ppt.pptx</dc:title>
  <dc:creator>Dilli Ganesh Rishi</dc:creator>
  <cp:keywords>DAG1_W9p7qM,BAGVbjtKGTo,0</cp:keywords>
  <cp:lastModifiedBy>Sabharishraja 143</cp:lastModifiedBy>
  <cp:revision>4</cp:revision>
  <dcterms:created xsi:type="dcterms:W3CDTF">2025-10-16T22:02:00Z</dcterms:created>
  <dcterms:modified xsi:type="dcterms:W3CDTF">2025-10-30T03:39:05Z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2025-10-16T11:00:00Z</vt:filetime>
  </property>
  <property fmtid="{D5CDD505-2E9C-101B-9397-08002B2CF9AE}" pid="3" name="Creator">
    <vt:lpwstr>Canva</vt:lpwstr>
  </property>
  <property fmtid="{D5CDD505-2E9C-101B-9397-08002B2CF9AE}" pid="4" name="LastSaved">
    <vt:filetime>2025-10-16T11:00:00Z</vt:filetime>
  </property>
  <property fmtid="{D5CDD505-2E9C-101B-9397-08002B2CF9AE}" pid="5" name="Producer">
    <vt:lpwstr>Canva</vt:lpwstr>
  </property>
  <property fmtid="{D5CDD505-2E9C-101B-9397-08002B2CF9AE}" pid="6" name="ICV">
    <vt:lpwstr>6F1B6B00343B40AFB822B7693B45FF65_12</vt:lpwstr>
  </property>
  <property fmtid="{D5CDD505-2E9C-101B-9397-08002B2CF9AE}" pid="7" name="KSOProductBuildVer">
    <vt:lpwstr>1033-12.2.0.23131</vt:lpwstr>
  </property>
</Properties>
</file>