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60" r:id="rId3"/>
    <p:sldId id="275" r:id="rId4"/>
    <p:sldId id="305" r:id="rId5"/>
    <p:sldId id="290" r:id="rId6"/>
    <p:sldId id="295" r:id="rId7"/>
    <p:sldId id="302" r:id="rId8"/>
    <p:sldId id="298" r:id="rId9"/>
    <p:sldId id="297" r:id="rId10"/>
    <p:sldId id="299" r:id="rId11"/>
    <p:sldId id="306" r:id="rId12"/>
    <p:sldId id="308" r:id="rId13"/>
    <p:sldId id="300" r:id="rId14"/>
    <p:sldId id="304" r:id="rId15"/>
    <p:sldId id="309" r:id="rId16"/>
    <p:sldId id="303" r:id="rId17"/>
    <p:sldId id="293" r:id="rId18"/>
    <p:sldId id="313" r:id="rId19"/>
    <p:sldId id="289" r:id="rId20"/>
    <p:sldId id="314" r:id="rId21"/>
    <p:sldId id="286" r:id="rId22"/>
    <p:sldId id="287" r:id="rId23"/>
    <p:sldId id="288" r:id="rId24"/>
    <p:sldId id="291" r:id="rId25"/>
    <p:sldId id="312" r:id="rId26"/>
    <p:sldId id="266" r:id="rId27"/>
    <p:sldId id="315" r:id="rId28"/>
    <p:sldId id="316"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hya Gupta" initials="SG" lastIdx="1" clrIdx="0">
    <p:extLst>
      <p:ext uri="{19B8F6BF-5375-455C-9EA6-DF929625EA0E}">
        <p15:presenceInfo xmlns:p15="http://schemas.microsoft.com/office/powerpoint/2012/main" userId="S-1-5-21-789336058-1897051121-725345543-16384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5925"/>
    <a:srgbClr val="F4C300"/>
    <a:srgbClr val="969696"/>
    <a:srgbClr val="2FAA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55" autoAdjust="0"/>
  </p:normalViewPr>
  <p:slideViewPr>
    <p:cSldViewPr>
      <p:cViewPr varScale="1">
        <p:scale>
          <a:sx n="85" d="100"/>
          <a:sy n="85" d="100"/>
        </p:scale>
        <p:origin x="175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973A3DF-E3EA-441C-80AD-97520DABAE86}" type="datetimeFigureOut">
              <a:rPr lang="en-US" smtClean="0"/>
              <a:t>4/21/2021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EB3674-4828-4EEE-A196-5BC09A94BACA}" type="slidenum">
              <a:rPr lang="en-US" smtClean="0"/>
              <a:t>‹#›</a:t>
            </a:fld>
            <a:endParaRPr lang="en-US"/>
          </a:p>
        </p:txBody>
      </p:sp>
    </p:spTree>
    <p:extLst>
      <p:ext uri="{BB962C8B-B14F-4D97-AF65-F5344CB8AC3E}">
        <p14:creationId xmlns:p14="http://schemas.microsoft.com/office/powerpoint/2010/main" val="262707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is similar to regression in the sense that it is uses predictors to fit values of a dependent variable. However, it is not good for parameter estimation </a:t>
            </a:r>
          </a:p>
        </p:txBody>
      </p:sp>
      <p:sp>
        <p:nvSpPr>
          <p:cNvPr id="4" name="Slide Number Placeholder 3"/>
          <p:cNvSpPr>
            <a:spLocks noGrp="1"/>
          </p:cNvSpPr>
          <p:nvPr>
            <p:ph type="sldNum" sz="quarter" idx="5"/>
          </p:nvPr>
        </p:nvSpPr>
        <p:spPr/>
        <p:txBody>
          <a:bodyPr/>
          <a:lstStyle/>
          <a:p>
            <a:fld id="{28EB3674-4828-4EEE-A196-5BC09A94BACA}" type="slidenum">
              <a:rPr lang="en-US" smtClean="0"/>
              <a:t>4</a:t>
            </a:fld>
            <a:endParaRPr lang="en-US"/>
          </a:p>
        </p:txBody>
      </p:sp>
    </p:spTree>
    <p:extLst>
      <p:ext uri="{BB962C8B-B14F-4D97-AF65-F5344CB8AC3E}">
        <p14:creationId xmlns:p14="http://schemas.microsoft.com/office/powerpoint/2010/main" val="2983722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Say our model bootstrapped 3 subsamples from the training set and made a tree on each. These are example trees. Now we will use the trees to predict the marital status of the new person </a:t>
            </a:r>
          </a:p>
        </p:txBody>
      </p:sp>
      <p:sp>
        <p:nvSpPr>
          <p:cNvPr id="4" name="Slide Number Placeholder 3"/>
          <p:cNvSpPr>
            <a:spLocks noGrp="1"/>
          </p:cNvSpPr>
          <p:nvPr>
            <p:ph type="sldNum" sz="quarter" idx="5"/>
          </p:nvPr>
        </p:nvSpPr>
        <p:spPr/>
        <p:txBody>
          <a:bodyPr/>
          <a:lstStyle/>
          <a:p>
            <a:fld id="{28EB3674-4828-4EEE-A196-5BC09A94BACA}" type="slidenum">
              <a:rPr lang="en-US" smtClean="0"/>
              <a:t>14</a:t>
            </a:fld>
            <a:endParaRPr lang="en-US"/>
          </a:p>
        </p:txBody>
      </p:sp>
    </p:spTree>
    <p:extLst>
      <p:ext uri="{BB962C8B-B14F-4D97-AF65-F5344CB8AC3E}">
        <p14:creationId xmlns:p14="http://schemas.microsoft.com/office/powerpoint/2010/main" val="199238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model will conclude that the person is married</a:t>
            </a:r>
          </a:p>
        </p:txBody>
      </p:sp>
      <p:sp>
        <p:nvSpPr>
          <p:cNvPr id="4" name="Slide Number Placeholder 3"/>
          <p:cNvSpPr>
            <a:spLocks noGrp="1"/>
          </p:cNvSpPr>
          <p:nvPr>
            <p:ph type="sldNum" sz="quarter" idx="5"/>
          </p:nvPr>
        </p:nvSpPr>
        <p:spPr/>
        <p:txBody>
          <a:bodyPr/>
          <a:lstStyle/>
          <a:p>
            <a:fld id="{28EB3674-4828-4EEE-A196-5BC09A94BACA}" type="slidenum">
              <a:rPr lang="en-US" smtClean="0"/>
              <a:t>15</a:t>
            </a:fld>
            <a:endParaRPr lang="en-US"/>
          </a:p>
        </p:txBody>
      </p:sp>
    </p:spTree>
    <p:extLst>
      <p:ext uri="{BB962C8B-B14F-4D97-AF65-F5344CB8AC3E}">
        <p14:creationId xmlns:p14="http://schemas.microsoft.com/office/powerpoint/2010/main" val="4157611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16</a:t>
            </a:fld>
            <a:endParaRPr lang="en-US"/>
          </a:p>
        </p:txBody>
      </p:sp>
    </p:spTree>
    <p:extLst>
      <p:ext uri="{BB962C8B-B14F-4D97-AF65-F5344CB8AC3E}">
        <p14:creationId xmlns:p14="http://schemas.microsoft.com/office/powerpoint/2010/main" val="3245629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because the predictions are averaged across decision trees. Since the predictions from each decision tree will lie in the training set, the average will also lie within the training set. Some data suggests that they are good for prediction but should be vary of using them for continuous variable.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17</a:t>
            </a:fld>
            <a:endParaRPr lang="en-US"/>
          </a:p>
        </p:txBody>
      </p:sp>
    </p:spTree>
    <p:extLst>
      <p:ext uri="{BB962C8B-B14F-4D97-AF65-F5344CB8AC3E}">
        <p14:creationId xmlns:p14="http://schemas.microsoft.com/office/powerpoint/2010/main" val="2279396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18</a:t>
            </a:fld>
            <a:endParaRPr lang="en-US"/>
          </a:p>
        </p:txBody>
      </p:sp>
    </p:spTree>
    <p:extLst>
      <p:ext uri="{BB962C8B-B14F-4D97-AF65-F5344CB8AC3E}">
        <p14:creationId xmlns:p14="http://schemas.microsoft.com/office/powerpoint/2010/main" val="2316079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19</a:t>
            </a:fld>
            <a:endParaRPr lang="en-US"/>
          </a:p>
        </p:txBody>
      </p:sp>
    </p:spTree>
    <p:extLst>
      <p:ext uri="{BB962C8B-B14F-4D97-AF65-F5344CB8AC3E}">
        <p14:creationId xmlns:p14="http://schemas.microsoft.com/office/powerpoint/2010/main" val="699765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20</a:t>
            </a:fld>
            <a:endParaRPr lang="en-US"/>
          </a:p>
        </p:txBody>
      </p:sp>
    </p:spTree>
    <p:extLst>
      <p:ext uri="{BB962C8B-B14F-4D97-AF65-F5344CB8AC3E}">
        <p14:creationId xmlns:p14="http://schemas.microsoft.com/office/powerpoint/2010/main" val="1232787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helpful to note that accuracy does not mean that if you were to remove that variable, the model would become X percent better. The accuracy Mean Decrease Accuracy depends on the correlation between the variables.  The actual value of accuracy is less important and the measure is primarily used for ranking. It is calculated by permuting the variable and subtracting the OOB from the overall OOB</a:t>
            </a:r>
          </a:p>
        </p:txBody>
      </p:sp>
      <p:sp>
        <p:nvSpPr>
          <p:cNvPr id="4" name="Slide Number Placeholder 3"/>
          <p:cNvSpPr>
            <a:spLocks noGrp="1"/>
          </p:cNvSpPr>
          <p:nvPr>
            <p:ph type="sldNum" sz="quarter" idx="5"/>
          </p:nvPr>
        </p:nvSpPr>
        <p:spPr/>
        <p:txBody>
          <a:bodyPr/>
          <a:lstStyle/>
          <a:p>
            <a:fld id="{28EB3674-4828-4EEE-A196-5BC09A94BACA}" type="slidenum">
              <a:rPr lang="en-US" smtClean="0"/>
              <a:t>21</a:t>
            </a:fld>
            <a:endParaRPr lang="en-US"/>
          </a:p>
        </p:txBody>
      </p:sp>
    </p:spTree>
    <p:extLst>
      <p:ext uri="{BB962C8B-B14F-4D97-AF65-F5344CB8AC3E}">
        <p14:creationId xmlns:p14="http://schemas.microsoft.com/office/powerpoint/2010/main" val="3606374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both nodes are hundred percent pure/homogenous, the Gini is 0. </a:t>
            </a:r>
          </a:p>
        </p:txBody>
      </p:sp>
      <p:sp>
        <p:nvSpPr>
          <p:cNvPr id="4" name="Slide Number Placeholder 3"/>
          <p:cNvSpPr>
            <a:spLocks noGrp="1"/>
          </p:cNvSpPr>
          <p:nvPr>
            <p:ph type="sldNum" sz="quarter" idx="5"/>
          </p:nvPr>
        </p:nvSpPr>
        <p:spPr/>
        <p:txBody>
          <a:bodyPr/>
          <a:lstStyle/>
          <a:p>
            <a:fld id="{28EB3674-4828-4EEE-A196-5BC09A94BACA}" type="slidenum">
              <a:rPr lang="en-US" smtClean="0"/>
              <a:t>22</a:t>
            </a:fld>
            <a:endParaRPr lang="en-US"/>
          </a:p>
        </p:txBody>
      </p:sp>
    </p:spTree>
    <p:extLst>
      <p:ext uri="{BB962C8B-B14F-4D97-AF65-F5344CB8AC3E}">
        <p14:creationId xmlns:p14="http://schemas.microsoft.com/office/powerpoint/2010/main" val="2338943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23</a:t>
            </a:fld>
            <a:endParaRPr lang="en-US"/>
          </a:p>
        </p:txBody>
      </p:sp>
    </p:spTree>
    <p:extLst>
      <p:ext uri="{BB962C8B-B14F-4D97-AF65-F5344CB8AC3E}">
        <p14:creationId xmlns:p14="http://schemas.microsoft.com/office/powerpoint/2010/main" val="25687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6</a:t>
            </a:fld>
            <a:endParaRPr lang="en-US"/>
          </a:p>
        </p:txBody>
      </p:sp>
    </p:spTree>
    <p:extLst>
      <p:ext uri="{BB962C8B-B14F-4D97-AF65-F5344CB8AC3E}">
        <p14:creationId xmlns:p14="http://schemas.microsoft.com/office/powerpoint/2010/main" val="1288108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27</a:t>
            </a:fld>
            <a:endParaRPr lang="en-US"/>
          </a:p>
        </p:txBody>
      </p:sp>
    </p:spTree>
    <p:extLst>
      <p:ext uri="{BB962C8B-B14F-4D97-AF65-F5344CB8AC3E}">
        <p14:creationId xmlns:p14="http://schemas.microsoft.com/office/powerpoint/2010/main" val="1264745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28</a:t>
            </a:fld>
            <a:endParaRPr lang="en-US"/>
          </a:p>
        </p:txBody>
      </p:sp>
    </p:spTree>
    <p:extLst>
      <p:ext uri="{BB962C8B-B14F-4D97-AF65-F5344CB8AC3E}">
        <p14:creationId xmlns:p14="http://schemas.microsoft.com/office/powerpoint/2010/main" val="484758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7</a:t>
            </a:fld>
            <a:endParaRPr lang="en-US"/>
          </a:p>
        </p:txBody>
      </p:sp>
    </p:spTree>
    <p:extLst>
      <p:ext uri="{BB962C8B-B14F-4D97-AF65-F5344CB8AC3E}">
        <p14:creationId xmlns:p14="http://schemas.microsoft.com/office/powerpoint/2010/main" val="332738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8</a:t>
            </a:fld>
            <a:endParaRPr lang="en-US"/>
          </a:p>
        </p:txBody>
      </p:sp>
    </p:spTree>
    <p:extLst>
      <p:ext uri="{BB962C8B-B14F-4D97-AF65-F5344CB8AC3E}">
        <p14:creationId xmlns:p14="http://schemas.microsoft.com/office/powerpoint/2010/main" val="177726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9</a:t>
            </a:fld>
            <a:endParaRPr lang="en-US"/>
          </a:p>
        </p:txBody>
      </p:sp>
    </p:spTree>
    <p:extLst>
      <p:ext uri="{BB962C8B-B14F-4D97-AF65-F5344CB8AC3E}">
        <p14:creationId xmlns:p14="http://schemas.microsoft.com/office/powerpoint/2010/main" val="2036354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this was a regression tree, the final results would  be the value of the dependent variable</a:t>
            </a:r>
          </a:p>
        </p:txBody>
      </p:sp>
      <p:sp>
        <p:nvSpPr>
          <p:cNvPr id="4" name="Slide Number Placeholder 3"/>
          <p:cNvSpPr>
            <a:spLocks noGrp="1"/>
          </p:cNvSpPr>
          <p:nvPr>
            <p:ph type="sldNum" sz="quarter" idx="5"/>
          </p:nvPr>
        </p:nvSpPr>
        <p:spPr/>
        <p:txBody>
          <a:bodyPr/>
          <a:lstStyle/>
          <a:p>
            <a:fld id="{28EB3674-4828-4EEE-A196-5BC09A94BACA}" type="slidenum">
              <a:rPr lang="en-US" smtClean="0"/>
              <a:t>10</a:t>
            </a:fld>
            <a:endParaRPr lang="en-US"/>
          </a:p>
        </p:txBody>
      </p:sp>
    </p:spTree>
    <p:extLst>
      <p:ext uri="{BB962C8B-B14F-4D97-AF65-F5344CB8AC3E}">
        <p14:creationId xmlns:p14="http://schemas.microsoft.com/office/powerpoint/2010/main" val="204132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this easier</a:t>
            </a:r>
          </a:p>
        </p:txBody>
      </p:sp>
      <p:sp>
        <p:nvSpPr>
          <p:cNvPr id="4" name="Slide Number Placeholder 3"/>
          <p:cNvSpPr>
            <a:spLocks noGrp="1"/>
          </p:cNvSpPr>
          <p:nvPr>
            <p:ph type="sldNum" sz="quarter" idx="5"/>
          </p:nvPr>
        </p:nvSpPr>
        <p:spPr/>
        <p:txBody>
          <a:bodyPr/>
          <a:lstStyle/>
          <a:p>
            <a:fld id="{28EB3674-4828-4EEE-A196-5BC09A94BACA}" type="slidenum">
              <a:rPr lang="en-US" smtClean="0"/>
              <a:t>11</a:t>
            </a:fld>
            <a:endParaRPr lang="en-US"/>
          </a:p>
        </p:txBody>
      </p:sp>
    </p:spTree>
    <p:extLst>
      <p:ext uri="{BB962C8B-B14F-4D97-AF65-F5344CB8AC3E}">
        <p14:creationId xmlns:p14="http://schemas.microsoft.com/office/powerpoint/2010/main" val="268579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this was a regression tree,  the final results would  be the value of the dependent variable. Trees can vary in complexity with many variables and logical operations at each node. Other features are the depth of the tree. Decision trees can be more complicated with more logical statements at each node. Usually binary division (</a:t>
            </a:r>
            <a:r>
              <a:rPr lang="en-US" dirty="0" err="1"/>
              <a:t>ie</a:t>
            </a:r>
            <a:r>
              <a:rPr lang="en-US" dirty="0"/>
              <a:t> yes and no). Can have more “impure” divisions i.e. after a division, there are some people who are married and some who are not. The decision tree chooses the majority share. </a:t>
            </a:r>
          </a:p>
        </p:txBody>
      </p:sp>
      <p:sp>
        <p:nvSpPr>
          <p:cNvPr id="4" name="Slide Number Placeholder 3"/>
          <p:cNvSpPr>
            <a:spLocks noGrp="1"/>
          </p:cNvSpPr>
          <p:nvPr>
            <p:ph type="sldNum" sz="quarter" idx="5"/>
          </p:nvPr>
        </p:nvSpPr>
        <p:spPr/>
        <p:txBody>
          <a:bodyPr/>
          <a:lstStyle/>
          <a:p>
            <a:fld id="{28EB3674-4828-4EEE-A196-5BC09A94BACA}" type="slidenum">
              <a:rPr lang="en-US" smtClean="0"/>
              <a:t>12</a:t>
            </a:fld>
            <a:endParaRPr lang="en-US"/>
          </a:p>
        </p:txBody>
      </p:sp>
    </p:spTree>
    <p:extLst>
      <p:ext uri="{BB962C8B-B14F-4D97-AF65-F5344CB8AC3E}">
        <p14:creationId xmlns:p14="http://schemas.microsoft.com/office/powerpoint/2010/main" val="169275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8EB3674-4828-4EEE-A196-5BC09A94BACA}" type="slidenum">
              <a:rPr lang="en-US" smtClean="0"/>
              <a:t>13</a:t>
            </a:fld>
            <a:endParaRPr lang="en-US"/>
          </a:p>
        </p:txBody>
      </p:sp>
    </p:spTree>
    <p:extLst>
      <p:ext uri="{BB962C8B-B14F-4D97-AF65-F5344CB8AC3E}">
        <p14:creationId xmlns:p14="http://schemas.microsoft.com/office/powerpoint/2010/main" val="277088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62626"/>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2200" b="0" i="0">
                <a:solidFill>
                  <a:srgbClr val="262626"/>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62626"/>
                </a:solidFill>
                <a:latin typeface="Century Gothic"/>
                <a:cs typeface="Century Goth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62626"/>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700"/>
            <a:ext cx="9144000" cy="6845300"/>
          </a:xfrm>
          <a:custGeom>
            <a:avLst/>
            <a:gdLst/>
            <a:ahLst/>
            <a:cxnLst/>
            <a:rect l="l" t="t" r="r" b="b"/>
            <a:pathLst>
              <a:path w="9144000" h="6845300">
                <a:moveTo>
                  <a:pt x="0" y="0"/>
                </a:moveTo>
                <a:lnTo>
                  <a:pt x="9144000" y="0"/>
                </a:lnTo>
                <a:lnTo>
                  <a:pt x="9144000" y="6845300"/>
                </a:lnTo>
                <a:lnTo>
                  <a:pt x="0" y="6845300"/>
                </a:lnTo>
                <a:lnTo>
                  <a:pt x="0"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54227" y="1430972"/>
            <a:ext cx="2867025" cy="513080"/>
          </a:xfrm>
          <a:prstGeom prst="rect">
            <a:avLst/>
          </a:prstGeom>
        </p:spPr>
        <p:txBody>
          <a:bodyPr wrap="square" lIns="0" tIns="0" rIns="0" bIns="0">
            <a:spAutoFit/>
          </a:bodyPr>
          <a:lstStyle>
            <a:lvl1pPr>
              <a:defRPr sz="3200" b="0" i="0">
                <a:solidFill>
                  <a:srgbClr val="262626"/>
                </a:solidFill>
                <a:latin typeface="Century Gothic"/>
                <a:cs typeface="Century Gothic"/>
              </a:defRPr>
            </a:lvl1pPr>
          </a:lstStyle>
          <a:p>
            <a:endParaRPr/>
          </a:p>
        </p:txBody>
      </p:sp>
      <p:sp>
        <p:nvSpPr>
          <p:cNvPr id="3" name="Holder 3"/>
          <p:cNvSpPr>
            <a:spLocks noGrp="1"/>
          </p:cNvSpPr>
          <p:nvPr>
            <p:ph type="body" idx="1"/>
          </p:nvPr>
        </p:nvSpPr>
        <p:spPr>
          <a:xfrm>
            <a:off x="554227" y="1737677"/>
            <a:ext cx="6211570" cy="3203575"/>
          </a:xfrm>
          <a:prstGeom prst="rect">
            <a:avLst/>
          </a:prstGeom>
        </p:spPr>
        <p:txBody>
          <a:bodyPr wrap="square" lIns="0" tIns="0" rIns="0" bIns="0">
            <a:spAutoFit/>
          </a:bodyPr>
          <a:lstStyle>
            <a:lvl1pPr>
              <a:defRPr sz="2200" b="0" i="0">
                <a:solidFill>
                  <a:srgbClr val="262626"/>
                </a:solidFill>
                <a:latin typeface="Century Gothic"/>
                <a:cs typeface="Century Gothic"/>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cademic.oup.com/qje/article-abstract/133/1/237/4095198"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voxeu.org/article/urban-economics-historical-data-and-machine-learni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owardsdatascience.com/random-forest-in-r-f66adf80ec9" TargetMode="External"/><Relationship Id="rId7" Type="http://schemas.openxmlformats.org/officeDocument/2006/relationships/hyperlink" Target="https://www.stata.com/meeting/spain19/slides/Spain19_Mora.pdf" TargetMode="External"/><Relationship Id="rId2" Type="http://schemas.openxmlformats.org/officeDocument/2006/relationships/hyperlink" Target="https://www.blopig.com/blog/2017/04/a-very-basic-introduction-to-random-forests-using-r/" TargetMode="External"/><Relationship Id="rId1" Type="http://schemas.openxmlformats.org/officeDocument/2006/relationships/slideLayout" Target="../slideLayouts/slideLayout2.xml"/><Relationship Id="rId6" Type="http://schemas.openxmlformats.org/officeDocument/2006/relationships/hyperlink" Target="https://trevorstephens.com/kaggle-titanic-tutorial/r-part-5-random-forests/" TargetMode="External"/><Relationship Id="rId5" Type="http://schemas.openxmlformats.org/officeDocument/2006/relationships/hyperlink" Target="https://cran.r-project.org/web/packages/randomForestExplainer/vignettes/randomForestExplainer.html" TargetMode="External"/><Relationship Id="rId4" Type="http://schemas.openxmlformats.org/officeDocument/2006/relationships/hyperlink" Target="https://cran.r-project.org/web/packages/randomForest/randomForest.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airbnb-engineering/overcoming-missing-values-in-a-random-forest-classifier-7b1fc1fc03ba" TargetMode="External"/><Relationship Id="rId2" Type="http://schemas.openxmlformats.org/officeDocument/2006/relationships/hyperlink" Target="https://pubs.aeaweb.org/doi/pdfplus/10.1257/jep.31.2.87" TargetMode="External"/><Relationship Id="rId1" Type="http://schemas.openxmlformats.org/officeDocument/2006/relationships/slideLayout" Target="../slideLayouts/slideLayout2.xml"/><Relationship Id="rId4" Type="http://schemas.openxmlformats.org/officeDocument/2006/relationships/hyperlink" Target="https://neptune.ai/blog/random-forest-regression-when-does-it-fail-and-why"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5940" y="520700"/>
            <a:ext cx="2056130" cy="513080"/>
          </a:xfrm>
          <a:prstGeom prst="rect">
            <a:avLst/>
          </a:prstGeom>
        </p:spPr>
        <p:txBody>
          <a:bodyPr vert="horz" wrap="square" lIns="0" tIns="12700" rIns="0" bIns="0" rtlCol="0">
            <a:spAutoFit/>
          </a:bodyPr>
          <a:lstStyle/>
          <a:p>
            <a:pPr marL="12700">
              <a:lnSpc>
                <a:spcPct val="100000"/>
              </a:lnSpc>
              <a:spcBef>
                <a:spcPts val="100"/>
              </a:spcBef>
            </a:pPr>
            <a:r>
              <a:rPr dirty="0">
                <a:solidFill>
                  <a:srgbClr val="E35925"/>
                </a:solidFill>
              </a:rPr>
              <a:t>Metadata</a:t>
            </a:r>
          </a:p>
        </p:txBody>
      </p:sp>
      <p:sp>
        <p:nvSpPr>
          <p:cNvPr id="5" name="object 5"/>
          <p:cNvSpPr txBox="1"/>
          <p:nvPr/>
        </p:nvSpPr>
        <p:spPr>
          <a:xfrm>
            <a:off x="535940" y="1505203"/>
            <a:ext cx="7711440" cy="2673489"/>
          </a:xfrm>
          <a:prstGeom prst="rect">
            <a:avLst/>
          </a:prstGeom>
        </p:spPr>
        <p:txBody>
          <a:bodyPr vert="horz" wrap="square" lIns="0" tIns="12700" rIns="0" bIns="0" rtlCol="0">
            <a:spAutoFit/>
          </a:bodyPr>
          <a:lstStyle/>
          <a:p>
            <a:pPr marL="12700">
              <a:lnSpc>
                <a:spcPct val="100000"/>
              </a:lnSpc>
              <a:spcBef>
                <a:spcPts val="100"/>
              </a:spcBef>
            </a:pPr>
            <a:r>
              <a:rPr sz="1400" b="1" spc="-20" dirty="0">
                <a:latin typeface="Century Gothic"/>
                <a:cs typeface="Century Gothic"/>
              </a:rPr>
              <a:t>Title: </a:t>
            </a:r>
            <a:r>
              <a:rPr lang="en-US" sz="1400" spc="-5" dirty="0">
                <a:latin typeface="Century Gothic"/>
                <a:cs typeface="Century Gothic"/>
              </a:rPr>
              <a:t>Random Forests</a:t>
            </a:r>
            <a:endParaRPr sz="1400" dirty="0">
              <a:latin typeface="Century Gothic"/>
              <a:cs typeface="Century Gothic"/>
            </a:endParaRPr>
          </a:p>
          <a:p>
            <a:pPr marL="12700" marR="5080">
              <a:lnSpc>
                <a:spcPct val="101200"/>
              </a:lnSpc>
              <a:spcBef>
                <a:spcPts val="1500"/>
              </a:spcBef>
            </a:pPr>
            <a:r>
              <a:rPr sz="1400" b="1" spc="-20" dirty="0">
                <a:latin typeface="Century Gothic"/>
                <a:cs typeface="Century Gothic"/>
              </a:rPr>
              <a:t>Purpose:</a:t>
            </a:r>
            <a:r>
              <a:rPr sz="1400" b="1" spc="125" dirty="0">
                <a:latin typeface="Century Gothic"/>
                <a:cs typeface="Century Gothic"/>
              </a:rPr>
              <a:t> </a:t>
            </a:r>
            <a:r>
              <a:rPr lang="en-US" sz="1400" spc="125" dirty="0">
                <a:latin typeface="Century Gothic"/>
                <a:cs typeface="Century Gothic"/>
              </a:rPr>
              <a:t>Introduce random forests and provide some tips for implementation</a:t>
            </a:r>
            <a:endParaRPr lang="en-US" sz="1400" b="1" spc="125" dirty="0">
              <a:latin typeface="Century Gothic"/>
              <a:cs typeface="Century Gothic"/>
            </a:endParaRPr>
          </a:p>
          <a:p>
            <a:pPr marL="12700" marR="5080">
              <a:lnSpc>
                <a:spcPct val="101200"/>
              </a:lnSpc>
              <a:spcBef>
                <a:spcPts val="1500"/>
              </a:spcBef>
            </a:pPr>
            <a:r>
              <a:rPr sz="1400" b="1" spc="-10" dirty="0">
                <a:latin typeface="Century Gothic"/>
                <a:cs typeface="Century Gothic"/>
              </a:rPr>
              <a:t>Date </a:t>
            </a:r>
            <a:r>
              <a:rPr sz="1400" b="1" spc="-20" dirty="0">
                <a:latin typeface="Century Gothic"/>
                <a:cs typeface="Century Gothic"/>
              </a:rPr>
              <a:t>created: </a:t>
            </a:r>
            <a:r>
              <a:rPr lang="en-US" sz="1400" spc="-20" dirty="0">
                <a:latin typeface="Century Gothic"/>
                <a:cs typeface="Century Gothic"/>
              </a:rPr>
              <a:t>0</a:t>
            </a:r>
            <a:r>
              <a:rPr lang="en-US" sz="1400" dirty="0">
                <a:latin typeface="Century Gothic"/>
                <a:cs typeface="Century Gothic"/>
              </a:rPr>
              <a:t>4/06/2021</a:t>
            </a:r>
            <a:endParaRPr lang="en-US" sz="1400" spc="0" dirty="0">
              <a:latin typeface="Century Gothic"/>
              <a:cs typeface="Century Gothic"/>
            </a:endParaRPr>
          </a:p>
          <a:p>
            <a:pPr marL="12700" marR="5080">
              <a:lnSpc>
                <a:spcPct val="101200"/>
              </a:lnSpc>
              <a:spcBef>
                <a:spcPts val="1500"/>
              </a:spcBef>
            </a:pPr>
            <a:r>
              <a:rPr sz="1400" b="1" spc="-15" dirty="0">
                <a:latin typeface="Century Gothic"/>
                <a:cs typeface="Century Gothic"/>
              </a:rPr>
              <a:t>Created by: </a:t>
            </a:r>
            <a:r>
              <a:rPr lang="en-US" sz="1400" spc="10" dirty="0">
                <a:latin typeface="Century Gothic"/>
                <a:cs typeface="Century Gothic"/>
              </a:rPr>
              <a:t>Sabhya Gupta</a:t>
            </a:r>
          </a:p>
          <a:p>
            <a:pPr marL="12700" marR="5080">
              <a:lnSpc>
                <a:spcPct val="101200"/>
              </a:lnSpc>
              <a:spcBef>
                <a:spcPts val="1500"/>
              </a:spcBef>
            </a:pPr>
            <a:r>
              <a:rPr sz="1400" b="1" spc="-20" dirty="0">
                <a:latin typeface="Century Gothic"/>
                <a:cs typeface="Century Gothic"/>
              </a:rPr>
              <a:t>Last </a:t>
            </a:r>
            <a:r>
              <a:rPr sz="1400" b="1" spc="-15" dirty="0">
                <a:latin typeface="Century Gothic"/>
                <a:cs typeface="Century Gothic"/>
              </a:rPr>
              <a:t>edited on: </a:t>
            </a:r>
            <a:r>
              <a:rPr lang="en-US" sz="1400" spc="-20" dirty="0">
                <a:cs typeface="Century Gothic"/>
              </a:rPr>
              <a:t>0</a:t>
            </a:r>
            <a:r>
              <a:rPr lang="en-US" sz="1400" dirty="0">
                <a:cs typeface="Century Gothic"/>
              </a:rPr>
              <a:t>4/06/2021</a:t>
            </a:r>
            <a:r>
              <a:rPr sz="1400" spc="0" dirty="0">
                <a:latin typeface="Century Gothic"/>
                <a:cs typeface="Century Gothic"/>
              </a:rPr>
              <a:t>  </a:t>
            </a:r>
            <a:endParaRPr lang="en-US" sz="1400" spc="0" dirty="0">
              <a:latin typeface="Century Gothic"/>
              <a:cs typeface="Century Gothic"/>
            </a:endParaRPr>
          </a:p>
          <a:p>
            <a:pPr marL="12700" marR="5080">
              <a:lnSpc>
                <a:spcPct val="101200"/>
              </a:lnSpc>
              <a:spcBef>
                <a:spcPts val="1500"/>
              </a:spcBef>
            </a:pPr>
            <a:r>
              <a:rPr sz="1400" b="1" spc="-20" dirty="0">
                <a:latin typeface="Century Gothic"/>
                <a:cs typeface="Century Gothic"/>
              </a:rPr>
              <a:t>Last </a:t>
            </a:r>
            <a:r>
              <a:rPr sz="1400" b="1" spc="-15" dirty="0">
                <a:latin typeface="Century Gothic"/>
                <a:cs typeface="Century Gothic"/>
              </a:rPr>
              <a:t>edited by: </a:t>
            </a:r>
            <a:r>
              <a:rPr lang="en-US" sz="1400" spc="10" dirty="0">
                <a:latin typeface="Century Gothic"/>
                <a:cs typeface="Century Gothic"/>
              </a:rPr>
              <a:t>Sabhya Gupta</a:t>
            </a:r>
            <a:endParaRPr sz="1400" dirty="0">
              <a:latin typeface="Century Gothic"/>
              <a:cs typeface="Century Gothic"/>
            </a:endParaRPr>
          </a:p>
          <a:p>
            <a:pPr marL="12700" marR="135255">
              <a:lnSpc>
                <a:spcPct val="101200"/>
              </a:lnSpc>
              <a:spcBef>
                <a:spcPts val="1500"/>
              </a:spcBef>
            </a:pPr>
            <a:r>
              <a:rPr sz="1400" b="1" spc="-25" dirty="0">
                <a:latin typeface="Century Gothic"/>
                <a:cs typeface="Century Gothic"/>
              </a:rPr>
              <a:t>Notes/guidelines:</a:t>
            </a:r>
            <a:r>
              <a:rPr sz="1400" b="1" spc="75" dirty="0">
                <a:latin typeface="Century Gothic"/>
                <a:cs typeface="Century Gothic"/>
              </a:rPr>
              <a:t> </a:t>
            </a:r>
            <a:r>
              <a:rPr sz="1400" spc="5" dirty="0">
                <a:latin typeface="Century Gothic"/>
                <a:cs typeface="Century Gothic"/>
              </a:rPr>
              <a:t>This</a:t>
            </a:r>
            <a:r>
              <a:rPr sz="1400" spc="-125" dirty="0">
                <a:latin typeface="Century Gothic"/>
                <a:cs typeface="Century Gothic"/>
              </a:rPr>
              <a:t> </a:t>
            </a:r>
            <a:r>
              <a:rPr sz="1400" spc="-20" dirty="0">
                <a:latin typeface="Century Gothic"/>
                <a:cs typeface="Century Gothic"/>
              </a:rPr>
              <a:t>PPT</a:t>
            </a:r>
            <a:r>
              <a:rPr sz="1400" spc="25" dirty="0">
                <a:latin typeface="Century Gothic"/>
                <a:cs typeface="Century Gothic"/>
              </a:rPr>
              <a:t> </a:t>
            </a:r>
            <a:r>
              <a:rPr sz="1400" spc="0" dirty="0">
                <a:latin typeface="Century Gothic"/>
                <a:cs typeface="Century Gothic"/>
              </a:rPr>
              <a:t>is</a:t>
            </a:r>
            <a:r>
              <a:rPr lang="en-US" sz="1400" spc="0" dirty="0">
                <a:latin typeface="Century Gothic"/>
                <a:cs typeface="Century Gothic"/>
              </a:rPr>
              <a:t> accompan</a:t>
            </a:r>
            <a:r>
              <a:rPr lang="en-US" sz="1400" dirty="0">
                <a:latin typeface="Century Gothic"/>
                <a:cs typeface="Century Gothic"/>
              </a:rPr>
              <a:t>ied by an exercise </a:t>
            </a:r>
            <a:endParaRPr sz="1400" dirty="0">
              <a:latin typeface="Century Gothic"/>
              <a:cs typeface="Century Gothic"/>
            </a:endParaRPr>
          </a:p>
        </p:txBody>
      </p:sp>
      <p:sp>
        <p:nvSpPr>
          <p:cNvPr id="8" name="object 4">
            <a:extLst>
              <a:ext uri="{FF2B5EF4-FFF2-40B4-BE49-F238E27FC236}">
                <a16:creationId xmlns:a16="http://schemas.microsoft.com/office/drawing/2014/main" id="{9BA28024-59B9-4A44-85FC-92807C1D6B5E}"/>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5255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3. Decision Trees</a:t>
            </a:r>
            <a:endParaRPr spc="-10" dirty="0">
              <a:solidFill>
                <a:srgbClr val="E35925"/>
              </a:solidFill>
            </a:endParaRPr>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7" y="6479589"/>
            <a:ext cx="10287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7F7F7F"/>
                </a:solidFill>
                <a:latin typeface="Century Gothic"/>
                <a:cs typeface="Century Gothic"/>
              </a:rPr>
              <a:t>9</a:t>
            </a:r>
            <a:endParaRPr sz="1100">
              <a:latin typeface="Century Gothic"/>
              <a:cs typeface="Century Gothic"/>
            </a:endParaRPr>
          </a:p>
        </p:txBody>
      </p:sp>
      <p:sp>
        <p:nvSpPr>
          <p:cNvPr id="7" name="object 3">
            <a:extLst>
              <a:ext uri="{FF2B5EF4-FFF2-40B4-BE49-F238E27FC236}">
                <a16:creationId xmlns:a16="http://schemas.microsoft.com/office/drawing/2014/main" id="{8D9D64EB-D39D-4949-8E77-00F5F05B3BAB}"/>
              </a:ext>
            </a:extLst>
          </p:cNvPr>
          <p:cNvSpPr txBox="1"/>
          <p:nvPr/>
        </p:nvSpPr>
        <p:spPr>
          <a:xfrm>
            <a:off x="545134" y="1143000"/>
            <a:ext cx="8150860" cy="439864"/>
          </a:xfrm>
          <a:prstGeom prst="rect">
            <a:avLst/>
          </a:prstGeom>
        </p:spPr>
        <p:txBody>
          <a:bodyPr vert="horz" wrap="square" lIns="0" tIns="161290" rIns="0" bIns="0" rtlCol="0">
            <a:spAutoFit/>
          </a:bodyPr>
          <a:lstStyle/>
          <a:p>
            <a:pPr marL="285750" indent="-285750">
              <a:buFont typeface="Arial" panose="020B0604020202020204" pitchFamily="34" charset="0"/>
              <a:buChar char="•"/>
            </a:pPr>
            <a:r>
              <a:rPr lang="en-US" dirty="0"/>
              <a:t>On each bootstrapped sample, the algorithm tries to fit a decision tree </a:t>
            </a:r>
          </a:p>
        </p:txBody>
      </p:sp>
      <p:graphicFrame>
        <p:nvGraphicFramePr>
          <p:cNvPr id="8" name="Table 7">
            <a:extLst>
              <a:ext uri="{FF2B5EF4-FFF2-40B4-BE49-F238E27FC236}">
                <a16:creationId xmlns:a16="http://schemas.microsoft.com/office/drawing/2014/main" id="{908CE962-A852-43DB-B340-CC78E9648D7D}"/>
              </a:ext>
            </a:extLst>
          </p:cNvPr>
          <p:cNvGraphicFramePr>
            <a:graphicFrameLocks noGrp="1"/>
          </p:cNvGraphicFramePr>
          <p:nvPr>
            <p:extLst>
              <p:ext uri="{D42A27DB-BD31-4B8C-83A1-F6EECF244321}">
                <p14:modId xmlns:p14="http://schemas.microsoft.com/office/powerpoint/2010/main" val="1646709850"/>
              </p:ext>
            </p:extLst>
          </p:nvPr>
        </p:nvGraphicFramePr>
        <p:xfrm>
          <a:off x="522500" y="1881896"/>
          <a:ext cx="2591928" cy="155993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417800233"/>
                    </a:ext>
                  </a:extLst>
                </a:gridCol>
                <a:gridCol w="752968">
                  <a:extLst>
                    <a:ext uri="{9D8B030D-6E8A-4147-A177-3AD203B41FA5}">
                      <a16:colId xmlns:a16="http://schemas.microsoft.com/office/drawing/2014/main" val="2124649285"/>
                    </a:ext>
                  </a:extLst>
                </a:gridCol>
                <a:gridCol w="457200">
                  <a:extLst>
                    <a:ext uri="{9D8B030D-6E8A-4147-A177-3AD203B41FA5}">
                      <a16:colId xmlns:a16="http://schemas.microsoft.com/office/drawing/2014/main" val="3297506486"/>
                    </a:ext>
                  </a:extLst>
                </a:gridCol>
                <a:gridCol w="875030">
                  <a:extLst>
                    <a:ext uri="{9D8B030D-6E8A-4147-A177-3AD203B41FA5}">
                      <a16:colId xmlns:a16="http://schemas.microsoft.com/office/drawing/2014/main" val="4043786698"/>
                    </a:ext>
                  </a:extLst>
                </a:gridCol>
              </a:tblGrid>
              <a:tr h="255440">
                <a:tc>
                  <a:txBody>
                    <a:bodyPr/>
                    <a:lstStyle/>
                    <a:p>
                      <a:r>
                        <a:rPr lang="en-US" sz="1100" dirty="0"/>
                        <a:t>Age</a:t>
                      </a:r>
                    </a:p>
                  </a:txBody>
                  <a:tcPr/>
                </a:tc>
                <a:tc>
                  <a:txBody>
                    <a:bodyPr/>
                    <a:lstStyle/>
                    <a:p>
                      <a:r>
                        <a:rPr lang="en-US" sz="1100" dirty="0"/>
                        <a:t>Income</a:t>
                      </a:r>
                    </a:p>
                  </a:txBody>
                  <a:tcPr/>
                </a:tc>
                <a:tc>
                  <a:txBody>
                    <a:bodyPr/>
                    <a:lstStyle/>
                    <a:p>
                      <a:r>
                        <a:rPr lang="en-US" sz="1100" dirty="0"/>
                        <a:t>Sex</a:t>
                      </a:r>
                    </a:p>
                  </a:txBody>
                  <a:tcPr/>
                </a:tc>
                <a:tc>
                  <a:txBody>
                    <a:bodyPr/>
                    <a:lstStyle/>
                    <a:p>
                      <a:r>
                        <a:rPr lang="en-US" sz="1100" dirty="0"/>
                        <a:t>Married</a:t>
                      </a:r>
                    </a:p>
                  </a:txBody>
                  <a:tcPr/>
                </a:tc>
                <a:extLst>
                  <a:ext uri="{0D108BD9-81ED-4DB2-BD59-A6C34878D82A}">
                    <a16:rowId xmlns:a16="http://schemas.microsoft.com/office/drawing/2014/main" val="1135831688"/>
                  </a:ext>
                </a:extLst>
              </a:tr>
              <a:tr h="260170">
                <a:tc>
                  <a:txBody>
                    <a:bodyPr/>
                    <a:lstStyle/>
                    <a:p>
                      <a:r>
                        <a:rPr lang="en-US" sz="1100" dirty="0"/>
                        <a:t>50</a:t>
                      </a:r>
                    </a:p>
                  </a:txBody>
                  <a:tcPr>
                    <a:solidFill>
                      <a:srgbClr val="969696"/>
                    </a:solidFill>
                  </a:tcPr>
                </a:tc>
                <a:tc>
                  <a:txBody>
                    <a:bodyPr/>
                    <a:lstStyle/>
                    <a:p>
                      <a:r>
                        <a:rPr lang="en-US" sz="1100" dirty="0"/>
                        <a:t>90000</a:t>
                      </a:r>
                    </a:p>
                  </a:txBody>
                  <a:tcPr>
                    <a:solidFill>
                      <a:srgbClr val="969696"/>
                    </a:solidFill>
                  </a:tcPr>
                </a:tc>
                <a:tc>
                  <a:txBody>
                    <a:bodyPr/>
                    <a:lstStyle/>
                    <a:p>
                      <a:r>
                        <a:rPr lang="en-US" sz="1100" dirty="0"/>
                        <a:t>M</a:t>
                      </a:r>
                    </a:p>
                  </a:txBody>
                  <a:tcPr>
                    <a:solidFill>
                      <a:srgbClr val="969696"/>
                    </a:solidFill>
                  </a:tcPr>
                </a:tc>
                <a:tc>
                  <a:txBody>
                    <a:bodyPr/>
                    <a:lstStyle/>
                    <a:p>
                      <a:r>
                        <a:rPr lang="en-US" sz="1100" dirty="0"/>
                        <a:t>N</a:t>
                      </a:r>
                    </a:p>
                  </a:txBody>
                  <a:tcPr>
                    <a:solidFill>
                      <a:srgbClr val="969696"/>
                    </a:solidFill>
                  </a:tcPr>
                </a:tc>
                <a:extLst>
                  <a:ext uri="{0D108BD9-81ED-4DB2-BD59-A6C34878D82A}">
                    <a16:rowId xmlns:a16="http://schemas.microsoft.com/office/drawing/2014/main" val="4067436874"/>
                  </a:ext>
                </a:extLst>
              </a:tr>
              <a:tr h="260170">
                <a:tc>
                  <a:txBody>
                    <a:bodyPr/>
                    <a:lstStyle/>
                    <a:p>
                      <a:r>
                        <a:rPr lang="en-US" sz="1100" dirty="0"/>
                        <a:t>41</a:t>
                      </a:r>
                    </a:p>
                  </a:txBody>
                  <a:tcPr>
                    <a:solidFill>
                      <a:srgbClr val="969696"/>
                    </a:solidFill>
                  </a:tcPr>
                </a:tc>
                <a:tc>
                  <a:txBody>
                    <a:bodyPr/>
                    <a:lstStyle/>
                    <a:p>
                      <a:r>
                        <a:rPr lang="en-US" sz="1100" dirty="0"/>
                        <a:t>90000</a:t>
                      </a:r>
                    </a:p>
                  </a:txBody>
                  <a:tcPr>
                    <a:solidFill>
                      <a:srgbClr val="969696"/>
                    </a:solidFill>
                  </a:tcPr>
                </a:tc>
                <a:tc>
                  <a:txBody>
                    <a:bodyPr/>
                    <a:lstStyle/>
                    <a:p>
                      <a:r>
                        <a:rPr lang="en-US" sz="1100" dirty="0"/>
                        <a:t>F</a:t>
                      </a:r>
                    </a:p>
                  </a:txBody>
                  <a:tcPr>
                    <a:solidFill>
                      <a:srgbClr val="969696"/>
                    </a:solidFill>
                  </a:tcPr>
                </a:tc>
                <a:tc>
                  <a:txBody>
                    <a:bodyPr/>
                    <a:lstStyle/>
                    <a:p>
                      <a:r>
                        <a:rPr lang="en-US" sz="1100" dirty="0"/>
                        <a:t>Y</a:t>
                      </a:r>
                    </a:p>
                  </a:txBody>
                  <a:tcPr>
                    <a:solidFill>
                      <a:srgbClr val="969696"/>
                    </a:solidFill>
                  </a:tcPr>
                </a:tc>
                <a:extLst>
                  <a:ext uri="{0D108BD9-81ED-4DB2-BD59-A6C34878D82A}">
                    <a16:rowId xmlns:a16="http://schemas.microsoft.com/office/drawing/2014/main" val="15716451"/>
                  </a:ext>
                </a:extLst>
              </a:tr>
              <a:tr h="260170">
                <a:tc>
                  <a:txBody>
                    <a:bodyPr/>
                    <a:lstStyle/>
                    <a:p>
                      <a:r>
                        <a:rPr lang="en-US" sz="1100" dirty="0"/>
                        <a:t>71</a:t>
                      </a:r>
                    </a:p>
                  </a:txBody>
                  <a:tcPr>
                    <a:solidFill>
                      <a:srgbClr val="969696"/>
                    </a:solidFill>
                  </a:tcPr>
                </a:tc>
                <a:tc>
                  <a:txBody>
                    <a:bodyPr/>
                    <a:lstStyle/>
                    <a:p>
                      <a:r>
                        <a:rPr lang="en-US" sz="1100" dirty="0"/>
                        <a:t>120000</a:t>
                      </a:r>
                    </a:p>
                  </a:txBody>
                  <a:tcPr>
                    <a:solidFill>
                      <a:srgbClr val="969696"/>
                    </a:solidFill>
                  </a:tcPr>
                </a:tc>
                <a:tc>
                  <a:txBody>
                    <a:bodyPr/>
                    <a:lstStyle/>
                    <a:p>
                      <a:r>
                        <a:rPr lang="en-US" sz="1100" dirty="0"/>
                        <a:t>M</a:t>
                      </a:r>
                    </a:p>
                  </a:txBody>
                  <a:tcPr>
                    <a:solidFill>
                      <a:srgbClr val="969696"/>
                    </a:solidFill>
                  </a:tcPr>
                </a:tc>
                <a:tc>
                  <a:txBody>
                    <a:bodyPr/>
                    <a:lstStyle/>
                    <a:p>
                      <a:r>
                        <a:rPr lang="en-US" sz="1100" dirty="0"/>
                        <a:t>N</a:t>
                      </a:r>
                    </a:p>
                  </a:txBody>
                  <a:tcPr>
                    <a:solidFill>
                      <a:srgbClr val="969696"/>
                    </a:solidFill>
                  </a:tcPr>
                </a:tc>
                <a:extLst>
                  <a:ext uri="{0D108BD9-81ED-4DB2-BD59-A6C34878D82A}">
                    <a16:rowId xmlns:a16="http://schemas.microsoft.com/office/drawing/2014/main" val="4260923932"/>
                  </a:ext>
                </a:extLst>
              </a:tr>
              <a:tr h="260170">
                <a:tc>
                  <a:txBody>
                    <a:bodyPr/>
                    <a:lstStyle/>
                    <a:p>
                      <a:r>
                        <a:rPr lang="en-US" sz="1100" dirty="0"/>
                        <a:t>28</a:t>
                      </a:r>
                    </a:p>
                  </a:txBody>
                  <a:tcPr/>
                </a:tc>
                <a:tc>
                  <a:txBody>
                    <a:bodyPr/>
                    <a:lstStyle/>
                    <a:p>
                      <a:r>
                        <a:rPr lang="en-US" sz="1100" dirty="0"/>
                        <a:t>50000</a:t>
                      </a:r>
                    </a:p>
                  </a:txBody>
                  <a:tcPr/>
                </a:tc>
                <a:tc>
                  <a:txBody>
                    <a:bodyPr/>
                    <a:lstStyle/>
                    <a:p>
                      <a:r>
                        <a:rPr lang="en-US" sz="1100" dirty="0"/>
                        <a:t>F</a:t>
                      </a:r>
                    </a:p>
                  </a:txBody>
                  <a:tcPr/>
                </a:tc>
                <a:tc>
                  <a:txBody>
                    <a:bodyPr/>
                    <a:lstStyle/>
                    <a:p>
                      <a:r>
                        <a:rPr lang="en-US" sz="1100" dirty="0"/>
                        <a:t>N</a:t>
                      </a:r>
                    </a:p>
                  </a:txBody>
                  <a:tcPr/>
                </a:tc>
                <a:extLst>
                  <a:ext uri="{0D108BD9-81ED-4DB2-BD59-A6C34878D82A}">
                    <a16:rowId xmlns:a16="http://schemas.microsoft.com/office/drawing/2014/main" val="1522802650"/>
                  </a:ext>
                </a:extLst>
              </a:tr>
              <a:tr h="260170">
                <a:tc>
                  <a:txBody>
                    <a:bodyPr/>
                    <a:lstStyle/>
                    <a:p>
                      <a:r>
                        <a:rPr lang="en-US" sz="1100" dirty="0"/>
                        <a:t>60</a:t>
                      </a:r>
                    </a:p>
                  </a:txBody>
                  <a:tcPr>
                    <a:solidFill>
                      <a:srgbClr val="969696"/>
                    </a:solidFill>
                  </a:tcPr>
                </a:tc>
                <a:tc>
                  <a:txBody>
                    <a:bodyPr/>
                    <a:lstStyle/>
                    <a:p>
                      <a:r>
                        <a:rPr lang="en-US" sz="1100" dirty="0"/>
                        <a:t>70000</a:t>
                      </a:r>
                    </a:p>
                  </a:txBody>
                  <a:tcPr>
                    <a:solidFill>
                      <a:srgbClr val="969696"/>
                    </a:solidFill>
                  </a:tcPr>
                </a:tc>
                <a:tc>
                  <a:txBody>
                    <a:bodyPr/>
                    <a:lstStyle/>
                    <a:p>
                      <a:r>
                        <a:rPr lang="en-US" sz="1100" dirty="0"/>
                        <a:t>F</a:t>
                      </a:r>
                    </a:p>
                  </a:txBody>
                  <a:tcPr>
                    <a:solidFill>
                      <a:srgbClr val="969696"/>
                    </a:solidFill>
                  </a:tcPr>
                </a:tc>
                <a:tc>
                  <a:txBody>
                    <a:bodyPr/>
                    <a:lstStyle/>
                    <a:p>
                      <a:r>
                        <a:rPr lang="en-US" sz="1100" dirty="0"/>
                        <a:t>Y</a:t>
                      </a:r>
                    </a:p>
                  </a:txBody>
                  <a:tcPr>
                    <a:solidFill>
                      <a:srgbClr val="969696"/>
                    </a:solidFill>
                  </a:tcPr>
                </a:tc>
                <a:extLst>
                  <a:ext uri="{0D108BD9-81ED-4DB2-BD59-A6C34878D82A}">
                    <a16:rowId xmlns:a16="http://schemas.microsoft.com/office/drawing/2014/main" val="3020114883"/>
                  </a:ext>
                </a:extLst>
              </a:tr>
            </a:tbl>
          </a:graphicData>
        </a:graphic>
      </p:graphicFrame>
      <p:cxnSp>
        <p:nvCxnSpPr>
          <p:cNvPr id="33" name="Straight Arrow Connector 32">
            <a:extLst>
              <a:ext uri="{FF2B5EF4-FFF2-40B4-BE49-F238E27FC236}">
                <a16:creationId xmlns:a16="http://schemas.microsoft.com/office/drawing/2014/main" id="{8C2BA640-D107-4051-81B2-D71DBBA825D8}"/>
              </a:ext>
            </a:extLst>
          </p:cNvPr>
          <p:cNvCxnSpPr>
            <a:cxnSpLocks/>
          </p:cNvCxnSpPr>
          <p:nvPr/>
        </p:nvCxnSpPr>
        <p:spPr>
          <a:xfrm>
            <a:off x="5542887" y="2524077"/>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Oval 33">
            <a:extLst>
              <a:ext uri="{FF2B5EF4-FFF2-40B4-BE49-F238E27FC236}">
                <a16:creationId xmlns:a16="http://schemas.microsoft.com/office/drawing/2014/main" id="{F79BC524-B83B-4580-BC0B-D63BA2FE0454}"/>
              </a:ext>
            </a:extLst>
          </p:cNvPr>
          <p:cNvSpPr/>
          <p:nvPr/>
        </p:nvSpPr>
        <p:spPr>
          <a:xfrm>
            <a:off x="4626195" y="1834172"/>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Age &gt;40</a:t>
            </a:r>
          </a:p>
        </p:txBody>
      </p:sp>
      <p:cxnSp>
        <p:nvCxnSpPr>
          <p:cNvPr id="35" name="Straight Arrow Connector 34">
            <a:extLst>
              <a:ext uri="{FF2B5EF4-FFF2-40B4-BE49-F238E27FC236}">
                <a16:creationId xmlns:a16="http://schemas.microsoft.com/office/drawing/2014/main" id="{12CB43F7-3C6E-4B91-977D-6BF06D9D4CC7}"/>
              </a:ext>
            </a:extLst>
          </p:cNvPr>
          <p:cNvCxnSpPr>
            <a:cxnSpLocks/>
            <a:stCxn id="34" idx="3"/>
          </p:cNvCxnSpPr>
          <p:nvPr/>
        </p:nvCxnSpPr>
        <p:spPr>
          <a:xfrm flipH="1">
            <a:off x="4473795" y="2614661"/>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6" name="TextBox 35">
            <a:extLst>
              <a:ext uri="{FF2B5EF4-FFF2-40B4-BE49-F238E27FC236}">
                <a16:creationId xmlns:a16="http://schemas.microsoft.com/office/drawing/2014/main" id="{09B4E1B8-730A-47B4-AF5B-63B899F1A080}"/>
              </a:ext>
            </a:extLst>
          </p:cNvPr>
          <p:cNvSpPr txBox="1"/>
          <p:nvPr/>
        </p:nvSpPr>
        <p:spPr>
          <a:xfrm>
            <a:off x="4191001" y="2640199"/>
            <a:ext cx="513310" cy="246221"/>
          </a:xfrm>
          <a:prstGeom prst="rect">
            <a:avLst/>
          </a:prstGeom>
          <a:noFill/>
        </p:spPr>
        <p:txBody>
          <a:bodyPr wrap="square" rtlCol="0">
            <a:spAutoFit/>
          </a:bodyPr>
          <a:lstStyle/>
          <a:p>
            <a:r>
              <a:rPr lang="en-US" sz="1000" dirty="0"/>
              <a:t>Yes</a:t>
            </a:r>
          </a:p>
        </p:txBody>
      </p:sp>
      <p:sp>
        <p:nvSpPr>
          <p:cNvPr id="37" name="TextBox 36">
            <a:extLst>
              <a:ext uri="{FF2B5EF4-FFF2-40B4-BE49-F238E27FC236}">
                <a16:creationId xmlns:a16="http://schemas.microsoft.com/office/drawing/2014/main" id="{24BB78AB-3672-4419-8256-7C91A703D77B}"/>
              </a:ext>
            </a:extLst>
          </p:cNvPr>
          <p:cNvSpPr txBox="1"/>
          <p:nvPr/>
        </p:nvSpPr>
        <p:spPr>
          <a:xfrm>
            <a:off x="5752632" y="2640199"/>
            <a:ext cx="389159" cy="246221"/>
          </a:xfrm>
          <a:prstGeom prst="rect">
            <a:avLst/>
          </a:prstGeom>
          <a:noFill/>
        </p:spPr>
        <p:txBody>
          <a:bodyPr wrap="square" rtlCol="0">
            <a:spAutoFit/>
          </a:bodyPr>
          <a:lstStyle/>
          <a:p>
            <a:r>
              <a:rPr lang="en-US" sz="1000" dirty="0"/>
              <a:t>No</a:t>
            </a:r>
          </a:p>
        </p:txBody>
      </p:sp>
      <p:sp>
        <p:nvSpPr>
          <p:cNvPr id="38" name="TextBox 37">
            <a:extLst>
              <a:ext uri="{FF2B5EF4-FFF2-40B4-BE49-F238E27FC236}">
                <a16:creationId xmlns:a16="http://schemas.microsoft.com/office/drawing/2014/main" id="{D355A3A5-AC32-44E2-B7B7-544B4643349A}"/>
              </a:ext>
            </a:extLst>
          </p:cNvPr>
          <p:cNvSpPr txBox="1"/>
          <p:nvPr/>
        </p:nvSpPr>
        <p:spPr>
          <a:xfrm>
            <a:off x="550214" y="4222315"/>
            <a:ext cx="80858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use a variable (“age”) and a threshold value (“40”) at each node and split the data into two</a:t>
            </a:r>
          </a:p>
          <a:p>
            <a:endParaRPr lang="en-US" dirty="0"/>
          </a:p>
        </p:txBody>
      </p:sp>
      <p:sp>
        <p:nvSpPr>
          <p:cNvPr id="39" name="TextBox 38">
            <a:extLst>
              <a:ext uri="{FF2B5EF4-FFF2-40B4-BE49-F238E27FC236}">
                <a16:creationId xmlns:a16="http://schemas.microsoft.com/office/drawing/2014/main" id="{F791DCB4-58B2-4356-AE07-6CE1FD76A498}"/>
              </a:ext>
            </a:extLst>
          </p:cNvPr>
          <p:cNvSpPr txBox="1"/>
          <p:nvPr/>
        </p:nvSpPr>
        <p:spPr>
          <a:xfrm>
            <a:off x="3782364" y="3091563"/>
            <a:ext cx="1170636" cy="430887"/>
          </a:xfrm>
          <a:prstGeom prst="rect">
            <a:avLst/>
          </a:prstGeom>
          <a:noFill/>
        </p:spPr>
        <p:txBody>
          <a:bodyPr wrap="square" rtlCol="0">
            <a:spAutoFit/>
          </a:bodyPr>
          <a:lstStyle/>
          <a:p>
            <a:r>
              <a:rPr lang="en-US" sz="1100" dirty="0"/>
              <a:t>2 married</a:t>
            </a:r>
          </a:p>
          <a:p>
            <a:r>
              <a:rPr lang="en-US" sz="1100" dirty="0"/>
              <a:t>2 not married</a:t>
            </a:r>
          </a:p>
        </p:txBody>
      </p:sp>
      <p:sp>
        <p:nvSpPr>
          <p:cNvPr id="40" name="TextBox 39">
            <a:extLst>
              <a:ext uri="{FF2B5EF4-FFF2-40B4-BE49-F238E27FC236}">
                <a16:creationId xmlns:a16="http://schemas.microsoft.com/office/drawing/2014/main" id="{4E95F65E-1DEE-4589-8DC5-780F75424A07}"/>
              </a:ext>
            </a:extLst>
          </p:cNvPr>
          <p:cNvSpPr txBox="1"/>
          <p:nvPr/>
        </p:nvSpPr>
        <p:spPr>
          <a:xfrm>
            <a:off x="5582974" y="3056505"/>
            <a:ext cx="1117634" cy="430887"/>
          </a:xfrm>
          <a:prstGeom prst="rect">
            <a:avLst/>
          </a:prstGeom>
          <a:noFill/>
        </p:spPr>
        <p:txBody>
          <a:bodyPr wrap="square" rtlCol="0">
            <a:spAutoFit/>
          </a:bodyPr>
          <a:lstStyle/>
          <a:p>
            <a:r>
              <a:rPr lang="en-US" sz="1100" dirty="0"/>
              <a:t>0 married</a:t>
            </a:r>
          </a:p>
          <a:p>
            <a:r>
              <a:rPr lang="en-US" sz="1100" dirty="0"/>
              <a:t>1 not married</a:t>
            </a:r>
          </a:p>
        </p:txBody>
      </p:sp>
    </p:spTree>
    <p:extLst>
      <p:ext uri="{BB962C8B-B14F-4D97-AF65-F5344CB8AC3E}">
        <p14:creationId xmlns:p14="http://schemas.microsoft.com/office/powerpoint/2010/main" val="99949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86D978EB-64BC-4BA8-BF25-28DE73C58301}"/>
              </a:ext>
            </a:extLst>
          </p:cNvPr>
          <p:cNvCxnSpPr>
            <a:cxnSpLocks/>
          </p:cNvCxnSpPr>
          <p:nvPr/>
        </p:nvCxnSpPr>
        <p:spPr>
          <a:xfrm>
            <a:off x="5609170" y="3570738"/>
            <a:ext cx="323825" cy="4678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7C896325-51CE-4B7E-9A66-64118EA963EB}"/>
              </a:ext>
            </a:extLst>
          </p:cNvPr>
          <p:cNvCxnSpPr/>
          <p:nvPr/>
        </p:nvCxnSpPr>
        <p:spPr>
          <a:xfrm flipH="1">
            <a:off x="4731679" y="3606253"/>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36CA1AF5-0FC2-4099-92BE-C609A3752BB0}"/>
              </a:ext>
            </a:extLst>
          </p:cNvPr>
          <p:cNvSpPr txBox="1"/>
          <p:nvPr/>
        </p:nvSpPr>
        <p:spPr>
          <a:xfrm>
            <a:off x="4412323" y="3631791"/>
            <a:ext cx="549872" cy="246221"/>
          </a:xfrm>
          <a:prstGeom prst="rect">
            <a:avLst/>
          </a:prstGeom>
          <a:noFill/>
        </p:spPr>
        <p:txBody>
          <a:bodyPr wrap="square" rtlCol="0">
            <a:spAutoFit/>
          </a:bodyPr>
          <a:lstStyle/>
          <a:p>
            <a:r>
              <a:rPr lang="en-US" sz="1000" dirty="0"/>
              <a:t>Yes</a:t>
            </a:r>
          </a:p>
        </p:txBody>
      </p:sp>
      <p:cxnSp>
        <p:nvCxnSpPr>
          <p:cNvPr id="13" name="Straight Arrow Connector 12">
            <a:extLst>
              <a:ext uri="{FF2B5EF4-FFF2-40B4-BE49-F238E27FC236}">
                <a16:creationId xmlns:a16="http://schemas.microsoft.com/office/drawing/2014/main" id="{6BA2B215-AFB5-49E3-835F-5F18D804CC52}"/>
              </a:ext>
            </a:extLst>
          </p:cNvPr>
          <p:cNvCxnSpPr>
            <a:cxnSpLocks/>
          </p:cNvCxnSpPr>
          <p:nvPr/>
        </p:nvCxnSpPr>
        <p:spPr>
          <a:xfrm>
            <a:off x="6479292" y="2442505"/>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 name="object 2"/>
          <p:cNvSpPr txBox="1">
            <a:spLocks noGrp="1"/>
          </p:cNvSpPr>
          <p:nvPr>
            <p:ph type="title"/>
          </p:nvPr>
        </p:nvSpPr>
        <p:spPr>
          <a:xfrm>
            <a:off x="535940" y="511530"/>
            <a:ext cx="5255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3. Decision Trees</a:t>
            </a:r>
            <a:endParaRPr spc="-10" dirty="0">
              <a:solidFill>
                <a:srgbClr val="E35925"/>
              </a:solidFill>
            </a:endParaRPr>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7" y="6479589"/>
            <a:ext cx="10287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7F7F7F"/>
                </a:solidFill>
                <a:latin typeface="Century Gothic"/>
                <a:cs typeface="Century Gothic"/>
              </a:rPr>
              <a:t>9</a:t>
            </a:r>
            <a:endParaRPr sz="1100">
              <a:latin typeface="Century Gothic"/>
              <a:cs typeface="Century Gothic"/>
            </a:endParaRPr>
          </a:p>
        </p:txBody>
      </p:sp>
      <p:sp>
        <p:nvSpPr>
          <p:cNvPr id="7" name="object 3">
            <a:extLst>
              <a:ext uri="{FF2B5EF4-FFF2-40B4-BE49-F238E27FC236}">
                <a16:creationId xmlns:a16="http://schemas.microsoft.com/office/drawing/2014/main" id="{8D9D64EB-D39D-4949-8E77-00F5F05B3BAB}"/>
              </a:ext>
            </a:extLst>
          </p:cNvPr>
          <p:cNvSpPr txBox="1"/>
          <p:nvPr/>
        </p:nvSpPr>
        <p:spPr>
          <a:xfrm>
            <a:off x="545134" y="1143000"/>
            <a:ext cx="8150860" cy="439864"/>
          </a:xfrm>
          <a:prstGeom prst="rect">
            <a:avLst/>
          </a:prstGeom>
        </p:spPr>
        <p:txBody>
          <a:bodyPr vert="horz" wrap="square" lIns="0" tIns="161290" rIns="0" bIns="0" rtlCol="0">
            <a:spAutoFit/>
          </a:bodyPr>
          <a:lstStyle/>
          <a:p>
            <a:pPr marL="285750" indent="-285750">
              <a:buFont typeface="Arial" panose="020B0604020202020204" pitchFamily="34" charset="0"/>
              <a:buChar char="•"/>
            </a:pPr>
            <a:r>
              <a:rPr lang="en-US" dirty="0"/>
              <a:t>On each bootstrapped sample, the algorithm tries to fit a decision tree </a:t>
            </a:r>
          </a:p>
        </p:txBody>
      </p:sp>
      <p:sp>
        <p:nvSpPr>
          <p:cNvPr id="10" name="Oval 9">
            <a:extLst>
              <a:ext uri="{FF2B5EF4-FFF2-40B4-BE49-F238E27FC236}">
                <a16:creationId xmlns:a16="http://schemas.microsoft.com/office/drawing/2014/main" id="{9D221724-ACB0-4E75-86E8-2E81280C8D84}"/>
              </a:ext>
            </a:extLst>
          </p:cNvPr>
          <p:cNvSpPr/>
          <p:nvPr/>
        </p:nvSpPr>
        <p:spPr>
          <a:xfrm>
            <a:off x="5562600" y="1752600"/>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Age &gt;40</a:t>
            </a:r>
          </a:p>
        </p:txBody>
      </p:sp>
      <p:cxnSp>
        <p:nvCxnSpPr>
          <p:cNvPr id="12" name="Straight Arrow Connector 11">
            <a:extLst>
              <a:ext uri="{FF2B5EF4-FFF2-40B4-BE49-F238E27FC236}">
                <a16:creationId xmlns:a16="http://schemas.microsoft.com/office/drawing/2014/main" id="{4B14A588-C130-41D0-92CC-EDF179687F83}"/>
              </a:ext>
            </a:extLst>
          </p:cNvPr>
          <p:cNvCxnSpPr>
            <a:stCxn id="10" idx="3"/>
          </p:cNvCxnSpPr>
          <p:nvPr/>
        </p:nvCxnSpPr>
        <p:spPr>
          <a:xfrm flipH="1">
            <a:off x="5410200" y="2533089"/>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C5358B6D-1AD9-4632-80C5-95C3832BFCD5}"/>
              </a:ext>
            </a:extLst>
          </p:cNvPr>
          <p:cNvSpPr txBox="1"/>
          <p:nvPr/>
        </p:nvSpPr>
        <p:spPr>
          <a:xfrm>
            <a:off x="5087905" y="2560022"/>
            <a:ext cx="600407" cy="246221"/>
          </a:xfrm>
          <a:prstGeom prst="rect">
            <a:avLst/>
          </a:prstGeom>
          <a:noFill/>
        </p:spPr>
        <p:txBody>
          <a:bodyPr wrap="square" rtlCol="0">
            <a:spAutoFit/>
          </a:bodyPr>
          <a:lstStyle/>
          <a:p>
            <a:r>
              <a:rPr lang="en-US" sz="1000" dirty="0"/>
              <a:t>Yes</a:t>
            </a:r>
          </a:p>
        </p:txBody>
      </p:sp>
      <p:sp>
        <p:nvSpPr>
          <p:cNvPr id="17" name="TextBox 16">
            <a:extLst>
              <a:ext uri="{FF2B5EF4-FFF2-40B4-BE49-F238E27FC236}">
                <a16:creationId xmlns:a16="http://schemas.microsoft.com/office/drawing/2014/main" id="{FD226B0B-B9A3-42B5-89F5-D45AD524BB93}"/>
              </a:ext>
            </a:extLst>
          </p:cNvPr>
          <p:cNvSpPr txBox="1"/>
          <p:nvPr/>
        </p:nvSpPr>
        <p:spPr>
          <a:xfrm>
            <a:off x="6721322" y="2560022"/>
            <a:ext cx="600407" cy="246221"/>
          </a:xfrm>
          <a:prstGeom prst="rect">
            <a:avLst/>
          </a:prstGeom>
          <a:noFill/>
        </p:spPr>
        <p:txBody>
          <a:bodyPr wrap="square" rtlCol="0">
            <a:spAutoFit/>
          </a:bodyPr>
          <a:lstStyle/>
          <a:p>
            <a:r>
              <a:rPr lang="en-US" sz="1000" dirty="0"/>
              <a:t>No</a:t>
            </a:r>
          </a:p>
        </p:txBody>
      </p:sp>
      <p:sp>
        <p:nvSpPr>
          <p:cNvPr id="21" name="Oval 20">
            <a:extLst>
              <a:ext uri="{FF2B5EF4-FFF2-40B4-BE49-F238E27FC236}">
                <a16:creationId xmlns:a16="http://schemas.microsoft.com/office/drawing/2014/main" id="{3A5AE456-CB84-4D20-9592-EC74E20A93F7}"/>
              </a:ext>
            </a:extLst>
          </p:cNvPr>
          <p:cNvSpPr/>
          <p:nvPr/>
        </p:nvSpPr>
        <p:spPr>
          <a:xfrm>
            <a:off x="4807880" y="2971800"/>
            <a:ext cx="983320" cy="7472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Sex = F</a:t>
            </a:r>
          </a:p>
        </p:txBody>
      </p:sp>
      <p:sp>
        <p:nvSpPr>
          <p:cNvPr id="29" name="TextBox 28">
            <a:extLst>
              <a:ext uri="{FF2B5EF4-FFF2-40B4-BE49-F238E27FC236}">
                <a16:creationId xmlns:a16="http://schemas.microsoft.com/office/drawing/2014/main" id="{0232F6E1-17A4-459E-B65F-DDA5A43BBAB3}"/>
              </a:ext>
            </a:extLst>
          </p:cNvPr>
          <p:cNvSpPr txBox="1"/>
          <p:nvPr/>
        </p:nvSpPr>
        <p:spPr>
          <a:xfrm>
            <a:off x="5722092" y="3650719"/>
            <a:ext cx="597092" cy="246221"/>
          </a:xfrm>
          <a:prstGeom prst="rect">
            <a:avLst/>
          </a:prstGeom>
          <a:noFill/>
        </p:spPr>
        <p:txBody>
          <a:bodyPr wrap="square" rtlCol="0">
            <a:spAutoFit/>
          </a:bodyPr>
          <a:lstStyle/>
          <a:p>
            <a:r>
              <a:rPr lang="en-US" sz="1000" dirty="0"/>
              <a:t>No</a:t>
            </a:r>
          </a:p>
        </p:txBody>
      </p:sp>
      <p:graphicFrame>
        <p:nvGraphicFramePr>
          <p:cNvPr id="38" name="Table 37">
            <a:extLst>
              <a:ext uri="{FF2B5EF4-FFF2-40B4-BE49-F238E27FC236}">
                <a16:creationId xmlns:a16="http://schemas.microsoft.com/office/drawing/2014/main" id="{9FC18A27-E612-430E-BABB-CEF85BC7A290}"/>
              </a:ext>
            </a:extLst>
          </p:cNvPr>
          <p:cNvGraphicFramePr>
            <a:graphicFrameLocks noGrp="1"/>
          </p:cNvGraphicFramePr>
          <p:nvPr>
            <p:extLst>
              <p:ext uri="{D42A27DB-BD31-4B8C-83A1-F6EECF244321}">
                <p14:modId xmlns:p14="http://schemas.microsoft.com/office/powerpoint/2010/main" val="3782558467"/>
              </p:ext>
            </p:extLst>
          </p:nvPr>
        </p:nvGraphicFramePr>
        <p:xfrm>
          <a:off x="533400" y="1881896"/>
          <a:ext cx="2572915" cy="1559930"/>
        </p:xfrm>
        <a:graphic>
          <a:graphicData uri="http://schemas.openxmlformats.org/drawingml/2006/table">
            <a:tbl>
              <a:tblPr firstRow="1" bandRow="1">
                <a:tableStyleId>{5C22544A-7EE6-4342-B048-85BDC9FD1C3A}</a:tableStyleId>
              </a:tblPr>
              <a:tblGrid>
                <a:gridCol w="495830">
                  <a:extLst>
                    <a:ext uri="{9D8B030D-6E8A-4147-A177-3AD203B41FA5}">
                      <a16:colId xmlns:a16="http://schemas.microsoft.com/office/drawing/2014/main" val="2417800233"/>
                    </a:ext>
                  </a:extLst>
                </a:gridCol>
                <a:gridCol w="744855">
                  <a:extLst>
                    <a:ext uri="{9D8B030D-6E8A-4147-A177-3AD203B41FA5}">
                      <a16:colId xmlns:a16="http://schemas.microsoft.com/office/drawing/2014/main" val="2124649285"/>
                    </a:ext>
                  </a:extLst>
                </a:gridCol>
                <a:gridCol w="457200">
                  <a:extLst>
                    <a:ext uri="{9D8B030D-6E8A-4147-A177-3AD203B41FA5}">
                      <a16:colId xmlns:a16="http://schemas.microsoft.com/office/drawing/2014/main" val="3297506486"/>
                    </a:ext>
                  </a:extLst>
                </a:gridCol>
                <a:gridCol w="875030">
                  <a:extLst>
                    <a:ext uri="{9D8B030D-6E8A-4147-A177-3AD203B41FA5}">
                      <a16:colId xmlns:a16="http://schemas.microsoft.com/office/drawing/2014/main" val="4043786698"/>
                    </a:ext>
                  </a:extLst>
                </a:gridCol>
              </a:tblGrid>
              <a:tr h="255440">
                <a:tc>
                  <a:txBody>
                    <a:bodyPr/>
                    <a:lstStyle/>
                    <a:p>
                      <a:r>
                        <a:rPr lang="en-US" sz="1100" dirty="0"/>
                        <a:t>Age</a:t>
                      </a:r>
                    </a:p>
                  </a:txBody>
                  <a:tcPr/>
                </a:tc>
                <a:tc>
                  <a:txBody>
                    <a:bodyPr/>
                    <a:lstStyle/>
                    <a:p>
                      <a:r>
                        <a:rPr lang="en-US" sz="1100" dirty="0"/>
                        <a:t>Income</a:t>
                      </a:r>
                    </a:p>
                  </a:txBody>
                  <a:tcPr/>
                </a:tc>
                <a:tc>
                  <a:txBody>
                    <a:bodyPr/>
                    <a:lstStyle/>
                    <a:p>
                      <a:r>
                        <a:rPr lang="en-US" sz="1100" dirty="0"/>
                        <a:t>Sex</a:t>
                      </a:r>
                    </a:p>
                  </a:txBody>
                  <a:tcPr/>
                </a:tc>
                <a:tc>
                  <a:txBody>
                    <a:bodyPr/>
                    <a:lstStyle/>
                    <a:p>
                      <a:r>
                        <a:rPr lang="en-US" sz="1100" dirty="0"/>
                        <a:t>Married</a:t>
                      </a:r>
                    </a:p>
                  </a:txBody>
                  <a:tcPr/>
                </a:tc>
                <a:extLst>
                  <a:ext uri="{0D108BD9-81ED-4DB2-BD59-A6C34878D82A}">
                    <a16:rowId xmlns:a16="http://schemas.microsoft.com/office/drawing/2014/main" val="1135831688"/>
                  </a:ext>
                </a:extLst>
              </a:tr>
              <a:tr h="260170">
                <a:tc>
                  <a:txBody>
                    <a:bodyPr/>
                    <a:lstStyle/>
                    <a:p>
                      <a:r>
                        <a:rPr lang="en-US" sz="1100" dirty="0"/>
                        <a:t>50</a:t>
                      </a:r>
                    </a:p>
                  </a:txBody>
                  <a:tcPr>
                    <a:solidFill>
                      <a:srgbClr val="969696"/>
                    </a:solidFill>
                  </a:tcPr>
                </a:tc>
                <a:tc>
                  <a:txBody>
                    <a:bodyPr/>
                    <a:lstStyle/>
                    <a:p>
                      <a:r>
                        <a:rPr lang="en-US" sz="1100" dirty="0"/>
                        <a:t>90000</a:t>
                      </a:r>
                    </a:p>
                  </a:txBody>
                  <a:tcPr>
                    <a:solidFill>
                      <a:srgbClr val="969696"/>
                    </a:solidFill>
                  </a:tcPr>
                </a:tc>
                <a:tc>
                  <a:txBody>
                    <a:bodyPr/>
                    <a:lstStyle/>
                    <a:p>
                      <a:r>
                        <a:rPr lang="en-US" sz="1100" dirty="0"/>
                        <a:t>M</a:t>
                      </a:r>
                    </a:p>
                  </a:txBody>
                  <a:tcPr>
                    <a:solidFill>
                      <a:srgbClr val="969696"/>
                    </a:solidFill>
                  </a:tcPr>
                </a:tc>
                <a:tc>
                  <a:txBody>
                    <a:bodyPr/>
                    <a:lstStyle/>
                    <a:p>
                      <a:r>
                        <a:rPr lang="en-US" sz="1100" dirty="0"/>
                        <a:t>N</a:t>
                      </a:r>
                    </a:p>
                  </a:txBody>
                  <a:tcPr>
                    <a:solidFill>
                      <a:srgbClr val="969696"/>
                    </a:solidFill>
                  </a:tcPr>
                </a:tc>
                <a:extLst>
                  <a:ext uri="{0D108BD9-81ED-4DB2-BD59-A6C34878D82A}">
                    <a16:rowId xmlns:a16="http://schemas.microsoft.com/office/drawing/2014/main" val="4067436874"/>
                  </a:ext>
                </a:extLst>
              </a:tr>
              <a:tr h="260170">
                <a:tc>
                  <a:txBody>
                    <a:bodyPr/>
                    <a:lstStyle/>
                    <a:p>
                      <a:r>
                        <a:rPr lang="en-US" sz="1100" b="1" dirty="0"/>
                        <a:t>41</a:t>
                      </a:r>
                    </a:p>
                  </a:txBody>
                  <a:tcPr>
                    <a:solidFill>
                      <a:srgbClr val="969696"/>
                    </a:solidFill>
                  </a:tcPr>
                </a:tc>
                <a:tc>
                  <a:txBody>
                    <a:bodyPr/>
                    <a:lstStyle/>
                    <a:p>
                      <a:r>
                        <a:rPr lang="en-US" sz="1100" b="1" dirty="0"/>
                        <a:t>90000</a:t>
                      </a:r>
                    </a:p>
                  </a:txBody>
                  <a:tcPr>
                    <a:solidFill>
                      <a:srgbClr val="969696"/>
                    </a:solidFill>
                  </a:tcPr>
                </a:tc>
                <a:tc>
                  <a:txBody>
                    <a:bodyPr/>
                    <a:lstStyle/>
                    <a:p>
                      <a:r>
                        <a:rPr lang="en-US" sz="1100" b="1" dirty="0"/>
                        <a:t>F</a:t>
                      </a:r>
                    </a:p>
                  </a:txBody>
                  <a:tcPr>
                    <a:solidFill>
                      <a:srgbClr val="969696"/>
                    </a:solidFill>
                  </a:tcPr>
                </a:tc>
                <a:tc>
                  <a:txBody>
                    <a:bodyPr/>
                    <a:lstStyle/>
                    <a:p>
                      <a:r>
                        <a:rPr lang="en-US" sz="1100" b="1" dirty="0"/>
                        <a:t>Y</a:t>
                      </a:r>
                    </a:p>
                  </a:txBody>
                  <a:tcPr>
                    <a:solidFill>
                      <a:srgbClr val="969696"/>
                    </a:solidFill>
                  </a:tcPr>
                </a:tc>
                <a:extLst>
                  <a:ext uri="{0D108BD9-81ED-4DB2-BD59-A6C34878D82A}">
                    <a16:rowId xmlns:a16="http://schemas.microsoft.com/office/drawing/2014/main" val="15716451"/>
                  </a:ext>
                </a:extLst>
              </a:tr>
              <a:tr h="260170">
                <a:tc>
                  <a:txBody>
                    <a:bodyPr/>
                    <a:lstStyle/>
                    <a:p>
                      <a:r>
                        <a:rPr lang="en-US" sz="1100" dirty="0"/>
                        <a:t>71</a:t>
                      </a:r>
                    </a:p>
                  </a:txBody>
                  <a:tcPr>
                    <a:solidFill>
                      <a:srgbClr val="969696"/>
                    </a:solidFill>
                  </a:tcPr>
                </a:tc>
                <a:tc>
                  <a:txBody>
                    <a:bodyPr/>
                    <a:lstStyle/>
                    <a:p>
                      <a:r>
                        <a:rPr lang="en-US" sz="1100" dirty="0"/>
                        <a:t>120000</a:t>
                      </a:r>
                    </a:p>
                  </a:txBody>
                  <a:tcPr>
                    <a:solidFill>
                      <a:srgbClr val="969696"/>
                    </a:solidFill>
                  </a:tcPr>
                </a:tc>
                <a:tc>
                  <a:txBody>
                    <a:bodyPr/>
                    <a:lstStyle/>
                    <a:p>
                      <a:r>
                        <a:rPr lang="en-US" sz="1100" dirty="0"/>
                        <a:t>M</a:t>
                      </a:r>
                    </a:p>
                  </a:txBody>
                  <a:tcPr>
                    <a:solidFill>
                      <a:srgbClr val="969696"/>
                    </a:solidFill>
                  </a:tcPr>
                </a:tc>
                <a:tc>
                  <a:txBody>
                    <a:bodyPr/>
                    <a:lstStyle/>
                    <a:p>
                      <a:r>
                        <a:rPr lang="en-US" sz="1100" dirty="0"/>
                        <a:t>N</a:t>
                      </a:r>
                    </a:p>
                  </a:txBody>
                  <a:tcPr>
                    <a:solidFill>
                      <a:srgbClr val="969696"/>
                    </a:solidFill>
                  </a:tcPr>
                </a:tc>
                <a:extLst>
                  <a:ext uri="{0D108BD9-81ED-4DB2-BD59-A6C34878D82A}">
                    <a16:rowId xmlns:a16="http://schemas.microsoft.com/office/drawing/2014/main" val="4260923932"/>
                  </a:ext>
                </a:extLst>
              </a:tr>
              <a:tr h="260170">
                <a:tc>
                  <a:txBody>
                    <a:bodyPr/>
                    <a:lstStyle/>
                    <a:p>
                      <a:r>
                        <a:rPr lang="en-US" sz="1100" dirty="0"/>
                        <a:t>28</a:t>
                      </a:r>
                    </a:p>
                  </a:txBody>
                  <a:tcPr/>
                </a:tc>
                <a:tc>
                  <a:txBody>
                    <a:bodyPr/>
                    <a:lstStyle/>
                    <a:p>
                      <a:r>
                        <a:rPr lang="en-US" sz="1100" dirty="0"/>
                        <a:t>50000</a:t>
                      </a:r>
                    </a:p>
                  </a:txBody>
                  <a:tcPr/>
                </a:tc>
                <a:tc>
                  <a:txBody>
                    <a:bodyPr/>
                    <a:lstStyle/>
                    <a:p>
                      <a:r>
                        <a:rPr lang="en-US" sz="1100" dirty="0"/>
                        <a:t>F</a:t>
                      </a:r>
                    </a:p>
                  </a:txBody>
                  <a:tcPr/>
                </a:tc>
                <a:tc>
                  <a:txBody>
                    <a:bodyPr/>
                    <a:lstStyle/>
                    <a:p>
                      <a:r>
                        <a:rPr lang="en-US" sz="1100" dirty="0"/>
                        <a:t>N</a:t>
                      </a:r>
                    </a:p>
                  </a:txBody>
                  <a:tcPr/>
                </a:tc>
                <a:extLst>
                  <a:ext uri="{0D108BD9-81ED-4DB2-BD59-A6C34878D82A}">
                    <a16:rowId xmlns:a16="http://schemas.microsoft.com/office/drawing/2014/main" val="1522802650"/>
                  </a:ext>
                </a:extLst>
              </a:tr>
              <a:tr h="260170">
                <a:tc>
                  <a:txBody>
                    <a:bodyPr/>
                    <a:lstStyle/>
                    <a:p>
                      <a:r>
                        <a:rPr lang="en-US" sz="1100" b="1" dirty="0"/>
                        <a:t>60</a:t>
                      </a:r>
                    </a:p>
                  </a:txBody>
                  <a:tcPr>
                    <a:solidFill>
                      <a:srgbClr val="969696"/>
                    </a:solidFill>
                  </a:tcPr>
                </a:tc>
                <a:tc>
                  <a:txBody>
                    <a:bodyPr/>
                    <a:lstStyle/>
                    <a:p>
                      <a:r>
                        <a:rPr lang="en-US" sz="1100" b="1" dirty="0"/>
                        <a:t>70000</a:t>
                      </a:r>
                    </a:p>
                  </a:txBody>
                  <a:tcPr>
                    <a:solidFill>
                      <a:srgbClr val="969696"/>
                    </a:solidFill>
                  </a:tcPr>
                </a:tc>
                <a:tc>
                  <a:txBody>
                    <a:bodyPr/>
                    <a:lstStyle/>
                    <a:p>
                      <a:r>
                        <a:rPr lang="en-US" sz="1100" b="1" dirty="0"/>
                        <a:t>F</a:t>
                      </a:r>
                    </a:p>
                  </a:txBody>
                  <a:tcPr>
                    <a:solidFill>
                      <a:srgbClr val="969696"/>
                    </a:solidFill>
                  </a:tcPr>
                </a:tc>
                <a:tc>
                  <a:txBody>
                    <a:bodyPr/>
                    <a:lstStyle/>
                    <a:p>
                      <a:r>
                        <a:rPr lang="en-US" sz="1100" b="1" dirty="0"/>
                        <a:t>Y</a:t>
                      </a:r>
                    </a:p>
                  </a:txBody>
                  <a:tcPr>
                    <a:solidFill>
                      <a:srgbClr val="969696"/>
                    </a:solidFill>
                  </a:tcPr>
                </a:tc>
                <a:extLst>
                  <a:ext uri="{0D108BD9-81ED-4DB2-BD59-A6C34878D82A}">
                    <a16:rowId xmlns:a16="http://schemas.microsoft.com/office/drawing/2014/main" val="3020114883"/>
                  </a:ext>
                </a:extLst>
              </a:tr>
            </a:tbl>
          </a:graphicData>
        </a:graphic>
      </p:graphicFrame>
      <p:sp>
        <p:nvSpPr>
          <p:cNvPr id="41" name="TextBox 40">
            <a:extLst>
              <a:ext uri="{FF2B5EF4-FFF2-40B4-BE49-F238E27FC236}">
                <a16:creationId xmlns:a16="http://schemas.microsoft.com/office/drawing/2014/main" id="{A52300F1-1241-4574-85AF-181B45CB9B8E}"/>
              </a:ext>
            </a:extLst>
          </p:cNvPr>
          <p:cNvSpPr txBox="1"/>
          <p:nvPr/>
        </p:nvSpPr>
        <p:spPr>
          <a:xfrm>
            <a:off x="545134" y="4780647"/>
            <a:ext cx="80858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use another variable at the next node and divide the data into 2</a:t>
            </a:r>
          </a:p>
          <a:p>
            <a:endParaRPr lang="en-US" dirty="0"/>
          </a:p>
        </p:txBody>
      </p:sp>
      <p:sp>
        <p:nvSpPr>
          <p:cNvPr id="42" name="TextBox 41">
            <a:extLst>
              <a:ext uri="{FF2B5EF4-FFF2-40B4-BE49-F238E27FC236}">
                <a16:creationId xmlns:a16="http://schemas.microsoft.com/office/drawing/2014/main" id="{18A3C5D9-70F6-42ED-88D8-0DBCE1658FAF}"/>
              </a:ext>
            </a:extLst>
          </p:cNvPr>
          <p:cNvSpPr txBox="1"/>
          <p:nvPr/>
        </p:nvSpPr>
        <p:spPr>
          <a:xfrm>
            <a:off x="4002749" y="4044964"/>
            <a:ext cx="1170636" cy="430887"/>
          </a:xfrm>
          <a:prstGeom prst="rect">
            <a:avLst/>
          </a:prstGeom>
          <a:noFill/>
        </p:spPr>
        <p:txBody>
          <a:bodyPr wrap="square" rtlCol="0">
            <a:spAutoFit/>
          </a:bodyPr>
          <a:lstStyle/>
          <a:p>
            <a:r>
              <a:rPr lang="en-US" sz="1100" dirty="0"/>
              <a:t>2 married</a:t>
            </a:r>
          </a:p>
          <a:p>
            <a:r>
              <a:rPr lang="en-US" sz="1100" dirty="0"/>
              <a:t>0 not married</a:t>
            </a:r>
          </a:p>
        </p:txBody>
      </p:sp>
      <p:sp>
        <p:nvSpPr>
          <p:cNvPr id="43" name="TextBox 42">
            <a:extLst>
              <a:ext uri="{FF2B5EF4-FFF2-40B4-BE49-F238E27FC236}">
                <a16:creationId xmlns:a16="http://schemas.microsoft.com/office/drawing/2014/main" id="{39C73879-51DF-4FE7-95D2-FD48782823EF}"/>
              </a:ext>
            </a:extLst>
          </p:cNvPr>
          <p:cNvSpPr txBox="1"/>
          <p:nvPr/>
        </p:nvSpPr>
        <p:spPr>
          <a:xfrm>
            <a:off x="5435320" y="4040343"/>
            <a:ext cx="1170636" cy="430887"/>
          </a:xfrm>
          <a:prstGeom prst="rect">
            <a:avLst/>
          </a:prstGeom>
          <a:noFill/>
        </p:spPr>
        <p:txBody>
          <a:bodyPr wrap="square" rtlCol="0">
            <a:spAutoFit/>
          </a:bodyPr>
          <a:lstStyle/>
          <a:p>
            <a:r>
              <a:rPr lang="en-US" sz="1100" dirty="0"/>
              <a:t>0 married</a:t>
            </a:r>
          </a:p>
          <a:p>
            <a:r>
              <a:rPr lang="en-US" sz="1100" dirty="0"/>
              <a:t>2 not married</a:t>
            </a:r>
          </a:p>
        </p:txBody>
      </p:sp>
      <p:sp>
        <p:nvSpPr>
          <p:cNvPr id="44" name="TextBox 43">
            <a:extLst>
              <a:ext uri="{FF2B5EF4-FFF2-40B4-BE49-F238E27FC236}">
                <a16:creationId xmlns:a16="http://schemas.microsoft.com/office/drawing/2014/main" id="{EE1E8981-4D87-4CAF-B261-224440883BE8}"/>
              </a:ext>
            </a:extLst>
          </p:cNvPr>
          <p:cNvSpPr txBox="1"/>
          <p:nvPr/>
        </p:nvSpPr>
        <p:spPr>
          <a:xfrm>
            <a:off x="6462708" y="2944087"/>
            <a:ext cx="1117634" cy="430887"/>
          </a:xfrm>
          <a:prstGeom prst="rect">
            <a:avLst/>
          </a:prstGeom>
          <a:noFill/>
        </p:spPr>
        <p:txBody>
          <a:bodyPr wrap="square" rtlCol="0">
            <a:spAutoFit/>
          </a:bodyPr>
          <a:lstStyle/>
          <a:p>
            <a:r>
              <a:rPr lang="en-US" sz="1100" dirty="0"/>
              <a:t>0 married</a:t>
            </a:r>
          </a:p>
          <a:p>
            <a:r>
              <a:rPr lang="en-US" sz="1100" dirty="0"/>
              <a:t>1 not married</a:t>
            </a:r>
          </a:p>
        </p:txBody>
      </p:sp>
    </p:spTree>
    <p:extLst>
      <p:ext uri="{BB962C8B-B14F-4D97-AF65-F5344CB8AC3E}">
        <p14:creationId xmlns:p14="http://schemas.microsoft.com/office/powerpoint/2010/main" val="219722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86D978EB-64BC-4BA8-BF25-28DE73C58301}"/>
              </a:ext>
            </a:extLst>
          </p:cNvPr>
          <p:cNvCxnSpPr>
            <a:cxnSpLocks/>
          </p:cNvCxnSpPr>
          <p:nvPr/>
        </p:nvCxnSpPr>
        <p:spPr>
          <a:xfrm>
            <a:off x="5609170" y="3570738"/>
            <a:ext cx="323825" cy="4678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7C896325-51CE-4B7E-9A66-64118EA963EB}"/>
              </a:ext>
            </a:extLst>
          </p:cNvPr>
          <p:cNvCxnSpPr/>
          <p:nvPr/>
        </p:nvCxnSpPr>
        <p:spPr>
          <a:xfrm flipH="1">
            <a:off x="4731679" y="3606253"/>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36CA1AF5-0FC2-4099-92BE-C609A3752BB0}"/>
              </a:ext>
            </a:extLst>
          </p:cNvPr>
          <p:cNvSpPr txBox="1"/>
          <p:nvPr/>
        </p:nvSpPr>
        <p:spPr>
          <a:xfrm>
            <a:off x="4412323" y="3631791"/>
            <a:ext cx="549872" cy="246221"/>
          </a:xfrm>
          <a:prstGeom prst="rect">
            <a:avLst/>
          </a:prstGeom>
          <a:noFill/>
        </p:spPr>
        <p:txBody>
          <a:bodyPr wrap="square" rtlCol="0">
            <a:spAutoFit/>
          </a:bodyPr>
          <a:lstStyle/>
          <a:p>
            <a:r>
              <a:rPr lang="en-US" sz="1000" dirty="0"/>
              <a:t>Yes</a:t>
            </a:r>
          </a:p>
        </p:txBody>
      </p:sp>
      <p:cxnSp>
        <p:nvCxnSpPr>
          <p:cNvPr id="13" name="Straight Arrow Connector 12">
            <a:extLst>
              <a:ext uri="{FF2B5EF4-FFF2-40B4-BE49-F238E27FC236}">
                <a16:creationId xmlns:a16="http://schemas.microsoft.com/office/drawing/2014/main" id="{6BA2B215-AFB5-49E3-835F-5F18D804CC52}"/>
              </a:ext>
            </a:extLst>
          </p:cNvPr>
          <p:cNvCxnSpPr>
            <a:cxnSpLocks/>
          </p:cNvCxnSpPr>
          <p:nvPr/>
        </p:nvCxnSpPr>
        <p:spPr>
          <a:xfrm>
            <a:off x="6479292" y="2442505"/>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 name="object 2"/>
          <p:cNvSpPr txBox="1">
            <a:spLocks noGrp="1"/>
          </p:cNvSpPr>
          <p:nvPr>
            <p:ph type="title"/>
          </p:nvPr>
        </p:nvSpPr>
        <p:spPr>
          <a:xfrm>
            <a:off x="535940" y="511530"/>
            <a:ext cx="5255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3. Decision Trees</a:t>
            </a:r>
            <a:endParaRPr spc="-10" dirty="0">
              <a:solidFill>
                <a:srgbClr val="E35925"/>
              </a:solidFill>
            </a:endParaRPr>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7" y="6479589"/>
            <a:ext cx="10287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7F7F7F"/>
                </a:solidFill>
                <a:latin typeface="Century Gothic"/>
                <a:cs typeface="Century Gothic"/>
              </a:rPr>
              <a:t>9</a:t>
            </a:r>
            <a:endParaRPr sz="1100">
              <a:latin typeface="Century Gothic"/>
              <a:cs typeface="Century Gothic"/>
            </a:endParaRPr>
          </a:p>
        </p:txBody>
      </p:sp>
      <p:sp>
        <p:nvSpPr>
          <p:cNvPr id="7" name="object 3">
            <a:extLst>
              <a:ext uri="{FF2B5EF4-FFF2-40B4-BE49-F238E27FC236}">
                <a16:creationId xmlns:a16="http://schemas.microsoft.com/office/drawing/2014/main" id="{8D9D64EB-D39D-4949-8E77-00F5F05B3BAB}"/>
              </a:ext>
            </a:extLst>
          </p:cNvPr>
          <p:cNvSpPr txBox="1"/>
          <p:nvPr/>
        </p:nvSpPr>
        <p:spPr>
          <a:xfrm>
            <a:off x="545134" y="1143000"/>
            <a:ext cx="8150860" cy="439864"/>
          </a:xfrm>
          <a:prstGeom prst="rect">
            <a:avLst/>
          </a:prstGeom>
        </p:spPr>
        <p:txBody>
          <a:bodyPr vert="horz" wrap="square" lIns="0" tIns="161290" rIns="0" bIns="0" rtlCol="0">
            <a:spAutoFit/>
          </a:bodyPr>
          <a:lstStyle/>
          <a:p>
            <a:pPr marL="285750" indent="-285750">
              <a:buFont typeface="Arial" panose="020B0604020202020204" pitchFamily="34" charset="0"/>
              <a:buChar char="•"/>
            </a:pPr>
            <a:r>
              <a:rPr lang="en-US" dirty="0"/>
              <a:t>On each bootstrapped sample, the algorithm tries to fit a decision tree </a:t>
            </a:r>
          </a:p>
        </p:txBody>
      </p:sp>
      <p:graphicFrame>
        <p:nvGraphicFramePr>
          <p:cNvPr id="8" name="Table 7">
            <a:extLst>
              <a:ext uri="{FF2B5EF4-FFF2-40B4-BE49-F238E27FC236}">
                <a16:creationId xmlns:a16="http://schemas.microsoft.com/office/drawing/2014/main" id="{908CE962-A852-43DB-B340-CC78E9648D7D}"/>
              </a:ext>
            </a:extLst>
          </p:cNvPr>
          <p:cNvGraphicFramePr>
            <a:graphicFrameLocks noGrp="1"/>
          </p:cNvGraphicFramePr>
          <p:nvPr>
            <p:extLst>
              <p:ext uri="{D42A27DB-BD31-4B8C-83A1-F6EECF244321}">
                <p14:modId xmlns:p14="http://schemas.microsoft.com/office/powerpoint/2010/main" val="697182130"/>
              </p:ext>
            </p:extLst>
          </p:nvPr>
        </p:nvGraphicFramePr>
        <p:xfrm>
          <a:off x="522500" y="1881896"/>
          <a:ext cx="2591928" cy="155993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417800233"/>
                    </a:ext>
                  </a:extLst>
                </a:gridCol>
                <a:gridCol w="752968">
                  <a:extLst>
                    <a:ext uri="{9D8B030D-6E8A-4147-A177-3AD203B41FA5}">
                      <a16:colId xmlns:a16="http://schemas.microsoft.com/office/drawing/2014/main" val="2124649285"/>
                    </a:ext>
                  </a:extLst>
                </a:gridCol>
                <a:gridCol w="457200">
                  <a:extLst>
                    <a:ext uri="{9D8B030D-6E8A-4147-A177-3AD203B41FA5}">
                      <a16:colId xmlns:a16="http://schemas.microsoft.com/office/drawing/2014/main" val="3297506486"/>
                    </a:ext>
                  </a:extLst>
                </a:gridCol>
                <a:gridCol w="875030">
                  <a:extLst>
                    <a:ext uri="{9D8B030D-6E8A-4147-A177-3AD203B41FA5}">
                      <a16:colId xmlns:a16="http://schemas.microsoft.com/office/drawing/2014/main" val="4043786698"/>
                    </a:ext>
                  </a:extLst>
                </a:gridCol>
              </a:tblGrid>
              <a:tr h="255440">
                <a:tc>
                  <a:txBody>
                    <a:bodyPr/>
                    <a:lstStyle/>
                    <a:p>
                      <a:r>
                        <a:rPr lang="en-US" sz="1100" dirty="0"/>
                        <a:t>Age</a:t>
                      </a:r>
                    </a:p>
                  </a:txBody>
                  <a:tcPr/>
                </a:tc>
                <a:tc>
                  <a:txBody>
                    <a:bodyPr/>
                    <a:lstStyle/>
                    <a:p>
                      <a:r>
                        <a:rPr lang="en-US" sz="1100" dirty="0"/>
                        <a:t>Income</a:t>
                      </a:r>
                    </a:p>
                  </a:txBody>
                  <a:tcPr/>
                </a:tc>
                <a:tc>
                  <a:txBody>
                    <a:bodyPr/>
                    <a:lstStyle/>
                    <a:p>
                      <a:r>
                        <a:rPr lang="en-US" sz="1100" dirty="0"/>
                        <a:t>Sex</a:t>
                      </a:r>
                    </a:p>
                  </a:txBody>
                  <a:tcPr/>
                </a:tc>
                <a:tc>
                  <a:txBody>
                    <a:bodyPr/>
                    <a:lstStyle/>
                    <a:p>
                      <a:r>
                        <a:rPr lang="en-US" sz="1100" dirty="0"/>
                        <a:t>Married</a:t>
                      </a:r>
                    </a:p>
                  </a:txBody>
                  <a:tcPr/>
                </a:tc>
                <a:extLst>
                  <a:ext uri="{0D108BD9-81ED-4DB2-BD59-A6C34878D82A}">
                    <a16:rowId xmlns:a16="http://schemas.microsoft.com/office/drawing/2014/main" val="1135831688"/>
                  </a:ext>
                </a:extLst>
              </a:tr>
              <a:tr h="260170">
                <a:tc>
                  <a:txBody>
                    <a:bodyPr/>
                    <a:lstStyle/>
                    <a:p>
                      <a:r>
                        <a:rPr lang="en-US" sz="1100" dirty="0"/>
                        <a:t>50</a:t>
                      </a:r>
                    </a:p>
                  </a:txBody>
                  <a:tcPr/>
                </a:tc>
                <a:tc>
                  <a:txBody>
                    <a:bodyPr/>
                    <a:lstStyle/>
                    <a:p>
                      <a:r>
                        <a:rPr lang="en-US" sz="1100" dirty="0"/>
                        <a:t>90000</a:t>
                      </a:r>
                    </a:p>
                  </a:txBody>
                  <a:tcPr/>
                </a:tc>
                <a:tc>
                  <a:txBody>
                    <a:bodyPr/>
                    <a:lstStyle/>
                    <a:p>
                      <a:r>
                        <a:rPr lang="en-US" sz="1100" dirty="0"/>
                        <a:t>M</a:t>
                      </a:r>
                    </a:p>
                  </a:txBody>
                  <a:tcPr/>
                </a:tc>
                <a:tc>
                  <a:txBody>
                    <a:bodyPr/>
                    <a:lstStyle/>
                    <a:p>
                      <a:r>
                        <a:rPr lang="en-US" sz="1100" dirty="0"/>
                        <a:t>N</a:t>
                      </a:r>
                    </a:p>
                  </a:txBody>
                  <a:tcPr/>
                </a:tc>
                <a:extLst>
                  <a:ext uri="{0D108BD9-81ED-4DB2-BD59-A6C34878D82A}">
                    <a16:rowId xmlns:a16="http://schemas.microsoft.com/office/drawing/2014/main" val="4067436874"/>
                  </a:ext>
                </a:extLst>
              </a:tr>
              <a:tr h="260170">
                <a:tc>
                  <a:txBody>
                    <a:bodyPr/>
                    <a:lstStyle/>
                    <a:p>
                      <a:r>
                        <a:rPr lang="en-US" sz="1100" dirty="0"/>
                        <a:t>41</a:t>
                      </a:r>
                    </a:p>
                  </a:txBody>
                  <a:tcPr/>
                </a:tc>
                <a:tc>
                  <a:txBody>
                    <a:bodyPr/>
                    <a:lstStyle/>
                    <a:p>
                      <a:r>
                        <a:rPr lang="en-US" sz="1100" dirty="0"/>
                        <a:t>90000</a:t>
                      </a:r>
                    </a:p>
                  </a:txBody>
                  <a:tcPr/>
                </a:tc>
                <a:tc>
                  <a:txBody>
                    <a:bodyPr/>
                    <a:lstStyle/>
                    <a:p>
                      <a:r>
                        <a:rPr lang="en-US" sz="1100" dirty="0"/>
                        <a:t>F</a:t>
                      </a:r>
                    </a:p>
                  </a:txBody>
                  <a:tcPr/>
                </a:tc>
                <a:tc>
                  <a:txBody>
                    <a:bodyPr/>
                    <a:lstStyle/>
                    <a:p>
                      <a:r>
                        <a:rPr lang="en-US" sz="1100" dirty="0"/>
                        <a:t>Y</a:t>
                      </a:r>
                    </a:p>
                  </a:txBody>
                  <a:tcPr/>
                </a:tc>
                <a:extLst>
                  <a:ext uri="{0D108BD9-81ED-4DB2-BD59-A6C34878D82A}">
                    <a16:rowId xmlns:a16="http://schemas.microsoft.com/office/drawing/2014/main" val="15716451"/>
                  </a:ext>
                </a:extLst>
              </a:tr>
              <a:tr h="260170">
                <a:tc>
                  <a:txBody>
                    <a:bodyPr/>
                    <a:lstStyle/>
                    <a:p>
                      <a:r>
                        <a:rPr lang="en-US" sz="1100" dirty="0"/>
                        <a:t>71</a:t>
                      </a:r>
                    </a:p>
                  </a:txBody>
                  <a:tcPr/>
                </a:tc>
                <a:tc>
                  <a:txBody>
                    <a:bodyPr/>
                    <a:lstStyle/>
                    <a:p>
                      <a:r>
                        <a:rPr lang="en-US" sz="1100" dirty="0"/>
                        <a:t>120000</a:t>
                      </a:r>
                    </a:p>
                  </a:txBody>
                  <a:tcPr/>
                </a:tc>
                <a:tc>
                  <a:txBody>
                    <a:bodyPr/>
                    <a:lstStyle/>
                    <a:p>
                      <a:r>
                        <a:rPr lang="en-US" sz="1100" dirty="0"/>
                        <a:t>M</a:t>
                      </a:r>
                    </a:p>
                  </a:txBody>
                  <a:tcPr/>
                </a:tc>
                <a:tc>
                  <a:txBody>
                    <a:bodyPr/>
                    <a:lstStyle/>
                    <a:p>
                      <a:r>
                        <a:rPr lang="en-US" sz="1100" dirty="0"/>
                        <a:t>N</a:t>
                      </a:r>
                    </a:p>
                  </a:txBody>
                  <a:tcPr/>
                </a:tc>
                <a:extLst>
                  <a:ext uri="{0D108BD9-81ED-4DB2-BD59-A6C34878D82A}">
                    <a16:rowId xmlns:a16="http://schemas.microsoft.com/office/drawing/2014/main" val="4260923932"/>
                  </a:ext>
                </a:extLst>
              </a:tr>
              <a:tr h="260170">
                <a:tc>
                  <a:txBody>
                    <a:bodyPr/>
                    <a:lstStyle/>
                    <a:p>
                      <a:r>
                        <a:rPr lang="en-US" sz="1100" dirty="0"/>
                        <a:t>28</a:t>
                      </a:r>
                    </a:p>
                  </a:txBody>
                  <a:tcPr/>
                </a:tc>
                <a:tc>
                  <a:txBody>
                    <a:bodyPr/>
                    <a:lstStyle/>
                    <a:p>
                      <a:r>
                        <a:rPr lang="en-US" sz="1100" dirty="0"/>
                        <a:t>50000</a:t>
                      </a:r>
                    </a:p>
                  </a:txBody>
                  <a:tcPr/>
                </a:tc>
                <a:tc>
                  <a:txBody>
                    <a:bodyPr/>
                    <a:lstStyle/>
                    <a:p>
                      <a:r>
                        <a:rPr lang="en-US" sz="1100" dirty="0"/>
                        <a:t>F</a:t>
                      </a:r>
                    </a:p>
                  </a:txBody>
                  <a:tcPr/>
                </a:tc>
                <a:tc>
                  <a:txBody>
                    <a:bodyPr/>
                    <a:lstStyle/>
                    <a:p>
                      <a:r>
                        <a:rPr lang="en-US" sz="1100" dirty="0"/>
                        <a:t>N</a:t>
                      </a:r>
                    </a:p>
                  </a:txBody>
                  <a:tcPr/>
                </a:tc>
                <a:extLst>
                  <a:ext uri="{0D108BD9-81ED-4DB2-BD59-A6C34878D82A}">
                    <a16:rowId xmlns:a16="http://schemas.microsoft.com/office/drawing/2014/main" val="1522802650"/>
                  </a:ext>
                </a:extLst>
              </a:tr>
              <a:tr h="260170">
                <a:tc>
                  <a:txBody>
                    <a:bodyPr/>
                    <a:lstStyle/>
                    <a:p>
                      <a:r>
                        <a:rPr lang="en-US" sz="1100" dirty="0"/>
                        <a:t>60</a:t>
                      </a:r>
                    </a:p>
                  </a:txBody>
                  <a:tcPr/>
                </a:tc>
                <a:tc>
                  <a:txBody>
                    <a:bodyPr/>
                    <a:lstStyle/>
                    <a:p>
                      <a:r>
                        <a:rPr lang="en-US" sz="1100" dirty="0"/>
                        <a:t>70000</a:t>
                      </a:r>
                    </a:p>
                  </a:txBody>
                  <a:tcPr/>
                </a:tc>
                <a:tc>
                  <a:txBody>
                    <a:bodyPr/>
                    <a:lstStyle/>
                    <a:p>
                      <a:r>
                        <a:rPr lang="en-US" sz="1100" dirty="0"/>
                        <a:t>F</a:t>
                      </a:r>
                    </a:p>
                  </a:txBody>
                  <a:tcPr/>
                </a:tc>
                <a:tc>
                  <a:txBody>
                    <a:bodyPr/>
                    <a:lstStyle/>
                    <a:p>
                      <a:r>
                        <a:rPr lang="en-US" sz="1100" dirty="0"/>
                        <a:t>Y</a:t>
                      </a:r>
                    </a:p>
                  </a:txBody>
                  <a:tcPr/>
                </a:tc>
                <a:extLst>
                  <a:ext uri="{0D108BD9-81ED-4DB2-BD59-A6C34878D82A}">
                    <a16:rowId xmlns:a16="http://schemas.microsoft.com/office/drawing/2014/main" val="3020114883"/>
                  </a:ext>
                </a:extLst>
              </a:tr>
            </a:tbl>
          </a:graphicData>
        </a:graphic>
      </p:graphicFrame>
      <p:sp>
        <p:nvSpPr>
          <p:cNvPr id="10" name="Oval 9">
            <a:extLst>
              <a:ext uri="{FF2B5EF4-FFF2-40B4-BE49-F238E27FC236}">
                <a16:creationId xmlns:a16="http://schemas.microsoft.com/office/drawing/2014/main" id="{9D221724-ACB0-4E75-86E8-2E81280C8D84}"/>
              </a:ext>
            </a:extLst>
          </p:cNvPr>
          <p:cNvSpPr/>
          <p:nvPr/>
        </p:nvSpPr>
        <p:spPr>
          <a:xfrm>
            <a:off x="5562600" y="1752600"/>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Age &gt;40</a:t>
            </a:r>
          </a:p>
        </p:txBody>
      </p:sp>
      <p:cxnSp>
        <p:nvCxnSpPr>
          <p:cNvPr id="12" name="Straight Arrow Connector 11">
            <a:extLst>
              <a:ext uri="{FF2B5EF4-FFF2-40B4-BE49-F238E27FC236}">
                <a16:creationId xmlns:a16="http://schemas.microsoft.com/office/drawing/2014/main" id="{4B14A588-C130-41D0-92CC-EDF179687F83}"/>
              </a:ext>
            </a:extLst>
          </p:cNvPr>
          <p:cNvCxnSpPr>
            <a:cxnSpLocks/>
            <a:stCxn id="10" idx="3"/>
          </p:cNvCxnSpPr>
          <p:nvPr/>
        </p:nvCxnSpPr>
        <p:spPr>
          <a:xfrm flipH="1">
            <a:off x="5410200" y="2533089"/>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C5358B6D-1AD9-4632-80C5-95C3832BFCD5}"/>
              </a:ext>
            </a:extLst>
          </p:cNvPr>
          <p:cNvSpPr txBox="1"/>
          <p:nvPr/>
        </p:nvSpPr>
        <p:spPr>
          <a:xfrm>
            <a:off x="4962194" y="2558627"/>
            <a:ext cx="678521" cy="246221"/>
          </a:xfrm>
          <a:prstGeom prst="rect">
            <a:avLst/>
          </a:prstGeom>
          <a:noFill/>
        </p:spPr>
        <p:txBody>
          <a:bodyPr wrap="square" rtlCol="0">
            <a:spAutoFit/>
          </a:bodyPr>
          <a:lstStyle/>
          <a:p>
            <a:r>
              <a:rPr lang="en-US" sz="1000" dirty="0"/>
              <a:t>Yes</a:t>
            </a:r>
          </a:p>
        </p:txBody>
      </p:sp>
      <p:sp>
        <p:nvSpPr>
          <p:cNvPr id="17" name="TextBox 16">
            <a:extLst>
              <a:ext uri="{FF2B5EF4-FFF2-40B4-BE49-F238E27FC236}">
                <a16:creationId xmlns:a16="http://schemas.microsoft.com/office/drawing/2014/main" id="{FD226B0B-B9A3-42B5-89F5-D45AD524BB93}"/>
              </a:ext>
            </a:extLst>
          </p:cNvPr>
          <p:cNvSpPr txBox="1"/>
          <p:nvPr/>
        </p:nvSpPr>
        <p:spPr>
          <a:xfrm>
            <a:off x="6646705" y="2506223"/>
            <a:ext cx="678521" cy="246221"/>
          </a:xfrm>
          <a:prstGeom prst="rect">
            <a:avLst/>
          </a:prstGeom>
          <a:noFill/>
        </p:spPr>
        <p:txBody>
          <a:bodyPr wrap="square" rtlCol="0">
            <a:spAutoFit/>
          </a:bodyPr>
          <a:lstStyle/>
          <a:p>
            <a:r>
              <a:rPr lang="en-US" sz="1000" dirty="0"/>
              <a:t>No</a:t>
            </a:r>
          </a:p>
        </p:txBody>
      </p:sp>
      <p:sp>
        <p:nvSpPr>
          <p:cNvPr id="21" name="Oval 20">
            <a:extLst>
              <a:ext uri="{FF2B5EF4-FFF2-40B4-BE49-F238E27FC236}">
                <a16:creationId xmlns:a16="http://schemas.microsoft.com/office/drawing/2014/main" id="{3A5AE456-CB84-4D20-9592-EC74E20A93F7}"/>
              </a:ext>
            </a:extLst>
          </p:cNvPr>
          <p:cNvSpPr/>
          <p:nvPr/>
        </p:nvSpPr>
        <p:spPr>
          <a:xfrm>
            <a:off x="4807880" y="2971800"/>
            <a:ext cx="983320" cy="7472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Sex = F</a:t>
            </a:r>
          </a:p>
        </p:txBody>
      </p:sp>
      <p:sp>
        <p:nvSpPr>
          <p:cNvPr id="24" name="TextBox 23">
            <a:extLst>
              <a:ext uri="{FF2B5EF4-FFF2-40B4-BE49-F238E27FC236}">
                <a16:creationId xmlns:a16="http://schemas.microsoft.com/office/drawing/2014/main" id="{C993FD3B-FD9A-433F-B1C1-918B99F22CA4}"/>
              </a:ext>
            </a:extLst>
          </p:cNvPr>
          <p:cNvSpPr txBox="1"/>
          <p:nvPr/>
        </p:nvSpPr>
        <p:spPr>
          <a:xfrm>
            <a:off x="4234465" y="4026791"/>
            <a:ext cx="838200" cy="430887"/>
          </a:xfrm>
          <a:prstGeom prst="rect">
            <a:avLst/>
          </a:prstGeom>
          <a:noFill/>
        </p:spPr>
        <p:txBody>
          <a:bodyPr wrap="square" rtlCol="0">
            <a:spAutoFit/>
          </a:bodyPr>
          <a:lstStyle/>
          <a:p>
            <a:r>
              <a:rPr lang="en-US" sz="1100" dirty="0"/>
              <a:t>Predicts married</a:t>
            </a:r>
          </a:p>
        </p:txBody>
      </p:sp>
      <p:sp>
        <p:nvSpPr>
          <p:cNvPr id="26" name="TextBox 25">
            <a:extLst>
              <a:ext uri="{FF2B5EF4-FFF2-40B4-BE49-F238E27FC236}">
                <a16:creationId xmlns:a16="http://schemas.microsoft.com/office/drawing/2014/main" id="{60351642-A36C-4498-AA67-45F349BAD355}"/>
              </a:ext>
            </a:extLst>
          </p:cNvPr>
          <p:cNvSpPr txBox="1"/>
          <p:nvPr/>
        </p:nvSpPr>
        <p:spPr>
          <a:xfrm>
            <a:off x="6438849" y="2971800"/>
            <a:ext cx="1117634" cy="430887"/>
          </a:xfrm>
          <a:prstGeom prst="rect">
            <a:avLst/>
          </a:prstGeom>
          <a:noFill/>
        </p:spPr>
        <p:txBody>
          <a:bodyPr wrap="square" rtlCol="0">
            <a:spAutoFit/>
          </a:bodyPr>
          <a:lstStyle/>
          <a:p>
            <a:r>
              <a:rPr lang="en-US" sz="1100" dirty="0"/>
              <a:t>Predicts not married</a:t>
            </a:r>
          </a:p>
        </p:txBody>
      </p:sp>
      <p:sp>
        <p:nvSpPr>
          <p:cNvPr id="27" name="object 3">
            <a:extLst>
              <a:ext uri="{FF2B5EF4-FFF2-40B4-BE49-F238E27FC236}">
                <a16:creationId xmlns:a16="http://schemas.microsoft.com/office/drawing/2014/main" id="{5F6123DD-F793-45EC-A239-93820AFBD19D}"/>
              </a:ext>
            </a:extLst>
          </p:cNvPr>
          <p:cNvSpPr txBox="1"/>
          <p:nvPr/>
        </p:nvSpPr>
        <p:spPr>
          <a:xfrm>
            <a:off x="406072" y="4469378"/>
            <a:ext cx="8150860" cy="1547860"/>
          </a:xfrm>
          <a:prstGeom prst="rect">
            <a:avLst/>
          </a:prstGeom>
        </p:spPr>
        <p:txBody>
          <a:bodyPr vert="horz" wrap="square" lIns="0" tIns="161290" rIns="0" bIns="0" rtlCol="0">
            <a:spAutoFit/>
          </a:bodyPr>
          <a:lstStyle/>
          <a:p>
            <a:pPr marL="285750" indent="-285750">
              <a:buFont typeface="Arial" panose="020B0604020202020204" pitchFamily="34" charset="0"/>
              <a:buChar char="•"/>
            </a:pPr>
            <a:r>
              <a:rPr lang="en-US" dirty="0"/>
              <a:t>The variable and threshold that provides the best split is used to do a binary split at each node. </a:t>
            </a:r>
          </a:p>
          <a:p>
            <a:endParaRPr lang="en-US" dirty="0"/>
          </a:p>
          <a:p>
            <a:pPr marL="285750" indent="-285750">
              <a:buFont typeface="Arial" panose="020B0604020202020204" pitchFamily="34" charset="0"/>
              <a:buChar char="•"/>
            </a:pPr>
            <a:r>
              <a:rPr lang="en-US" dirty="0"/>
              <a:t>Each decision tree uses some “m” variables. In random forests, m is less than the total number of predictor variables. </a:t>
            </a:r>
          </a:p>
        </p:txBody>
      </p:sp>
      <p:sp>
        <p:nvSpPr>
          <p:cNvPr id="29" name="TextBox 28">
            <a:extLst>
              <a:ext uri="{FF2B5EF4-FFF2-40B4-BE49-F238E27FC236}">
                <a16:creationId xmlns:a16="http://schemas.microsoft.com/office/drawing/2014/main" id="{0232F6E1-17A4-459E-B65F-DDA5A43BBAB3}"/>
              </a:ext>
            </a:extLst>
          </p:cNvPr>
          <p:cNvSpPr txBox="1"/>
          <p:nvPr/>
        </p:nvSpPr>
        <p:spPr>
          <a:xfrm>
            <a:off x="5744813" y="3591554"/>
            <a:ext cx="549872" cy="246221"/>
          </a:xfrm>
          <a:prstGeom prst="rect">
            <a:avLst/>
          </a:prstGeom>
          <a:noFill/>
        </p:spPr>
        <p:txBody>
          <a:bodyPr wrap="square" rtlCol="0">
            <a:spAutoFit/>
          </a:bodyPr>
          <a:lstStyle/>
          <a:p>
            <a:r>
              <a:rPr lang="en-US" sz="1000" dirty="0"/>
              <a:t>No</a:t>
            </a:r>
          </a:p>
        </p:txBody>
      </p:sp>
      <p:sp>
        <p:nvSpPr>
          <p:cNvPr id="31" name="TextBox 30">
            <a:extLst>
              <a:ext uri="{FF2B5EF4-FFF2-40B4-BE49-F238E27FC236}">
                <a16:creationId xmlns:a16="http://schemas.microsoft.com/office/drawing/2014/main" id="{5B541B37-CAB9-450E-9DAE-732F3E5EE81A}"/>
              </a:ext>
            </a:extLst>
          </p:cNvPr>
          <p:cNvSpPr txBox="1"/>
          <p:nvPr/>
        </p:nvSpPr>
        <p:spPr>
          <a:xfrm>
            <a:off x="5600649" y="4051757"/>
            <a:ext cx="1117634" cy="430887"/>
          </a:xfrm>
          <a:prstGeom prst="rect">
            <a:avLst/>
          </a:prstGeom>
          <a:noFill/>
        </p:spPr>
        <p:txBody>
          <a:bodyPr wrap="square" rtlCol="0">
            <a:spAutoFit/>
          </a:bodyPr>
          <a:lstStyle/>
          <a:p>
            <a:r>
              <a:rPr lang="en-US" sz="1100" dirty="0"/>
              <a:t>Predicts not married</a:t>
            </a:r>
          </a:p>
        </p:txBody>
      </p:sp>
      <p:sp>
        <p:nvSpPr>
          <p:cNvPr id="3" name="TextBox 2">
            <a:extLst>
              <a:ext uri="{FF2B5EF4-FFF2-40B4-BE49-F238E27FC236}">
                <a16:creationId xmlns:a16="http://schemas.microsoft.com/office/drawing/2014/main" id="{4F853024-CB13-4922-B3C5-D5900EB4FD4F}"/>
              </a:ext>
            </a:extLst>
          </p:cNvPr>
          <p:cNvSpPr txBox="1"/>
          <p:nvPr/>
        </p:nvSpPr>
        <p:spPr>
          <a:xfrm>
            <a:off x="7889852" y="2747249"/>
            <a:ext cx="841775" cy="307777"/>
          </a:xfrm>
          <a:prstGeom prst="rect">
            <a:avLst/>
          </a:prstGeom>
          <a:noFill/>
        </p:spPr>
        <p:txBody>
          <a:bodyPr wrap="square" rtlCol="0">
            <a:spAutoFit/>
          </a:bodyPr>
          <a:lstStyle/>
          <a:p>
            <a:r>
              <a:rPr lang="en-US" sz="1400" dirty="0"/>
              <a:t>m = 2</a:t>
            </a:r>
          </a:p>
        </p:txBody>
      </p:sp>
    </p:spTree>
    <p:extLst>
      <p:ext uri="{BB962C8B-B14F-4D97-AF65-F5344CB8AC3E}">
        <p14:creationId xmlns:p14="http://schemas.microsoft.com/office/powerpoint/2010/main" val="128159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62458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4. Prediction by aggregating</a:t>
            </a:r>
            <a:endParaRPr spc="-10" dirty="0">
              <a:solidFill>
                <a:srgbClr val="E35925"/>
              </a:solidFill>
            </a:endParaRPr>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10</a:t>
            </a:r>
            <a:endParaRPr sz="1100" dirty="0">
              <a:latin typeface="Century Gothic"/>
              <a:cs typeface="Century Gothic"/>
            </a:endParaRPr>
          </a:p>
        </p:txBody>
      </p:sp>
      <p:sp>
        <p:nvSpPr>
          <p:cNvPr id="7" name="object 3">
            <a:extLst>
              <a:ext uri="{FF2B5EF4-FFF2-40B4-BE49-F238E27FC236}">
                <a16:creationId xmlns:a16="http://schemas.microsoft.com/office/drawing/2014/main" id="{A42AEE7B-FA1A-4AA7-A6B4-BA2B877D1EF2}"/>
              </a:ext>
            </a:extLst>
          </p:cNvPr>
          <p:cNvSpPr txBox="1"/>
          <p:nvPr/>
        </p:nvSpPr>
        <p:spPr>
          <a:xfrm>
            <a:off x="535938" y="1752600"/>
            <a:ext cx="8150860" cy="2378856"/>
          </a:xfrm>
          <a:prstGeom prst="rect">
            <a:avLst/>
          </a:prstGeom>
        </p:spPr>
        <p:txBody>
          <a:bodyPr vert="horz" wrap="square" lIns="0" tIns="161290" rIns="0" bIns="0" rtlCol="0">
            <a:spAutoFit/>
          </a:bodyPr>
          <a:lstStyle/>
          <a:p>
            <a:pPr marL="285750" indent="-285750">
              <a:buFont typeface="Arial" panose="020B0604020202020204" pitchFamily="34" charset="0"/>
              <a:buChar char="•"/>
            </a:pPr>
            <a:r>
              <a:rPr lang="en-US" dirty="0"/>
              <a:t>The random forest algorithm creates a decision tree for each bootstrapped sample. When a new sample is presented to the random forest, it </a:t>
            </a:r>
            <a:r>
              <a:rPr lang="en-US" b="1" dirty="0"/>
              <a:t>aggregates</a:t>
            </a:r>
            <a:r>
              <a:rPr lang="en-US" dirty="0"/>
              <a:t> the results of the individual decision trees in the forest to make a prediction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Classification</a:t>
            </a:r>
            <a:r>
              <a:rPr lang="en-US" dirty="0"/>
              <a:t>: Takes the majority of the predictions from each tree</a:t>
            </a:r>
          </a:p>
          <a:p>
            <a:endParaRPr lang="en-US" dirty="0"/>
          </a:p>
          <a:p>
            <a:pPr marL="285750" indent="-285750">
              <a:buFont typeface="Arial" panose="020B0604020202020204" pitchFamily="34" charset="0"/>
              <a:buChar char="•"/>
            </a:pPr>
            <a:r>
              <a:rPr lang="en-US" b="1" dirty="0"/>
              <a:t>Regression</a:t>
            </a:r>
            <a:r>
              <a:rPr lang="en-US" dirty="0"/>
              <a:t>: The average of the prediction from each tree</a:t>
            </a:r>
          </a:p>
        </p:txBody>
      </p:sp>
    </p:spTree>
    <p:extLst>
      <p:ext uri="{BB962C8B-B14F-4D97-AF65-F5344CB8AC3E}">
        <p14:creationId xmlns:p14="http://schemas.microsoft.com/office/powerpoint/2010/main" val="91732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6" name="Straight Arrow Connector 55">
            <a:extLst>
              <a:ext uri="{FF2B5EF4-FFF2-40B4-BE49-F238E27FC236}">
                <a16:creationId xmlns:a16="http://schemas.microsoft.com/office/drawing/2014/main" id="{E1DCE5BC-9A23-4F86-A1B8-C64F50B1D782}"/>
              </a:ext>
            </a:extLst>
          </p:cNvPr>
          <p:cNvCxnSpPr>
            <a:cxnSpLocks/>
          </p:cNvCxnSpPr>
          <p:nvPr/>
        </p:nvCxnSpPr>
        <p:spPr>
          <a:xfrm flipH="1">
            <a:off x="2510972" y="4700469"/>
            <a:ext cx="261518" cy="79457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 name="Straight Arrow Connector 43">
            <a:extLst>
              <a:ext uri="{FF2B5EF4-FFF2-40B4-BE49-F238E27FC236}">
                <a16:creationId xmlns:a16="http://schemas.microsoft.com/office/drawing/2014/main" id="{84B10602-B306-4E5E-945F-3FD3F013CDF3}"/>
              </a:ext>
            </a:extLst>
          </p:cNvPr>
          <p:cNvCxnSpPr>
            <a:cxnSpLocks/>
          </p:cNvCxnSpPr>
          <p:nvPr/>
        </p:nvCxnSpPr>
        <p:spPr>
          <a:xfrm>
            <a:off x="1705109" y="4462278"/>
            <a:ext cx="342774" cy="5090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aphicFrame>
        <p:nvGraphicFramePr>
          <p:cNvPr id="8" name="Table 7">
            <a:extLst>
              <a:ext uri="{FF2B5EF4-FFF2-40B4-BE49-F238E27FC236}">
                <a16:creationId xmlns:a16="http://schemas.microsoft.com/office/drawing/2014/main" id="{19B2DCEC-5C4D-4AA2-A953-8B4444DEAA7B}"/>
              </a:ext>
            </a:extLst>
          </p:cNvPr>
          <p:cNvGraphicFramePr>
            <a:graphicFrameLocks noGrp="1"/>
          </p:cNvGraphicFramePr>
          <p:nvPr>
            <p:extLst>
              <p:ext uri="{D42A27DB-BD31-4B8C-83A1-F6EECF244321}">
                <p14:modId xmlns:p14="http://schemas.microsoft.com/office/powerpoint/2010/main" val="2002050847"/>
              </p:ext>
            </p:extLst>
          </p:nvPr>
        </p:nvGraphicFramePr>
        <p:xfrm>
          <a:off x="535938" y="762000"/>
          <a:ext cx="1978662" cy="520098"/>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417800233"/>
                    </a:ext>
                  </a:extLst>
                </a:gridCol>
                <a:gridCol w="762000">
                  <a:extLst>
                    <a:ext uri="{9D8B030D-6E8A-4147-A177-3AD203B41FA5}">
                      <a16:colId xmlns:a16="http://schemas.microsoft.com/office/drawing/2014/main" val="2124649285"/>
                    </a:ext>
                  </a:extLst>
                </a:gridCol>
                <a:gridCol w="709932">
                  <a:extLst>
                    <a:ext uri="{9D8B030D-6E8A-4147-A177-3AD203B41FA5}">
                      <a16:colId xmlns:a16="http://schemas.microsoft.com/office/drawing/2014/main" val="3297506486"/>
                    </a:ext>
                  </a:extLst>
                </a:gridCol>
              </a:tblGrid>
              <a:tr h="260049">
                <a:tc>
                  <a:txBody>
                    <a:bodyPr/>
                    <a:lstStyle/>
                    <a:p>
                      <a:r>
                        <a:rPr lang="en-US" sz="1100" dirty="0"/>
                        <a:t>Age</a:t>
                      </a:r>
                    </a:p>
                  </a:txBody>
                  <a:tcPr/>
                </a:tc>
                <a:tc>
                  <a:txBody>
                    <a:bodyPr/>
                    <a:lstStyle/>
                    <a:p>
                      <a:r>
                        <a:rPr lang="en-US" sz="1100" dirty="0"/>
                        <a:t>Income</a:t>
                      </a:r>
                    </a:p>
                  </a:txBody>
                  <a:tcPr/>
                </a:tc>
                <a:tc>
                  <a:txBody>
                    <a:bodyPr/>
                    <a:lstStyle/>
                    <a:p>
                      <a:r>
                        <a:rPr lang="en-US" sz="1100" dirty="0"/>
                        <a:t>Sex</a:t>
                      </a:r>
                    </a:p>
                  </a:txBody>
                  <a:tcPr/>
                </a:tc>
                <a:extLst>
                  <a:ext uri="{0D108BD9-81ED-4DB2-BD59-A6C34878D82A}">
                    <a16:rowId xmlns:a16="http://schemas.microsoft.com/office/drawing/2014/main" val="1135831688"/>
                  </a:ext>
                </a:extLst>
              </a:tr>
              <a:tr h="260049">
                <a:tc>
                  <a:txBody>
                    <a:bodyPr/>
                    <a:lstStyle/>
                    <a:p>
                      <a:r>
                        <a:rPr lang="en-US" sz="1100" dirty="0"/>
                        <a:t>35</a:t>
                      </a:r>
                    </a:p>
                  </a:txBody>
                  <a:tcPr/>
                </a:tc>
                <a:tc>
                  <a:txBody>
                    <a:bodyPr/>
                    <a:lstStyle/>
                    <a:p>
                      <a:r>
                        <a:rPr lang="en-US" sz="1100" dirty="0"/>
                        <a:t>20000</a:t>
                      </a:r>
                    </a:p>
                  </a:txBody>
                  <a:tcPr/>
                </a:tc>
                <a:tc>
                  <a:txBody>
                    <a:bodyPr/>
                    <a:lstStyle/>
                    <a:p>
                      <a:r>
                        <a:rPr lang="en-US" sz="1100" dirty="0"/>
                        <a:t>M</a:t>
                      </a:r>
                    </a:p>
                  </a:txBody>
                  <a:tcPr/>
                </a:tc>
                <a:extLst>
                  <a:ext uri="{0D108BD9-81ED-4DB2-BD59-A6C34878D82A}">
                    <a16:rowId xmlns:a16="http://schemas.microsoft.com/office/drawing/2014/main" val="3374904174"/>
                  </a:ext>
                </a:extLst>
              </a:tr>
            </a:tbl>
          </a:graphicData>
        </a:graphic>
      </p:graphicFrame>
      <p:grpSp>
        <p:nvGrpSpPr>
          <p:cNvPr id="20" name="Group 19">
            <a:extLst>
              <a:ext uri="{FF2B5EF4-FFF2-40B4-BE49-F238E27FC236}">
                <a16:creationId xmlns:a16="http://schemas.microsoft.com/office/drawing/2014/main" id="{B28286C4-267A-4DF9-8976-013444098E19}"/>
              </a:ext>
            </a:extLst>
          </p:cNvPr>
          <p:cNvGrpSpPr/>
          <p:nvPr/>
        </p:nvGrpSpPr>
        <p:grpSpPr>
          <a:xfrm>
            <a:off x="3505200" y="457200"/>
            <a:ext cx="3322018" cy="2535801"/>
            <a:chOff x="4234465" y="1752600"/>
            <a:chExt cx="3322018" cy="2535801"/>
          </a:xfrm>
        </p:grpSpPr>
        <p:cxnSp>
          <p:nvCxnSpPr>
            <p:cNvPr id="22" name="Straight Arrow Connector 21">
              <a:extLst>
                <a:ext uri="{FF2B5EF4-FFF2-40B4-BE49-F238E27FC236}">
                  <a16:creationId xmlns:a16="http://schemas.microsoft.com/office/drawing/2014/main" id="{F2FE5F6F-DF33-4E5E-A36C-4E69DEAF7691}"/>
                </a:ext>
              </a:extLst>
            </p:cNvPr>
            <p:cNvCxnSpPr/>
            <p:nvPr/>
          </p:nvCxnSpPr>
          <p:spPr>
            <a:xfrm flipH="1">
              <a:off x="4731679" y="3606253"/>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F8B7ABA1-EFC8-43F6-8CD5-75169013FE75}"/>
                </a:ext>
              </a:extLst>
            </p:cNvPr>
            <p:cNvSpPr txBox="1"/>
            <p:nvPr/>
          </p:nvSpPr>
          <p:spPr>
            <a:xfrm>
              <a:off x="4432041" y="3631791"/>
              <a:ext cx="530154" cy="246221"/>
            </a:xfrm>
            <a:prstGeom prst="rect">
              <a:avLst/>
            </a:prstGeom>
            <a:noFill/>
          </p:spPr>
          <p:txBody>
            <a:bodyPr wrap="square" rtlCol="0">
              <a:spAutoFit/>
            </a:bodyPr>
            <a:lstStyle/>
            <a:p>
              <a:r>
                <a:rPr lang="en-US" sz="1000" dirty="0"/>
                <a:t>Yes</a:t>
              </a:r>
            </a:p>
          </p:txBody>
        </p:sp>
        <p:cxnSp>
          <p:nvCxnSpPr>
            <p:cNvPr id="24" name="Straight Arrow Connector 23">
              <a:extLst>
                <a:ext uri="{FF2B5EF4-FFF2-40B4-BE49-F238E27FC236}">
                  <a16:creationId xmlns:a16="http://schemas.microsoft.com/office/drawing/2014/main" id="{4B3036CE-99A0-43F1-AA48-C89F24E0D48E}"/>
                </a:ext>
              </a:extLst>
            </p:cNvPr>
            <p:cNvCxnSpPr>
              <a:cxnSpLocks/>
            </p:cNvCxnSpPr>
            <p:nvPr/>
          </p:nvCxnSpPr>
          <p:spPr>
            <a:xfrm>
              <a:off x="6479292" y="2442505"/>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5" name="Oval 24">
              <a:extLst>
                <a:ext uri="{FF2B5EF4-FFF2-40B4-BE49-F238E27FC236}">
                  <a16:creationId xmlns:a16="http://schemas.microsoft.com/office/drawing/2014/main" id="{BB12F9B2-2F8A-429F-A955-C2A30D41CEC4}"/>
                </a:ext>
              </a:extLst>
            </p:cNvPr>
            <p:cNvSpPr/>
            <p:nvPr/>
          </p:nvSpPr>
          <p:spPr>
            <a:xfrm>
              <a:off x="5562600" y="1752600"/>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Age &gt;40</a:t>
              </a:r>
            </a:p>
          </p:txBody>
        </p:sp>
        <p:cxnSp>
          <p:nvCxnSpPr>
            <p:cNvPr id="26" name="Straight Arrow Connector 25">
              <a:extLst>
                <a:ext uri="{FF2B5EF4-FFF2-40B4-BE49-F238E27FC236}">
                  <a16:creationId xmlns:a16="http://schemas.microsoft.com/office/drawing/2014/main" id="{D18AF259-F633-4030-9466-DD9A27C3B033}"/>
                </a:ext>
              </a:extLst>
            </p:cNvPr>
            <p:cNvCxnSpPr>
              <a:stCxn id="25" idx="3"/>
            </p:cNvCxnSpPr>
            <p:nvPr/>
          </p:nvCxnSpPr>
          <p:spPr>
            <a:xfrm flipH="1">
              <a:off x="5410200" y="2533089"/>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7" name="TextBox 26">
              <a:extLst>
                <a:ext uri="{FF2B5EF4-FFF2-40B4-BE49-F238E27FC236}">
                  <a16:creationId xmlns:a16="http://schemas.microsoft.com/office/drawing/2014/main" id="{8CE79095-FB1E-4B36-80B7-BBADBA2DD833}"/>
                </a:ext>
              </a:extLst>
            </p:cNvPr>
            <p:cNvSpPr txBox="1"/>
            <p:nvPr/>
          </p:nvSpPr>
          <p:spPr>
            <a:xfrm>
              <a:off x="5110562" y="2558627"/>
              <a:ext cx="530154" cy="246221"/>
            </a:xfrm>
            <a:prstGeom prst="rect">
              <a:avLst/>
            </a:prstGeom>
            <a:noFill/>
          </p:spPr>
          <p:txBody>
            <a:bodyPr wrap="square" rtlCol="0">
              <a:spAutoFit/>
            </a:bodyPr>
            <a:lstStyle/>
            <a:p>
              <a:r>
                <a:rPr lang="en-US" sz="1000" dirty="0"/>
                <a:t>Yes</a:t>
              </a:r>
            </a:p>
          </p:txBody>
        </p:sp>
        <p:sp>
          <p:nvSpPr>
            <p:cNvPr id="28" name="TextBox 27">
              <a:extLst>
                <a:ext uri="{FF2B5EF4-FFF2-40B4-BE49-F238E27FC236}">
                  <a16:creationId xmlns:a16="http://schemas.microsoft.com/office/drawing/2014/main" id="{AEF048FD-0D20-464E-9C47-EE133A33FF4C}"/>
                </a:ext>
              </a:extLst>
            </p:cNvPr>
            <p:cNvSpPr txBox="1"/>
            <p:nvPr/>
          </p:nvSpPr>
          <p:spPr>
            <a:xfrm>
              <a:off x="6669763" y="2540954"/>
              <a:ext cx="530154" cy="246221"/>
            </a:xfrm>
            <a:prstGeom prst="rect">
              <a:avLst/>
            </a:prstGeom>
            <a:noFill/>
          </p:spPr>
          <p:txBody>
            <a:bodyPr wrap="square" rtlCol="0">
              <a:spAutoFit/>
            </a:bodyPr>
            <a:lstStyle/>
            <a:p>
              <a:r>
                <a:rPr lang="en-US" sz="1000" dirty="0"/>
                <a:t>No</a:t>
              </a:r>
            </a:p>
          </p:txBody>
        </p:sp>
        <p:sp>
          <p:nvSpPr>
            <p:cNvPr id="29" name="Oval 28">
              <a:extLst>
                <a:ext uri="{FF2B5EF4-FFF2-40B4-BE49-F238E27FC236}">
                  <a16:creationId xmlns:a16="http://schemas.microsoft.com/office/drawing/2014/main" id="{47C2DC33-8D38-41DB-8166-B62A78375412}"/>
                </a:ext>
              </a:extLst>
            </p:cNvPr>
            <p:cNvSpPr/>
            <p:nvPr/>
          </p:nvSpPr>
          <p:spPr>
            <a:xfrm>
              <a:off x="4807880" y="2971800"/>
              <a:ext cx="983320" cy="7472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Sex = F</a:t>
              </a:r>
            </a:p>
          </p:txBody>
        </p:sp>
        <p:sp>
          <p:nvSpPr>
            <p:cNvPr id="30" name="TextBox 29">
              <a:extLst>
                <a:ext uri="{FF2B5EF4-FFF2-40B4-BE49-F238E27FC236}">
                  <a16:creationId xmlns:a16="http://schemas.microsoft.com/office/drawing/2014/main" id="{166CD9F2-98C0-4CF2-AFAD-D90380F78D9F}"/>
                </a:ext>
              </a:extLst>
            </p:cNvPr>
            <p:cNvSpPr txBox="1"/>
            <p:nvPr/>
          </p:nvSpPr>
          <p:spPr>
            <a:xfrm>
              <a:off x="6438849" y="2971800"/>
              <a:ext cx="1117634" cy="261610"/>
            </a:xfrm>
            <a:prstGeom prst="rect">
              <a:avLst/>
            </a:prstGeom>
            <a:noFill/>
          </p:spPr>
          <p:txBody>
            <a:bodyPr wrap="square" rtlCol="0">
              <a:spAutoFit/>
            </a:bodyPr>
            <a:lstStyle/>
            <a:p>
              <a:r>
                <a:rPr lang="en-US" sz="1100" dirty="0"/>
                <a:t>Not married</a:t>
              </a:r>
            </a:p>
          </p:txBody>
        </p:sp>
        <p:sp>
          <p:nvSpPr>
            <p:cNvPr id="31" name="TextBox 30">
              <a:extLst>
                <a:ext uri="{FF2B5EF4-FFF2-40B4-BE49-F238E27FC236}">
                  <a16:creationId xmlns:a16="http://schemas.microsoft.com/office/drawing/2014/main" id="{D74B5F01-F44F-4262-83FF-D42689296728}"/>
                </a:ext>
              </a:extLst>
            </p:cNvPr>
            <p:cNvSpPr txBox="1"/>
            <p:nvPr/>
          </p:nvSpPr>
          <p:spPr>
            <a:xfrm>
              <a:off x="4234465" y="4026791"/>
              <a:ext cx="838200" cy="261610"/>
            </a:xfrm>
            <a:prstGeom prst="rect">
              <a:avLst/>
            </a:prstGeom>
            <a:noFill/>
          </p:spPr>
          <p:txBody>
            <a:bodyPr wrap="square" rtlCol="0">
              <a:spAutoFit/>
            </a:bodyPr>
            <a:lstStyle/>
            <a:p>
              <a:r>
                <a:rPr lang="en-US" sz="1100" dirty="0"/>
                <a:t>Married</a:t>
              </a:r>
            </a:p>
          </p:txBody>
        </p:sp>
      </p:grpSp>
      <p:sp>
        <p:nvSpPr>
          <p:cNvPr id="45" name="TextBox 44">
            <a:extLst>
              <a:ext uri="{FF2B5EF4-FFF2-40B4-BE49-F238E27FC236}">
                <a16:creationId xmlns:a16="http://schemas.microsoft.com/office/drawing/2014/main" id="{6AF367D5-AE0E-4EAE-880C-8082F756D525}"/>
              </a:ext>
            </a:extLst>
          </p:cNvPr>
          <p:cNvSpPr txBox="1"/>
          <p:nvPr/>
        </p:nvSpPr>
        <p:spPr>
          <a:xfrm>
            <a:off x="1902591" y="4573965"/>
            <a:ext cx="452871" cy="246221"/>
          </a:xfrm>
          <a:prstGeom prst="rect">
            <a:avLst/>
          </a:prstGeom>
          <a:noFill/>
        </p:spPr>
        <p:txBody>
          <a:bodyPr wrap="square" rtlCol="0">
            <a:spAutoFit/>
          </a:bodyPr>
          <a:lstStyle/>
          <a:p>
            <a:r>
              <a:rPr lang="en-US" sz="1000" dirty="0"/>
              <a:t>No</a:t>
            </a:r>
          </a:p>
        </p:txBody>
      </p:sp>
      <p:grpSp>
        <p:nvGrpSpPr>
          <p:cNvPr id="73" name="Group 72">
            <a:extLst>
              <a:ext uri="{FF2B5EF4-FFF2-40B4-BE49-F238E27FC236}">
                <a16:creationId xmlns:a16="http://schemas.microsoft.com/office/drawing/2014/main" id="{90ABA93D-2699-4DC0-9902-03AA43A8057E}"/>
              </a:ext>
            </a:extLst>
          </p:cNvPr>
          <p:cNvGrpSpPr/>
          <p:nvPr/>
        </p:nvGrpSpPr>
        <p:grpSpPr>
          <a:xfrm>
            <a:off x="345135" y="2766556"/>
            <a:ext cx="4118175" cy="4732089"/>
            <a:chOff x="345135" y="2766556"/>
            <a:chExt cx="4118175" cy="4732089"/>
          </a:xfrm>
        </p:grpSpPr>
        <p:cxnSp>
          <p:nvCxnSpPr>
            <p:cNvPr id="55" name="Straight Arrow Connector 54">
              <a:extLst>
                <a:ext uri="{FF2B5EF4-FFF2-40B4-BE49-F238E27FC236}">
                  <a16:creationId xmlns:a16="http://schemas.microsoft.com/office/drawing/2014/main" id="{1FFF2FAE-6693-4651-A23B-09A34760C204}"/>
                </a:ext>
              </a:extLst>
            </p:cNvPr>
            <p:cNvCxnSpPr>
              <a:cxnSpLocks/>
            </p:cNvCxnSpPr>
            <p:nvPr/>
          </p:nvCxnSpPr>
          <p:spPr>
            <a:xfrm>
              <a:off x="3288113" y="4662771"/>
              <a:ext cx="382305" cy="7378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19" name="Group 18">
              <a:extLst>
                <a:ext uri="{FF2B5EF4-FFF2-40B4-BE49-F238E27FC236}">
                  <a16:creationId xmlns:a16="http://schemas.microsoft.com/office/drawing/2014/main" id="{3C74B56F-45F6-4AFC-A0C9-37B3A1757AFF}"/>
                </a:ext>
              </a:extLst>
            </p:cNvPr>
            <p:cNvGrpSpPr/>
            <p:nvPr/>
          </p:nvGrpSpPr>
          <p:grpSpPr>
            <a:xfrm>
              <a:off x="345135" y="2766556"/>
              <a:ext cx="4118175" cy="4732089"/>
              <a:chOff x="4234465" y="1752600"/>
              <a:chExt cx="4373902" cy="4920029"/>
            </a:xfrm>
          </p:grpSpPr>
          <p:sp>
            <p:nvSpPr>
              <p:cNvPr id="5" name="object 5"/>
              <p:cNvSpPr txBox="1"/>
              <p:nvPr/>
            </p:nvSpPr>
            <p:spPr>
              <a:xfrm>
                <a:off x="8505497" y="6479589"/>
                <a:ext cx="10287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7F7F7F"/>
                    </a:solidFill>
                    <a:latin typeface="Century Gothic"/>
                    <a:cs typeface="Century Gothic"/>
                  </a:rPr>
                  <a:t>9</a:t>
                </a:r>
                <a:endParaRPr sz="1100">
                  <a:latin typeface="Century Gothic"/>
                  <a:cs typeface="Century Gothic"/>
                </a:endParaRPr>
              </a:p>
            </p:txBody>
          </p:sp>
          <p:cxnSp>
            <p:nvCxnSpPr>
              <p:cNvPr id="9" name="Straight Arrow Connector 8">
                <a:extLst>
                  <a:ext uri="{FF2B5EF4-FFF2-40B4-BE49-F238E27FC236}">
                    <a16:creationId xmlns:a16="http://schemas.microsoft.com/office/drawing/2014/main" id="{1B6C649A-15E1-44EE-9A61-5E52AA9BC8A7}"/>
                  </a:ext>
                </a:extLst>
              </p:cNvPr>
              <p:cNvCxnSpPr/>
              <p:nvPr/>
            </p:nvCxnSpPr>
            <p:spPr>
              <a:xfrm flipH="1">
                <a:off x="4731679" y="3606253"/>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ADEFCDA2-FB8C-420E-AEAB-716145385982}"/>
                  </a:ext>
                </a:extLst>
              </p:cNvPr>
              <p:cNvSpPr txBox="1"/>
              <p:nvPr/>
            </p:nvSpPr>
            <p:spPr>
              <a:xfrm>
                <a:off x="4437116" y="3685174"/>
                <a:ext cx="525079" cy="256000"/>
              </a:xfrm>
              <a:prstGeom prst="rect">
                <a:avLst/>
              </a:prstGeom>
              <a:noFill/>
            </p:spPr>
            <p:txBody>
              <a:bodyPr wrap="square" rtlCol="0">
                <a:spAutoFit/>
              </a:bodyPr>
              <a:lstStyle/>
              <a:p>
                <a:r>
                  <a:rPr lang="en-US" sz="1000" dirty="0"/>
                  <a:t>Yes</a:t>
                </a:r>
              </a:p>
            </p:txBody>
          </p:sp>
          <p:cxnSp>
            <p:nvCxnSpPr>
              <p:cNvPr id="11" name="Straight Arrow Connector 10">
                <a:extLst>
                  <a:ext uri="{FF2B5EF4-FFF2-40B4-BE49-F238E27FC236}">
                    <a16:creationId xmlns:a16="http://schemas.microsoft.com/office/drawing/2014/main" id="{4B348C8E-3461-4586-AF3E-822568C3134C}"/>
                  </a:ext>
                </a:extLst>
              </p:cNvPr>
              <p:cNvCxnSpPr>
                <a:cxnSpLocks/>
              </p:cNvCxnSpPr>
              <p:nvPr/>
            </p:nvCxnSpPr>
            <p:spPr>
              <a:xfrm>
                <a:off x="6479292" y="2442505"/>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Oval 11">
                <a:extLst>
                  <a:ext uri="{FF2B5EF4-FFF2-40B4-BE49-F238E27FC236}">
                    <a16:creationId xmlns:a16="http://schemas.microsoft.com/office/drawing/2014/main" id="{9C0DBFCF-DFED-4336-A400-BDEBF42945C8}"/>
                  </a:ext>
                </a:extLst>
              </p:cNvPr>
              <p:cNvSpPr/>
              <p:nvPr/>
            </p:nvSpPr>
            <p:spPr>
              <a:xfrm>
                <a:off x="5562601" y="1752600"/>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Sex = F</a:t>
                </a:r>
              </a:p>
            </p:txBody>
          </p:sp>
          <p:cxnSp>
            <p:nvCxnSpPr>
              <p:cNvPr id="13" name="Straight Arrow Connector 12">
                <a:extLst>
                  <a:ext uri="{FF2B5EF4-FFF2-40B4-BE49-F238E27FC236}">
                    <a16:creationId xmlns:a16="http://schemas.microsoft.com/office/drawing/2014/main" id="{D634E363-992A-4844-AF9A-EC886B9CA32C}"/>
                  </a:ext>
                </a:extLst>
              </p:cNvPr>
              <p:cNvCxnSpPr>
                <a:stCxn id="12" idx="3"/>
              </p:cNvCxnSpPr>
              <p:nvPr/>
            </p:nvCxnSpPr>
            <p:spPr>
              <a:xfrm flipH="1">
                <a:off x="5410200" y="2533089"/>
                <a:ext cx="308630"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90228295-C2B9-44E5-A3E6-E643EACA11A7}"/>
                  </a:ext>
                </a:extLst>
              </p:cNvPr>
              <p:cNvSpPr txBox="1"/>
              <p:nvPr/>
            </p:nvSpPr>
            <p:spPr>
              <a:xfrm>
                <a:off x="5105424" y="2443292"/>
                <a:ext cx="731758" cy="256000"/>
              </a:xfrm>
              <a:prstGeom prst="rect">
                <a:avLst/>
              </a:prstGeom>
              <a:noFill/>
            </p:spPr>
            <p:txBody>
              <a:bodyPr wrap="square" rtlCol="0">
                <a:spAutoFit/>
              </a:bodyPr>
              <a:lstStyle/>
              <a:p>
                <a:r>
                  <a:rPr lang="en-US" sz="1000" dirty="0"/>
                  <a:t>Yes</a:t>
                </a:r>
              </a:p>
            </p:txBody>
          </p:sp>
          <p:sp>
            <p:nvSpPr>
              <p:cNvPr id="15" name="TextBox 14">
                <a:extLst>
                  <a:ext uri="{FF2B5EF4-FFF2-40B4-BE49-F238E27FC236}">
                    <a16:creationId xmlns:a16="http://schemas.microsoft.com/office/drawing/2014/main" id="{F8297306-E09D-42A0-8DE9-2A7A28588189}"/>
                  </a:ext>
                </a:extLst>
              </p:cNvPr>
              <p:cNvSpPr txBox="1"/>
              <p:nvPr/>
            </p:nvSpPr>
            <p:spPr>
              <a:xfrm>
                <a:off x="6679356" y="2443293"/>
                <a:ext cx="429676" cy="256000"/>
              </a:xfrm>
              <a:prstGeom prst="rect">
                <a:avLst/>
              </a:prstGeom>
              <a:noFill/>
            </p:spPr>
            <p:txBody>
              <a:bodyPr wrap="square" rtlCol="0">
                <a:spAutoFit/>
              </a:bodyPr>
              <a:lstStyle/>
              <a:p>
                <a:r>
                  <a:rPr lang="en-US" sz="1000" dirty="0"/>
                  <a:t>No</a:t>
                </a:r>
              </a:p>
            </p:txBody>
          </p:sp>
          <p:sp>
            <p:nvSpPr>
              <p:cNvPr id="16" name="Oval 15">
                <a:extLst>
                  <a:ext uri="{FF2B5EF4-FFF2-40B4-BE49-F238E27FC236}">
                    <a16:creationId xmlns:a16="http://schemas.microsoft.com/office/drawing/2014/main" id="{50678685-EE56-464C-8CA7-13F60159DBE8}"/>
                  </a:ext>
                </a:extLst>
              </p:cNvPr>
              <p:cNvSpPr/>
              <p:nvPr/>
            </p:nvSpPr>
            <p:spPr>
              <a:xfrm>
                <a:off x="4647444" y="2950446"/>
                <a:ext cx="1206045" cy="9143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Income   &gt; 40000</a:t>
                </a:r>
              </a:p>
            </p:txBody>
          </p:sp>
          <p:sp>
            <p:nvSpPr>
              <p:cNvPr id="17" name="TextBox 16">
                <a:extLst>
                  <a:ext uri="{FF2B5EF4-FFF2-40B4-BE49-F238E27FC236}">
                    <a16:creationId xmlns:a16="http://schemas.microsoft.com/office/drawing/2014/main" id="{4DB96A7D-5DC4-4C5E-9BB0-113A8316D3A2}"/>
                  </a:ext>
                </a:extLst>
              </p:cNvPr>
              <p:cNvSpPr txBox="1"/>
              <p:nvPr/>
            </p:nvSpPr>
            <p:spPr>
              <a:xfrm>
                <a:off x="6438849" y="2971800"/>
                <a:ext cx="1117634" cy="272000"/>
              </a:xfrm>
              <a:prstGeom prst="rect">
                <a:avLst/>
              </a:prstGeom>
              <a:noFill/>
            </p:spPr>
            <p:txBody>
              <a:bodyPr wrap="square" rtlCol="0">
                <a:spAutoFit/>
              </a:bodyPr>
              <a:lstStyle/>
              <a:p>
                <a:endParaRPr lang="en-US" sz="1100" dirty="0"/>
              </a:p>
            </p:txBody>
          </p:sp>
          <p:sp>
            <p:nvSpPr>
              <p:cNvPr id="18" name="TextBox 17">
                <a:extLst>
                  <a:ext uri="{FF2B5EF4-FFF2-40B4-BE49-F238E27FC236}">
                    <a16:creationId xmlns:a16="http://schemas.microsoft.com/office/drawing/2014/main" id="{4A112ED8-33C9-4B87-8EBA-349652557D95}"/>
                  </a:ext>
                </a:extLst>
              </p:cNvPr>
              <p:cNvSpPr txBox="1"/>
              <p:nvPr/>
            </p:nvSpPr>
            <p:spPr>
              <a:xfrm>
                <a:off x="4234465" y="4026791"/>
                <a:ext cx="838200" cy="261610"/>
              </a:xfrm>
              <a:prstGeom prst="rect">
                <a:avLst/>
              </a:prstGeom>
              <a:noFill/>
            </p:spPr>
            <p:txBody>
              <a:bodyPr wrap="square" rtlCol="0">
                <a:spAutoFit/>
              </a:bodyPr>
              <a:lstStyle/>
              <a:p>
                <a:r>
                  <a:rPr lang="en-US" sz="1100" dirty="0"/>
                  <a:t>Married</a:t>
                </a:r>
              </a:p>
            </p:txBody>
          </p:sp>
        </p:grpSp>
        <p:sp>
          <p:nvSpPr>
            <p:cNvPr id="46" name="TextBox 45">
              <a:extLst>
                <a:ext uri="{FF2B5EF4-FFF2-40B4-BE49-F238E27FC236}">
                  <a16:creationId xmlns:a16="http://schemas.microsoft.com/office/drawing/2014/main" id="{9DE42FEA-77F9-4A0D-9C72-74BCDDFFF061}"/>
                </a:ext>
              </a:extLst>
            </p:cNvPr>
            <p:cNvSpPr txBox="1"/>
            <p:nvPr/>
          </p:nvSpPr>
          <p:spPr>
            <a:xfrm>
              <a:off x="1667030" y="4971355"/>
              <a:ext cx="1052290" cy="251617"/>
            </a:xfrm>
            <a:prstGeom prst="rect">
              <a:avLst/>
            </a:prstGeom>
            <a:noFill/>
          </p:spPr>
          <p:txBody>
            <a:bodyPr wrap="square" rtlCol="0">
              <a:spAutoFit/>
            </a:bodyPr>
            <a:lstStyle/>
            <a:p>
              <a:r>
                <a:rPr lang="en-US" sz="1100" dirty="0"/>
                <a:t>Not married</a:t>
              </a:r>
            </a:p>
          </p:txBody>
        </p:sp>
        <p:sp>
          <p:nvSpPr>
            <p:cNvPr id="50" name="Oval 49">
              <a:extLst>
                <a:ext uri="{FF2B5EF4-FFF2-40B4-BE49-F238E27FC236}">
                  <a16:creationId xmlns:a16="http://schemas.microsoft.com/office/drawing/2014/main" id="{B128AB2C-CED7-4775-92E5-5925C7070B5E}"/>
                </a:ext>
              </a:extLst>
            </p:cNvPr>
            <p:cNvSpPr/>
            <p:nvPr/>
          </p:nvSpPr>
          <p:spPr>
            <a:xfrm>
              <a:off x="2524421" y="3914533"/>
              <a:ext cx="1024706" cy="9209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Age &lt; 40</a:t>
              </a:r>
            </a:p>
          </p:txBody>
        </p:sp>
        <p:sp>
          <p:nvSpPr>
            <p:cNvPr id="57" name="TextBox 56">
              <a:extLst>
                <a:ext uri="{FF2B5EF4-FFF2-40B4-BE49-F238E27FC236}">
                  <a16:creationId xmlns:a16="http://schemas.microsoft.com/office/drawing/2014/main" id="{39C283B7-7B4D-4057-B6B2-6D09D325A76B}"/>
                </a:ext>
              </a:extLst>
            </p:cNvPr>
            <p:cNvSpPr txBox="1"/>
            <p:nvPr/>
          </p:nvSpPr>
          <p:spPr>
            <a:xfrm>
              <a:off x="2544152" y="5166482"/>
              <a:ext cx="494880" cy="246221"/>
            </a:xfrm>
            <a:prstGeom prst="rect">
              <a:avLst/>
            </a:prstGeom>
            <a:noFill/>
          </p:spPr>
          <p:txBody>
            <a:bodyPr wrap="square" rtlCol="0">
              <a:spAutoFit/>
            </a:bodyPr>
            <a:lstStyle/>
            <a:p>
              <a:r>
                <a:rPr lang="en-US" sz="1000" dirty="0"/>
                <a:t>Yes</a:t>
              </a:r>
            </a:p>
          </p:txBody>
        </p:sp>
        <p:sp>
          <p:nvSpPr>
            <p:cNvPr id="58" name="TextBox 57">
              <a:extLst>
                <a:ext uri="{FF2B5EF4-FFF2-40B4-BE49-F238E27FC236}">
                  <a16:creationId xmlns:a16="http://schemas.microsoft.com/office/drawing/2014/main" id="{9D4B1288-21B2-44EF-A9C7-DD28B8693BE3}"/>
                </a:ext>
              </a:extLst>
            </p:cNvPr>
            <p:cNvSpPr txBox="1"/>
            <p:nvPr/>
          </p:nvSpPr>
          <p:spPr>
            <a:xfrm>
              <a:off x="3702775" y="5146095"/>
              <a:ext cx="446359" cy="246221"/>
            </a:xfrm>
            <a:prstGeom prst="rect">
              <a:avLst/>
            </a:prstGeom>
            <a:noFill/>
          </p:spPr>
          <p:txBody>
            <a:bodyPr wrap="square" rtlCol="0">
              <a:spAutoFit/>
            </a:bodyPr>
            <a:lstStyle/>
            <a:p>
              <a:r>
                <a:rPr lang="en-US" sz="1000" dirty="0"/>
                <a:t>No</a:t>
              </a:r>
              <a:endParaRPr lang="en-US" sz="600" dirty="0"/>
            </a:p>
          </p:txBody>
        </p:sp>
        <p:sp>
          <p:nvSpPr>
            <p:cNvPr id="64" name="TextBox 63">
              <a:extLst>
                <a:ext uri="{FF2B5EF4-FFF2-40B4-BE49-F238E27FC236}">
                  <a16:creationId xmlns:a16="http://schemas.microsoft.com/office/drawing/2014/main" id="{BFF66629-3C80-45A6-8A14-4780D088213C}"/>
                </a:ext>
              </a:extLst>
            </p:cNvPr>
            <p:cNvSpPr txBox="1"/>
            <p:nvPr/>
          </p:nvSpPr>
          <p:spPr>
            <a:xfrm>
              <a:off x="1988819" y="5499309"/>
              <a:ext cx="789193" cy="251617"/>
            </a:xfrm>
            <a:prstGeom prst="rect">
              <a:avLst/>
            </a:prstGeom>
            <a:noFill/>
          </p:spPr>
          <p:txBody>
            <a:bodyPr wrap="square" rtlCol="0">
              <a:spAutoFit/>
            </a:bodyPr>
            <a:lstStyle/>
            <a:p>
              <a:r>
                <a:rPr lang="en-US" sz="1100" dirty="0"/>
                <a:t>Married</a:t>
              </a:r>
            </a:p>
          </p:txBody>
        </p:sp>
        <p:sp>
          <p:nvSpPr>
            <p:cNvPr id="65" name="TextBox 64">
              <a:extLst>
                <a:ext uri="{FF2B5EF4-FFF2-40B4-BE49-F238E27FC236}">
                  <a16:creationId xmlns:a16="http://schemas.microsoft.com/office/drawing/2014/main" id="{42D3A413-A767-4FF9-A411-8EBF6C382328}"/>
                </a:ext>
              </a:extLst>
            </p:cNvPr>
            <p:cNvSpPr txBox="1"/>
            <p:nvPr/>
          </p:nvSpPr>
          <p:spPr>
            <a:xfrm>
              <a:off x="3411020" y="5495040"/>
              <a:ext cx="1052290" cy="251617"/>
            </a:xfrm>
            <a:prstGeom prst="rect">
              <a:avLst/>
            </a:prstGeom>
            <a:noFill/>
          </p:spPr>
          <p:txBody>
            <a:bodyPr wrap="square" rtlCol="0">
              <a:spAutoFit/>
            </a:bodyPr>
            <a:lstStyle/>
            <a:p>
              <a:r>
                <a:rPr lang="en-US" sz="1100" dirty="0"/>
                <a:t>Not married</a:t>
              </a:r>
            </a:p>
          </p:txBody>
        </p:sp>
      </p:grpSp>
      <p:grpSp>
        <p:nvGrpSpPr>
          <p:cNvPr id="74" name="Group 73">
            <a:extLst>
              <a:ext uri="{FF2B5EF4-FFF2-40B4-BE49-F238E27FC236}">
                <a16:creationId xmlns:a16="http://schemas.microsoft.com/office/drawing/2014/main" id="{2D3BB4DC-1B2C-4B36-A676-1E7DB45D88F9}"/>
              </a:ext>
            </a:extLst>
          </p:cNvPr>
          <p:cNvGrpSpPr/>
          <p:nvPr/>
        </p:nvGrpSpPr>
        <p:grpSpPr>
          <a:xfrm>
            <a:off x="4764230" y="2771656"/>
            <a:ext cx="4373902" cy="4920029"/>
            <a:chOff x="4764230" y="2771656"/>
            <a:chExt cx="4373902" cy="4920029"/>
          </a:xfrm>
        </p:grpSpPr>
        <p:cxnSp>
          <p:nvCxnSpPr>
            <p:cNvPr id="66" name="Straight Arrow Connector 65">
              <a:extLst>
                <a:ext uri="{FF2B5EF4-FFF2-40B4-BE49-F238E27FC236}">
                  <a16:creationId xmlns:a16="http://schemas.microsoft.com/office/drawing/2014/main" id="{0AA8F70F-875D-471E-8C38-9C5AF5C2DB9B}"/>
                </a:ext>
              </a:extLst>
            </p:cNvPr>
            <p:cNvCxnSpPr>
              <a:cxnSpLocks/>
            </p:cNvCxnSpPr>
            <p:nvPr/>
          </p:nvCxnSpPr>
          <p:spPr>
            <a:xfrm>
              <a:off x="6122597" y="4534327"/>
              <a:ext cx="342774" cy="5090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32" name="Group 31">
              <a:extLst>
                <a:ext uri="{FF2B5EF4-FFF2-40B4-BE49-F238E27FC236}">
                  <a16:creationId xmlns:a16="http://schemas.microsoft.com/office/drawing/2014/main" id="{24976451-5AF5-4579-85E0-9D2D8E6D6E00}"/>
                </a:ext>
              </a:extLst>
            </p:cNvPr>
            <p:cNvGrpSpPr/>
            <p:nvPr/>
          </p:nvGrpSpPr>
          <p:grpSpPr>
            <a:xfrm>
              <a:off x="4764230" y="2771656"/>
              <a:ext cx="4373902" cy="4920029"/>
              <a:chOff x="4234465" y="1752600"/>
              <a:chExt cx="4373902" cy="4920029"/>
            </a:xfrm>
          </p:grpSpPr>
          <p:sp>
            <p:nvSpPr>
              <p:cNvPr id="33" name="object 5">
                <a:extLst>
                  <a:ext uri="{FF2B5EF4-FFF2-40B4-BE49-F238E27FC236}">
                    <a16:creationId xmlns:a16="http://schemas.microsoft.com/office/drawing/2014/main" id="{B94A0657-D562-4A38-B5DF-709386E8B881}"/>
                  </a:ext>
                </a:extLst>
              </p:cNvPr>
              <p:cNvSpPr txBox="1"/>
              <p:nvPr/>
            </p:nvSpPr>
            <p:spPr>
              <a:xfrm>
                <a:off x="8505497" y="6479589"/>
                <a:ext cx="10287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7F7F7F"/>
                    </a:solidFill>
                    <a:latin typeface="Century Gothic"/>
                    <a:cs typeface="Century Gothic"/>
                  </a:rPr>
                  <a:t>9</a:t>
                </a:r>
                <a:endParaRPr sz="1100">
                  <a:latin typeface="Century Gothic"/>
                  <a:cs typeface="Century Gothic"/>
                </a:endParaRPr>
              </a:p>
            </p:txBody>
          </p:sp>
          <p:cxnSp>
            <p:nvCxnSpPr>
              <p:cNvPr id="34" name="Straight Arrow Connector 33">
                <a:extLst>
                  <a:ext uri="{FF2B5EF4-FFF2-40B4-BE49-F238E27FC236}">
                    <a16:creationId xmlns:a16="http://schemas.microsoft.com/office/drawing/2014/main" id="{E2F5F02E-C285-4E5D-85FA-E1B24F0E1BAB}"/>
                  </a:ext>
                </a:extLst>
              </p:cNvPr>
              <p:cNvCxnSpPr/>
              <p:nvPr/>
            </p:nvCxnSpPr>
            <p:spPr>
              <a:xfrm flipH="1">
                <a:off x="4731679" y="3606253"/>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006D75FB-52BF-4C5B-B7BE-C763030AB600}"/>
                  </a:ext>
                </a:extLst>
              </p:cNvPr>
              <p:cNvSpPr txBox="1"/>
              <p:nvPr/>
            </p:nvSpPr>
            <p:spPr>
              <a:xfrm>
                <a:off x="4361787" y="3631791"/>
                <a:ext cx="600407" cy="246221"/>
              </a:xfrm>
              <a:prstGeom prst="rect">
                <a:avLst/>
              </a:prstGeom>
              <a:noFill/>
            </p:spPr>
            <p:txBody>
              <a:bodyPr wrap="square" rtlCol="0">
                <a:spAutoFit/>
              </a:bodyPr>
              <a:lstStyle/>
              <a:p>
                <a:r>
                  <a:rPr lang="en-US" sz="1000" dirty="0"/>
                  <a:t>Yes</a:t>
                </a:r>
              </a:p>
            </p:txBody>
          </p:sp>
          <p:cxnSp>
            <p:nvCxnSpPr>
              <p:cNvPr id="36" name="Straight Arrow Connector 35">
                <a:extLst>
                  <a:ext uri="{FF2B5EF4-FFF2-40B4-BE49-F238E27FC236}">
                    <a16:creationId xmlns:a16="http://schemas.microsoft.com/office/drawing/2014/main" id="{0C5CF749-8298-4986-921A-C04F0DABCA6D}"/>
                  </a:ext>
                </a:extLst>
              </p:cNvPr>
              <p:cNvCxnSpPr>
                <a:cxnSpLocks/>
              </p:cNvCxnSpPr>
              <p:nvPr/>
            </p:nvCxnSpPr>
            <p:spPr>
              <a:xfrm>
                <a:off x="6479292" y="2442505"/>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7" name="Oval 36">
                <a:extLst>
                  <a:ext uri="{FF2B5EF4-FFF2-40B4-BE49-F238E27FC236}">
                    <a16:creationId xmlns:a16="http://schemas.microsoft.com/office/drawing/2014/main" id="{CD937462-FFC8-42A4-8092-BD307B70C5CC}"/>
                  </a:ext>
                </a:extLst>
              </p:cNvPr>
              <p:cNvSpPr/>
              <p:nvPr/>
            </p:nvSpPr>
            <p:spPr>
              <a:xfrm>
                <a:off x="5562600" y="1752600"/>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Income &lt; 30000</a:t>
                </a:r>
              </a:p>
            </p:txBody>
          </p:sp>
          <p:cxnSp>
            <p:nvCxnSpPr>
              <p:cNvPr id="38" name="Straight Arrow Connector 37">
                <a:extLst>
                  <a:ext uri="{FF2B5EF4-FFF2-40B4-BE49-F238E27FC236}">
                    <a16:creationId xmlns:a16="http://schemas.microsoft.com/office/drawing/2014/main" id="{B21420F5-47AD-4A9A-87E1-C7DFA83C3881}"/>
                  </a:ext>
                </a:extLst>
              </p:cNvPr>
              <p:cNvCxnSpPr>
                <a:stCxn id="37" idx="3"/>
              </p:cNvCxnSpPr>
              <p:nvPr/>
            </p:nvCxnSpPr>
            <p:spPr>
              <a:xfrm flipH="1">
                <a:off x="5410200" y="2533089"/>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9" name="TextBox 38">
                <a:extLst>
                  <a:ext uri="{FF2B5EF4-FFF2-40B4-BE49-F238E27FC236}">
                    <a16:creationId xmlns:a16="http://schemas.microsoft.com/office/drawing/2014/main" id="{5C905AD5-4BC7-4B7D-B77A-7CC5941D2D75}"/>
                  </a:ext>
                </a:extLst>
              </p:cNvPr>
              <p:cNvSpPr txBox="1"/>
              <p:nvPr/>
            </p:nvSpPr>
            <p:spPr>
              <a:xfrm>
                <a:off x="5040308" y="2558627"/>
                <a:ext cx="600407" cy="246221"/>
              </a:xfrm>
              <a:prstGeom prst="rect">
                <a:avLst/>
              </a:prstGeom>
              <a:noFill/>
            </p:spPr>
            <p:txBody>
              <a:bodyPr wrap="square" rtlCol="0">
                <a:spAutoFit/>
              </a:bodyPr>
              <a:lstStyle/>
              <a:p>
                <a:r>
                  <a:rPr lang="en-US" sz="1000" dirty="0"/>
                  <a:t>Yes</a:t>
                </a:r>
              </a:p>
            </p:txBody>
          </p:sp>
          <p:sp>
            <p:nvSpPr>
              <p:cNvPr id="40" name="TextBox 39">
                <a:extLst>
                  <a:ext uri="{FF2B5EF4-FFF2-40B4-BE49-F238E27FC236}">
                    <a16:creationId xmlns:a16="http://schemas.microsoft.com/office/drawing/2014/main" id="{87A38C3D-B9E5-478C-929D-B934CC740CF6}"/>
                  </a:ext>
                </a:extLst>
              </p:cNvPr>
              <p:cNvSpPr txBox="1"/>
              <p:nvPr/>
            </p:nvSpPr>
            <p:spPr>
              <a:xfrm>
                <a:off x="6629400" y="2542478"/>
                <a:ext cx="600407" cy="246221"/>
              </a:xfrm>
              <a:prstGeom prst="rect">
                <a:avLst/>
              </a:prstGeom>
              <a:noFill/>
            </p:spPr>
            <p:txBody>
              <a:bodyPr wrap="square" rtlCol="0">
                <a:spAutoFit/>
              </a:bodyPr>
              <a:lstStyle/>
              <a:p>
                <a:r>
                  <a:rPr lang="en-US" sz="1000" dirty="0"/>
                  <a:t>No</a:t>
                </a:r>
              </a:p>
            </p:txBody>
          </p:sp>
          <p:sp>
            <p:nvSpPr>
              <p:cNvPr id="41" name="Oval 40">
                <a:extLst>
                  <a:ext uri="{FF2B5EF4-FFF2-40B4-BE49-F238E27FC236}">
                    <a16:creationId xmlns:a16="http://schemas.microsoft.com/office/drawing/2014/main" id="{82F16855-71DD-41FA-8CBE-667BBA9D4182}"/>
                  </a:ext>
                </a:extLst>
              </p:cNvPr>
              <p:cNvSpPr/>
              <p:nvPr/>
            </p:nvSpPr>
            <p:spPr>
              <a:xfrm>
                <a:off x="4807880" y="2971800"/>
                <a:ext cx="983320" cy="7472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Age &gt; 30 </a:t>
                </a:r>
              </a:p>
            </p:txBody>
          </p:sp>
          <p:sp>
            <p:nvSpPr>
              <p:cNvPr id="42" name="TextBox 41">
                <a:extLst>
                  <a:ext uri="{FF2B5EF4-FFF2-40B4-BE49-F238E27FC236}">
                    <a16:creationId xmlns:a16="http://schemas.microsoft.com/office/drawing/2014/main" id="{3129AB67-E6CC-433B-9C37-607DCA6293AB}"/>
                  </a:ext>
                </a:extLst>
              </p:cNvPr>
              <p:cNvSpPr txBox="1"/>
              <p:nvPr/>
            </p:nvSpPr>
            <p:spPr>
              <a:xfrm>
                <a:off x="6438849" y="2971800"/>
                <a:ext cx="1117634" cy="261610"/>
              </a:xfrm>
              <a:prstGeom prst="rect">
                <a:avLst/>
              </a:prstGeom>
              <a:noFill/>
            </p:spPr>
            <p:txBody>
              <a:bodyPr wrap="square" rtlCol="0">
                <a:spAutoFit/>
              </a:bodyPr>
              <a:lstStyle/>
              <a:p>
                <a:r>
                  <a:rPr lang="en-US" sz="1100" dirty="0"/>
                  <a:t>Not married</a:t>
                </a:r>
              </a:p>
            </p:txBody>
          </p:sp>
          <p:sp>
            <p:nvSpPr>
              <p:cNvPr id="43" name="TextBox 42">
                <a:extLst>
                  <a:ext uri="{FF2B5EF4-FFF2-40B4-BE49-F238E27FC236}">
                    <a16:creationId xmlns:a16="http://schemas.microsoft.com/office/drawing/2014/main" id="{CC59BF7F-BF6E-4067-B0F0-7384DD254CC4}"/>
                  </a:ext>
                </a:extLst>
              </p:cNvPr>
              <p:cNvSpPr txBox="1"/>
              <p:nvPr/>
            </p:nvSpPr>
            <p:spPr>
              <a:xfrm>
                <a:off x="4234465" y="4026791"/>
                <a:ext cx="838200" cy="261610"/>
              </a:xfrm>
              <a:prstGeom prst="rect">
                <a:avLst/>
              </a:prstGeom>
              <a:noFill/>
            </p:spPr>
            <p:txBody>
              <a:bodyPr wrap="square" rtlCol="0">
                <a:spAutoFit/>
              </a:bodyPr>
              <a:lstStyle/>
              <a:p>
                <a:r>
                  <a:rPr lang="en-US" sz="1100" dirty="0"/>
                  <a:t>Married</a:t>
                </a:r>
              </a:p>
            </p:txBody>
          </p:sp>
        </p:grpSp>
        <p:sp>
          <p:nvSpPr>
            <p:cNvPr id="67" name="TextBox 66">
              <a:extLst>
                <a:ext uri="{FF2B5EF4-FFF2-40B4-BE49-F238E27FC236}">
                  <a16:creationId xmlns:a16="http://schemas.microsoft.com/office/drawing/2014/main" id="{AF01E016-831F-4DD7-80B2-E368170E6CFB}"/>
                </a:ext>
              </a:extLst>
            </p:cNvPr>
            <p:cNvSpPr txBox="1"/>
            <p:nvPr/>
          </p:nvSpPr>
          <p:spPr>
            <a:xfrm>
              <a:off x="6311130" y="4602645"/>
              <a:ext cx="565304" cy="246221"/>
            </a:xfrm>
            <a:prstGeom prst="rect">
              <a:avLst/>
            </a:prstGeom>
            <a:noFill/>
          </p:spPr>
          <p:txBody>
            <a:bodyPr wrap="square" rtlCol="0">
              <a:spAutoFit/>
            </a:bodyPr>
            <a:lstStyle/>
            <a:p>
              <a:r>
                <a:rPr lang="en-US" sz="1000" dirty="0"/>
                <a:t>No</a:t>
              </a:r>
            </a:p>
          </p:txBody>
        </p:sp>
        <p:sp>
          <p:nvSpPr>
            <p:cNvPr id="68" name="TextBox 67">
              <a:extLst>
                <a:ext uri="{FF2B5EF4-FFF2-40B4-BE49-F238E27FC236}">
                  <a16:creationId xmlns:a16="http://schemas.microsoft.com/office/drawing/2014/main" id="{D9CD994F-4187-4C13-992F-06C19EB9B8D9}"/>
                </a:ext>
              </a:extLst>
            </p:cNvPr>
            <p:cNvSpPr txBox="1"/>
            <p:nvPr/>
          </p:nvSpPr>
          <p:spPr>
            <a:xfrm>
              <a:off x="6084518" y="5043404"/>
              <a:ext cx="1052290" cy="251617"/>
            </a:xfrm>
            <a:prstGeom prst="rect">
              <a:avLst/>
            </a:prstGeom>
            <a:noFill/>
          </p:spPr>
          <p:txBody>
            <a:bodyPr wrap="square" rtlCol="0">
              <a:spAutoFit/>
            </a:bodyPr>
            <a:lstStyle/>
            <a:p>
              <a:r>
                <a:rPr lang="en-US" sz="1100" dirty="0"/>
                <a:t>Not married</a:t>
              </a:r>
            </a:p>
          </p:txBody>
        </p:sp>
      </p:grpSp>
      <p:sp>
        <p:nvSpPr>
          <p:cNvPr id="71" name="object 4">
            <a:extLst>
              <a:ext uri="{FF2B5EF4-FFF2-40B4-BE49-F238E27FC236}">
                <a16:creationId xmlns:a16="http://schemas.microsoft.com/office/drawing/2014/main" id="{9202A632-6B0D-4506-9900-0720BF90973E}"/>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72" name="object 5">
            <a:extLst>
              <a:ext uri="{FF2B5EF4-FFF2-40B4-BE49-F238E27FC236}">
                <a16:creationId xmlns:a16="http://schemas.microsoft.com/office/drawing/2014/main" id="{A5A22796-3830-439F-B2A3-ECB4BEF3EF5A}"/>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11</a:t>
            </a:r>
            <a:endParaRPr sz="1100" dirty="0">
              <a:latin typeface="Century Gothic"/>
              <a:cs typeface="Century Gothic"/>
            </a:endParaRPr>
          </a:p>
        </p:txBody>
      </p:sp>
    </p:spTree>
    <p:extLst>
      <p:ext uri="{BB962C8B-B14F-4D97-AF65-F5344CB8AC3E}">
        <p14:creationId xmlns:p14="http://schemas.microsoft.com/office/powerpoint/2010/main" val="340171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01ABF39F-636C-459D-AA17-C9B92C9AAE97}"/>
              </a:ext>
            </a:extLst>
          </p:cNvPr>
          <p:cNvGraphicFramePr>
            <a:graphicFrameLocks noGrp="1"/>
          </p:cNvGraphicFramePr>
          <p:nvPr>
            <p:extLst>
              <p:ext uri="{D42A27DB-BD31-4B8C-83A1-F6EECF244321}">
                <p14:modId xmlns:p14="http://schemas.microsoft.com/office/powerpoint/2010/main" val="467982311"/>
              </p:ext>
            </p:extLst>
          </p:nvPr>
        </p:nvGraphicFramePr>
        <p:xfrm>
          <a:off x="535938" y="762000"/>
          <a:ext cx="1878330" cy="520098"/>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417800233"/>
                    </a:ext>
                  </a:extLst>
                </a:gridCol>
                <a:gridCol w="762000">
                  <a:extLst>
                    <a:ext uri="{9D8B030D-6E8A-4147-A177-3AD203B41FA5}">
                      <a16:colId xmlns:a16="http://schemas.microsoft.com/office/drawing/2014/main" val="2124649285"/>
                    </a:ext>
                  </a:extLst>
                </a:gridCol>
                <a:gridCol w="609600">
                  <a:extLst>
                    <a:ext uri="{9D8B030D-6E8A-4147-A177-3AD203B41FA5}">
                      <a16:colId xmlns:a16="http://schemas.microsoft.com/office/drawing/2014/main" val="3297506486"/>
                    </a:ext>
                  </a:extLst>
                </a:gridCol>
              </a:tblGrid>
              <a:tr h="260049">
                <a:tc>
                  <a:txBody>
                    <a:bodyPr/>
                    <a:lstStyle/>
                    <a:p>
                      <a:r>
                        <a:rPr lang="en-US" sz="1100" dirty="0"/>
                        <a:t>Age</a:t>
                      </a:r>
                    </a:p>
                  </a:txBody>
                  <a:tcPr/>
                </a:tc>
                <a:tc>
                  <a:txBody>
                    <a:bodyPr/>
                    <a:lstStyle/>
                    <a:p>
                      <a:r>
                        <a:rPr lang="en-US" sz="1100" dirty="0"/>
                        <a:t>Income</a:t>
                      </a:r>
                    </a:p>
                  </a:txBody>
                  <a:tcPr/>
                </a:tc>
                <a:tc>
                  <a:txBody>
                    <a:bodyPr/>
                    <a:lstStyle/>
                    <a:p>
                      <a:r>
                        <a:rPr lang="en-US" sz="1100" dirty="0"/>
                        <a:t>Sex</a:t>
                      </a:r>
                    </a:p>
                  </a:txBody>
                  <a:tcPr/>
                </a:tc>
                <a:extLst>
                  <a:ext uri="{0D108BD9-81ED-4DB2-BD59-A6C34878D82A}">
                    <a16:rowId xmlns:a16="http://schemas.microsoft.com/office/drawing/2014/main" val="1135831688"/>
                  </a:ext>
                </a:extLst>
              </a:tr>
              <a:tr h="260049">
                <a:tc>
                  <a:txBody>
                    <a:bodyPr/>
                    <a:lstStyle/>
                    <a:p>
                      <a:r>
                        <a:rPr lang="en-US" sz="1100" dirty="0"/>
                        <a:t>35</a:t>
                      </a:r>
                    </a:p>
                  </a:txBody>
                  <a:tcPr/>
                </a:tc>
                <a:tc>
                  <a:txBody>
                    <a:bodyPr/>
                    <a:lstStyle/>
                    <a:p>
                      <a:r>
                        <a:rPr lang="en-US" sz="1100" dirty="0"/>
                        <a:t>20000</a:t>
                      </a:r>
                    </a:p>
                  </a:txBody>
                  <a:tcPr/>
                </a:tc>
                <a:tc>
                  <a:txBody>
                    <a:bodyPr/>
                    <a:lstStyle/>
                    <a:p>
                      <a:r>
                        <a:rPr lang="en-US" sz="1100" dirty="0"/>
                        <a:t>M</a:t>
                      </a:r>
                    </a:p>
                  </a:txBody>
                  <a:tcPr/>
                </a:tc>
                <a:extLst>
                  <a:ext uri="{0D108BD9-81ED-4DB2-BD59-A6C34878D82A}">
                    <a16:rowId xmlns:a16="http://schemas.microsoft.com/office/drawing/2014/main" val="3374904174"/>
                  </a:ext>
                </a:extLst>
              </a:tr>
            </a:tbl>
          </a:graphicData>
        </a:graphic>
      </p:graphicFrame>
      <p:grpSp>
        <p:nvGrpSpPr>
          <p:cNvPr id="18" name="Group 17">
            <a:extLst>
              <a:ext uri="{FF2B5EF4-FFF2-40B4-BE49-F238E27FC236}">
                <a16:creationId xmlns:a16="http://schemas.microsoft.com/office/drawing/2014/main" id="{F10BD76C-160B-484B-B59F-2F4C618C1510}"/>
              </a:ext>
            </a:extLst>
          </p:cNvPr>
          <p:cNvGrpSpPr/>
          <p:nvPr/>
        </p:nvGrpSpPr>
        <p:grpSpPr>
          <a:xfrm>
            <a:off x="3505200" y="457200"/>
            <a:ext cx="3322018" cy="2535801"/>
            <a:chOff x="4234465" y="1752600"/>
            <a:chExt cx="3322018" cy="2535801"/>
          </a:xfrm>
        </p:grpSpPr>
        <p:cxnSp>
          <p:nvCxnSpPr>
            <p:cNvPr id="19" name="Straight Arrow Connector 18">
              <a:extLst>
                <a:ext uri="{FF2B5EF4-FFF2-40B4-BE49-F238E27FC236}">
                  <a16:creationId xmlns:a16="http://schemas.microsoft.com/office/drawing/2014/main" id="{1316DC52-CAAB-4657-AEA2-8CE4122B58A8}"/>
                </a:ext>
              </a:extLst>
            </p:cNvPr>
            <p:cNvCxnSpPr/>
            <p:nvPr/>
          </p:nvCxnSpPr>
          <p:spPr>
            <a:xfrm flipH="1">
              <a:off x="4731679" y="3606253"/>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CFC08049-797B-4F9E-9E37-6DA70111EB9B}"/>
                </a:ext>
              </a:extLst>
            </p:cNvPr>
            <p:cNvSpPr txBox="1"/>
            <p:nvPr/>
          </p:nvSpPr>
          <p:spPr>
            <a:xfrm>
              <a:off x="4517729" y="3631791"/>
              <a:ext cx="444466" cy="246221"/>
            </a:xfrm>
            <a:prstGeom prst="rect">
              <a:avLst/>
            </a:prstGeom>
            <a:noFill/>
          </p:spPr>
          <p:txBody>
            <a:bodyPr wrap="square" rtlCol="0">
              <a:spAutoFit/>
            </a:bodyPr>
            <a:lstStyle/>
            <a:p>
              <a:r>
                <a:rPr lang="en-US" sz="1000" dirty="0"/>
                <a:t>Yes</a:t>
              </a:r>
            </a:p>
          </p:txBody>
        </p:sp>
        <p:cxnSp>
          <p:nvCxnSpPr>
            <p:cNvPr id="21" name="Straight Arrow Connector 20">
              <a:extLst>
                <a:ext uri="{FF2B5EF4-FFF2-40B4-BE49-F238E27FC236}">
                  <a16:creationId xmlns:a16="http://schemas.microsoft.com/office/drawing/2014/main" id="{FFBB7873-A95C-4EBF-882B-47487423867E}"/>
                </a:ext>
              </a:extLst>
            </p:cNvPr>
            <p:cNvCxnSpPr>
              <a:cxnSpLocks/>
            </p:cNvCxnSpPr>
            <p:nvPr/>
          </p:nvCxnSpPr>
          <p:spPr>
            <a:xfrm>
              <a:off x="6479292" y="2442505"/>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Oval 21">
              <a:extLst>
                <a:ext uri="{FF2B5EF4-FFF2-40B4-BE49-F238E27FC236}">
                  <a16:creationId xmlns:a16="http://schemas.microsoft.com/office/drawing/2014/main" id="{8EC96724-8C33-41BC-93EE-DAED4DAB1113}"/>
                </a:ext>
              </a:extLst>
            </p:cNvPr>
            <p:cNvSpPr/>
            <p:nvPr/>
          </p:nvSpPr>
          <p:spPr>
            <a:xfrm>
              <a:off x="5562600" y="1752600"/>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Age &gt;40</a:t>
              </a:r>
            </a:p>
          </p:txBody>
        </p:sp>
        <p:cxnSp>
          <p:nvCxnSpPr>
            <p:cNvPr id="23" name="Straight Arrow Connector 22">
              <a:extLst>
                <a:ext uri="{FF2B5EF4-FFF2-40B4-BE49-F238E27FC236}">
                  <a16:creationId xmlns:a16="http://schemas.microsoft.com/office/drawing/2014/main" id="{03F1609C-D9E0-4598-AFA6-6938E68D34B9}"/>
                </a:ext>
              </a:extLst>
            </p:cNvPr>
            <p:cNvCxnSpPr>
              <a:stCxn id="22" idx="3"/>
            </p:cNvCxnSpPr>
            <p:nvPr/>
          </p:nvCxnSpPr>
          <p:spPr>
            <a:xfrm flipH="1">
              <a:off x="5410200" y="2533089"/>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4" name="TextBox 23">
              <a:extLst>
                <a:ext uri="{FF2B5EF4-FFF2-40B4-BE49-F238E27FC236}">
                  <a16:creationId xmlns:a16="http://schemas.microsoft.com/office/drawing/2014/main" id="{5BA9B1C6-EC42-46CB-A808-AA1D3EC168C2}"/>
                </a:ext>
              </a:extLst>
            </p:cNvPr>
            <p:cNvSpPr txBox="1"/>
            <p:nvPr/>
          </p:nvSpPr>
          <p:spPr>
            <a:xfrm>
              <a:off x="5095719" y="2533089"/>
              <a:ext cx="544997" cy="246221"/>
            </a:xfrm>
            <a:prstGeom prst="rect">
              <a:avLst/>
            </a:prstGeom>
            <a:noFill/>
          </p:spPr>
          <p:txBody>
            <a:bodyPr wrap="square" rtlCol="0">
              <a:spAutoFit/>
            </a:bodyPr>
            <a:lstStyle/>
            <a:p>
              <a:r>
                <a:rPr lang="en-US" sz="1000" dirty="0"/>
                <a:t>Yes</a:t>
              </a:r>
              <a:endParaRPr lang="en-US" sz="600" dirty="0"/>
            </a:p>
          </p:txBody>
        </p:sp>
        <p:sp>
          <p:nvSpPr>
            <p:cNvPr id="25" name="TextBox 24">
              <a:extLst>
                <a:ext uri="{FF2B5EF4-FFF2-40B4-BE49-F238E27FC236}">
                  <a16:creationId xmlns:a16="http://schemas.microsoft.com/office/drawing/2014/main" id="{FA909A1F-C3D4-497A-9706-C4DE87AEB649}"/>
                </a:ext>
              </a:extLst>
            </p:cNvPr>
            <p:cNvSpPr txBox="1"/>
            <p:nvPr/>
          </p:nvSpPr>
          <p:spPr>
            <a:xfrm>
              <a:off x="6689037" y="2558627"/>
              <a:ext cx="505599" cy="246221"/>
            </a:xfrm>
            <a:prstGeom prst="rect">
              <a:avLst/>
            </a:prstGeom>
            <a:noFill/>
          </p:spPr>
          <p:txBody>
            <a:bodyPr wrap="square" rtlCol="0">
              <a:spAutoFit/>
            </a:bodyPr>
            <a:lstStyle/>
            <a:p>
              <a:r>
                <a:rPr lang="en-US" sz="1000" b="1" dirty="0"/>
                <a:t>No</a:t>
              </a:r>
            </a:p>
          </p:txBody>
        </p:sp>
        <p:sp>
          <p:nvSpPr>
            <p:cNvPr id="26" name="Oval 25">
              <a:extLst>
                <a:ext uri="{FF2B5EF4-FFF2-40B4-BE49-F238E27FC236}">
                  <a16:creationId xmlns:a16="http://schemas.microsoft.com/office/drawing/2014/main" id="{B9CC72E6-213F-4AE7-8323-7CBA96DBA80C}"/>
                </a:ext>
              </a:extLst>
            </p:cNvPr>
            <p:cNvSpPr/>
            <p:nvPr/>
          </p:nvSpPr>
          <p:spPr>
            <a:xfrm>
              <a:off x="4807880" y="2971800"/>
              <a:ext cx="983320" cy="7472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Sex = F</a:t>
              </a:r>
            </a:p>
          </p:txBody>
        </p:sp>
        <p:sp>
          <p:nvSpPr>
            <p:cNvPr id="27" name="TextBox 26">
              <a:extLst>
                <a:ext uri="{FF2B5EF4-FFF2-40B4-BE49-F238E27FC236}">
                  <a16:creationId xmlns:a16="http://schemas.microsoft.com/office/drawing/2014/main" id="{CCFF393E-2711-4AB8-B19B-21D1367E7E79}"/>
                </a:ext>
              </a:extLst>
            </p:cNvPr>
            <p:cNvSpPr txBox="1"/>
            <p:nvPr/>
          </p:nvSpPr>
          <p:spPr>
            <a:xfrm>
              <a:off x="6438849" y="2971800"/>
              <a:ext cx="1117634" cy="261610"/>
            </a:xfrm>
            <a:prstGeom prst="rect">
              <a:avLst/>
            </a:prstGeom>
            <a:noFill/>
          </p:spPr>
          <p:txBody>
            <a:bodyPr wrap="square" rtlCol="0">
              <a:spAutoFit/>
            </a:bodyPr>
            <a:lstStyle/>
            <a:p>
              <a:r>
                <a:rPr lang="en-US" sz="1100" b="1" dirty="0"/>
                <a:t>Not married</a:t>
              </a:r>
            </a:p>
          </p:txBody>
        </p:sp>
        <p:sp>
          <p:nvSpPr>
            <p:cNvPr id="28" name="TextBox 27">
              <a:extLst>
                <a:ext uri="{FF2B5EF4-FFF2-40B4-BE49-F238E27FC236}">
                  <a16:creationId xmlns:a16="http://schemas.microsoft.com/office/drawing/2014/main" id="{DE12CFE8-48FC-4E8B-A57C-D5A1FAFA3615}"/>
                </a:ext>
              </a:extLst>
            </p:cNvPr>
            <p:cNvSpPr txBox="1"/>
            <p:nvPr/>
          </p:nvSpPr>
          <p:spPr>
            <a:xfrm>
              <a:off x="4234465" y="4026791"/>
              <a:ext cx="838200" cy="261610"/>
            </a:xfrm>
            <a:prstGeom prst="rect">
              <a:avLst/>
            </a:prstGeom>
            <a:noFill/>
          </p:spPr>
          <p:txBody>
            <a:bodyPr wrap="square" rtlCol="0">
              <a:spAutoFit/>
            </a:bodyPr>
            <a:lstStyle/>
            <a:p>
              <a:r>
                <a:rPr lang="en-US" sz="1100" dirty="0"/>
                <a:t>Married</a:t>
              </a:r>
            </a:p>
          </p:txBody>
        </p:sp>
      </p:grpSp>
      <p:grpSp>
        <p:nvGrpSpPr>
          <p:cNvPr id="92" name="Group 91">
            <a:extLst>
              <a:ext uri="{FF2B5EF4-FFF2-40B4-BE49-F238E27FC236}">
                <a16:creationId xmlns:a16="http://schemas.microsoft.com/office/drawing/2014/main" id="{8C5F2224-EBCD-4213-9268-16CE3F325342}"/>
              </a:ext>
            </a:extLst>
          </p:cNvPr>
          <p:cNvGrpSpPr/>
          <p:nvPr/>
        </p:nvGrpSpPr>
        <p:grpSpPr>
          <a:xfrm>
            <a:off x="345135" y="2766556"/>
            <a:ext cx="4118175" cy="4732089"/>
            <a:chOff x="345135" y="2766556"/>
            <a:chExt cx="4118175" cy="4732089"/>
          </a:xfrm>
        </p:grpSpPr>
        <p:cxnSp>
          <p:nvCxnSpPr>
            <p:cNvPr id="62" name="Straight Arrow Connector 61">
              <a:extLst>
                <a:ext uri="{FF2B5EF4-FFF2-40B4-BE49-F238E27FC236}">
                  <a16:creationId xmlns:a16="http://schemas.microsoft.com/office/drawing/2014/main" id="{5DBCF3A1-ACFE-49CD-A702-CA5650FB7833}"/>
                </a:ext>
              </a:extLst>
            </p:cNvPr>
            <p:cNvCxnSpPr>
              <a:cxnSpLocks/>
            </p:cNvCxnSpPr>
            <p:nvPr/>
          </p:nvCxnSpPr>
          <p:spPr>
            <a:xfrm>
              <a:off x="1705109" y="4462278"/>
              <a:ext cx="342774" cy="5090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242E286F-1A80-4EDD-9127-CA3F822C79B3}"/>
                </a:ext>
              </a:extLst>
            </p:cNvPr>
            <p:cNvCxnSpPr>
              <a:cxnSpLocks/>
            </p:cNvCxnSpPr>
            <p:nvPr/>
          </p:nvCxnSpPr>
          <p:spPr>
            <a:xfrm flipH="1">
              <a:off x="2510972" y="4700469"/>
              <a:ext cx="261518" cy="79457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41" name="Group 40">
              <a:extLst>
                <a:ext uri="{FF2B5EF4-FFF2-40B4-BE49-F238E27FC236}">
                  <a16:creationId xmlns:a16="http://schemas.microsoft.com/office/drawing/2014/main" id="{EBC5B3A6-8791-4F97-A547-39BB6E16F015}"/>
                </a:ext>
              </a:extLst>
            </p:cNvPr>
            <p:cNvGrpSpPr/>
            <p:nvPr/>
          </p:nvGrpSpPr>
          <p:grpSpPr>
            <a:xfrm>
              <a:off x="345135" y="2766556"/>
              <a:ext cx="4118175" cy="4732089"/>
              <a:chOff x="345135" y="2766556"/>
              <a:chExt cx="4118175" cy="4732089"/>
            </a:xfrm>
          </p:grpSpPr>
          <p:cxnSp>
            <p:nvCxnSpPr>
              <p:cNvPr id="42" name="Straight Arrow Connector 41">
                <a:extLst>
                  <a:ext uri="{FF2B5EF4-FFF2-40B4-BE49-F238E27FC236}">
                    <a16:creationId xmlns:a16="http://schemas.microsoft.com/office/drawing/2014/main" id="{4CF26F6B-5CE2-42E4-824C-E6F38E946323}"/>
                  </a:ext>
                </a:extLst>
              </p:cNvPr>
              <p:cNvCxnSpPr>
                <a:cxnSpLocks/>
              </p:cNvCxnSpPr>
              <p:nvPr/>
            </p:nvCxnSpPr>
            <p:spPr>
              <a:xfrm>
                <a:off x="3288113" y="4662771"/>
                <a:ext cx="382305" cy="7378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43" name="Group 42">
                <a:extLst>
                  <a:ext uri="{FF2B5EF4-FFF2-40B4-BE49-F238E27FC236}">
                    <a16:creationId xmlns:a16="http://schemas.microsoft.com/office/drawing/2014/main" id="{7EEAC7E2-C3AE-459C-8FFC-C68F0FFFD29E}"/>
                  </a:ext>
                </a:extLst>
              </p:cNvPr>
              <p:cNvGrpSpPr/>
              <p:nvPr/>
            </p:nvGrpSpPr>
            <p:grpSpPr>
              <a:xfrm>
                <a:off x="345135" y="2766556"/>
                <a:ext cx="4118175" cy="4732089"/>
                <a:chOff x="4234465" y="1752600"/>
                <a:chExt cx="4373902" cy="4920029"/>
              </a:xfrm>
            </p:grpSpPr>
            <p:sp>
              <p:nvSpPr>
                <p:cNvPr id="50" name="object 5">
                  <a:extLst>
                    <a:ext uri="{FF2B5EF4-FFF2-40B4-BE49-F238E27FC236}">
                      <a16:creationId xmlns:a16="http://schemas.microsoft.com/office/drawing/2014/main" id="{E3BCEC4A-B115-4FB2-8E3F-189856568264}"/>
                    </a:ext>
                  </a:extLst>
                </p:cNvPr>
                <p:cNvSpPr txBox="1"/>
                <p:nvPr/>
              </p:nvSpPr>
              <p:spPr>
                <a:xfrm>
                  <a:off x="8505497" y="6479589"/>
                  <a:ext cx="10287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7F7F7F"/>
                      </a:solidFill>
                      <a:latin typeface="Century Gothic"/>
                      <a:cs typeface="Century Gothic"/>
                    </a:rPr>
                    <a:t>9</a:t>
                  </a:r>
                  <a:endParaRPr sz="1100">
                    <a:latin typeface="Century Gothic"/>
                    <a:cs typeface="Century Gothic"/>
                  </a:endParaRPr>
                </a:p>
              </p:txBody>
            </p:sp>
            <p:cxnSp>
              <p:nvCxnSpPr>
                <p:cNvPr id="51" name="Straight Arrow Connector 50">
                  <a:extLst>
                    <a:ext uri="{FF2B5EF4-FFF2-40B4-BE49-F238E27FC236}">
                      <a16:creationId xmlns:a16="http://schemas.microsoft.com/office/drawing/2014/main" id="{295F660C-5C17-44A8-93C7-55036021261E}"/>
                    </a:ext>
                  </a:extLst>
                </p:cNvPr>
                <p:cNvCxnSpPr/>
                <p:nvPr/>
              </p:nvCxnSpPr>
              <p:spPr>
                <a:xfrm flipH="1">
                  <a:off x="4731679" y="3606253"/>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2" name="TextBox 51">
                  <a:extLst>
                    <a:ext uri="{FF2B5EF4-FFF2-40B4-BE49-F238E27FC236}">
                      <a16:creationId xmlns:a16="http://schemas.microsoft.com/office/drawing/2014/main" id="{B59C88C3-C5A0-43FC-8E21-3C43C078104F}"/>
                    </a:ext>
                  </a:extLst>
                </p:cNvPr>
                <p:cNvSpPr txBox="1"/>
                <p:nvPr/>
              </p:nvSpPr>
              <p:spPr>
                <a:xfrm>
                  <a:off x="4437116" y="3685174"/>
                  <a:ext cx="842305" cy="256000"/>
                </a:xfrm>
                <a:prstGeom prst="rect">
                  <a:avLst/>
                </a:prstGeom>
                <a:noFill/>
              </p:spPr>
              <p:txBody>
                <a:bodyPr wrap="square" rtlCol="0">
                  <a:spAutoFit/>
                </a:bodyPr>
                <a:lstStyle/>
                <a:p>
                  <a:r>
                    <a:rPr lang="en-US" sz="1000" dirty="0"/>
                    <a:t>Yes</a:t>
                  </a:r>
                </a:p>
              </p:txBody>
            </p:sp>
            <p:cxnSp>
              <p:nvCxnSpPr>
                <p:cNvPr id="53" name="Straight Arrow Connector 52">
                  <a:extLst>
                    <a:ext uri="{FF2B5EF4-FFF2-40B4-BE49-F238E27FC236}">
                      <a16:creationId xmlns:a16="http://schemas.microsoft.com/office/drawing/2014/main" id="{0C8D9A00-48E8-4BFE-8225-1337CD811A43}"/>
                    </a:ext>
                  </a:extLst>
                </p:cNvPr>
                <p:cNvCxnSpPr>
                  <a:cxnSpLocks/>
                </p:cNvCxnSpPr>
                <p:nvPr/>
              </p:nvCxnSpPr>
              <p:spPr>
                <a:xfrm>
                  <a:off x="6479292" y="2442505"/>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4" name="Oval 53">
                  <a:extLst>
                    <a:ext uri="{FF2B5EF4-FFF2-40B4-BE49-F238E27FC236}">
                      <a16:creationId xmlns:a16="http://schemas.microsoft.com/office/drawing/2014/main" id="{D2C82BEB-0D44-475D-A1A5-5AD182697EC1}"/>
                    </a:ext>
                  </a:extLst>
                </p:cNvPr>
                <p:cNvSpPr/>
                <p:nvPr/>
              </p:nvSpPr>
              <p:spPr>
                <a:xfrm>
                  <a:off x="5562601" y="1752600"/>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Sex = F</a:t>
                  </a:r>
                </a:p>
              </p:txBody>
            </p:sp>
            <p:cxnSp>
              <p:nvCxnSpPr>
                <p:cNvPr id="55" name="Straight Arrow Connector 54">
                  <a:extLst>
                    <a:ext uri="{FF2B5EF4-FFF2-40B4-BE49-F238E27FC236}">
                      <a16:creationId xmlns:a16="http://schemas.microsoft.com/office/drawing/2014/main" id="{8B69FC29-068C-40FB-B8F2-4D2192B545E0}"/>
                    </a:ext>
                  </a:extLst>
                </p:cNvPr>
                <p:cNvCxnSpPr>
                  <a:stCxn id="54" idx="3"/>
                </p:cNvCxnSpPr>
                <p:nvPr/>
              </p:nvCxnSpPr>
              <p:spPr>
                <a:xfrm flipH="1">
                  <a:off x="5410200" y="2533089"/>
                  <a:ext cx="308630"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6" name="TextBox 55">
                  <a:extLst>
                    <a:ext uri="{FF2B5EF4-FFF2-40B4-BE49-F238E27FC236}">
                      <a16:creationId xmlns:a16="http://schemas.microsoft.com/office/drawing/2014/main" id="{9B353E9B-8B6A-4D98-83D1-A89069C5C808}"/>
                    </a:ext>
                  </a:extLst>
                </p:cNvPr>
                <p:cNvSpPr txBox="1"/>
                <p:nvPr/>
              </p:nvSpPr>
              <p:spPr>
                <a:xfrm>
                  <a:off x="5115106" y="2558626"/>
                  <a:ext cx="843159" cy="256000"/>
                </a:xfrm>
                <a:prstGeom prst="rect">
                  <a:avLst/>
                </a:prstGeom>
                <a:noFill/>
              </p:spPr>
              <p:txBody>
                <a:bodyPr wrap="square" rtlCol="0">
                  <a:spAutoFit/>
                </a:bodyPr>
                <a:lstStyle/>
                <a:p>
                  <a:r>
                    <a:rPr lang="en-US" sz="1000" dirty="0"/>
                    <a:t>Yes</a:t>
                  </a:r>
                </a:p>
              </p:txBody>
            </p:sp>
            <p:sp>
              <p:nvSpPr>
                <p:cNvPr id="57" name="TextBox 56">
                  <a:extLst>
                    <a:ext uri="{FF2B5EF4-FFF2-40B4-BE49-F238E27FC236}">
                      <a16:creationId xmlns:a16="http://schemas.microsoft.com/office/drawing/2014/main" id="{F34D554E-E571-4D5F-8525-10269E1FEFC4}"/>
                    </a:ext>
                  </a:extLst>
                </p:cNvPr>
                <p:cNvSpPr txBox="1"/>
                <p:nvPr/>
              </p:nvSpPr>
              <p:spPr>
                <a:xfrm>
                  <a:off x="6689037" y="2558627"/>
                  <a:ext cx="495088" cy="256000"/>
                </a:xfrm>
                <a:prstGeom prst="rect">
                  <a:avLst/>
                </a:prstGeom>
                <a:noFill/>
              </p:spPr>
              <p:txBody>
                <a:bodyPr wrap="square" rtlCol="0">
                  <a:spAutoFit/>
                </a:bodyPr>
                <a:lstStyle/>
                <a:p>
                  <a:r>
                    <a:rPr lang="en-US" sz="1000" b="1" dirty="0"/>
                    <a:t>No</a:t>
                  </a:r>
                </a:p>
              </p:txBody>
            </p:sp>
            <p:sp>
              <p:nvSpPr>
                <p:cNvPr id="58" name="Oval 57">
                  <a:extLst>
                    <a:ext uri="{FF2B5EF4-FFF2-40B4-BE49-F238E27FC236}">
                      <a16:creationId xmlns:a16="http://schemas.microsoft.com/office/drawing/2014/main" id="{A65BF8E7-1EC8-46A4-B0E3-04FEC5CDFD13}"/>
                    </a:ext>
                  </a:extLst>
                </p:cNvPr>
                <p:cNvSpPr/>
                <p:nvPr/>
              </p:nvSpPr>
              <p:spPr>
                <a:xfrm>
                  <a:off x="4647444" y="2950446"/>
                  <a:ext cx="1206045" cy="9143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Income   &gt; 40000</a:t>
                  </a:r>
                </a:p>
              </p:txBody>
            </p:sp>
            <p:sp>
              <p:nvSpPr>
                <p:cNvPr id="59" name="TextBox 58">
                  <a:extLst>
                    <a:ext uri="{FF2B5EF4-FFF2-40B4-BE49-F238E27FC236}">
                      <a16:creationId xmlns:a16="http://schemas.microsoft.com/office/drawing/2014/main" id="{735FFA8A-0EFF-40F1-B860-CD2EC3050F07}"/>
                    </a:ext>
                  </a:extLst>
                </p:cNvPr>
                <p:cNvSpPr txBox="1"/>
                <p:nvPr/>
              </p:nvSpPr>
              <p:spPr>
                <a:xfrm>
                  <a:off x="6438849" y="2971800"/>
                  <a:ext cx="1117634" cy="272000"/>
                </a:xfrm>
                <a:prstGeom prst="rect">
                  <a:avLst/>
                </a:prstGeom>
                <a:noFill/>
              </p:spPr>
              <p:txBody>
                <a:bodyPr wrap="square" rtlCol="0">
                  <a:spAutoFit/>
                </a:bodyPr>
                <a:lstStyle/>
                <a:p>
                  <a:endParaRPr lang="en-US" sz="1100" dirty="0"/>
                </a:p>
              </p:txBody>
            </p:sp>
            <p:sp>
              <p:nvSpPr>
                <p:cNvPr id="60" name="TextBox 59">
                  <a:extLst>
                    <a:ext uri="{FF2B5EF4-FFF2-40B4-BE49-F238E27FC236}">
                      <a16:creationId xmlns:a16="http://schemas.microsoft.com/office/drawing/2014/main" id="{F88F6CD9-F856-48BE-A8E3-6A6F242DE4FA}"/>
                    </a:ext>
                  </a:extLst>
                </p:cNvPr>
                <p:cNvSpPr txBox="1"/>
                <p:nvPr/>
              </p:nvSpPr>
              <p:spPr>
                <a:xfrm>
                  <a:off x="4234465" y="4026791"/>
                  <a:ext cx="838200" cy="261610"/>
                </a:xfrm>
                <a:prstGeom prst="rect">
                  <a:avLst/>
                </a:prstGeom>
                <a:noFill/>
              </p:spPr>
              <p:txBody>
                <a:bodyPr wrap="square" rtlCol="0">
                  <a:spAutoFit/>
                </a:bodyPr>
                <a:lstStyle/>
                <a:p>
                  <a:r>
                    <a:rPr lang="en-US" sz="1100" dirty="0"/>
                    <a:t>Married</a:t>
                  </a:r>
                </a:p>
              </p:txBody>
            </p:sp>
          </p:grpSp>
          <p:sp>
            <p:nvSpPr>
              <p:cNvPr id="44" name="TextBox 43">
                <a:extLst>
                  <a:ext uri="{FF2B5EF4-FFF2-40B4-BE49-F238E27FC236}">
                    <a16:creationId xmlns:a16="http://schemas.microsoft.com/office/drawing/2014/main" id="{167D5F85-643E-47CE-9959-8F2587604F18}"/>
                  </a:ext>
                </a:extLst>
              </p:cNvPr>
              <p:cNvSpPr txBox="1"/>
              <p:nvPr/>
            </p:nvSpPr>
            <p:spPr>
              <a:xfrm>
                <a:off x="1667030" y="4971355"/>
                <a:ext cx="1052290" cy="251617"/>
              </a:xfrm>
              <a:prstGeom prst="rect">
                <a:avLst/>
              </a:prstGeom>
              <a:noFill/>
            </p:spPr>
            <p:txBody>
              <a:bodyPr wrap="square" rtlCol="0">
                <a:spAutoFit/>
              </a:bodyPr>
              <a:lstStyle/>
              <a:p>
                <a:r>
                  <a:rPr lang="en-US" sz="1100" dirty="0"/>
                  <a:t>Not married</a:t>
                </a:r>
              </a:p>
            </p:txBody>
          </p:sp>
          <p:sp>
            <p:nvSpPr>
              <p:cNvPr id="45" name="Oval 44">
                <a:extLst>
                  <a:ext uri="{FF2B5EF4-FFF2-40B4-BE49-F238E27FC236}">
                    <a16:creationId xmlns:a16="http://schemas.microsoft.com/office/drawing/2014/main" id="{D30810E5-20BA-41DE-A3B8-1BD3AB616B02}"/>
                  </a:ext>
                </a:extLst>
              </p:cNvPr>
              <p:cNvSpPr/>
              <p:nvPr/>
            </p:nvSpPr>
            <p:spPr>
              <a:xfrm>
                <a:off x="2524421" y="3914533"/>
                <a:ext cx="1024706" cy="9209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Age &lt; 40</a:t>
                </a:r>
              </a:p>
            </p:txBody>
          </p:sp>
          <p:sp>
            <p:nvSpPr>
              <p:cNvPr id="46" name="TextBox 45">
                <a:extLst>
                  <a:ext uri="{FF2B5EF4-FFF2-40B4-BE49-F238E27FC236}">
                    <a16:creationId xmlns:a16="http://schemas.microsoft.com/office/drawing/2014/main" id="{F1265EDE-8E1B-4811-BBA9-4F43F7407909}"/>
                  </a:ext>
                </a:extLst>
              </p:cNvPr>
              <p:cNvSpPr txBox="1"/>
              <p:nvPr/>
            </p:nvSpPr>
            <p:spPr>
              <a:xfrm>
                <a:off x="2544152" y="5166482"/>
                <a:ext cx="793862" cy="246221"/>
              </a:xfrm>
              <a:prstGeom prst="rect">
                <a:avLst/>
              </a:prstGeom>
              <a:noFill/>
            </p:spPr>
            <p:txBody>
              <a:bodyPr wrap="square" rtlCol="0">
                <a:spAutoFit/>
              </a:bodyPr>
              <a:lstStyle/>
              <a:p>
                <a:r>
                  <a:rPr lang="en-US" sz="1000" b="1" dirty="0"/>
                  <a:t>Yes</a:t>
                </a:r>
              </a:p>
            </p:txBody>
          </p:sp>
          <p:sp>
            <p:nvSpPr>
              <p:cNvPr id="47" name="TextBox 46">
                <a:extLst>
                  <a:ext uri="{FF2B5EF4-FFF2-40B4-BE49-F238E27FC236}">
                    <a16:creationId xmlns:a16="http://schemas.microsoft.com/office/drawing/2014/main" id="{6E95F1AF-4659-45EA-B7BD-2B00EEF606EF}"/>
                  </a:ext>
                </a:extLst>
              </p:cNvPr>
              <p:cNvSpPr txBox="1"/>
              <p:nvPr/>
            </p:nvSpPr>
            <p:spPr>
              <a:xfrm>
                <a:off x="3702775" y="5146095"/>
                <a:ext cx="466142" cy="246221"/>
              </a:xfrm>
              <a:prstGeom prst="rect">
                <a:avLst/>
              </a:prstGeom>
              <a:noFill/>
            </p:spPr>
            <p:txBody>
              <a:bodyPr wrap="square" rtlCol="0">
                <a:spAutoFit/>
              </a:bodyPr>
              <a:lstStyle/>
              <a:p>
                <a:r>
                  <a:rPr lang="en-US" sz="1000" dirty="0"/>
                  <a:t>No</a:t>
                </a:r>
              </a:p>
            </p:txBody>
          </p:sp>
          <p:sp>
            <p:nvSpPr>
              <p:cNvPr id="48" name="TextBox 47">
                <a:extLst>
                  <a:ext uri="{FF2B5EF4-FFF2-40B4-BE49-F238E27FC236}">
                    <a16:creationId xmlns:a16="http://schemas.microsoft.com/office/drawing/2014/main" id="{18AA2ABF-E73C-4498-A5BF-1FD70BDD8EA1}"/>
                  </a:ext>
                </a:extLst>
              </p:cNvPr>
              <p:cNvSpPr txBox="1"/>
              <p:nvPr/>
            </p:nvSpPr>
            <p:spPr>
              <a:xfrm>
                <a:off x="1988819" y="5499309"/>
                <a:ext cx="789193" cy="261610"/>
              </a:xfrm>
              <a:prstGeom prst="rect">
                <a:avLst/>
              </a:prstGeom>
              <a:noFill/>
            </p:spPr>
            <p:txBody>
              <a:bodyPr wrap="square" rtlCol="0">
                <a:spAutoFit/>
              </a:bodyPr>
              <a:lstStyle/>
              <a:p>
                <a:r>
                  <a:rPr lang="en-US" sz="1100" b="1" dirty="0"/>
                  <a:t>Married</a:t>
                </a:r>
              </a:p>
            </p:txBody>
          </p:sp>
          <p:sp>
            <p:nvSpPr>
              <p:cNvPr id="49" name="TextBox 48">
                <a:extLst>
                  <a:ext uri="{FF2B5EF4-FFF2-40B4-BE49-F238E27FC236}">
                    <a16:creationId xmlns:a16="http://schemas.microsoft.com/office/drawing/2014/main" id="{45DC6FAE-9C94-46ED-83B3-63D3353409D3}"/>
                  </a:ext>
                </a:extLst>
              </p:cNvPr>
              <p:cNvSpPr txBox="1"/>
              <p:nvPr/>
            </p:nvSpPr>
            <p:spPr>
              <a:xfrm>
                <a:off x="3411020" y="5495040"/>
                <a:ext cx="1052290" cy="251617"/>
              </a:xfrm>
              <a:prstGeom prst="rect">
                <a:avLst/>
              </a:prstGeom>
              <a:noFill/>
            </p:spPr>
            <p:txBody>
              <a:bodyPr wrap="square" rtlCol="0">
                <a:spAutoFit/>
              </a:bodyPr>
              <a:lstStyle/>
              <a:p>
                <a:r>
                  <a:rPr lang="en-US" sz="1100" dirty="0"/>
                  <a:t>Not married</a:t>
                </a:r>
              </a:p>
            </p:txBody>
          </p:sp>
        </p:grpSp>
        <p:sp>
          <p:nvSpPr>
            <p:cNvPr id="63" name="TextBox 62">
              <a:extLst>
                <a:ext uri="{FF2B5EF4-FFF2-40B4-BE49-F238E27FC236}">
                  <a16:creationId xmlns:a16="http://schemas.microsoft.com/office/drawing/2014/main" id="{DD475F13-E8B2-4738-9905-77F6E23254A4}"/>
                </a:ext>
              </a:extLst>
            </p:cNvPr>
            <p:cNvSpPr txBox="1"/>
            <p:nvPr/>
          </p:nvSpPr>
          <p:spPr>
            <a:xfrm>
              <a:off x="1902591" y="4573965"/>
              <a:ext cx="466142" cy="246221"/>
            </a:xfrm>
            <a:prstGeom prst="rect">
              <a:avLst/>
            </a:prstGeom>
            <a:noFill/>
          </p:spPr>
          <p:txBody>
            <a:bodyPr wrap="square" rtlCol="0">
              <a:spAutoFit/>
            </a:bodyPr>
            <a:lstStyle/>
            <a:p>
              <a:r>
                <a:rPr lang="en-US" sz="1000" dirty="0"/>
                <a:t>No</a:t>
              </a:r>
            </a:p>
          </p:txBody>
        </p:sp>
      </p:grpSp>
      <p:grpSp>
        <p:nvGrpSpPr>
          <p:cNvPr id="76" name="Group 75">
            <a:extLst>
              <a:ext uri="{FF2B5EF4-FFF2-40B4-BE49-F238E27FC236}">
                <a16:creationId xmlns:a16="http://schemas.microsoft.com/office/drawing/2014/main" id="{CDB2864C-F7E1-4229-B366-8847D0CFC237}"/>
              </a:ext>
            </a:extLst>
          </p:cNvPr>
          <p:cNvGrpSpPr/>
          <p:nvPr/>
        </p:nvGrpSpPr>
        <p:grpSpPr>
          <a:xfrm>
            <a:off x="4764230" y="2771656"/>
            <a:ext cx="4373902" cy="4920029"/>
            <a:chOff x="4764230" y="2771656"/>
            <a:chExt cx="4373902" cy="4920029"/>
          </a:xfrm>
        </p:grpSpPr>
        <p:cxnSp>
          <p:nvCxnSpPr>
            <p:cNvPr id="77" name="Straight Arrow Connector 76">
              <a:extLst>
                <a:ext uri="{FF2B5EF4-FFF2-40B4-BE49-F238E27FC236}">
                  <a16:creationId xmlns:a16="http://schemas.microsoft.com/office/drawing/2014/main" id="{EB1B5784-A535-4EC9-A6BA-78CF6BB21205}"/>
                </a:ext>
              </a:extLst>
            </p:cNvPr>
            <p:cNvCxnSpPr>
              <a:cxnSpLocks/>
            </p:cNvCxnSpPr>
            <p:nvPr/>
          </p:nvCxnSpPr>
          <p:spPr>
            <a:xfrm>
              <a:off x="6122597" y="4534327"/>
              <a:ext cx="342774" cy="5090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78" name="Group 77">
              <a:extLst>
                <a:ext uri="{FF2B5EF4-FFF2-40B4-BE49-F238E27FC236}">
                  <a16:creationId xmlns:a16="http://schemas.microsoft.com/office/drawing/2014/main" id="{1C632959-EC80-4C88-A718-435FC301C57F}"/>
                </a:ext>
              </a:extLst>
            </p:cNvPr>
            <p:cNvGrpSpPr/>
            <p:nvPr/>
          </p:nvGrpSpPr>
          <p:grpSpPr>
            <a:xfrm>
              <a:off x="4764230" y="2771656"/>
              <a:ext cx="4373902" cy="4920029"/>
              <a:chOff x="4234465" y="1752600"/>
              <a:chExt cx="4373902" cy="4920029"/>
            </a:xfrm>
          </p:grpSpPr>
          <p:sp>
            <p:nvSpPr>
              <p:cNvPr id="81" name="object 5">
                <a:extLst>
                  <a:ext uri="{FF2B5EF4-FFF2-40B4-BE49-F238E27FC236}">
                    <a16:creationId xmlns:a16="http://schemas.microsoft.com/office/drawing/2014/main" id="{FD205B3A-9E97-403C-9B08-F79326346B8B}"/>
                  </a:ext>
                </a:extLst>
              </p:cNvPr>
              <p:cNvSpPr txBox="1"/>
              <p:nvPr/>
            </p:nvSpPr>
            <p:spPr>
              <a:xfrm>
                <a:off x="8505497" y="6479589"/>
                <a:ext cx="10287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7F7F7F"/>
                    </a:solidFill>
                    <a:latin typeface="Century Gothic"/>
                    <a:cs typeface="Century Gothic"/>
                  </a:rPr>
                  <a:t>9</a:t>
                </a:r>
                <a:endParaRPr sz="1100">
                  <a:latin typeface="Century Gothic"/>
                  <a:cs typeface="Century Gothic"/>
                </a:endParaRPr>
              </a:p>
            </p:txBody>
          </p:sp>
          <p:cxnSp>
            <p:nvCxnSpPr>
              <p:cNvPr id="82" name="Straight Arrow Connector 81">
                <a:extLst>
                  <a:ext uri="{FF2B5EF4-FFF2-40B4-BE49-F238E27FC236}">
                    <a16:creationId xmlns:a16="http://schemas.microsoft.com/office/drawing/2014/main" id="{1D0B4C34-D63F-48C2-AFB7-4A46009BAECC}"/>
                  </a:ext>
                </a:extLst>
              </p:cNvPr>
              <p:cNvCxnSpPr/>
              <p:nvPr/>
            </p:nvCxnSpPr>
            <p:spPr>
              <a:xfrm flipH="1">
                <a:off x="4731679" y="3606253"/>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3" name="TextBox 82">
                <a:extLst>
                  <a:ext uri="{FF2B5EF4-FFF2-40B4-BE49-F238E27FC236}">
                    <a16:creationId xmlns:a16="http://schemas.microsoft.com/office/drawing/2014/main" id="{E4A00987-38F8-46B4-A0DD-FE2ACA70E7B7}"/>
                  </a:ext>
                </a:extLst>
              </p:cNvPr>
              <p:cNvSpPr txBox="1"/>
              <p:nvPr/>
            </p:nvSpPr>
            <p:spPr>
              <a:xfrm>
                <a:off x="4336458" y="3573468"/>
                <a:ext cx="625737" cy="246221"/>
              </a:xfrm>
              <a:prstGeom prst="rect">
                <a:avLst/>
              </a:prstGeom>
              <a:noFill/>
            </p:spPr>
            <p:txBody>
              <a:bodyPr wrap="square" rtlCol="0">
                <a:spAutoFit/>
              </a:bodyPr>
              <a:lstStyle/>
              <a:p>
                <a:r>
                  <a:rPr lang="en-US" sz="1000" b="1" dirty="0"/>
                  <a:t>Yes</a:t>
                </a:r>
              </a:p>
            </p:txBody>
          </p:sp>
          <p:cxnSp>
            <p:nvCxnSpPr>
              <p:cNvPr id="84" name="Straight Arrow Connector 83">
                <a:extLst>
                  <a:ext uri="{FF2B5EF4-FFF2-40B4-BE49-F238E27FC236}">
                    <a16:creationId xmlns:a16="http://schemas.microsoft.com/office/drawing/2014/main" id="{52326F53-857A-4177-889C-7E767B3335FD}"/>
                  </a:ext>
                </a:extLst>
              </p:cNvPr>
              <p:cNvCxnSpPr>
                <a:cxnSpLocks/>
              </p:cNvCxnSpPr>
              <p:nvPr/>
            </p:nvCxnSpPr>
            <p:spPr>
              <a:xfrm>
                <a:off x="6479292" y="2442505"/>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5" name="Oval 84">
                <a:extLst>
                  <a:ext uri="{FF2B5EF4-FFF2-40B4-BE49-F238E27FC236}">
                    <a16:creationId xmlns:a16="http://schemas.microsoft.com/office/drawing/2014/main" id="{6B5DC5F1-8E31-447F-8F49-C9008A316387}"/>
                  </a:ext>
                </a:extLst>
              </p:cNvPr>
              <p:cNvSpPr/>
              <p:nvPr/>
            </p:nvSpPr>
            <p:spPr>
              <a:xfrm>
                <a:off x="5562600" y="1752600"/>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Income &lt; 30000</a:t>
                </a:r>
              </a:p>
            </p:txBody>
          </p:sp>
          <p:cxnSp>
            <p:nvCxnSpPr>
              <p:cNvPr id="86" name="Straight Arrow Connector 85">
                <a:extLst>
                  <a:ext uri="{FF2B5EF4-FFF2-40B4-BE49-F238E27FC236}">
                    <a16:creationId xmlns:a16="http://schemas.microsoft.com/office/drawing/2014/main" id="{41F8F28B-365E-4606-8DC8-929CBFBDA9D2}"/>
                  </a:ext>
                </a:extLst>
              </p:cNvPr>
              <p:cNvCxnSpPr>
                <a:stCxn id="85" idx="3"/>
              </p:cNvCxnSpPr>
              <p:nvPr/>
            </p:nvCxnSpPr>
            <p:spPr>
              <a:xfrm flipH="1">
                <a:off x="5410200" y="2533089"/>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3C7EECD-5CE9-43EF-BB97-E720EB6AD73C}"/>
                  </a:ext>
                </a:extLst>
              </p:cNvPr>
              <p:cNvSpPr txBox="1"/>
              <p:nvPr/>
            </p:nvSpPr>
            <p:spPr>
              <a:xfrm>
                <a:off x="5040308" y="2522738"/>
                <a:ext cx="750006" cy="246221"/>
              </a:xfrm>
              <a:prstGeom prst="rect">
                <a:avLst/>
              </a:prstGeom>
              <a:noFill/>
            </p:spPr>
            <p:txBody>
              <a:bodyPr wrap="square" rtlCol="0">
                <a:spAutoFit/>
              </a:bodyPr>
              <a:lstStyle/>
              <a:p>
                <a:r>
                  <a:rPr lang="en-US" sz="1000" b="1" dirty="0"/>
                  <a:t>Yes</a:t>
                </a:r>
              </a:p>
            </p:txBody>
          </p:sp>
          <p:sp>
            <p:nvSpPr>
              <p:cNvPr id="88" name="TextBox 87">
                <a:extLst>
                  <a:ext uri="{FF2B5EF4-FFF2-40B4-BE49-F238E27FC236}">
                    <a16:creationId xmlns:a16="http://schemas.microsoft.com/office/drawing/2014/main" id="{88AC2E7C-A46C-432F-B956-5D996ADAFC0B}"/>
                  </a:ext>
                </a:extLst>
              </p:cNvPr>
              <p:cNvSpPr txBox="1"/>
              <p:nvPr/>
            </p:nvSpPr>
            <p:spPr>
              <a:xfrm>
                <a:off x="6631219" y="2498175"/>
                <a:ext cx="505149" cy="246221"/>
              </a:xfrm>
              <a:prstGeom prst="rect">
                <a:avLst/>
              </a:prstGeom>
              <a:noFill/>
            </p:spPr>
            <p:txBody>
              <a:bodyPr wrap="square" rtlCol="0">
                <a:spAutoFit/>
              </a:bodyPr>
              <a:lstStyle/>
              <a:p>
                <a:r>
                  <a:rPr lang="en-US" sz="1000" dirty="0"/>
                  <a:t>No</a:t>
                </a:r>
              </a:p>
            </p:txBody>
          </p:sp>
          <p:sp>
            <p:nvSpPr>
              <p:cNvPr id="89" name="Oval 88">
                <a:extLst>
                  <a:ext uri="{FF2B5EF4-FFF2-40B4-BE49-F238E27FC236}">
                    <a16:creationId xmlns:a16="http://schemas.microsoft.com/office/drawing/2014/main" id="{08E6FB15-A05C-44C5-8134-FC15068FB9EA}"/>
                  </a:ext>
                </a:extLst>
              </p:cNvPr>
              <p:cNvSpPr/>
              <p:nvPr/>
            </p:nvSpPr>
            <p:spPr>
              <a:xfrm>
                <a:off x="4807880" y="2971800"/>
                <a:ext cx="983320" cy="7472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Age &gt; 30 </a:t>
                </a:r>
              </a:p>
            </p:txBody>
          </p:sp>
          <p:sp>
            <p:nvSpPr>
              <p:cNvPr id="90" name="TextBox 89">
                <a:extLst>
                  <a:ext uri="{FF2B5EF4-FFF2-40B4-BE49-F238E27FC236}">
                    <a16:creationId xmlns:a16="http://schemas.microsoft.com/office/drawing/2014/main" id="{DCD3DC4D-2DB2-40AB-BBA9-DB3F54A94F48}"/>
                  </a:ext>
                </a:extLst>
              </p:cNvPr>
              <p:cNvSpPr txBox="1"/>
              <p:nvPr/>
            </p:nvSpPr>
            <p:spPr>
              <a:xfrm>
                <a:off x="6438849" y="2971800"/>
                <a:ext cx="1117634" cy="261610"/>
              </a:xfrm>
              <a:prstGeom prst="rect">
                <a:avLst/>
              </a:prstGeom>
              <a:noFill/>
            </p:spPr>
            <p:txBody>
              <a:bodyPr wrap="square" rtlCol="0">
                <a:spAutoFit/>
              </a:bodyPr>
              <a:lstStyle/>
              <a:p>
                <a:r>
                  <a:rPr lang="en-US" sz="1100" dirty="0"/>
                  <a:t>Not married</a:t>
                </a:r>
              </a:p>
            </p:txBody>
          </p:sp>
          <p:sp>
            <p:nvSpPr>
              <p:cNvPr id="91" name="TextBox 90">
                <a:extLst>
                  <a:ext uri="{FF2B5EF4-FFF2-40B4-BE49-F238E27FC236}">
                    <a16:creationId xmlns:a16="http://schemas.microsoft.com/office/drawing/2014/main" id="{F83EF245-76B6-4128-89A1-72530EFE69F1}"/>
                  </a:ext>
                </a:extLst>
              </p:cNvPr>
              <p:cNvSpPr txBox="1"/>
              <p:nvPr/>
            </p:nvSpPr>
            <p:spPr>
              <a:xfrm>
                <a:off x="4234465" y="4026791"/>
                <a:ext cx="838200" cy="261610"/>
              </a:xfrm>
              <a:prstGeom prst="rect">
                <a:avLst/>
              </a:prstGeom>
              <a:noFill/>
            </p:spPr>
            <p:txBody>
              <a:bodyPr wrap="square" rtlCol="0">
                <a:spAutoFit/>
              </a:bodyPr>
              <a:lstStyle/>
              <a:p>
                <a:r>
                  <a:rPr lang="en-US" sz="1100" b="1" dirty="0"/>
                  <a:t>Married</a:t>
                </a:r>
              </a:p>
            </p:txBody>
          </p:sp>
        </p:grpSp>
        <p:sp>
          <p:nvSpPr>
            <p:cNvPr id="79" name="TextBox 78">
              <a:extLst>
                <a:ext uri="{FF2B5EF4-FFF2-40B4-BE49-F238E27FC236}">
                  <a16:creationId xmlns:a16="http://schemas.microsoft.com/office/drawing/2014/main" id="{4A399880-5332-485D-8510-42D4F1411F5E}"/>
                </a:ext>
              </a:extLst>
            </p:cNvPr>
            <p:cNvSpPr txBox="1"/>
            <p:nvPr/>
          </p:nvSpPr>
          <p:spPr>
            <a:xfrm>
              <a:off x="6212149" y="4589292"/>
              <a:ext cx="475616" cy="246221"/>
            </a:xfrm>
            <a:prstGeom prst="rect">
              <a:avLst/>
            </a:prstGeom>
            <a:noFill/>
          </p:spPr>
          <p:txBody>
            <a:bodyPr wrap="square" rtlCol="0">
              <a:spAutoFit/>
            </a:bodyPr>
            <a:lstStyle/>
            <a:p>
              <a:r>
                <a:rPr lang="en-US" sz="1000" dirty="0"/>
                <a:t>No</a:t>
              </a:r>
            </a:p>
          </p:txBody>
        </p:sp>
        <p:sp>
          <p:nvSpPr>
            <p:cNvPr id="80" name="TextBox 79">
              <a:extLst>
                <a:ext uri="{FF2B5EF4-FFF2-40B4-BE49-F238E27FC236}">
                  <a16:creationId xmlns:a16="http://schemas.microsoft.com/office/drawing/2014/main" id="{2B7586D8-51B5-4102-9899-96A2AD7342DC}"/>
                </a:ext>
              </a:extLst>
            </p:cNvPr>
            <p:cNvSpPr txBox="1"/>
            <p:nvPr/>
          </p:nvSpPr>
          <p:spPr>
            <a:xfrm>
              <a:off x="6084518" y="5043404"/>
              <a:ext cx="1052290" cy="251617"/>
            </a:xfrm>
            <a:prstGeom prst="rect">
              <a:avLst/>
            </a:prstGeom>
            <a:noFill/>
          </p:spPr>
          <p:txBody>
            <a:bodyPr wrap="square" rtlCol="0">
              <a:spAutoFit/>
            </a:bodyPr>
            <a:lstStyle/>
            <a:p>
              <a:r>
                <a:rPr lang="en-US" sz="1100" dirty="0"/>
                <a:t>Not married</a:t>
              </a:r>
            </a:p>
          </p:txBody>
        </p:sp>
      </p:grpSp>
      <p:sp>
        <p:nvSpPr>
          <p:cNvPr id="93" name="object 4">
            <a:extLst>
              <a:ext uri="{FF2B5EF4-FFF2-40B4-BE49-F238E27FC236}">
                <a16:creationId xmlns:a16="http://schemas.microsoft.com/office/drawing/2014/main" id="{CF358FFE-B0CE-4935-BF66-0CB5E5C76664}"/>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94" name="object 5">
            <a:extLst>
              <a:ext uri="{FF2B5EF4-FFF2-40B4-BE49-F238E27FC236}">
                <a16:creationId xmlns:a16="http://schemas.microsoft.com/office/drawing/2014/main" id="{FAEFDFD3-80C1-4B7B-9D66-C6839E579C46}"/>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12</a:t>
            </a:r>
            <a:endParaRPr sz="1100" dirty="0">
              <a:latin typeface="Century Gothic"/>
              <a:cs typeface="Century Gothic"/>
            </a:endParaRPr>
          </a:p>
        </p:txBody>
      </p:sp>
    </p:spTree>
    <p:extLst>
      <p:ext uri="{BB962C8B-B14F-4D97-AF65-F5344CB8AC3E}">
        <p14:creationId xmlns:p14="http://schemas.microsoft.com/office/powerpoint/2010/main" val="316934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6" name="object 2">
            <a:extLst>
              <a:ext uri="{FF2B5EF4-FFF2-40B4-BE49-F238E27FC236}">
                <a16:creationId xmlns:a16="http://schemas.microsoft.com/office/drawing/2014/main" id="{C28151D6-EDEC-4E8B-A8FC-BD8BB6630091}"/>
              </a:ext>
            </a:extLst>
          </p:cNvPr>
          <p:cNvSpPr txBox="1">
            <a:spLocks noGrp="1"/>
          </p:cNvSpPr>
          <p:nvPr>
            <p:ph type="title"/>
          </p:nvPr>
        </p:nvSpPr>
        <p:spPr>
          <a:xfrm>
            <a:off x="535940" y="511530"/>
            <a:ext cx="62458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Recap</a:t>
            </a:r>
            <a:endParaRPr spc="-10" dirty="0">
              <a:solidFill>
                <a:srgbClr val="E35925"/>
              </a:solidFill>
            </a:endParaRPr>
          </a:p>
        </p:txBody>
      </p:sp>
      <p:sp>
        <p:nvSpPr>
          <p:cNvPr id="7" name="object 3">
            <a:extLst>
              <a:ext uri="{FF2B5EF4-FFF2-40B4-BE49-F238E27FC236}">
                <a16:creationId xmlns:a16="http://schemas.microsoft.com/office/drawing/2014/main" id="{A9D66932-873B-4515-83C1-90E7F7B939B0}"/>
              </a:ext>
            </a:extLst>
          </p:cNvPr>
          <p:cNvSpPr txBox="1"/>
          <p:nvPr/>
        </p:nvSpPr>
        <p:spPr>
          <a:xfrm>
            <a:off x="535938" y="1752600"/>
            <a:ext cx="8150860" cy="716863"/>
          </a:xfrm>
          <a:prstGeom prst="rect">
            <a:avLst/>
          </a:prstGeom>
        </p:spPr>
        <p:txBody>
          <a:bodyPr vert="horz" wrap="square" lIns="0" tIns="161290" rIns="0" bIns="0" rtlCol="0">
            <a:spAutoFit/>
          </a:bodyPr>
          <a:lstStyle/>
          <a:p>
            <a:pPr marL="285750" indent="-285750">
              <a:buFont typeface="Arial" panose="020B0604020202020204" pitchFamily="34" charset="0"/>
              <a:buChar char="•"/>
            </a:pPr>
            <a:endParaRPr lang="en-US" dirty="0"/>
          </a:p>
          <a:p>
            <a:endParaRPr lang="en-US" dirty="0"/>
          </a:p>
        </p:txBody>
      </p:sp>
      <p:sp>
        <p:nvSpPr>
          <p:cNvPr id="10" name="object 3">
            <a:extLst>
              <a:ext uri="{FF2B5EF4-FFF2-40B4-BE49-F238E27FC236}">
                <a16:creationId xmlns:a16="http://schemas.microsoft.com/office/drawing/2014/main" id="{ACCF7155-2FC8-47BC-B376-E8138426228D}"/>
              </a:ext>
            </a:extLst>
          </p:cNvPr>
          <p:cNvSpPr txBox="1"/>
          <p:nvPr/>
        </p:nvSpPr>
        <p:spPr>
          <a:xfrm>
            <a:off x="535938" y="1752600"/>
            <a:ext cx="8150860" cy="3209853"/>
          </a:xfrm>
          <a:prstGeom prst="rect">
            <a:avLst/>
          </a:prstGeom>
        </p:spPr>
        <p:txBody>
          <a:bodyPr vert="horz" wrap="square" lIns="0" tIns="161290" rIns="0" bIns="0" rtlCol="0">
            <a:spAutoFit/>
          </a:bodyPr>
          <a:lstStyle/>
          <a:p>
            <a:pPr marL="800100" lvl="1" indent="-342900">
              <a:buFont typeface="+mj-lt"/>
              <a:buAutoNum type="arabicPeriod"/>
            </a:pPr>
            <a:r>
              <a:rPr lang="en-US" dirty="0"/>
              <a:t>Randomly split the original dataset into a training and validation datasets</a:t>
            </a:r>
          </a:p>
          <a:p>
            <a:pPr marL="800100" lvl="1" indent="-342900">
              <a:buFont typeface="+mj-lt"/>
              <a:buAutoNum type="arabicPeriod"/>
            </a:pPr>
            <a:endParaRPr lang="en-US" dirty="0"/>
          </a:p>
          <a:p>
            <a:pPr marL="800100" lvl="1" indent="-342900">
              <a:buFont typeface="+mj-lt"/>
              <a:buAutoNum type="arabicPeriod"/>
            </a:pPr>
            <a:r>
              <a:rPr lang="en-US" dirty="0"/>
              <a:t>Repeatedly sub-sample the training dataset</a:t>
            </a:r>
          </a:p>
          <a:p>
            <a:pPr marL="800100" lvl="1" indent="-342900">
              <a:buFont typeface="+mj-lt"/>
              <a:buAutoNum type="arabicPeriod"/>
            </a:pPr>
            <a:endParaRPr lang="en-US" dirty="0"/>
          </a:p>
          <a:p>
            <a:pPr marL="800100" lvl="1" indent="-342900">
              <a:buFont typeface="+mj-lt"/>
              <a:buAutoNum type="arabicPeriod"/>
            </a:pPr>
            <a:r>
              <a:rPr lang="en-US" dirty="0"/>
              <a:t>One decision tree is made per bootstrapped sample using some variables. We can specify the number of variables tried for each tree and the number of trees</a:t>
            </a:r>
          </a:p>
          <a:p>
            <a:pPr marL="800100" lvl="1" indent="-342900">
              <a:buFont typeface="+mj-lt"/>
              <a:buAutoNum type="arabicPeriod"/>
            </a:pPr>
            <a:endParaRPr lang="en-US" dirty="0"/>
          </a:p>
          <a:p>
            <a:pPr marL="800100" lvl="1" indent="-342900">
              <a:buFont typeface="+mj-lt"/>
              <a:buAutoNum type="arabicPeriod"/>
            </a:pPr>
            <a:r>
              <a:rPr lang="en-US" dirty="0"/>
              <a:t>The results from the many decision trees are then aggregated for predictions on a new sample</a:t>
            </a:r>
          </a:p>
        </p:txBody>
      </p:sp>
      <p:sp>
        <p:nvSpPr>
          <p:cNvPr id="12" name="object 5">
            <a:extLst>
              <a:ext uri="{FF2B5EF4-FFF2-40B4-BE49-F238E27FC236}">
                <a16:creationId xmlns:a16="http://schemas.microsoft.com/office/drawing/2014/main" id="{A917959F-465B-4883-8E11-4BC9C5337DC6}"/>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13</a:t>
            </a:r>
            <a:endParaRPr sz="1100" dirty="0">
              <a:latin typeface="Century Gothic"/>
              <a:cs typeface="Century Gothic"/>
            </a:endParaRPr>
          </a:p>
        </p:txBody>
      </p:sp>
    </p:spTree>
    <p:extLst>
      <p:ext uri="{BB962C8B-B14F-4D97-AF65-F5344CB8AC3E}">
        <p14:creationId xmlns:p14="http://schemas.microsoft.com/office/powerpoint/2010/main" val="109408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7541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Advantages and Disadvantages</a:t>
            </a:r>
            <a:endParaRPr spc="-10" dirty="0">
              <a:solidFill>
                <a:srgbClr val="E35925"/>
              </a:solidFill>
            </a:endParaRPr>
          </a:p>
        </p:txBody>
      </p:sp>
      <p:sp>
        <p:nvSpPr>
          <p:cNvPr id="3" name="object 3"/>
          <p:cNvSpPr txBox="1"/>
          <p:nvPr/>
        </p:nvSpPr>
        <p:spPr>
          <a:xfrm>
            <a:off x="535938" y="1219200"/>
            <a:ext cx="8150860" cy="2378856"/>
          </a:xfrm>
          <a:prstGeom prst="rect">
            <a:avLst/>
          </a:prstGeom>
        </p:spPr>
        <p:txBody>
          <a:bodyPr vert="horz" wrap="square" lIns="0" tIns="161290" rIns="0" bIns="0" rtlCol="0">
            <a:spAutoFit/>
          </a:bodyPr>
          <a:lstStyle/>
          <a:p>
            <a:r>
              <a:rPr lang="en-US" b="1" dirty="0"/>
              <a:t>Advantages:</a:t>
            </a:r>
          </a:p>
          <a:p>
            <a:endParaRPr lang="en-US" dirty="0"/>
          </a:p>
          <a:p>
            <a:pPr marL="285750" indent="-285750">
              <a:buFont typeface="Arial" panose="020B0604020202020204" pitchFamily="34" charset="0"/>
              <a:buChar char="•"/>
            </a:pPr>
            <a:r>
              <a:rPr lang="en-US" dirty="0"/>
              <a:t>We can use several variables without worrying about overfitting since each decision tree is made with only a few variables. However, each variable ends up being used in at least one decision tree, reducing bias</a:t>
            </a:r>
          </a:p>
          <a:p>
            <a:endParaRPr lang="en-US" dirty="0"/>
          </a:p>
          <a:p>
            <a:endParaRPr lang="en-US" dirty="0"/>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6" y="6479589"/>
            <a:ext cx="181301"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14</a:t>
            </a:r>
            <a:endParaRPr sz="1100" dirty="0">
              <a:latin typeface="Century Gothic"/>
              <a:cs typeface="Century Gothic"/>
            </a:endParaRPr>
          </a:p>
        </p:txBody>
      </p:sp>
      <p:sp>
        <p:nvSpPr>
          <p:cNvPr id="7" name="object 3">
            <a:extLst>
              <a:ext uri="{FF2B5EF4-FFF2-40B4-BE49-F238E27FC236}">
                <a16:creationId xmlns:a16="http://schemas.microsoft.com/office/drawing/2014/main" id="{B8DA188A-4AF4-4BE5-B969-D24CEB48EE28}"/>
              </a:ext>
            </a:extLst>
          </p:cNvPr>
          <p:cNvSpPr txBox="1"/>
          <p:nvPr/>
        </p:nvSpPr>
        <p:spPr>
          <a:xfrm>
            <a:off x="535938" y="2982945"/>
            <a:ext cx="8150860" cy="3486852"/>
          </a:xfrm>
          <a:prstGeom prst="rect">
            <a:avLst/>
          </a:prstGeom>
        </p:spPr>
        <p:txBody>
          <a:bodyPr vert="horz" wrap="square" lIns="0" tIns="161290" rIns="0" bIns="0" rtlCol="0">
            <a:spAutoFit/>
          </a:bodyPr>
          <a:lstStyle/>
          <a:p>
            <a:endParaRPr lang="en-US" dirty="0"/>
          </a:p>
          <a:p>
            <a:r>
              <a:rPr lang="en-US" b="1" dirty="0"/>
              <a:t>Disadvantages: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regression random forest cannot predict values beyond the values of the dependent variable in the training set. </a:t>
            </a:r>
          </a:p>
          <a:p>
            <a:endParaRPr lang="en-US" dirty="0"/>
          </a:p>
          <a:p>
            <a:pPr marL="285750" indent="-285750">
              <a:buFont typeface="Arial" panose="020B0604020202020204" pitchFamily="34" charset="0"/>
              <a:buChar char="•"/>
            </a:pPr>
            <a:r>
              <a:rPr lang="en-US" dirty="0"/>
              <a:t>They cannot run with missing data but we can use random forests for imputations</a:t>
            </a:r>
          </a:p>
          <a:p>
            <a:endParaRPr lang="en-US" dirty="0"/>
          </a:p>
          <a:p>
            <a:pPr marL="285750" indent="-285750">
              <a:buFont typeface="Arial" panose="020B0604020202020204" pitchFamily="34" charset="0"/>
              <a:buChar char="•"/>
            </a:pPr>
            <a:r>
              <a:rPr lang="en-US" dirty="0"/>
              <a:t>Results can be sensitive to random sampling especially in small datasets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2895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7541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Random Forests in Economics</a:t>
            </a:r>
            <a:endParaRPr spc="-10" dirty="0">
              <a:solidFill>
                <a:srgbClr val="E35925"/>
              </a:solidFill>
            </a:endParaRPr>
          </a:p>
        </p:txBody>
      </p:sp>
      <p:sp>
        <p:nvSpPr>
          <p:cNvPr id="7" name="object 3">
            <a:extLst>
              <a:ext uri="{FF2B5EF4-FFF2-40B4-BE49-F238E27FC236}">
                <a16:creationId xmlns:a16="http://schemas.microsoft.com/office/drawing/2014/main" id="{B8DA188A-4AF4-4BE5-B969-D24CEB48EE28}"/>
              </a:ext>
            </a:extLst>
          </p:cNvPr>
          <p:cNvSpPr txBox="1"/>
          <p:nvPr/>
        </p:nvSpPr>
        <p:spPr>
          <a:xfrm>
            <a:off x="535938" y="1327143"/>
            <a:ext cx="8150860" cy="3763851"/>
          </a:xfrm>
          <a:prstGeom prst="rect">
            <a:avLst/>
          </a:prstGeom>
        </p:spPr>
        <p:txBody>
          <a:bodyPr vert="horz" wrap="square" lIns="0" tIns="161290" rIns="0" bIns="0" rtlCol="0">
            <a:spAutoFit/>
          </a:bodyPr>
          <a:lstStyle/>
          <a:p>
            <a:r>
              <a:rPr lang="en-US" b="1" dirty="0"/>
              <a:t>Human Decision Making: </a:t>
            </a:r>
          </a:p>
          <a:p>
            <a:endParaRPr lang="en-US" b="1" dirty="0"/>
          </a:p>
          <a:p>
            <a:pPr marL="285750" indent="-285750">
              <a:buFont typeface="Arial" panose="020B0604020202020204" pitchFamily="34" charset="0"/>
              <a:buChar char="•"/>
            </a:pPr>
            <a:r>
              <a:rPr lang="en-US" dirty="0"/>
              <a:t>Dobbie and Yang (forthcoming) and </a:t>
            </a:r>
            <a:r>
              <a:rPr lang="en-US" dirty="0">
                <a:hlinkClick r:id="rId3"/>
              </a:rPr>
              <a:t>Kleinberg et.al (2018) </a:t>
            </a:r>
            <a:r>
              <a:rPr lang="en-US" dirty="0"/>
              <a:t>use random forests to predict the probability of future misconduct for bail defendants. This is used to make jail-or-release decisions</a:t>
            </a:r>
          </a:p>
          <a:p>
            <a:pPr marL="285750" indent="-285750">
              <a:buFont typeface="Arial" panose="020B0604020202020204" pitchFamily="34" charset="0"/>
              <a:buChar char="•"/>
            </a:pPr>
            <a:endParaRPr lang="en-US" dirty="0"/>
          </a:p>
          <a:p>
            <a:r>
              <a:rPr lang="en-US" b="1" dirty="0"/>
              <a:t>New kinds of Data :</a:t>
            </a:r>
          </a:p>
          <a:p>
            <a:endParaRPr lang="en-US" b="1" dirty="0"/>
          </a:p>
          <a:p>
            <a:pPr marL="285750" indent="-285750">
              <a:buFont typeface="Arial" panose="020B0604020202020204" pitchFamily="34" charset="0"/>
              <a:buChar char="•"/>
            </a:pPr>
            <a:r>
              <a:rPr lang="en-US" dirty="0">
                <a:hlinkClick r:id="rId4"/>
              </a:rPr>
              <a:t>Combes et al (2020) </a:t>
            </a:r>
            <a:r>
              <a:rPr lang="en-US" dirty="0"/>
              <a:t>use random forests to identify land use on old, imperfect maps circa 1860 to study urban growth </a:t>
            </a:r>
          </a:p>
          <a:p>
            <a:endParaRPr lang="en-US" dirty="0"/>
          </a:p>
          <a:p>
            <a:endParaRPr lang="en-US" dirty="0"/>
          </a:p>
          <a:p>
            <a:endParaRPr lang="en-US" dirty="0"/>
          </a:p>
        </p:txBody>
      </p:sp>
      <p:sp>
        <p:nvSpPr>
          <p:cNvPr id="8" name="object 4">
            <a:extLst>
              <a:ext uri="{FF2B5EF4-FFF2-40B4-BE49-F238E27FC236}">
                <a16:creationId xmlns:a16="http://schemas.microsoft.com/office/drawing/2014/main" id="{1EF54FF8-3228-43BD-889B-197ABF96083B}"/>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9" name="object 5">
            <a:extLst>
              <a:ext uri="{FF2B5EF4-FFF2-40B4-BE49-F238E27FC236}">
                <a16:creationId xmlns:a16="http://schemas.microsoft.com/office/drawing/2014/main" id="{5F39A1E5-8642-4EA1-922E-AFCE88C64E8D}"/>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15</a:t>
            </a:r>
            <a:endParaRPr sz="1100" dirty="0">
              <a:latin typeface="Century Gothic"/>
              <a:cs typeface="Century Gothic"/>
            </a:endParaRPr>
          </a:p>
        </p:txBody>
      </p:sp>
    </p:spTree>
    <p:extLst>
      <p:ext uri="{BB962C8B-B14F-4D97-AF65-F5344CB8AC3E}">
        <p14:creationId xmlns:p14="http://schemas.microsoft.com/office/powerpoint/2010/main" val="294956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5255260" cy="505267"/>
          </a:xfrm>
          <a:prstGeom prst="rect">
            <a:avLst/>
          </a:prstGeom>
        </p:spPr>
        <p:txBody>
          <a:bodyPr vert="horz" wrap="square" lIns="0" tIns="12700" rIns="0" bIns="0" rtlCol="0">
            <a:spAutoFit/>
          </a:bodyPr>
          <a:lstStyle/>
          <a:p>
            <a:pPr marL="12700">
              <a:lnSpc>
                <a:spcPct val="100000"/>
              </a:lnSpc>
              <a:spcBef>
                <a:spcPts val="100"/>
              </a:spcBef>
            </a:pPr>
            <a:r>
              <a:rPr lang="en-US" spc="30" dirty="0">
                <a:solidFill>
                  <a:srgbClr val="E35925"/>
                </a:solidFill>
              </a:rPr>
              <a:t>Measuring Performance</a:t>
            </a:r>
            <a:endParaRPr spc="-10" dirty="0">
              <a:solidFill>
                <a:srgbClr val="E35925"/>
              </a:solidFill>
            </a:endParaRPr>
          </a:p>
        </p:txBody>
      </p:sp>
      <p:sp>
        <p:nvSpPr>
          <p:cNvPr id="6" name="object 3">
            <a:extLst>
              <a:ext uri="{FF2B5EF4-FFF2-40B4-BE49-F238E27FC236}">
                <a16:creationId xmlns:a16="http://schemas.microsoft.com/office/drawing/2014/main" id="{46DE5E21-5482-44E8-9AF0-706C2CAB16F3}"/>
              </a:ext>
            </a:extLst>
          </p:cNvPr>
          <p:cNvSpPr txBox="1"/>
          <p:nvPr/>
        </p:nvSpPr>
        <p:spPr>
          <a:xfrm>
            <a:off x="538084" y="1752600"/>
            <a:ext cx="8150860" cy="4040850"/>
          </a:xfrm>
          <a:prstGeom prst="rect">
            <a:avLst/>
          </a:prstGeom>
        </p:spPr>
        <p:txBody>
          <a:bodyPr vert="horz" wrap="square" lIns="0" tIns="161290" rIns="0" bIns="0" rtlCol="0">
            <a:spAutoFit/>
          </a:bodyPr>
          <a:lstStyle/>
          <a:p>
            <a:r>
              <a:rPr lang="en-US" b="1" dirty="0"/>
              <a:t>Classification:</a:t>
            </a:r>
          </a:p>
          <a:p>
            <a:endParaRPr lang="en-US" dirty="0"/>
          </a:p>
          <a:p>
            <a:r>
              <a:rPr lang="en-US" dirty="0"/>
              <a:t>Out-of-the-Bag error: The decision tree trained on each bootstrapped sample is tested on the corresponding out-of-the-bag sample. The percentage of incorrectly predicted rows is computed for each. This error is averaged across out-of-the bag samples</a:t>
            </a:r>
          </a:p>
          <a:p>
            <a:endParaRPr lang="en-US" dirty="0"/>
          </a:p>
          <a:p>
            <a:r>
              <a:rPr lang="en-US" dirty="0"/>
              <a:t>Validation error: The percentage of incorrected predicted rows in the validation dataset</a:t>
            </a:r>
          </a:p>
          <a:p>
            <a:endParaRPr lang="en-US" dirty="0"/>
          </a:p>
          <a:p>
            <a:r>
              <a:rPr lang="en-US" dirty="0"/>
              <a:t>Other measures include the area under the ROC which is also used for linear classifiers (logistic regression, linear probability model </a:t>
            </a:r>
            <a:r>
              <a:rPr lang="en-US" dirty="0" err="1"/>
              <a:t>etc</a:t>
            </a:r>
            <a:r>
              <a:rPr lang="en-US" dirty="0"/>
              <a:t>)</a:t>
            </a:r>
          </a:p>
          <a:p>
            <a:endParaRPr lang="en-US" dirty="0"/>
          </a:p>
          <a:p>
            <a:endParaRPr lang="en-US" dirty="0"/>
          </a:p>
        </p:txBody>
      </p:sp>
      <p:sp>
        <p:nvSpPr>
          <p:cNvPr id="7" name="object 4">
            <a:extLst>
              <a:ext uri="{FF2B5EF4-FFF2-40B4-BE49-F238E27FC236}">
                <a16:creationId xmlns:a16="http://schemas.microsoft.com/office/drawing/2014/main" id="{77FFADA3-891B-420F-983C-2168B6026189}"/>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8" name="object 5">
            <a:extLst>
              <a:ext uri="{FF2B5EF4-FFF2-40B4-BE49-F238E27FC236}">
                <a16:creationId xmlns:a16="http://schemas.microsoft.com/office/drawing/2014/main" id="{2054E583-BD93-402C-8935-CF7AF0EDDFD4}"/>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16</a:t>
            </a:r>
            <a:endParaRPr sz="1100" dirty="0">
              <a:latin typeface="Century Gothic"/>
              <a:cs typeface="Century Gothic"/>
            </a:endParaRPr>
          </a:p>
        </p:txBody>
      </p:sp>
    </p:spTree>
    <p:extLst>
      <p:ext uri="{BB962C8B-B14F-4D97-AF65-F5344CB8AC3E}">
        <p14:creationId xmlns:p14="http://schemas.microsoft.com/office/powerpoint/2010/main" val="382435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00" y="647700"/>
            <a:ext cx="22860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08800" y="0"/>
            <a:ext cx="2235200" cy="6858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10800" y="2977173"/>
            <a:ext cx="3759200" cy="472245"/>
          </a:xfrm>
          <a:prstGeom prst="rect">
            <a:avLst/>
          </a:prstGeom>
        </p:spPr>
        <p:txBody>
          <a:bodyPr vert="horz" wrap="square" lIns="0" tIns="4445" rIns="0" bIns="0" rtlCol="0">
            <a:spAutoFit/>
          </a:bodyPr>
          <a:lstStyle/>
          <a:p>
            <a:pPr marL="12700" marR="5080">
              <a:lnSpc>
                <a:spcPct val="101600"/>
              </a:lnSpc>
              <a:spcBef>
                <a:spcPts val="35"/>
              </a:spcBef>
            </a:pPr>
            <a:r>
              <a:rPr lang="en-US" sz="3200" spc="-10" dirty="0">
                <a:solidFill>
                  <a:srgbClr val="E35925"/>
                </a:solidFill>
                <a:latin typeface="Century Gothic"/>
                <a:cs typeface="Century Gothic"/>
              </a:rPr>
              <a:t>Random Forests</a:t>
            </a:r>
            <a:endParaRPr lang="en-US" sz="3200" dirty="0">
              <a:latin typeface="Century Gothic"/>
              <a:cs typeface="Century Gothic"/>
            </a:endParaRPr>
          </a:p>
        </p:txBody>
      </p:sp>
      <p:sp>
        <p:nvSpPr>
          <p:cNvPr id="5" name="object 5"/>
          <p:cNvSpPr txBox="1"/>
          <p:nvPr/>
        </p:nvSpPr>
        <p:spPr>
          <a:xfrm>
            <a:off x="713258" y="4439568"/>
            <a:ext cx="4925542" cy="351378"/>
          </a:xfrm>
          <a:prstGeom prst="rect">
            <a:avLst/>
          </a:prstGeom>
        </p:spPr>
        <p:txBody>
          <a:bodyPr vert="horz" wrap="square" lIns="0" tIns="12700" rIns="0" bIns="0" rtlCol="0">
            <a:spAutoFit/>
          </a:bodyPr>
          <a:lstStyle/>
          <a:p>
            <a:pPr marL="12700">
              <a:lnSpc>
                <a:spcPct val="100000"/>
              </a:lnSpc>
              <a:spcBef>
                <a:spcPts val="100"/>
              </a:spcBef>
            </a:pPr>
            <a:r>
              <a:rPr lang="en-US" sz="2200" dirty="0">
                <a:latin typeface="Century Gothic"/>
                <a:cs typeface="Century Gothic"/>
              </a:rPr>
              <a:t>Introduction and implementation</a:t>
            </a:r>
            <a:endParaRPr sz="2200" dirty="0">
              <a:latin typeface="Century Gothic"/>
              <a:cs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5255260" cy="505267"/>
          </a:xfrm>
          <a:prstGeom prst="rect">
            <a:avLst/>
          </a:prstGeom>
        </p:spPr>
        <p:txBody>
          <a:bodyPr vert="horz" wrap="square" lIns="0" tIns="12700" rIns="0" bIns="0" rtlCol="0">
            <a:spAutoFit/>
          </a:bodyPr>
          <a:lstStyle/>
          <a:p>
            <a:pPr marL="12700">
              <a:lnSpc>
                <a:spcPct val="100000"/>
              </a:lnSpc>
              <a:spcBef>
                <a:spcPts val="100"/>
              </a:spcBef>
            </a:pPr>
            <a:r>
              <a:rPr lang="en-US" spc="30" dirty="0">
                <a:solidFill>
                  <a:srgbClr val="E35925"/>
                </a:solidFill>
              </a:rPr>
              <a:t>Measuring Performance</a:t>
            </a:r>
            <a:endParaRPr spc="-10" dirty="0">
              <a:solidFill>
                <a:srgbClr val="E35925"/>
              </a:solidFill>
            </a:endParaRPr>
          </a:p>
        </p:txBody>
      </p:sp>
      <p:sp>
        <p:nvSpPr>
          <p:cNvPr id="6" name="object 3">
            <a:extLst>
              <a:ext uri="{FF2B5EF4-FFF2-40B4-BE49-F238E27FC236}">
                <a16:creationId xmlns:a16="http://schemas.microsoft.com/office/drawing/2014/main" id="{46DE5E21-5482-44E8-9AF0-706C2CAB16F3}"/>
              </a:ext>
            </a:extLst>
          </p:cNvPr>
          <p:cNvSpPr txBox="1"/>
          <p:nvPr/>
        </p:nvSpPr>
        <p:spPr>
          <a:xfrm>
            <a:off x="538084" y="1752600"/>
            <a:ext cx="8150860" cy="2101857"/>
          </a:xfrm>
          <a:prstGeom prst="rect">
            <a:avLst/>
          </a:prstGeom>
        </p:spPr>
        <p:txBody>
          <a:bodyPr vert="horz" wrap="square" lIns="0" tIns="161290" rIns="0" bIns="0" rtlCol="0">
            <a:spAutoFit/>
          </a:bodyPr>
          <a:lstStyle/>
          <a:p>
            <a:r>
              <a:rPr lang="en-US" b="1" dirty="0"/>
              <a:t>Regression: </a:t>
            </a:r>
          </a:p>
          <a:p>
            <a:endParaRPr lang="en-US" b="1" dirty="0"/>
          </a:p>
          <a:p>
            <a:pPr marL="285750" indent="-285750">
              <a:buFont typeface="Arial" panose="020B0604020202020204" pitchFamily="34" charset="0"/>
              <a:buChar char="•"/>
            </a:pPr>
            <a:r>
              <a:rPr lang="en-US" dirty="0"/>
              <a:t>Performance measures used for linear regression like root mean square error (RMSE), Mean Square error (MSE) and pseudo R squared on the training and the validation dataset can be used to measure performance. </a:t>
            </a:r>
          </a:p>
          <a:p>
            <a:endParaRPr lang="en-US" dirty="0"/>
          </a:p>
        </p:txBody>
      </p:sp>
      <p:sp>
        <p:nvSpPr>
          <p:cNvPr id="7" name="object 4">
            <a:extLst>
              <a:ext uri="{FF2B5EF4-FFF2-40B4-BE49-F238E27FC236}">
                <a16:creationId xmlns:a16="http://schemas.microsoft.com/office/drawing/2014/main" id="{77FFADA3-891B-420F-983C-2168B6026189}"/>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8" name="object 5">
            <a:extLst>
              <a:ext uri="{FF2B5EF4-FFF2-40B4-BE49-F238E27FC236}">
                <a16:creationId xmlns:a16="http://schemas.microsoft.com/office/drawing/2014/main" id="{2054E583-BD93-402C-8935-CF7AF0EDDFD4}"/>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17</a:t>
            </a:r>
            <a:endParaRPr sz="1100" dirty="0">
              <a:latin typeface="Century Gothic"/>
              <a:cs typeface="Century Gothic"/>
            </a:endParaRPr>
          </a:p>
        </p:txBody>
      </p:sp>
    </p:spTree>
    <p:extLst>
      <p:ext uri="{BB962C8B-B14F-4D97-AF65-F5344CB8AC3E}">
        <p14:creationId xmlns:p14="http://schemas.microsoft.com/office/powerpoint/2010/main" val="344978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5560060" cy="505267"/>
          </a:xfrm>
          <a:prstGeom prst="rect">
            <a:avLst/>
          </a:prstGeom>
        </p:spPr>
        <p:txBody>
          <a:bodyPr vert="horz" wrap="square" lIns="0" tIns="12700" rIns="0" bIns="0" rtlCol="0">
            <a:spAutoFit/>
          </a:bodyPr>
          <a:lstStyle/>
          <a:p>
            <a:pPr marL="12700">
              <a:lnSpc>
                <a:spcPct val="100000"/>
              </a:lnSpc>
              <a:spcBef>
                <a:spcPts val="100"/>
              </a:spcBef>
            </a:pPr>
            <a:r>
              <a:rPr lang="en-US" spc="30" dirty="0">
                <a:solidFill>
                  <a:srgbClr val="E35925"/>
                </a:solidFill>
              </a:rPr>
              <a:t>Choosing  Variables</a:t>
            </a:r>
            <a:endParaRPr spc="-10" dirty="0">
              <a:solidFill>
                <a:srgbClr val="E35925"/>
              </a:solidFill>
            </a:endParaRPr>
          </a:p>
        </p:txBody>
      </p:sp>
      <p:sp>
        <p:nvSpPr>
          <p:cNvPr id="3" name="object 3"/>
          <p:cNvSpPr txBox="1"/>
          <p:nvPr/>
        </p:nvSpPr>
        <p:spPr>
          <a:xfrm>
            <a:off x="538084" y="1752600"/>
            <a:ext cx="8150860" cy="2101857"/>
          </a:xfrm>
          <a:prstGeom prst="rect">
            <a:avLst/>
          </a:prstGeom>
        </p:spPr>
        <p:txBody>
          <a:bodyPr vert="horz" wrap="square" lIns="0" tIns="161290" rIns="0" bIns="0" rtlCol="0">
            <a:spAutoFit/>
          </a:bodyPr>
          <a:lstStyle/>
          <a:p>
            <a:r>
              <a:rPr lang="en-US" dirty="0"/>
              <a:t>We can use two measures to rank the variables of the model: </a:t>
            </a:r>
          </a:p>
          <a:p>
            <a:endParaRPr lang="en-US" dirty="0"/>
          </a:p>
          <a:p>
            <a:r>
              <a:rPr lang="en-US" b="1" dirty="0"/>
              <a:t>Mean Decrease Accuracy: </a:t>
            </a:r>
            <a:r>
              <a:rPr lang="en-US" dirty="0"/>
              <a:t>This measures the decrease in the performance from omitting that variable from the model. A higher value indicates that the variable is uniquely important for predicting the model. The value can be interpreted as the accuracy provided by including that variable</a:t>
            </a:r>
          </a:p>
        </p:txBody>
      </p:sp>
      <p:sp>
        <p:nvSpPr>
          <p:cNvPr id="6" name="object 4">
            <a:extLst>
              <a:ext uri="{FF2B5EF4-FFF2-40B4-BE49-F238E27FC236}">
                <a16:creationId xmlns:a16="http://schemas.microsoft.com/office/drawing/2014/main" id="{B86403E3-53C8-44C3-8BC1-1C8D02265A2E}"/>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7" name="object 5">
            <a:extLst>
              <a:ext uri="{FF2B5EF4-FFF2-40B4-BE49-F238E27FC236}">
                <a16:creationId xmlns:a16="http://schemas.microsoft.com/office/drawing/2014/main" id="{8AE548B5-7854-443A-930A-F3FC7C57AF9A}"/>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18</a:t>
            </a:r>
            <a:endParaRPr sz="1100" dirty="0">
              <a:latin typeface="Century Gothic"/>
              <a:cs typeface="Century Gothic"/>
            </a:endParaRPr>
          </a:p>
        </p:txBody>
      </p:sp>
    </p:spTree>
    <p:extLst>
      <p:ext uri="{BB962C8B-B14F-4D97-AF65-F5344CB8AC3E}">
        <p14:creationId xmlns:p14="http://schemas.microsoft.com/office/powerpoint/2010/main" val="2288239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96AD3C-2065-4C00-873E-33A664C5B515}"/>
              </a:ext>
            </a:extLst>
          </p:cNvPr>
          <p:cNvSpPr>
            <a:spLocks noGrp="1"/>
          </p:cNvSpPr>
          <p:nvPr>
            <p:ph type="body" idx="1"/>
          </p:nvPr>
        </p:nvSpPr>
        <p:spPr>
          <a:xfrm>
            <a:off x="554226" y="533401"/>
            <a:ext cx="7827773" cy="1169551"/>
          </a:xfrm>
        </p:spPr>
        <p:txBody>
          <a:bodyPr/>
          <a:lstStyle/>
          <a:p>
            <a:r>
              <a:rPr lang="en-US" sz="1800" b="1" dirty="0"/>
              <a:t>Mean Decrease Gini: </a:t>
            </a:r>
            <a:r>
              <a:rPr lang="en-US" sz="1800" dirty="0"/>
              <a:t>Gini is a measure of “impurity” of a node. For instance: Say we are classifying whether someone prefers tea or coffee</a:t>
            </a:r>
          </a:p>
          <a:p>
            <a:endParaRPr lang="en-US" dirty="0"/>
          </a:p>
        </p:txBody>
      </p:sp>
      <p:grpSp>
        <p:nvGrpSpPr>
          <p:cNvPr id="17" name="Group 16">
            <a:extLst>
              <a:ext uri="{FF2B5EF4-FFF2-40B4-BE49-F238E27FC236}">
                <a16:creationId xmlns:a16="http://schemas.microsoft.com/office/drawing/2014/main" id="{5BBA104B-D1A8-4BEF-9E89-049360D6E849}"/>
              </a:ext>
            </a:extLst>
          </p:cNvPr>
          <p:cNvGrpSpPr/>
          <p:nvPr/>
        </p:nvGrpSpPr>
        <p:grpSpPr>
          <a:xfrm>
            <a:off x="5562600" y="1709012"/>
            <a:ext cx="3767758" cy="2677315"/>
            <a:chOff x="5562600" y="1709012"/>
            <a:chExt cx="3767758" cy="2677315"/>
          </a:xfrm>
        </p:grpSpPr>
        <p:grpSp>
          <p:nvGrpSpPr>
            <p:cNvPr id="4" name="Group 3">
              <a:extLst>
                <a:ext uri="{FF2B5EF4-FFF2-40B4-BE49-F238E27FC236}">
                  <a16:creationId xmlns:a16="http://schemas.microsoft.com/office/drawing/2014/main" id="{10E3543B-8585-478B-A9E8-3A7C3385A54E}"/>
                </a:ext>
              </a:extLst>
            </p:cNvPr>
            <p:cNvGrpSpPr/>
            <p:nvPr/>
          </p:nvGrpSpPr>
          <p:grpSpPr>
            <a:xfrm>
              <a:off x="6762095" y="1709012"/>
              <a:ext cx="1603805" cy="1676401"/>
              <a:chOff x="2892338" y="4282206"/>
              <a:chExt cx="1451062" cy="1356813"/>
            </a:xfrm>
          </p:grpSpPr>
          <p:sp>
            <p:nvSpPr>
              <p:cNvPr id="5" name="Oval 4">
                <a:extLst>
                  <a:ext uri="{FF2B5EF4-FFF2-40B4-BE49-F238E27FC236}">
                    <a16:creationId xmlns:a16="http://schemas.microsoft.com/office/drawing/2014/main" id="{B6DCFF47-55F0-4014-90C3-4C28CB4FCDAF}"/>
                  </a:ext>
                </a:extLst>
              </p:cNvPr>
              <p:cNvSpPr/>
              <p:nvPr/>
            </p:nvSpPr>
            <p:spPr>
              <a:xfrm>
                <a:off x="3048000" y="4282206"/>
                <a:ext cx="965252" cy="749933"/>
              </a:xfrm>
              <a:prstGeom prst="ellipse">
                <a:avLst/>
              </a:prstGeom>
              <a:solidFill>
                <a:srgbClr val="E3592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a:solidFill>
                      <a:schemeClr val="bg1"/>
                    </a:solidFill>
                  </a:rPr>
                  <a:t>Sex = F</a:t>
                </a:r>
              </a:p>
            </p:txBody>
          </p:sp>
          <p:cxnSp>
            <p:nvCxnSpPr>
              <p:cNvPr id="6" name="Straight Arrow Connector 5">
                <a:extLst>
                  <a:ext uri="{FF2B5EF4-FFF2-40B4-BE49-F238E27FC236}">
                    <a16:creationId xmlns:a16="http://schemas.microsoft.com/office/drawing/2014/main" id="{BBED68CB-1FCE-44E1-9FB5-FAC76171090E}"/>
                  </a:ext>
                </a:extLst>
              </p:cNvPr>
              <p:cNvCxnSpPr>
                <a:cxnSpLocks/>
                <a:stCxn id="5" idx="3"/>
              </p:cNvCxnSpPr>
              <p:nvPr/>
            </p:nvCxnSpPr>
            <p:spPr>
              <a:xfrm flipH="1">
                <a:off x="2892338" y="4922314"/>
                <a:ext cx="297020" cy="71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92F656-AFBF-4EA5-A933-B6EB2A180719}"/>
                  </a:ext>
                </a:extLst>
              </p:cNvPr>
              <p:cNvCxnSpPr>
                <a:cxnSpLocks/>
                <a:stCxn id="5" idx="5"/>
              </p:cNvCxnSpPr>
              <p:nvPr/>
            </p:nvCxnSpPr>
            <p:spPr>
              <a:xfrm>
                <a:off x="3871893" y="4922314"/>
                <a:ext cx="471507" cy="71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AF9A4A77-BC25-4069-B846-26B4803DF03D}"/>
                </a:ext>
              </a:extLst>
            </p:cNvPr>
            <p:cNvSpPr txBox="1"/>
            <p:nvPr/>
          </p:nvSpPr>
          <p:spPr>
            <a:xfrm>
              <a:off x="5562600" y="3431076"/>
              <a:ext cx="1752600" cy="954107"/>
            </a:xfrm>
            <a:prstGeom prst="rect">
              <a:avLst/>
            </a:prstGeom>
            <a:noFill/>
          </p:spPr>
          <p:txBody>
            <a:bodyPr wrap="square" rtlCol="0">
              <a:spAutoFit/>
            </a:bodyPr>
            <a:lstStyle/>
            <a:p>
              <a:r>
                <a:rPr lang="en-US" sz="1400" dirty="0"/>
                <a:t>60 percent prefer coffee</a:t>
              </a:r>
            </a:p>
            <a:p>
              <a:r>
                <a:rPr lang="en-US" sz="1400" dirty="0"/>
                <a:t>40 percent prefer tea</a:t>
              </a:r>
            </a:p>
          </p:txBody>
        </p:sp>
        <p:sp>
          <p:nvSpPr>
            <p:cNvPr id="16" name="Rectangle 15">
              <a:extLst>
                <a:ext uri="{FF2B5EF4-FFF2-40B4-BE49-F238E27FC236}">
                  <a16:creationId xmlns:a16="http://schemas.microsoft.com/office/drawing/2014/main" id="{18F58832-6ECC-48F6-AD6E-AA0CDA8C9243}"/>
                </a:ext>
              </a:extLst>
            </p:cNvPr>
            <p:cNvSpPr/>
            <p:nvPr/>
          </p:nvSpPr>
          <p:spPr>
            <a:xfrm>
              <a:off x="7401441" y="3432220"/>
              <a:ext cx="1928917" cy="954107"/>
            </a:xfrm>
            <a:prstGeom prst="rect">
              <a:avLst/>
            </a:prstGeom>
          </p:spPr>
          <p:txBody>
            <a:bodyPr wrap="square">
              <a:spAutoFit/>
            </a:bodyPr>
            <a:lstStyle/>
            <a:p>
              <a:r>
                <a:rPr lang="en-US" sz="1400" dirty="0"/>
                <a:t>70 percent prefer coffee</a:t>
              </a:r>
            </a:p>
            <a:p>
              <a:r>
                <a:rPr lang="en-US" sz="1400" dirty="0"/>
                <a:t>30 percent prefer tea</a:t>
              </a:r>
            </a:p>
          </p:txBody>
        </p:sp>
      </p:grpSp>
      <p:grpSp>
        <p:nvGrpSpPr>
          <p:cNvPr id="18" name="Group 17">
            <a:extLst>
              <a:ext uri="{FF2B5EF4-FFF2-40B4-BE49-F238E27FC236}">
                <a16:creationId xmlns:a16="http://schemas.microsoft.com/office/drawing/2014/main" id="{EBBBFEDA-64C9-4614-AB7C-BA9E0F9E2957}"/>
              </a:ext>
            </a:extLst>
          </p:cNvPr>
          <p:cNvGrpSpPr/>
          <p:nvPr/>
        </p:nvGrpSpPr>
        <p:grpSpPr>
          <a:xfrm>
            <a:off x="950664" y="1727717"/>
            <a:ext cx="3944075" cy="2677315"/>
            <a:chOff x="5386283" y="1709012"/>
            <a:chExt cx="3944075" cy="2677315"/>
          </a:xfrm>
        </p:grpSpPr>
        <p:grpSp>
          <p:nvGrpSpPr>
            <p:cNvPr id="19" name="Group 18">
              <a:extLst>
                <a:ext uri="{FF2B5EF4-FFF2-40B4-BE49-F238E27FC236}">
                  <a16:creationId xmlns:a16="http://schemas.microsoft.com/office/drawing/2014/main" id="{09908373-305C-4D5F-A792-18247480070E}"/>
                </a:ext>
              </a:extLst>
            </p:cNvPr>
            <p:cNvGrpSpPr/>
            <p:nvPr/>
          </p:nvGrpSpPr>
          <p:grpSpPr>
            <a:xfrm>
              <a:off x="6762095" y="1709012"/>
              <a:ext cx="1410951" cy="1676401"/>
              <a:chOff x="2892338" y="4282206"/>
              <a:chExt cx="1276575" cy="1356813"/>
            </a:xfrm>
          </p:grpSpPr>
          <p:sp>
            <p:nvSpPr>
              <p:cNvPr id="22" name="Oval 21">
                <a:extLst>
                  <a:ext uri="{FF2B5EF4-FFF2-40B4-BE49-F238E27FC236}">
                    <a16:creationId xmlns:a16="http://schemas.microsoft.com/office/drawing/2014/main" id="{910758D6-5207-4BB5-B0DE-3BAA374FEDCE}"/>
                  </a:ext>
                </a:extLst>
              </p:cNvPr>
              <p:cNvSpPr/>
              <p:nvPr/>
            </p:nvSpPr>
            <p:spPr>
              <a:xfrm>
                <a:off x="3048000" y="4282206"/>
                <a:ext cx="965252" cy="749933"/>
              </a:xfrm>
              <a:prstGeom prst="ellipse">
                <a:avLst/>
              </a:prstGeom>
              <a:solidFill>
                <a:srgbClr val="E3592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a:solidFill>
                      <a:schemeClr val="bg1"/>
                    </a:solidFill>
                  </a:rPr>
                  <a:t>Age &lt;= 18</a:t>
                </a:r>
              </a:p>
            </p:txBody>
          </p:sp>
          <p:cxnSp>
            <p:nvCxnSpPr>
              <p:cNvPr id="23" name="Straight Arrow Connector 22">
                <a:extLst>
                  <a:ext uri="{FF2B5EF4-FFF2-40B4-BE49-F238E27FC236}">
                    <a16:creationId xmlns:a16="http://schemas.microsoft.com/office/drawing/2014/main" id="{824A2196-ABA2-4807-8358-AEB5EFFF849F}"/>
                  </a:ext>
                </a:extLst>
              </p:cNvPr>
              <p:cNvCxnSpPr>
                <a:cxnSpLocks/>
                <a:stCxn id="22" idx="3"/>
              </p:cNvCxnSpPr>
              <p:nvPr/>
            </p:nvCxnSpPr>
            <p:spPr>
              <a:xfrm flipH="1">
                <a:off x="2892338" y="4922314"/>
                <a:ext cx="297020" cy="71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443BAD-4BD6-48D3-8390-A961680E43E8}"/>
                  </a:ext>
                </a:extLst>
              </p:cNvPr>
              <p:cNvCxnSpPr>
                <a:cxnSpLocks/>
                <a:stCxn id="22" idx="5"/>
              </p:cNvCxnSpPr>
              <p:nvPr/>
            </p:nvCxnSpPr>
            <p:spPr>
              <a:xfrm>
                <a:off x="3871893" y="4922314"/>
                <a:ext cx="297020" cy="7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5E418979-7488-4841-8276-C54E0D7DF3B2}"/>
                </a:ext>
              </a:extLst>
            </p:cNvPr>
            <p:cNvSpPr txBox="1"/>
            <p:nvPr/>
          </p:nvSpPr>
          <p:spPr>
            <a:xfrm>
              <a:off x="5386283" y="3431076"/>
              <a:ext cx="1928917" cy="954107"/>
            </a:xfrm>
            <a:prstGeom prst="rect">
              <a:avLst/>
            </a:prstGeom>
            <a:noFill/>
          </p:spPr>
          <p:txBody>
            <a:bodyPr wrap="square" rtlCol="0">
              <a:spAutoFit/>
            </a:bodyPr>
            <a:lstStyle/>
            <a:p>
              <a:r>
                <a:rPr lang="en-US" sz="1400" dirty="0"/>
                <a:t>5 percent prefer coffee</a:t>
              </a:r>
            </a:p>
            <a:p>
              <a:r>
                <a:rPr lang="en-US" sz="1400" b="1" dirty="0"/>
                <a:t>95</a:t>
              </a:r>
              <a:r>
                <a:rPr lang="en-US" sz="1400" dirty="0"/>
                <a:t> percent prefer tea</a:t>
              </a:r>
            </a:p>
          </p:txBody>
        </p:sp>
        <p:sp>
          <p:nvSpPr>
            <p:cNvPr id="21" name="Rectangle 20">
              <a:extLst>
                <a:ext uri="{FF2B5EF4-FFF2-40B4-BE49-F238E27FC236}">
                  <a16:creationId xmlns:a16="http://schemas.microsoft.com/office/drawing/2014/main" id="{E3DD0755-AFA2-4DF1-A31C-540FF5DE1205}"/>
                </a:ext>
              </a:extLst>
            </p:cNvPr>
            <p:cNvSpPr/>
            <p:nvPr/>
          </p:nvSpPr>
          <p:spPr>
            <a:xfrm>
              <a:off x="7401441" y="3432220"/>
              <a:ext cx="1928917" cy="954107"/>
            </a:xfrm>
            <a:prstGeom prst="rect">
              <a:avLst/>
            </a:prstGeom>
          </p:spPr>
          <p:txBody>
            <a:bodyPr wrap="square">
              <a:spAutoFit/>
            </a:bodyPr>
            <a:lstStyle/>
            <a:p>
              <a:r>
                <a:rPr lang="en-US" sz="1400" b="1" dirty="0"/>
                <a:t>90</a:t>
              </a:r>
              <a:r>
                <a:rPr lang="en-US" sz="1400" dirty="0"/>
                <a:t> percent prefer coffee</a:t>
              </a:r>
            </a:p>
            <a:p>
              <a:r>
                <a:rPr lang="en-US" sz="1400" dirty="0"/>
                <a:t>10 percent prefer tea</a:t>
              </a:r>
            </a:p>
          </p:txBody>
        </p:sp>
      </p:grpSp>
      <p:sp>
        <p:nvSpPr>
          <p:cNvPr id="26" name="TextBox 25">
            <a:extLst>
              <a:ext uri="{FF2B5EF4-FFF2-40B4-BE49-F238E27FC236}">
                <a16:creationId xmlns:a16="http://schemas.microsoft.com/office/drawing/2014/main" id="{FD0321C0-27CD-4E0B-B6E5-4B7A2A313138}"/>
              </a:ext>
            </a:extLst>
          </p:cNvPr>
          <p:cNvSpPr txBox="1"/>
          <p:nvPr/>
        </p:nvSpPr>
        <p:spPr>
          <a:xfrm>
            <a:off x="1878563" y="2551647"/>
            <a:ext cx="621943" cy="246221"/>
          </a:xfrm>
          <a:prstGeom prst="rect">
            <a:avLst/>
          </a:prstGeom>
          <a:noFill/>
        </p:spPr>
        <p:txBody>
          <a:bodyPr wrap="square" rtlCol="0">
            <a:spAutoFit/>
          </a:bodyPr>
          <a:lstStyle/>
          <a:p>
            <a:r>
              <a:rPr lang="en-US" sz="1000" dirty="0"/>
              <a:t>Yes</a:t>
            </a:r>
          </a:p>
        </p:txBody>
      </p:sp>
      <p:sp>
        <p:nvSpPr>
          <p:cNvPr id="27" name="Rectangle 26">
            <a:extLst>
              <a:ext uri="{FF2B5EF4-FFF2-40B4-BE49-F238E27FC236}">
                <a16:creationId xmlns:a16="http://schemas.microsoft.com/office/drawing/2014/main" id="{232F8DC2-D56D-4630-A162-12806E99199B}"/>
              </a:ext>
            </a:extLst>
          </p:cNvPr>
          <p:cNvSpPr/>
          <p:nvPr/>
        </p:nvSpPr>
        <p:spPr>
          <a:xfrm>
            <a:off x="3654471" y="2597788"/>
            <a:ext cx="362600" cy="246221"/>
          </a:xfrm>
          <a:prstGeom prst="rect">
            <a:avLst/>
          </a:prstGeom>
        </p:spPr>
        <p:txBody>
          <a:bodyPr wrap="none">
            <a:spAutoFit/>
          </a:bodyPr>
          <a:lstStyle/>
          <a:p>
            <a:r>
              <a:rPr lang="en-US" sz="1000" dirty="0"/>
              <a:t>No</a:t>
            </a:r>
          </a:p>
        </p:txBody>
      </p:sp>
      <p:sp>
        <p:nvSpPr>
          <p:cNvPr id="28" name="TextBox 27">
            <a:extLst>
              <a:ext uri="{FF2B5EF4-FFF2-40B4-BE49-F238E27FC236}">
                <a16:creationId xmlns:a16="http://schemas.microsoft.com/office/drawing/2014/main" id="{3F9E1DF8-DF9B-4178-A444-30D265D6B118}"/>
              </a:ext>
            </a:extLst>
          </p:cNvPr>
          <p:cNvSpPr txBox="1"/>
          <p:nvPr/>
        </p:nvSpPr>
        <p:spPr>
          <a:xfrm>
            <a:off x="762000" y="4724400"/>
            <a:ext cx="7827773" cy="1477328"/>
          </a:xfrm>
          <a:prstGeom prst="rect">
            <a:avLst/>
          </a:prstGeom>
          <a:noFill/>
        </p:spPr>
        <p:txBody>
          <a:bodyPr wrap="square" rtlCol="0">
            <a:spAutoFit/>
          </a:bodyPr>
          <a:lstStyle/>
          <a:p>
            <a:r>
              <a:rPr lang="en-US" dirty="0"/>
              <a:t>Age splits the data into more homogenous groups than sex. Hence, age has a lower Gini value than gender. “Mean Decrease Gini” measures how much the Gini decreases when we include a variable. A high value means that the variable leads to more homogenous splits and is more important for prediction</a:t>
            </a:r>
          </a:p>
        </p:txBody>
      </p:sp>
      <p:sp>
        <p:nvSpPr>
          <p:cNvPr id="25" name="object 4">
            <a:extLst>
              <a:ext uri="{FF2B5EF4-FFF2-40B4-BE49-F238E27FC236}">
                <a16:creationId xmlns:a16="http://schemas.microsoft.com/office/drawing/2014/main" id="{407FA2D3-8651-41A2-B16F-6F98E8F453DC}"/>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29" name="object 5">
            <a:extLst>
              <a:ext uri="{FF2B5EF4-FFF2-40B4-BE49-F238E27FC236}">
                <a16:creationId xmlns:a16="http://schemas.microsoft.com/office/drawing/2014/main" id="{6C563C40-8CE8-4C49-9415-5EAB6E736E54}"/>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19</a:t>
            </a:r>
            <a:endParaRPr sz="1100" dirty="0">
              <a:latin typeface="Century Gothic"/>
              <a:cs typeface="Century Gothic"/>
            </a:endParaRPr>
          </a:p>
        </p:txBody>
      </p:sp>
      <p:sp>
        <p:nvSpPr>
          <p:cNvPr id="30" name="TextBox 29">
            <a:extLst>
              <a:ext uri="{FF2B5EF4-FFF2-40B4-BE49-F238E27FC236}">
                <a16:creationId xmlns:a16="http://schemas.microsoft.com/office/drawing/2014/main" id="{8705CA6C-AB0C-4737-BF0C-38133809A40B}"/>
              </a:ext>
            </a:extLst>
          </p:cNvPr>
          <p:cNvSpPr txBox="1"/>
          <p:nvPr/>
        </p:nvSpPr>
        <p:spPr>
          <a:xfrm>
            <a:off x="6531763" y="2794577"/>
            <a:ext cx="621943" cy="246221"/>
          </a:xfrm>
          <a:prstGeom prst="rect">
            <a:avLst/>
          </a:prstGeom>
          <a:noFill/>
        </p:spPr>
        <p:txBody>
          <a:bodyPr wrap="square" rtlCol="0">
            <a:spAutoFit/>
          </a:bodyPr>
          <a:lstStyle/>
          <a:p>
            <a:r>
              <a:rPr lang="en-US" sz="1000" dirty="0"/>
              <a:t>Yes</a:t>
            </a:r>
          </a:p>
        </p:txBody>
      </p:sp>
      <p:sp>
        <p:nvSpPr>
          <p:cNvPr id="31" name="Rectangle 30">
            <a:extLst>
              <a:ext uri="{FF2B5EF4-FFF2-40B4-BE49-F238E27FC236}">
                <a16:creationId xmlns:a16="http://schemas.microsoft.com/office/drawing/2014/main" id="{5975D4C2-E0DD-4024-9848-06E9D7C5B2BD}"/>
              </a:ext>
            </a:extLst>
          </p:cNvPr>
          <p:cNvSpPr/>
          <p:nvPr/>
        </p:nvSpPr>
        <p:spPr>
          <a:xfrm>
            <a:off x="8307671" y="2840718"/>
            <a:ext cx="362600" cy="246221"/>
          </a:xfrm>
          <a:prstGeom prst="rect">
            <a:avLst/>
          </a:prstGeom>
        </p:spPr>
        <p:txBody>
          <a:bodyPr wrap="none">
            <a:spAutoFit/>
          </a:bodyPr>
          <a:lstStyle/>
          <a:p>
            <a:r>
              <a:rPr lang="en-US" sz="1000" dirty="0"/>
              <a:t>No</a:t>
            </a:r>
          </a:p>
        </p:txBody>
      </p:sp>
    </p:spTree>
    <p:extLst>
      <p:ext uri="{BB962C8B-B14F-4D97-AF65-F5344CB8AC3E}">
        <p14:creationId xmlns:p14="http://schemas.microsoft.com/office/powerpoint/2010/main" val="2602044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7541260" cy="997709"/>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Tuning the model (Hyperparameter tuning/Regularization</a:t>
            </a:r>
            <a:endParaRPr spc="-10" dirty="0">
              <a:solidFill>
                <a:srgbClr val="E35925"/>
              </a:solidFill>
            </a:endParaRPr>
          </a:p>
        </p:txBody>
      </p:sp>
      <p:sp>
        <p:nvSpPr>
          <p:cNvPr id="3" name="object 3"/>
          <p:cNvSpPr txBox="1"/>
          <p:nvPr/>
        </p:nvSpPr>
        <p:spPr>
          <a:xfrm>
            <a:off x="538084" y="1752600"/>
            <a:ext cx="8150860" cy="3763851"/>
          </a:xfrm>
          <a:prstGeom prst="rect">
            <a:avLst/>
          </a:prstGeom>
        </p:spPr>
        <p:txBody>
          <a:bodyPr vert="horz" wrap="square" lIns="0" tIns="161290" rIns="0" bIns="0" rtlCol="0">
            <a:spAutoFit/>
          </a:bodyPr>
          <a:lstStyle/>
          <a:p>
            <a:r>
              <a:rPr lang="en-US" dirty="0"/>
              <a:t>We can adjust the following parameters of the model:</a:t>
            </a:r>
          </a:p>
          <a:p>
            <a:endParaRPr lang="en-US" dirty="0"/>
          </a:p>
          <a:p>
            <a:pPr marL="285750" indent="-285750">
              <a:buFont typeface="Arial" panose="020B0604020202020204" pitchFamily="34" charset="0"/>
              <a:buChar char="•"/>
            </a:pPr>
            <a:r>
              <a:rPr lang="en-US" dirty="0"/>
              <a:t>Number of trees: A higher number of trees are better to learn about the data however a lot of trees can slow down the training process.  </a:t>
            </a:r>
          </a:p>
          <a:p>
            <a:endParaRPr lang="en-US" dirty="0"/>
          </a:p>
          <a:p>
            <a:pPr marL="285750" indent="-285750">
              <a:buFont typeface="Arial" panose="020B0604020202020204" pitchFamily="34" charset="0"/>
              <a:buChar char="•"/>
            </a:pPr>
            <a:r>
              <a:rPr lang="en-US" dirty="0"/>
              <a:t>Number of variables to try when making a tree: A higher number may lead to more accurate prediction per tree but can cause overfitting.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Depth of the tree: Depth of the tree represents the number of splits or nodes in the tree. A higher depth means that it captures more information about the data</a:t>
            </a:r>
          </a:p>
          <a:p>
            <a:pPr marL="285750" indent="-285750">
              <a:buFont typeface="Arial" panose="020B0604020202020204" pitchFamily="34" charset="0"/>
              <a:buChar char="•"/>
            </a:pPr>
            <a:endParaRPr lang="en-US" dirty="0"/>
          </a:p>
          <a:p>
            <a:endParaRPr lang="en-US" dirty="0"/>
          </a:p>
        </p:txBody>
      </p:sp>
      <p:sp>
        <p:nvSpPr>
          <p:cNvPr id="6" name="object 4">
            <a:extLst>
              <a:ext uri="{FF2B5EF4-FFF2-40B4-BE49-F238E27FC236}">
                <a16:creationId xmlns:a16="http://schemas.microsoft.com/office/drawing/2014/main" id="{C97110CB-6385-476A-9DCB-C9E71771442D}"/>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7" name="object 5">
            <a:extLst>
              <a:ext uri="{FF2B5EF4-FFF2-40B4-BE49-F238E27FC236}">
                <a16:creationId xmlns:a16="http://schemas.microsoft.com/office/drawing/2014/main" id="{53208143-8AA1-43E3-BBE5-35B36EC0D9FA}"/>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20</a:t>
            </a:r>
            <a:endParaRPr sz="1100" dirty="0">
              <a:latin typeface="Century Gothic"/>
              <a:cs typeface="Century Gothic"/>
            </a:endParaRPr>
          </a:p>
        </p:txBody>
      </p:sp>
    </p:spTree>
    <p:extLst>
      <p:ext uri="{BB962C8B-B14F-4D97-AF65-F5344CB8AC3E}">
        <p14:creationId xmlns:p14="http://schemas.microsoft.com/office/powerpoint/2010/main" val="1477922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54970" y="0"/>
            <a:ext cx="2189029"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body" idx="1"/>
          </p:nvPr>
        </p:nvSpPr>
        <p:spPr>
          <a:xfrm>
            <a:off x="554227" y="1737677"/>
            <a:ext cx="6211570" cy="2244845"/>
          </a:xfrm>
          <a:prstGeom prst="rect">
            <a:avLst/>
          </a:prstGeom>
        </p:spPr>
        <p:txBody>
          <a:bodyPr vert="horz" wrap="square" lIns="0" tIns="201295" rIns="0" bIns="0" rtlCol="0">
            <a:spAutoFit/>
          </a:bodyPr>
          <a:lstStyle/>
          <a:p>
            <a:pPr marL="584200" indent="-571500">
              <a:lnSpc>
                <a:spcPct val="100000"/>
              </a:lnSpc>
              <a:spcBef>
                <a:spcPts val="2160"/>
              </a:spcBef>
              <a:buFont typeface="+mj-lt"/>
              <a:buAutoNum type="romanUcPeriod"/>
              <a:tabLst>
                <a:tab pos="583565" algn="l"/>
                <a:tab pos="584200" algn="l"/>
              </a:tabLst>
            </a:pPr>
            <a:r>
              <a:rPr lang="en-US" sz="3200" spc="-15" dirty="0">
                <a:solidFill>
                  <a:schemeClr val="tx1"/>
                </a:solidFill>
              </a:rPr>
              <a:t>Machine Learning Overview</a:t>
            </a:r>
          </a:p>
          <a:p>
            <a:pPr marL="584200" indent="-571500">
              <a:lnSpc>
                <a:spcPct val="100000"/>
              </a:lnSpc>
              <a:spcBef>
                <a:spcPts val="2160"/>
              </a:spcBef>
              <a:buFont typeface="+mj-lt"/>
              <a:buAutoNum type="romanUcPeriod"/>
              <a:tabLst>
                <a:tab pos="583565" algn="l"/>
                <a:tab pos="584200" algn="l"/>
              </a:tabLst>
            </a:pPr>
            <a:r>
              <a:rPr lang="en-US" sz="3200" spc="-15" dirty="0">
                <a:solidFill>
                  <a:schemeClr val="tx1"/>
                </a:solidFill>
              </a:rPr>
              <a:t>Random Forests</a:t>
            </a:r>
            <a:endParaRPr lang="en-US" sz="3200" dirty="0">
              <a:solidFill>
                <a:schemeClr val="tx1"/>
              </a:solidFill>
            </a:endParaRPr>
          </a:p>
          <a:p>
            <a:pPr marL="584200" indent="-571500">
              <a:lnSpc>
                <a:spcPct val="100000"/>
              </a:lnSpc>
              <a:spcBef>
                <a:spcPts val="2160"/>
              </a:spcBef>
              <a:buAutoNum type="romanUcPeriod" startAt="3"/>
              <a:tabLst>
                <a:tab pos="583565" algn="l"/>
                <a:tab pos="584200" algn="l"/>
              </a:tabLst>
            </a:pPr>
            <a:r>
              <a:rPr lang="en-US" sz="3200" dirty="0">
                <a:solidFill>
                  <a:srgbClr val="E35925"/>
                </a:solidFill>
              </a:rPr>
              <a:t>Exercise</a:t>
            </a:r>
            <a:endParaRPr sz="3200" dirty="0">
              <a:solidFill>
                <a:srgbClr val="E35925"/>
              </a:solidFill>
            </a:endParaRPr>
          </a:p>
        </p:txBody>
      </p:sp>
    </p:spTree>
    <p:extLst>
      <p:ext uri="{BB962C8B-B14F-4D97-AF65-F5344CB8AC3E}">
        <p14:creationId xmlns:p14="http://schemas.microsoft.com/office/powerpoint/2010/main" val="111545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3089"/>
            <a:ext cx="5331460" cy="505267"/>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E35925"/>
                </a:solidFill>
              </a:rPr>
              <a:t>Random forests in STATA/R</a:t>
            </a:r>
            <a:endParaRPr spc="-5" dirty="0">
              <a:solidFill>
                <a:srgbClr val="E35925"/>
              </a:solidFill>
            </a:endParaRPr>
          </a:p>
        </p:txBody>
      </p:sp>
      <p:sp>
        <p:nvSpPr>
          <p:cNvPr id="3" name="object 3"/>
          <p:cNvSpPr txBox="1"/>
          <p:nvPr/>
        </p:nvSpPr>
        <p:spPr>
          <a:xfrm>
            <a:off x="535940" y="1507592"/>
            <a:ext cx="7865745" cy="807912"/>
          </a:xfrm>
          <a:prstGeom prst="rect">
            <a:avLst/>
          </a:prstGeom>
        </p:spPr>
        <p:txBody>
          <a:bodyPr vert="horz" wrap="square" lIns="0" tIns="27939" rIns="0" bIns="0" rtlCol="0">
            <a:spAutoFit/>
          </a:bodyPr>
          <a:lstStyle/>
          <a:p>
            <a:pPr marL="355600" indent="-342900">
              <a:lnSpc>
                <a:spcPct val="100000"/>
              </a:lnSpc>
              <a:spcBef>
                <a:spcPts val="780"/>
              </a:spcBef>
              <a:buFont typeface="Arial"/>
              <a:buChar char="•"/>
              <a:tabLst>
                <a:tab pos="354965" algn="l"/>
                <a:tab pos="355600" algn="l"/>
              </a:tabLst>
            </a:pPr>
            <a:endParaRPr lang="en-US" sz="2200" spc="-20" dirty="0">
              <a:latin typeface="Century Gothic"/>
              <a:cs typeface="Century Gothic"/>
            </a:endParaRPr>
          </a:p>
          <a:p>
            <a:pPr marL="355600" indent="-342900">
              <a:lnSpc>
                <a:spcPct val="100000"/>
              </a:lnSpc>
              <a:spcBef>
                <a:spcPts val="780"/>
              </a:spcBef>
              <a:buFont typeface="Arial"/>
              <a:buChar char="•"/>
              <a:tabLst>
                <a:tab pos="354965" algn="l"/>
                <a:tab pos="355600" algn="l"/>
              </a:tabLst>
            </a:pPr>
            <a:endParaRPr lang="en-US" sz="2200" spc="-20" dirty="0">
              <a:latin typeface="Century Gothic"/>
              <a:cs typeface="Century Gothic"/>
            </a:endParaRPr>
          </a:p>
        </p:txBody>
      </p:sp>
      <p:sp>
        <p:nvSpPr>
          <p:cNvPr id="6" name="object 4">
            <a:extLst>
              <a:ext uri="{FF2B5EF4-FFF2-40B4-BE49-F238E27FC236}">
                <a16:creationId xmlns:a16="http://schemas.microsoft.com/office/drawing/2014/main" id="{D4D5CC6E-070E-442A-8450-4BCFB066A92F}"/>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7" name="object 5">
            <a:extLst>
              <a:ext uri="{FF2B5EF4-FFF2-40B4-BE49-F238E27FC236}">
                <a16:creationId xmlns:a16="http://schemas.microsoft.com/office/drawing/2014/main" id="{ADEB61D6-CF58-4ED9-BA01-30ADDAB84327}"/>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22</a:t>
            </a:r>
            <a:endParaRPr sz="1100" dirty="0">
              <a:latin typeface="Century Gothic"/>
              <a:cs typeface="Century Gothic"/>
            </a:endParaRPr>
          </a:p>
        </p:txBody>
      </p:sp>
      <p:sp>
        <p:nvSpPr>
          <p:cNvPr id="8" name="object 3">
            <a:extLst>
              <a:ext uri="{FF2B5EF4-FFF2-40B4-BE49-F238E27FC236}">
                <a16:creationId xmlns:a16="http://schemas.microsoft.com/office/drawing/2014/main" id="{89A279DA-18C0-440C-AFE6-7035F9556C5F}"/>
              </a:ext>
            </a:extLst>
          </p:cNvPr>
          <p:cNvSpPr txBox="1"/>
          <p:nvPr/>
        </p:nvSpPr>
        <p:spPr>
          <a:xfrm>
            <a:off x="538084" y="1752600"/>
            <a:ext cx="8150860" cy="4040850"/>
          </a:xfrm>
          <a:prstGeom prst="rect">
            <a:avLst/>
          </a:prstGeom>
        </p:spPr>
        <p:txBody>
          <a:bodyPr vert="horz" wrap="square" lIns="0" tIns="161290" rIns="0" bIns="0" rtlCol="0">
            <a:spAutoFit/>
          </a:bodyPr>
          <a:lstStyle/>
          <a:p>
            <a:r>
              <a:rPr lang="en-US" dirty="0"/>
              <a:t>R:</a:t>
            </a:r>
          </a:p>
          <a:p>
            <a:pPr fontAlgn="base"/>
            <a:endParaRPr lang="en-US" dirty="0"/>
          </a:p>
          <a:p>
            <a:pPr marL="285750" indent="-285750" fontAlgn="base">
              <a:buFont typeface="Arial" panose="020B0604020202020204" pitchFamily="34" charset="0"/>
              <a:buChar char="•"/>
            </a:pPr>
            <a:r>
              <a:rPr lang="en-US" dirty="0">
                <a:hlinkClick r:id="rId2"/>
              </a:rPr>
              <a:t>A very basic introduction to Random Forests using R</a:t>
            </a:r>
            <a:endParaRPr lang="en-US" dirty="0">
              <a:hlinkClick r:id="rId3"/>
            </a:endParaRPr>
          </a:p>
          <a:p>
            <a:pPr marL="285750" indent="-285750">
              <a:buFont typeface="Arial" panose="020B0604020202020204" pitchFamily="34" charset="0"/>
              <a:buChar char="•"/>
            </a:pPr>
            <a:r>
              <a:rPr lang="en-US" dirty="0">
                <a:hlinkClick r:id="rId3"/>
              </a:rPr>
              <a:t>Random Forest in R </a:t>
            </a:r>
            <a:endParaRPr lang="en-US" dirty="0"/>
          </a:p>
          <a:p>
            <a:pPr marL="285750" indent="-285750">
              <a:buFont typeface="Arial" panose="020B0604020202020204" pitchFamily="34" charset="0"/>
              <a:buChar char="•"/>
            </a:pPr>
            <a:r>
              <a:rPr lang="en-US" dirty="0">
                <a:hlinkClick r:id="rId4"/>
              </a:rPr>
              <a:t>RandomForest</a:t>
            </a:r>
            <a:r>
              <a:rPr lang="en-US" dirty="0"/>
              <a:t> and </a:t>
            </a:r>
            <a:r>
              <a:rPr lang="en-US" dirty="0" err="1">
                <a:hlinkClick r:id="rId5"/>
              </a:rPr>
              <a:t>RandomForestExplainer</a:t>
            </a:r>
            <a:r>
              <a:rPr lang="en-US" dirty="0"/>
              <a:t> packages</a:t>
            </a:r>
          </a:p>
          <a:p>
            <a:pPr marL="285750" indent="-285750">
              <a:buFont typeface="Arial" panose="020B0604020202020204" pitchFamily="34" charset="0"/>
              <a:buChar char="•"/>
            </a:pPr>
            <a:r>
              <a:rPr lang="en-US" dirty="0">
                <a:hlinkClick r:id="rId6"/>
              </a:rPr>
              <a:t>Example based on Titanic data</a:t>
            </a:r>
            <a:endParaRPr lang="en-US" dirty="0"/>
          </a:p>
          <a:p>
            <a:endParaRPr lang="en-US" dirty="0"/>
          </a:p>
          <a:p>
            <a:endParaRPr lang="en-US" dirty="0"/>
          </a:p>
          <a:p>
            <a:r>
              <a:rPr lang="en-US" dirty="0"/>
              <a:t>STATA:</a:t>
            </a:r>
          </a:p>
          <a:p>
            <a:endParaRPr lang="en-US" dirty="0"/>
          </a:p>
          <a:p>
            <a:pPr marL="285750" indent="-285750">
              <a:buFont typeface="Arial" panose="020B0604020202020204" pitchFamily="34" charset="0"/>
              <a:buChar char="•"/>
            </a:pPr>
            <a:r>
              <a:rPr lang="en-US" dirty="0" err="1">
                <a:hlinkClick r:id="rId7"/>
              </a:rPr>
              <a:t>CRTrees</a:t>
            </a:r>
            <a:r>
              <a:rPr lang="en-US" dirty="0">
                <a:hlinkClick r:id="rId7"/>
              </a:rPr>
              <a:t>: an implementation of CART and Random Forests in STATA</a:t>
            </a:r>
            <a:r>
              <a:rPr lang="en-US" dirty="0"/>
              <a:t>, Ricardo Mora (2019)</a:t>
            </a:r>
          </a:p>
          <a:p>
            <a:endParaRPr lang="en-US" dirty="0"/>
          </a:p>
          <a:p>
            <a:endParaRPr lang="en-US" dirty="0"/>
          </a:p>
        </p:txBody>
      </p:sp>
    </p:spTree>
    <p:extLst>
      <p:ext uri="{BB962C8B-B14F-4D97-AF65-F5344CB8AC3E}">
        <p14:creationId xmlns:p14="http://schemas.microsoft.com/office/powerpoint/2010/main" val="97246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3089"/>
            <a:ext cx="5331460" cy="505267"/>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E35925"/>
                </a:solidFill>
              </a:rPr>
              <a:t>References and Resources</a:t>
            </a:r>
            <a:endParaRPr spc="-5" dirty="0">
              <a:solidFill>
                <a:srgbClr val="E35925"/>
              </a:solidFill>
            </a:endParaRPr>
          </a:p>
        </p:txBody>
      </p:sp>
      <p:sp>
        <p:nvSpPr>
          <p:cNvPr id="3" name="object 3"/>
          <p:cNvSpPr txBox="1"/>
          <p:nvPr/>
        </p:nvSpPr>
        <p:spPr>
          <a:xfrm>
            <a:off x="535940" y="1507592"/>
            <a:ext cx="7865745" cy="2080056"/>
          </a:xfrm>
          <a:prstGeom prst="rect">
            <a:avLst/>
          </a:prstGeom>
        </p:spPr>
        <p:txBody>
          <a:bodyPr vert="horz" wrap="square" lIns="0" tIns="27939" rIns="0" bIns="0" rtlCol="0">
            <a:spAutoFit/>
          </a:bodyPr>
          <a:lstStyle/>
          <a:p>
            <a:pPr marL="355600" indent="-342900">
              <a:lnSpc>
                <a:spcPct val="100000"/>
              </a:lnSpc>
              <a:spcBef>
                <a:spcPts val="780"/>
              </a:spcBef>
              <a:buFont typeface="Arial" panose="020B0604020202020204" pitchFamily="34" charset="0"/>
              <a:buChar char="•"/>
              <a:tabLst>
                <a:tab pos="354965" algn="l"/>
                <a:tab pos="355600" algn="l"/>
              </a:tabLst>
            </a:pPr>
            <a:r>
              <a:rPr lang="en-US" sz="2000" dirty="0">
                <a:hlinkClick r:id="rId2"/>
              </a:rPr>
              <a:t>Machine Learning: An Applied Econometric Approach</a:t>
            </a:r>
            <a:r>
              <a:rPr lang="en-US" sz="2000" dirty="0"/>
              <a:t>, Mullainathan, </a:t>
            </a:r>
            <a:r>
              <a:rPr lang="en-US" sz="2000" dirty="0" err="1"/>
              <a:t>Sendhil</a:t>
            </a:r>
            <a:r>
              <a:rPr lang="en-US" sz="2000" dirty="0"/>
              <a:t> and Jann </a:t>
            </a:r>
            <a:r>
              <a:rPr lang="en-US" sz="2000" dirty="0" err="1"/>
              <a:t>Spiess</a:t>
            </a:r>
            <a:r>
              <a:rPr lang="en-US" sz="2000" dirty="0"/>
              <a:t> (2017), Journal of Economic Perspectives, Vol 31(2), pp 87-106</a:t>
            </a:r>
            <a:endParaRPr lang="en-US" sz="2200" spc="-20" dirty="0">
              <a:latin typeface="Century Gothic"/>
              <a:cs typeface="Century Gothic"/>
              <a:hlinkClick r:id="rId3"/>
            </a:endParaRPr>
          </a:p>
          <a:p>
            <a:pPr marL="355600" indent="-342900">
              <a:lnSpc>
                <a:spcPct val="100000"/>
              </a:lnSpc>
              <a:spcBef>
                <a:spcPts val="780"/>
              </a:spcBef>
              <a:buFont typeface="Arial"/>
              <a:buChar char="•"/>
              <a:tabLst>
                <a:tab pos="354965" algn="l"/>
                <a:tab pos="355600" algn="l"/>
              </a:tabLst>
            </a:pPr>
            <a:r>
              <a:rPr lang="en-US" sz="2000" spc="-20" dirty="0">
                <a:latin typeface="Century Gothic"/>
                <a:cs typeface="Century Gothic"/>
                <a:hlinkClick r:id="rId3"/>
              </a:rPr>
              <a:t>Handing missing data</a:t>
            </a:r>
            <a:r>
              <a:rPr lang="en-US" sz="2000" spc="-20" dirty="0">
                <a:latin typeface="Century Gothic"/>
                <a:cs typeface="Century Gothic"/>
              </a:rPr>
              <a:t> </a:t>
            </a:r>
          </a:p>
          <a:p>
            <a:pPr marL="355600" indent="-342900">
              <a:lnSpc>
                <a:spcPct val="100000"/>
              </a:lnSpc>
              <a:spcBef>
                <a:spcPts val="780"/>
              </a:spcBef>
              <a:buFont typeface="Arial"/>
              <a:buChar char="•"/>
              <a:tabLst>
                <a:tab pos="354965" algn="l"/>
                <a:tab pos="355600" algn="l"/>
              </a:tabLst>
            </a:pPr>
            <a:r>
              <a:rPr lang="en-US" sz="2000" spc="-20" dirty="0">
                <a:latin typeface="Century Gothic"/>
                <a:cs typeface="Century Gothic"/>
                <a:hlinkClick r:id="rId4"/>
              </a:rPr>
              <a:t>Random forest for regression: why it fails and potential solutions</a:t>
            </a:r>
            <a:endParaRPr lang="en-US" sz="2200" spc="-20" dirty="0">
              <a:latin typeface="Century Gothic"/>
              <a:cs typeface="Century Gothic"/>
            </a:endParaRPr>
          </a:p>
        </p:txBody>
      </p:sp>
      <p:sp>
        <p:nvSpPr>
          <p:cNvPr id="7" name="object 4">
            <a:extLst>
              <a:ext uri="{FF2B5EF4-FFF2-40B4-BE49-F238E27FC236}">
                <a16:creationId xmlns:a16="http://schemas.microsoft.com/office/drawing/2014/main" id="{E7AA43E1-8F4F-4467-8D18-42DB9DF2ED22}"/>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8" name="object 5">
            <a:extLst>
              <a:ext uri="{FF2B5EF4-FFF2-40B4-BE49-F238E27FC236}">
                <a16:creationId xmlns:a16="http://schemas.microsoft.com/office/drawing/2014/main" id="{927C8AFF-554A-4334-B5AB-5C84C329D31D}"/>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23</a:t>
            </a:r>
            <a:endParaRPr sz="1100" dirty="0">
              <a:latin typeface="Century Gothic"/>
              <a:cs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7541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Appendix 1: Decision Tree (Regression)</a:t>
            </a:r>
            <a:endParaRPr spc="-10" dirty="0">
              <a:solidFill>
                <a:srgbClr val="E35925"/>
              </a:solidFill>
            </a:endParaRPr>
          </a:p>
        </p:txBody>
      </p:sp>
      <p:sp>
        <p:nvSpPr>
          <p:cNvPr id="6" name="object 4">
            <a:extLst>
              <a:ext uri="{FF2B5EF4-FFF2-40B4-BE49-F238E27FC236}">
                <a16:creationId xmlns:a16="http://schemas.microsoft.com/office/drawing/2014/main" id="{C97110CB-6385-476A-9DCB-C9E71771442D}"/>
              </a:ext>
            </a:extLst>
          </p:cNvPr>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7" name="object 5">
            <a:extLst>
              <a:ext uri="{FF2B5EF4-FFF2-40B4-BE49-F238E27FC236}">
                <a16:creationId xmlns:a16="http://schemas.microsoft.com/office/drawing/2014/main" id="{53208143-8AA1-43E3-BBE5-35B36EC0D9FA}"/>
              </a:ext>
            </a:extLst>
          </p:cNvPr>
          <p:cNvSpPr txBox="1"/>
          <p:nvPr/>
        </p:nvSpPr>
        <p:spPr>
          <a:xfrm>
            <a:off x="8505496" y="6479589"/>
            <a:ext cx="257503"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20</a:t>
            </a:r>
            <a:endParaRPr sz="1100" dirty="0">
              <a:latin typeface="Century Gothic"/>
              <a:cs typeface="Century Gothic"/>
            </a:endParaRPr>
          </a:p>
        </p:txBody>
      </p:sp>
      <p:cxnSp>
        <p:nvCxnSpPr>
          <p:cNvPr id="8" name="Straight Arrow Connector 7">
            <a:extLst>
              <a:ext uri="{FF2B5EF4-FFF2-40B4-BE49-F238E27FC236}">
                <a16:creationId xmlns:a16="http://schemas.microsoft.com/office/drawing/2014/main" id="{150DD193-EE57-48E7-B1A2-C6199EBC8564}"/>
              </a:ext>
            </a:extLst>
          </p:cNvPr>
          <p:cNvCxnSpPr>
            <a:cxnSpLocks/>
          </p:cNvCxnSpPr>
          <p:nvPr/>
        </p:nvCxnSpPr>
        <p:spPr>
          <a:xfrm>
            <a:off x="5609170" y="3570738"/>
            <a:ext cx="323825" cy="4678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E3F2DEE9-A657-4405-9134-7189B69C86F2}"/>
              </a:ext>
            </a:extLst>
          </p:cNvPr>
          <p:cNvCxnSpPr/>
          <p:nvPr/>
        </p:nvCxnSpPr>
        <p:spPr>
          <a:xfrm flipH="1">
            <a:off x="4731679" y="3606253"/>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6020F981-058E-4C31-9FAC-D86B24BAA324}"/>
              </a:ext>
            </a:extLst>
          </p:cNvPr>
          <p:cNvSpPr txBox="1"/>
          <p:nvPr/>
        </p:nvSpPr>
        <p:spPr>
          <a:xfrm>
            <a:off x="4412323" y="3631791"/>
            <a:ext cx="549872" cy="246221"/>
          </a:xfrm>
          <a:prstGeom prst="rect">
            <a:avLst/>
          </a:prstGeom>
          <a:noFill/>
        </p:spPr>
        <p:txBody>
          <a:bodyPr wrap="square" rtlCol="0">
            <a:spAutoFit/>
          </a:bodyPr>
          <a:lstStyle/>
          <a:p>
            <a:r>
              <a:rPr lang="en-US" sz="1000" dirty="0"/>
              <a:t>Yes</a:t>
            </a:r>
          </a:p>
        </p:txBody>
      </p:sp>
      <p:cxnSp>
        <p:nvCxnSpPr>
          <p:cNvPr id="11" name="Straight Arrow Connector 10">
            <a:extLst>
              <a:ext uri="{FF2B5EF4-FFF2-40B4-BE49-F238E27FC236}">
                <a16:creationId xmlns:a16="http://schemas.microsoft.com/office/drawing/2014/main" id="{8EF11866-8CD3-4546-A05E-69C4431CA901}"/>
              </a:ext>
            </a:extLst>
          </p:cNvPr>
          <p:cNvCxnSpPr>
            <a:cxnSpLocks/>
          </p:cNvCxnSpPr>
          <p:nvPr/>
        </p:nvCxnSpPr>
        <p:spPr>
          <a:xfrm>
            <a:off x="6479292" y="2442505"/>
            <a:ext cx="364059" cy="5292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Oval 11">
            <a:extLst>
              <a:ext uri="{FF2B5EF4-FFF2-40B4-BE49-F238E27FC236}">
                <a16:creationId xmlns:a16="http://schemas.microsoft.com/office/drawing/2014/main" id="{4BCDABCF-D1B4-4687-9614-477A97867153}"/>
              </a:ext>
            </a:extLst>
          </p:cNvPr>
          <p:cNvSpPr/>
          <p:nvPr/>
        </p:nvSpPr>
        <p:spPr>
          <a:xfrm>
            <a:off x="5562600" y="1752600"/>
            <a:ext cx="10668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Married = Y</a:t>
            </a:r>
          </a:p>
        </p:txBody>
      </p:sp>
      <p:cxnSp>
        <p:nvCxnSpPr>
          <p:cNvPr id="13" name="Straight Arrow Connector 12">
            <a:extLst>
              <a:ext uri="{FF2B5EF4-FFF2-40B4-BE49-F238E27FC236}">
                <a16:creationId xmlns:a16="http://schemas.microsoft.com/office/drawing/2014/main" id="{F4C404C2-6EE1-4FF3-9CB7-406FE05AD203}"/>
              </a:ext>
            </a:extLst>
          </p:cNvPr>
          <p:cNvCxnSpPr>
            <a:cxnSpLocks/>
            <a:stCxn id="12" idx="3"/>
          </p:cNvCxnSpPr>
          <p:nvPr/>
        </p:nvCxnSpPr>
        <p:spPr>
          <a:xfrm flipH="1">
            <a:off x="5410200" y="2533089"/>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2535B16E-1345-40F1-B652-BECE19A716D3}"/>
              </a:ext>
            </a:extLst>
          </p:cNvPr>
          <p:cNvSpPr txBox="1"/>
          <p:nvPr/>
        </p:nvSpPr>
        <p:spPr>
          <a:xfrm>
            <a:off x="4962194" y="2558627"/>
            <a:ext cx="678521" cy="246221"/>
          </a:xfrm>
          <a:prstGeom prst="rect">
            <a:avLst/>
          </a:prstGeom>
          <a:noFill/>
        </p:spPr>
        <p:txBody>
          <a:bodyPr wrap="square" rtlCol="0">
            <a:spAutoFit/>
          </a:bodyPr>
          <a:lstStyle/>
          <a:p>
            <a:r>
              <a:rPr lang="en-US" sz="1000" dirty="0"/>
              <a:t>Yes</a:t>
            </a:r>
          </a:p>
        </p:txBody>
      </p:sp>
      <p:sp>
        <p:nvSpPr>
          <p:cNvPr id="15" name="TextBox 14">
            <a:extLst>
              <a:ext uri="{FF2B5EF4-FFF2-40B4-BE49-F238E27FC236}">
                <a16:creationId xmlns:a16="http://schemas.microsoft.com/office/drawing/2014/main" id="{6F540416-9EB3-4E17-BA57-BA151C3EE4BA}"/>
              </a:ext>
            </a:extLst>
          </p:cNvPr>
          <p:cNvSpPr txBox="1"/>
          <p:nvPr/>
        </p:nvSpPr>
        <p:spPr>
          <a:xfrm>
            <a:off x="6646705" y="2506223"/>
            <a:ext cx="678521" cy="246221"/>
          </a:xfrm>
          <a:prstGeom prst="rect">
            <a:avLst/>
          </a:prstGeom>
          <a:noFill/>
        </p:spPr>
        <p:txBody>
          <a:bodyPr wrap="square" rtlCol="0">
            <a:spAutoFit/>
          </a:bodyPr>
          <a:lstStyle/>
          <a:p>
            <a:r>
              <a:rPr lang="en-US" sz="1000" dirty="0"/>
              <a:t>No</a:t>
            </a:r>
          </a:p>
        </p:txBody>
      </p:sp>
      <p:sp>
        <p:nvSpPr>
          <p:cNvPr id="16" name="Oval 15">
            <a:extLst>
              <a:ext uri="{FF2B5EF4-FFF2-40B4-BE49-F238E27FC236}">
                <a16:creationId xmlns:a16="http://schemas.microsoft.com/office/drawing/2014/main" id="{FE65596A-7DA0-4A68-A621-0C21C1946136}"/>
              </a:ext>
            </a:extLst>
          </p:cNvPr>
          <p:cNvSpPr/>
          <p:nvPr/>
        </p:nvSpPr>
        <p:spPr>
          <a:xfrm>
            <a:off x="4807880" y="2971800"/>
            <a:ext cx="983320" cy="7472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Age &gt; 50</a:t>
            </a:r>
          </a:p>
        </p:txBody>
      </p:sp>
      <p:sp>
        <p:nvSpPr>
          <p:cNvPr id="17" name="TextBox 16">
            <a:extLst>
              <a:ext uri="{FF2B5EF4-FFF2-40B4-BE49-F238E27FC236}">
                <a16:creationId xmlns:a16="http://schemas.microsoft.com/office/drawing/2014/main" id="{3B7C019A-58C9-49D0-A909-96BC94F147F7}"/>
              </a:ext>
            </a:extLst>
          </p:cNvPr>
          <p:cNvSpPr txBox="1"/>
          <p:nvPr/>
        </p:nvSpPr>
        <p:spPr>
          <a:xfrm>
            <a:off x="4234465" y="4026791"/>
            <a:ext cx="838200" cy="430887"/>
          </a:xfrm>
          <a:prstGeom prst="rect">
            <a:avLst/>
          </a:prstGeom>
          <a:noFill/>
        </p:spPr>
        <p:txBody>
          <a:bodyPr wrap="square" rtlCol="0">
            <a:spAutoFit/>
          </a:bodyPr>
          <a:lstStyle/>
          <a:p>
            <a:r>
              <a:rPr lang="en-US" sz="1100" dirty="0"/>
              <a:t>Income = 90000</a:t>
            </a:r>
          </a:p>
        </p:txBody>
      </p:sp>
      <p:sp>
        <p:nvSpPr>
          <p:cNvPr id="18" name="TextBox 17">
            <a:extLst>
              <a:ext uri="{FF2B5EF4-FFF2-40B4-BE49-F238E27FC236}">
                <a16:creationId xmlns:a16="http://schemas.microsoft.com/office/drawing/2014/main" id="{99BFDAE6-472F-4687-AE35-93A2A5D21034}"/>
              </a:ext>
            </a:extLst>
          </p:cNvPr>
          <p:cNvSpPr txBox="1"/>
          <p:nvPr/>
        </p:nvSpPr>
        <p:spPr>
          <a:xfrm>
            <a:off x="5744813" y="3591554"/>
            <a:ext cx="549872" cy="246221"/>
          </a:xfrm>
          <a:prstGeom prst="rect">
            <a:avLst/>
          </a:prstGeom>
          <a:noFill/>
        </p:spPr>
        <p:txBody>
          <a:bodyPr wrap="square" rtlCol="0">
            <a:spAutoFit/>
          </a:bodyPr>
          <a:lstStyle/>
          <a:p>
            <a:r>
              <a:rPr lang="en-US" sz="1000" dirty="0"/>
              <a:t>No</a:t>
            </a:r>
          </a:p>
        </p:txBody>
      </p:sp>
      <p:sp>
        <p:nvSpPr>
          <p:cNvPr id="19" name="TextBox 18">
            <a:extLst>
              <a:ext uri="{FF2B5EF4-FFF2-40B4-BE49-F238E27FC236}">
                <a16:creationId xmlns:a16="http://schemas.microsoft.com/office/drawing/2014/main" id="{F54048DC-0C50-418D-8545-41BB8DC72EDA}"/>
              </a:ext>
            </a:extLst>
          </p:cNvPr>
          <p:cNvSpPr txBox="1"/>
          <p:nvPr/>
        </p:nvSpPr>
        <p:spPr>
          <a:xfrm>
            <a:off x="5600649" y="4051757"/>
            <a:ext cx="1117634" cy="430887"/>
          </a:xfrm>
          <a:prstGeom prst="rect">
            <a:avLst/>
          </a:prstGeom>
          <a:noFill/>
        </p:spPr>
        <p:txBody>
          <a:bodyPr wrap="square" rtlCol="0">
            <a:spAutoFit/>
          </a:bodyPr>
          <a:lstStyle/>
          <a:p>
            <a:r>
              <a:rPr lang="en-US" sz="1100" dirty="0"/>
              <a:t>Income = 70000</a:t>
            </a:r>
          </a:p>
        </p:txBody>
      </p:sp>
      <p:graphicFrame>
        <p:nvGraphicFramePr>
          <p:cNvPr id="32" name="Table 31">
            <a:extLst>
              <a:ext uri="{FF2B5EF4-FFF2-40B4-BE49-F238E27FC236}">
                <a16:creationId xmlns:a16="http://schemas.microsoft.com/office/drawing/2014/main" id="{5375A3E6-060D-451E-A541-9A9869BC7F93}"/>
              </a:ext>
            </a:extLst>
          </p:cNvPr>
          <p:cNvGraphicFramePr>
            <a:graphicFrameLocks noGrp="1"/>
          </p:cNvGraphicFramePr>
          <p:nvPr>
            <p:extLst>
              <p:ext uri="{D42A27DB-BD31-4B8C-83A1-F6EECF244321}">
                <p14:modId xmlns:p14="http://schemas.microsoft.com/office/powerpoint/2010/main" val="2344517266"/>
              </p:ext>
            </p:extLst>
          </p:nvPr>
        </p:nvGraphicFramePr>
        <p:xfrm>
          <a:off x="522500" y="1881896"/>
          <a:ext cx="2982699" cy="1559930"/>
        </p:xfrm>
        <a:graphic>
          <a:graphicData uri="http://schemas.openxmlformats.org/drawingml/2006/table">
            <a:tbl>
              <a:tblPr firstRow="1" bandRow="1">
                <a:tableStyleId>{5C22544A-7EE6-4342-B048-85BDC9FD1C3A}</a:tableStyleId>
              </a:tblPr>
              <a:tblGrid>
                <a:gridCol w="544300">
                  <a:extLst>
                    <a:ext uri="{9D8B030D-6E8A-4147-A177-3AD203B41FA5}">
                      <a16:colId xmlns:a16="http://schemas.microsoft.com/office/drawing/2014/main" val="2417800233"/>
                    </a:ext>
                  </a:extLst>
                </a:gridCol>
                <a:gridCol w="515067">
                  <a:extLst>
                    <a:ext uri="{9D8B030D-6E8A-4147-A177-3AD203B41FA5}">
                      <a16:colId xmlns:a16="http://schemas.microsoft.com/office/drawing/2014/main" val="3297506486"/>
                    </a:ext>
                  </a:extLst>
                </a:gridCol>
                <a:gridCol w="961666">
                  <a:extLst>
                    <a:ext uri="{9D8B030D-6E8A-4147-A177-3AD203B41FA5}">
                      <a16:colId xmlns:a16="http://schemas.microsoft.com/office/drawing/2014/main" val="4043786698"/>
                    </a:ext>
                  </a:extLst>
                </a:gridCol>
                <a:gridCol w="961666">
                  <a:extLst>
                    <a:ext uri="{9D8B030D-6E8A-4147-A177-3AD203B41FA5}">
                      <a16:colId xmlns:a16="http://schemas.microsoft.com/office/drawing/2014/main" val="210606991"/>
                    </a:ext>
                  </a:extLst>
                </a:gridCol>
              </a:tblGrid>
              <a:tr h="255440">
                <a:tc>
                  <a:txBody>
                    <a:bodyPr/>
                    <a:lstStyle/>
                    <a:p>
                      <a:r>
                        <a:rPr lang="en-US" sz="1100" dirty="0"/>
                        <a:t>Age</a:t>
                      </a:r>
                    </a:p>
                  </a:txBody>
                  <a:tcPr/>
                </a:tc>
                <a:tc>
                  <a:txBody>
                    <a:bodyPr/>
                    <a:lstStyle/>
                    <a:p>
                      <a:r>
                        <a:rPr lang="en-US" sz="1100" dirty="0"/>
                        <a:t>Sex</a:t>
                      </a:r>
                    </a:p>
                  </a:txBody>
                  <a:tcPr/>
                </a:tc>
                <a:tc>
                  <a:txBody>
                    <a:bodyPr/>
                    <a:lstStyle/>
                    <a:p>
                      <a:r>
                        <a:rPr lang="en-US" sz="1100" dirty="0"/>
                        <a:t>Married</a:t>
                      </a:r>
                    </a:p>
                  </a:txBody>
                  <a:tcPr/>
                </a:tc>
                <a:tc>
                  <a:txBody>
                    <a:bodyPr/>
                    <a:lstStyle/>
                    <a:p>
                      <a:r>
                        <a:rPr lang="en-US" sz="1100" dirty="0"/>
                        <a:t>Income</a:t>
                      </a:r>
                    </a:p>
                  </a:txBody>
                  <a:tcPr/>
                </a:tc>
                <a:extLst>
                  <a:ext uri="{0D108BD9-81ED-4DB2-BD59-A6C34878D82A}">
                    <a16:rowId xmlns:a16="http://schemas.microsoft.com/office/drawing/2014/main" val="1135831688"/>
                  </a:ext>
                </a:extLst>
              </a:tr>
              <a:tr h="260170">
                <a:tc>
                  <a:txBody>
                    <a:bodyPr/>
                    <a:lstStyle/>
                    <a:p>
                      <a:r>
                        <a:rPr lang="en-US" sz="1100" dirty="0"/>
                        <a:t>50</a:t>
                      </a:r>
                    </a:p>
                  </a:txBody>
                  <a:tcPr/>
                </a:tc>
                <a:tc>
                  <a:txBody>
                    <a:bodyPr/>
                    <a:lstStyle/>
                    <a:p>
                      <a:r>
                        <a:rPr lang="en-US" sz="1100" dirty="0"/>
                        <a:t>M</a:t>
                      </a:r>
                    </a:p>
                  </a:txBody>
                  <a:tcPr/>
                </a:tc>
                <a:tc>
                  <a:txBody>
                    <a:bodyPr/>
                    <a:lstStyle/>
                    <a:p>
                      <a:r>
                        <a:rPr lang="en-US" sz="1100" dirty="0"/>
                        <a:t>N</a:t>
                      </a:r>
                    </a:p>
                  </a:txBody>
                  <a:tcPr/>
                </a:tc>
                <a:tc>
                  <a:txBody>
                    <a:bodyPr/>
                    <a:lstStyle/>
                    <a:p>
                      <a:r>
                        <a:rPr lang="en-US" sz="1100" dirty="0"/>
                        <a:t>90000</a:t>
                      </a:r>
                    </a:p>
                  </a:txBody>
                  <a:tcPr/>
                </a:tc>
                <a:extLst>
                  <a:ext uri="{0D108BD9-81ED-4DB2-BD59-A6C34878D82A}">
                    <a16:rowId xmlns:a16="http://schemas.microsoft.com/office/drawing/2014/main" val="4067436874"/>
                  </a:ext>
                </a:extLst>
              </a:tr>
              <a:tr h="260170">
                <a:tc>
                  <a:txBody>
                    <a:bodyPr/>
                    <a:lstStyle/>
                    <a:p>
                      <a:r>
                        <a:rPr lang="en-US" sz="1100" dirty="0"/>
                        <a:t>41</a:t>
                      </a:r>
                    </a:p>
                  </a:txBody>
                  <a:tcPr/>
                </a:tc>
                <a:tc>
                  <a:txBody>
                    <a:bodyPr/>
                    <a:lstStyle/>
                    <a:p>
                      <a:r>
                        <a:rPr lang="en-US" sz="1100" dirty="0"/>
                        <a:t>F</a:t>
                      </a:r>
                    </a:p>
                  </a:txBody>
                  <a:tcPr/>
                </a:tc>
                <a:tc>
                  <a:txBody>
                    <a:bodyPr/>
                    <a:lstStyle/>
                    <a:p>
                      <a:r>
                        <a:rPr lang="en-US" sz="1100" dirty="0"/>
                        <a:t>Y</a:t>
                      </a:r>
                    </a:p>
                  </a:txBody>
                  <a:tcPr/>
                </a:tc>
                <a:tc>
                  <a:txBody>
                    <a:bodyPr/>
                    <a:lstStyle/>
                    <a:p>
                      <a:r>
                        <a:rPr lang="en-US" sz="1100" dirty="0"/>
                        <a:t>90000</a:t>
                      </a:r>
                    </a:p>
                  </a:txBody>
                  <a:tcPr/>
                </a:tc>
                <a:extLst>
                  <a:ext uri="{0D108BD9-81ED-4DB2-BD59-A6C34878D82A}">
                    <a16:rowId xmlns:a16="http://schemas.microsoft.com/office/drawing/2014/main" val="15716451"/>
                  </a:ext>
                </a:extLst>
              </a:tr>
              <a:tr h="260170">
                <a:tc>
                  <a:txBody>
                    <a:bodyPr/>
                    <a:lstStyle/>
                    <a:p>
                      <a:r>
                        <a:rPr lang="en-US" sz="1100" dirty="0"/>
                        <a:t>71</a:t>
                      </a:r>
                    </a:p>
                  </a:txBody>
                  <a:tcPr/>
                </a:tc>
                <a:tc>
                  <a:txBody>
                    <a:bodyPr/>
                    <a:lstStyle/>
                    <a:p>
                      <a:r>
                        <a:rPr lang="en-US" sz="1100" dirty="0"/>
                        <a:t>M</a:t>
                      </a:r>
                    </a:p>
                  </a:txBody>
                  <a:tcPr/>
                </a:tc>
                <a:tc>
                  <a:txBody>
                    <a:bodyPr/>
                    <a:lstStyle/>
                    <a:p>
                      <a:r>
                        <a:rPr lang="en-US" sz="1100" dirty="0"/>
                        <a:t>N</a:t>
                      </a:r>
                    </a:p>
                  </a:txBody>
                  <a:tcPr/>
                </a:tc>
                <a:tc>
                  <a:txBody>
                    <a:bodyPr/>
                    <a:lstStyle/>
                    <a:p>
                      <a:r>
                        <a:rPr lang="en-US" sz="1100" dirty="0"/>
                        <a:t>120000</a:t>
                      </a:r>
                    </a:p>
                  </a:txBody>
                  <a:tcPr/>
                </a:tc>
                <a:extLst>
                  <a:ext uri="{0D108BD9-81ED-4DB2-BD59-A6C34878D82A}">
                    <a16:rowId xmlns:a16="http://schemas.microsoft.com/office/drawing/2014/main" val="4260923932"/>
                  </a:ext>
                </a:extLst>
              </a:tr>
              <a:tr h="260170">
                <a:tc>
                  <a:txBody>
                    <a:bodyPr/>
                    <a:lstStyle/>
                    <a:p>
                      <a:r>
                        <a:rPr lang="en-US" sz="1100" dirty="0"/>
                        <a:t>28</a:t>
                      </a:r>
                    </a:p>
                  </a:txBody>
                  <a:tcPr/>
                </a:tc>
                <a:tc>
                  <a:txBody>
                    <a:bodyPr/>
                    <a:lstStyle/>
                    <a:p>
                      <a:r>
                        <a:rPr lang="en-US" sz="1100" dirty="0"/>
                        <a:t>F</a:t>
                      </a:r>
                    </a:p>
                  </a:txBody>
                  <a:tcPr/>
                </a:tc>
                <a:tc>
                  <a:txBody>
                    <a:bodyPr/>
                    <a:lstStyle/>
                    <a:p>
                      <a:r>
                        <a:rPr lang="en-US" sz="1100" dirty="0"/>
                        <a:t>N</a:t>
                      </a:r>
                    </a:p>
                  </a:txBody>
                  <a:tcPr/>
                </a:tc>
                <a:tc>
                  <a:txBody>
                    <a:bodyPr/>
                    <a:lstStyle/>
                    <a:p>
                      <a:r>
                        <a:rPr lang="en-US" sz="1100" dirty="0"/>
                        <a:t>50000</a:t>
                      </a:r>
                    </a:p>
                  </a:txBody>
                  <a:tcPr/>
                </a:tc>
                <a:extLst>
                  <a:ext uri="{0D108BD9-81ED-4DB2-BD59-A6C34878D82A}">
                    <a16:rowId xmlns:a16="http://schemas.microsoft.com/office/drawing/2014/main" val="1522802650"/>
                  </a:ext>
                </a:extLst>
              </a:tr>
              <a:tr h="260170">
                <a:tc>
                  <a:txBody>
                    <a:bodyPr/>
                    <a:lstStyle/>
                    <a:p>
                      <a:r>
                        <a:rPr lang="en-US" sz="1100" dirty="0"/>
                        <a:t>60</a:t>
                      </a:r>
                    </a:p>
                  </a:txBody>
                  <a:tcPr/>
                </a:tc>
                <a:tc>
                  <a:txBody>
                    <a:bodyPr/>
                    <a:lstStyle/>
                    <a:p>
                      <a:r>
                        <a:rPr lang="en-US" sz="1100" dirty="0"/>
                        <a:t>F</a:t>
                      </a:r>
                    </a:p>
                  </a:txBody>
                  <a:tcPr/>
                </a:tc>
                <a:tc>
                  <a:txBody>
                    <a:bodyPr/>
                    <a:lstStyle/>
                    <a:p>
                      <a:r>
                        <a:rPr lang="en-US" sz="1100" dirty="0"/>
                        <a:t>Y</a:t>
                      </a:r>
                    </a:p>
                  </a:txBody>
                  <a:tcPr/>
                </a:tc>
                <a:tc>
                  <a:txBody>
                    <a:bodyPr/>
                    <a:lstStyle/>
                    <a:p>
                      <a:r>
                        <a:rPr lang="en-US" sz="1100" dirty="0"/>
                        <a:t>70000</a:t>
                      </a:r>
                    </a:p>
                  </a:txBody>
                  <a:tcPr/>
                </a:tc>
                <a:extLst>
                  <a:ext uri="{0D108BD9-81ED-4DB2-BD59-A6C34878D82A}">
                    <a16:rowId xmlns:a16="http://schemas.microsoft.com/office/drawing/2014/main" val="3020114883"/>
                  </a:ext>
                </a:extLst>
              </a:tr>
            </a:tbl>
          </a:graphicData>
        </a:graphic>
      </p:graphicFrame>
      <p:cxnSp>
        <p:nvCxnSpPr>
          <p:cNvPr id="33" name="Straight Arrow Connector 32">
            <a:extLst>
              <a:ext uri="{FF2B5EF4-FFF2-40B4-BE49-F238E27FC236}">
                <a16:creationId xmlns:a16="http://schemas.microsoft.com/office/drawing/2014/main" id="{AB06FD72-42D1-47DD-A688-B83BBF1DF603}"/>
              </a:ext>
            </a:extLst>
          </p:cNvPr>
          <p:cNvCxnSpPr>
            <a:cxnSpLocks/>
          </p:cNvCxnSpPr>
          <p:nvPr/>
        </p:nvCxnSpPr>
        <p:spPr>
          <a:xfrm>
            <a:off x="7671771" y="3513387"/>
            <a:ext cx="323825" cy="4678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150AC28F-20EB-420E-A41C-92F7DF540442}"/>
              </a:ext>
            </a:extLst>
          </p:cNvPr>
          <p:cNvCxnSpPr/>
          <p:nvPr/>
        </p:nvCxnSpPr>
        <p:spPr>
          <a:xfrm flipH="1">
            <a:off x="6794280" y="3548902"/>
            <a:ext cx="308629" cy="438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2451D5C3-7B36-4DD1-B044-20950ED51F49}"/>
              </a:ext>
            </a:extLst>
          </p:cNvPr>
          <p:cNvSpPr txBox="1"/>
          <p:nvPr/>
        </p:nvSpPr>
        <p:spPr>
          <a:xfrm>
            <a:off x="6474924" y="3574440"/>
            <a:ext cx="549872" cy="246221"/>
          </a:xfrm>
          <a:prstGeom prst="rect">
            <a:avLst/>
          </a:prstGeom>
          <a:noFill/>
        </p:spPr>
        <p:txBody>
          <a:bodyPr wrap="square" rtlCol="0">
            <a:spAutoFit/>
          </a:bodyPr>
          <a:lstStyle/>
          <a:p>
            <a:r>
              <a:rPr lang="en-US" sz="1000" dirty="0"/>
              <a:t>Yes</a:t>
            </a:r>
          </a:p>
        </p:txBody>
      </p:sp>
      <p:sp>
        <p:nvSpPr>
          <p:cNvPr id="36" name="Oval 35">
            <a:extLst>
              <a:ext uri="{FF2B5EF4-FFF2-40B4-BE49-F238E27FC236}">
                <a16:creationId xmlns:a16="http://schemas.microsoft.com/office/drawing/2014/main" id="{1FDFAF59-D733-48B3-8322-A7F5793842F8}"/>
              </a:ext>
            </a:extLst>
          </p:cNvPr>
          <p:cNvSpPr/>
          <p:nvPr/>
        </p:nvSpPr>
        <p:spPr>
          <a:xfrm>
            <a:off x="6870481" y="2914449"/>
            <a:ext cx="983320" cy="7472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Age &gt; 50</a:t>
            </a:r>
          </a:p>
        </p:txBody>
      </p:sp>
      <p:sp>
        <p:nvSpPr>
          <p:cNvPr id="37" name="TextBox 36">
            <a:extLst>
              <a:ext uri="{FF2B5EF4-FFF2-40B4-BE49-F238E27FC236}">
                <a16:creationId xmlns:a16="http://schemas.microsoft.com/office/drawing/2014/main" id="{1B8B595C-B6D1-4F0A-93D8-DC2128AF960C}"/>
              </a:ext>
            </a:extLst>
          </p:cNvPr>
          <p:cNvSpPr txBox="1"/>
          <p:nvPr/>
        </p:nvSpPr>
        <p:spPr>
          <a:xfrm>
            <a:off x="6297066" y="3969440"/>
            <a:ext cx="838200" cy="430887"/>
          </a:xfrm>
          <a:prstGeom prst="rect">
            <a:avLst/>
          </a:prstGeom>
          <a:noFill/>
        </p:spPr>
        <p:txBody>
          <a:bodyPr wrap="square" rtlCol="0">
            <a:spAutoFit/>
          </a:bodyPr>
          <a:lstStyle/>
          <a:p>
            <a:r>
              <a:rPr lang="en-US" sz="1100" dirty="0"/>
              <a:t>Income = 90000</a:t>
            </a:r>
          </a:p>
        </p:txBody>
      </p:sp>
      <p:sp>
        <p:nvSpPr>
          <p:cNvPr id="38" name="TextBox 37">
            <a:extLst>
              <a:ext uri="{FF2B5EF4-FFF2-40B4-BE49-F238E27FC236}">
                <a16:creationId xmlns:a16="http://schemas.microsoft.com/office/drawing/2014/main" id="{D5723B21-E7EB-496F-85CA-07149420C6E8}"/>
              </a:ext>
            </a:extLst>
          </p:cNvPr>
          <p:cNvSpPr txBox="1"/>
          <p:nvPr/>
        </p:nvSpPr>
        <p:spPr>
          <a:xfrm>
            <a:off x="7807414" y="3534203"/>
            <a:ext cx="549872" cy="246221"/>
          </a:xfrm>
          <a:prstGeom prst="rect">
            <a:avLst/>
          </a:prstGeom>
          <a:noFill/>
        </p:spPr>
        <p:txBody>
          <a:bodyPr wrap="square" rtlCol="0">
            <a:spAutoFit/>
          </a:bodyPr>
          <a:lstStyle/>
          <a:p>
            <a:r>
              <a:rPr lang="en-US" sz="1000" dirty="0"/>
              <a:t>No</a:t>
            </a:r>
          </a:p>
        </p:txBody>
      </p:sp>
      <p:sp>
        <p:nvSpPr>
          <p:cNvPr id="39" name="TextBox 38">
            <a:extLst>
              <a:ext uri="{FF2B5EF4-FFF2-40B4-BE49-F238E27FC236}">
                <a16:creationId xmlns:a16="http://schemas.microsoft.com/office/drawing/2014/main" id="{BC70E7E9-CBED-4D9B-94F8-2AF51284AFCD}"/>
              </a:ext>
            </a:extLst>
          </p:cNvPr>
          <p:cNvSpPr txBox="1"/>
          <p:nvPr/>
        </p:nvSpPr>
        <p:spPr>
          <a:xfrm>
            <a:off x="7663250" y="3994406"/>
            <a:ext cx="1117634" cy="430887"/>
          </a:xfrm>
          <a:prstGeom prst="rect">
            <a:avLst/>
          </a:prstGeom>
          <a:noFill/>
        </p:spPr>
        <p:txBody>
          <a:bodyPr wrap="square" rtlCol="0">
            <a:spAutoFit/>
          </a:bodyPr>
          <a:lstStyle/>
          <a:p>
            <a:r>
              <a:rPr lang="en-US" sz="1100" dirty="0"/>
              <a:t>Income = 70000</a:t>
            </a:r>
          </a:p>
        </p:txBody>
      </p:sp>
    </p:spTree>
    <p:extLst>
      <p:ext uri="{BB962C8B-B14F-4D97-AF65-F5344CB8AC3E}">
        <p14:creationId xmlns:p14="http://schemas.microsoft.com/office/powerpoint/2010/main" val="767036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F13A13-BFD7-4735-83D1-F1465D052644}"/>
              </a:ext>
            </a:extLst>
          </p:cNvPr>
          <p:cNvPicPr>
            <a:picLocks noChangeAspect="1"/>
          </p:cNvPicPr>
          <p:nvPr/>
        </p:nvPicPr>
        <p:blipFill>
          <a:blip r:embed="rId3"/>
          <a:stretch>
            <a:fillRect/>
          </a:stretch>
        </p:blipFill>
        <p:spPr>
          <a:xfrm>
            <a:off x="914400" y="1447800"/>
            <a:ext cx="7613192" cy="3152938"/>
          </a:xfrm>
          <a:prstGeom prst="rect">
            <a:avLst/>
          </a:prstGeom>
        </p:spPr>
      </p:pic>
      <p:sp>
        <p:nvSpPr>
          <p:cNvPr id="5" name="object 2">
            <a:extLst>
              <a:ext uri="{FF2B5EF4-FFF2-40B4-BE49-F238E27FC236}">
                <a16:creationId xmlns:a16="http://schemas.microsoft.com/office/drawing/2014/main" id="{51A587EC-FCBC-44A2-BE13-99CF9D27C208}"/>
              </a:ext>
            </a:extLst>
          </p:cNvPr>
          <p:cNvSpPr txBox="1">
            <a:spLocks noGrp="1"/>
          </p:cNvSpPr>
          <p:nvPr>
            <p:ph type="title"/>
          </p:nvPr>
        </p:nvSpPr>
        <p:spPr>
          <a:xfrm>
            <a:off x="535940" y="511530"/>
            <a:ext cx="7541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Appendix 2: More Decisions Trees</a:t>
            </a:r>
            <a:endParaRPr spc="-10" dirty="0">
              <a:solidFill>
                <a:srgbClr val="E35925"/>
              </a:solidFill>
            </a:endParaRPr>
          </a:p>
        </p:txBody>
      </p:sp>
      <p:sp>
        <p:nvSpPr>
          <p:cNvPr id="6" name="TextBox 5">
            <a:extLst>
              <a:ext uri="{FF2B5EF4-FFF2-40B4-BE49-F238E27FC236}">
                <a16:creationId xmlns:a16="http://schemas.microsoft.com/office/drawing/2014/main" id="{0E9419FE-68C2-4232-85C8-798C8433C974}"/>
              </a:ext>
            </a:extLst>
          </p:cNvPr>
          <p:cNvSpPr txBox="1"/>
          <p:nvPr/>
        </p:nvSpPr>
        <p:spPr>
          <a:xfrm>
            <a:off x="609600" y="4800600"/>
            <a:ext cx="8077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0 and 1 outcome variable indicate the outcome for a passenger on the Titanic. 1 = Die, 0 = survive</a:t>
            </a:r>
          </a:p>
          <a:p>
            <a:pPr marL="285750" indent="-285750">
              <a:buFont typeface="Arial" panose="020B0604020202020204" pitchFamily="34" charset="0"/>
              <a:buChar char="•"/>
            </a:pPr>
            <a:r>
              <a:rPr lang="en-US" dirty="0"/>
              <a:t>These are three decision trees with m=1 each.</a:t>
            </a:r>
          </a:p>
        </p:txBody>
      </p:sp>
    </p:spTree>
    <p:extLst>
      <p:ext uri="{BB962C8B-B14F-4D97-AF65-F5344CB8AC3E}">
        <p14:creationId xmlns:p14="http://schemas.microsoft.com/office/powerpoint/2010/main" val="204503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54970" y="0"/>
            <a:ext cx="2189029"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body" idx="1"/>
          </p:nvPr>
        </p:nvSpPr>
        <p:spPr>
          <a:xfrm>
            <a:off x="554227" y="1737677"/>
            <a:ext cx="6211570" cy="2244845"/>
          </a:xfrm>
          <a:prstGeom prst="rect">
            <a:avLst/>
          </a:prstGeom>
        </p:spPr>
        <p:txBody>
          <a:bodyPr vert="horz" wrap="square" lIns="0" tIns="201295" rIns="0" bIns="0" rtlCol="0">
            <a:spAutoFit/>
          </a:bodyPr>
          <a:lstStyle/>
          <a:p>
            <a:pPr marL="584200" indent="-571500">
              <a:lnSpc>
                <a:spcPct val="100000"/>
              </a:lnSpc>
              <a:spcBef>
                <a:spcPts val="2160"/>
              </a:spcBef>
              <a:buFont typeface="+mj-lt"/>
              <a:buAutoNum type="romanUcPeriod"/>
              <a:tabLst>
                <a:tab pos="583565" algn="l"/>
                <a:tab pos="584200" algn="l"/>
              </a:tabLst>
            </a:pPr>
            <a:r>
              <a:rPr lang="en-US" sz="3200" spc="-15" dirty="0">
                <a:solidFill>
                  <a:srgbClr val="E35925"/>
                </a:solidFill>
              </a:rPr>
              <a:t>Machine Learning Overview</a:t>
            </a:r>
          </a:p>
          <a:p>
            <a:pPr marL="584200" indent="-571500">
              <a:lnSpc>
                <a:spcPct val="100000"/>
              </a:lnSpc>
              <a:spcBef>
                <a:spcPts val="2160"/>
              </a:spcBef>
              <a:buFont typeface="+mj-lt"/>
              <a:buAutoNum type="romanUcPeriod"/>
              <a:tabLst>
                <a:tab pos="583565" algn="l"/>
                <a:tab pos="584200" algn="l"/>
              </a:tabLst>
            </a:pPr>
            <a:r>
              <a:rPr lang="en-US" sz="3200" spc="-15" dirty="0">
                <a:solidFill>
                  <a:schemeClr val="tx1"/>
                </a:solidFill>
              </a:rPr>
              <a:t>Random Forests</a:t>
            </a:r>
            <a:endParaRPr lang="en-US" sz="3200" dirty="0">
              <a:solidFill>
                <a:schemeClr val="tx1"/>
              </a:solidFill>
            </a:endParaRPr>
          </a:p>
          <a:p>
            <a:pPr marL="584200" indent="-571500">
              <a:lnSpc>
                <a:spcPct val="100000"/>
              </a:lnSpc>
              <a:spcBef>
                <a:spcPts val="2160"/>
              </a:spcBef>
              <a:buAutoNum type="romanUcPeriod" startAt="3"/>
              <a:tabLst>
                <a:tab pos="583565" algn="l"/>
                <a:tab pos="584200" algn="l"/>
              </a:tabLst>
            </a:pPr>
            <a:r>
              <a:rPr lang="en-US" sz="3200" dirty="0"/>
              <a:t>Exercise</a:t>
            </a:r>
            <a:endParaRPr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8303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Why use Machine Learning?</a:t>
            </a:r>
            <a:endParaRPr spc="-10" dirty="0">
              <a:solidFill>
                <a:srgbClr val="E35925"/>
              </a:solidFill>
            </a:endParaRPr>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7" y="6479589"/>
            <a:ext cx="10287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3</a:t>
            </a:r>
            <a:endParaRPr sz="1100" dirty="0">
              <a:latin typeface="Century Gothic"/>
              <a:cs typeface="Century Gothic"/>
            </a:endParaRPr>
          </a:p>
        </p:txBody>
      </p:sp>
      <mc:AlternateContent xmlns:mc="http://schemas.openxmlformats.org/markup-compatibility/2006">
        <mc:Choice xmlns:a14="http://schemas.microsoft.com/office/drawing/2010/main" Requires="a14">
          <p:sp>
            <p:nvSpPr>
              <p:cNvPr id="6" name="object 3">
                <a:extLst>
                  <a:ext uri="{FF2B5EF4-FFF2-40B4-BE49-F238E27FC236}">
                    <a16:creationId xmlns:a16="http://schemas.microsoft.com/office/drawing/2014/main" id="{46DE5E21-5482-44E8-9AF0-706C2CAB16F3}"/>
                  </a:ext>
                </a:extLst>
              </p:cNvPr>
              <p:cNvSpPr txBox="1"/>
              <p:nvPr/>
            </p:nvSpPr>
            <p:spPr>
              <a:xfrm>
                <a:off x="535938" y="1524000"/>
                <a:ext cx="8150860" cy="4350293"/>
              </a:xfrm>
              <a:prstGeom prst="rect">
                <a:avLst/>
              </a:prstGeom>
            </p:spPr>
            <p:txBody>
              <a:bodyPr vert="horz" wrap="square" lIns="0" tIns="161290" rIns="0" bIns="0" rtlCol="0">
                <a:spAutoFit/>
              </a:bodyPr>
              <a:lstStyle/>
              <a:p>
                <a:endParaRPr lang="en-US" dirty="0"/>
              </a:p>
              <a:p>
                <a:pPr marL="285750" indent="-285750">
                  <a:buFont typeface="Arial" panose="020B0604020202020204" pitchFamily="34" charset="0"/>
                  <a:buChar char="•"/>
                </a:pPr>
                <a:r>
                  <a:rPr lang="en-US" dirty="0"/>
                  <a:t>We have access to datasets that are both novel in characteristics and large in size. </a:t>
                </a:r>
              </a:p>
              <a:p>
                <a:endParaRPr lang="en-US" dirty="0"/>
              </a:p>
              <a:p>
                <a:pPr marL="285750" indent="-285750">
                  <a:buFont typeface="Arial" panose="020B0604020202020204" pitchFamily="34" charset="0"/>
                  <a:buChar char="•"/>
                </a:pPr>
                <a:r>
                  <a:rPr lang="en-US" dirty="0"/>
                  <a:t>Machine learning allows us to make predictions using flexible functional forms using many predictors (like decision trees, random forests </a:t>
                </a:r>
                <a:r>
                  <a:rPr lang="en-US" dirty="0" err="1"/>
                  <a:t>etc</a:t>
                </a:r>
                <a:r>
                  <a:rPr lang="en-US" dirty="0"/>
                  <a:t>)</a:t>
                </a:r>
              </a:p>
              <a:p>
                <a:endParaRPr lang="en-US" dirty="0"/>
              </a:p>
              <a:p>
                <a:pPr marL="285750" indent="-285750">
                  <a:buFont typeface="Arial" panose="020B0604020202020204" pitchFamily="34" charset="0"/>
                  <a:buChar char="•"/>
                </a:pPr>
                <a:r>
                  <a:rPr lang="en-US" dirty="0"/>
                  <a:t>However, the increase in the number of predictors can cause overfitting i.e. our model may fit the training dataset well but perform poorly on new dataset. </a:t>
                </a:r>
              </a:p>
              <a:p>
                <a:pPr marL="285750" indent="-285750">
                  <a:buFont typeface="Arial" panose="020B0604020202020204" pitchFamily="34" charset="0"/>
                  <a:buChar char="•"/>
                </a:pPr>
                <a:endParaRPr lang="en-US" dirty="0">
                  <a:solidFill>
                    <a:srgbClr val="2FAA9F"/>
                  </a:solidFill>
                </a:endParaRPr>
              </a:p>
              <a:p>
                <a:pPr marL="285750" indent="-285750">
                  <a:buFont typeface="Arial" panose="020B0604020202020204" pitchFamily="34" charset="0"/>
                  <a:buChar char="•"/>
                </a:pPr>
                <a:r>
                  <a:rPr lang="en-US" dirty="0"/>
                  <a:t>Most machine learning algorithms revolve around prediction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r>
                          <a:rPr lang="en-US" b="0" i="1" smtClean="0">
                            <a:latin typeface="Cambria Math" panose="02040503050406030204" pitchFamily="18" charset="0"/>
                          </a:rPr>
                          <m:t>)</m:t>
                        </m:r>
                      </m:e>
                    </m:acc>
                  </m:oMath>
                </a14:m>
                <a:r>
                  <a:rPr lang="en-US" dirty="0"/>
                  <a:t> and not parameter estimation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e>
                    </m:acc>
                  </m:oMath>
                </a14:m>
                <a:endParaRPr lang="en-US" dirty="0"/>
              </a:p>
              <a:p>
                <a:r>
                  <a:rPr lang="en-US" dirty="0">
                    <a:solidFill>
                      <a:srgbClr val="2FAA9F"/>
                    </a:solidFill>
                  </a:rPr>
                  <a:t> </a:t>
                </a:r>
              </a:p>
            </p:txBody>
          </p:sp>
        </mc:Choice>
        <mc:Fallback>
          <p:sp>
            <p:nvSpPr>
              <p:cNvPr id="6" name="object 3">
                <a:extLst>
                  <a:ext uri="{FF2B5EF4-FFF2-40B4-BE49-F238E27FC236}">
                    <a16:creationId xmlns:a16="http://schemas.microsoft.com/office/drawing/2014/main" id="{46DE5E21-5482-44E8-9AF0-706C2CAB16F3}"/>
                  </a:ext>
                </a:extLst>
              </p:cNvPr>
              <p:cNvSpPr txBox="1">
                <a:spLocks noRot="1" noChangeAspect="1" noMove="1" noResize="1" noEditPoints="1" noAdjustHandles="1" noChangeArrowheads="1" noChangeShapeType="1" noTextEdit="1"/>
              </p:cNvSpPr>
              <p:nvPr/>
            </p:nvSpPr>
            <p:spPr>
              <a:xfrm>
                <a:off x="535938" y="1524000"/>
                <a:ext cx="8150860" cy="4350293"/>
              </a:xfrm>
              <a:prstGeom prst="rect">
                <a:avLst/>
              </a:prstGeom>
              <a:blipFill>
                <a:blip r:embed="rId3"/>
                <a:stretch>
                  <a:fillRect l="-1645" r="-1645"/>
                </a:stretch>
              </a:blipFill>
            </p:spPr>
            <p:txBody>
              <a:bodyPr/>
              <a:lstStyle/>
              <a:p>
                <a:r>
                  <a:rPr lang="en-US">
                    <a:noFill/>
                  </a:rPr>
                  <a:t> </a:t>
                </a:r>
              </a:p>
            </p:txBody>
          </p:sp>
        </mc:Fallback>
      </mc:AlternateContent>
    </p:spTree>
    <p:extLst>
      <p:ext uri="{BB962C8B-B14F-4D97-AF65-F5344CB8AC3E}">
        <p14:creationId xmlns:p14="http://schemas.microsoft.com/office/powerpoint/2010/main" val="327936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54970" y="0"/>
            <a:ext cx="2189029"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body" idx="1"/>
          </p:nvPr>
        </p:nvSpPr>
        <p:spPr>
          <a:xfrm>
            <a:off x="554227" y="1737677"/>
            <a:ext cx="6211570" cy="2244845"/>
          </a:xfrm>
          <a:prstGeom prst="rect">
            <a:avLst/>
          </a:prstGeom>
        </p:spPr>
        <p:txBody>
          <a:bodyPr vert="horz" wrap="square" lIns="0" tIns="201295" rIns="0" bIns="0" rtlCol="0">
            <a:spAutoFit/>
          </a:bodyPr>
          <a:lstStyle/>
          <a:p>
            <a:pPr marL="584200" indent="-571500">
              <a:lnSpc>
                <a:spcPct val="100000"/>
              </a:lnSpc>
              <a:spcBef>
                <a:spcPts val="2160"/>
              </a:spcBef>
              <a:buFont typeface="+mj-lt"/>
              <a:buAutoNum type="romanUcPeriod"/>
              <a:tabLst>
                <a:tab pos="583565" algn="l"/>
                <a:tab pos="584200" algn="l"/>
              </a:tabLst>
            </a:pPr>
            <a:r>
              <a:rPr lang="en-US" sz="3200" spc="-15" dirty="0">
                <a:solidFill>
                  <a:schemeClr val="tx1"/>
                </a:solidFill>
              </a:rPr>
              <a:t>Machine Learning Overview</a:t>
            </a:r>
          </a:p>
          <a:p>
            <a:pPr marL="584200" indent="-571500">
              <a:lnSpc>
                <a:spcPct val="100000"/>
              </a:lnSpc>
              <a:spcBef>
                <a:spcPts val="2160"/>
              </a:spcBef>
              <a:buFont typeface="+mj-lt"/>
              <a:buAutoNum type="romanUcPeriod"/>
              <a:tabLst>
                <a:tab pos="583565" algn="l"/>
                <a:tab pos="584200" algn="l"/>
              </a:tabLst>
            </a:pPr>
            <a:r>
              <a:rPr lang="en-US" sz="3200" spc="-15" dirty="0">
                <a:solidFill>
                  <a:srgbClr val="E35925"/>
                </a:solidFill>
              </a:rPr>
              <a:t>Random Forests</a:t>
            </a:r>
          </a:p>
          <a:p>
            <a:pPr marL="584200" indent="-571500">
              <a:lnSpc>
                <a:spcPct val="100000"/>
              </a:lnSpc>
              <a:spcBef>
                <a:spcPts val="2160"/>
              </a:spcBef>
              <a:buAutoNum type="romanUcPeriod" startAt="3"/>
              <a:tabLst>
                <a:tab pos="583565" algn="l"/>
                <a:tab pos="584200" algn="l"/>
              </a:tabLst>
            </a:pPr>
            <a:r>
              <a:rPr lang="en-US" sz="3200" dirty="0"/>
              <a:t>Exercise</a:t>
            </a:r>
            <a:endParaRPr sz="3200" dirty="0"/>
          </a:p>
        </p:txBody>
      </p:sp>
    </p:spTree>
    <p:extLst>
      <p:ext uri="{BB962C8B-B14F-4D97-AF65-F5344CB8AC3E}">
        <p14:creationId xmlns:p14="http://schemas.microsoft.com/office/powerpoint/2010/main" val="268120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8303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Random Forests</a:t>
            </a:r>
            <a:endParaRPr spc="-10" dirty="0">
              <a:solidFill>
                <a:srgbClr val="E35925"/>
              </a:solidFill>
            </a:endParaRPr>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7" y="6479589"/>
            <a:ext cx="10287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5</a:t>
            </a:r>
            <a:endParaRPr sz="1100" dirty="0">
              <a:latin typeface="Century Gothic"/>
              <a:cs typeface="Century Gothic"/>
            </a:endParaRPr>
          </a:p>
        </p:txBody>
      </p:sp>
      <p:sp>
        <p:nvSpPr>
          <p:cNvPr id="6" name="object 3">
            <a:extLst>
              <a:ext uri="{FF2B5EF4-FFF2-40B4-BE49-F238E27FC236}">
                <a16:creationId xmlns:a16="http://schemas.microsoft.com/office/drawing/2014/main" id="{46DE5E21-5482-44E8-9AF0-706C2CAB16F3}"/>
              </a:ext>
            </a:extLst>
          </p:cNvPr>
          <p:cNvSpPr txBox="1"/>
          <p:nvPr/>
        </p:nvSpPr>
        <p:spPr>
          <a:xfrm>
            <a:off x="535938" y="1524000"/>
            <a:ext cx="8150860" cy="4317849"/>
          </a:xfrm>
          <a:prstGeom prst="rect">
            <a:avLst/>
          </a:prstGeom>
        </p:spPr>
        <p:txBody>
          <a:bodyPr vert="horz" wrap="square" lIns="0" tIns="161290" rIns="0" bIns="0" rtlCol="0">
            <a:spAutoFit/>
          </a:bodyPr>
          <a:lstStyle/>
          <a:p>
            <a:pPr marL="285750" indent="-285750">
              <a:buFont typeface="Arial" panose="020B0604020202020204" pitchFamily="34" charset="0"/>
              <a:buChar char="•"/>
            </a:pPr>
            <a:r>
              <a:rPr lang="en-US" dirty="0"/>
              <a:t>We can use the random forests for regression and classification (binomial or multi-class)</a:t>
            </a:r>
          </a:p>
          <a:p>
            <a:endParaRPr lang="en-US" dirty="0"/>
          </a:p>
          <a:p>
            <a:pPr marL="285750" indent="-285750">
              <a:buFont typeface="Arial" panose="020B0604020202020204" pitchFamily="34" charset="0"/>
              <a:buChar char="•"/>
            </a:pPr>
            <a:r>
              <a:rPr lang="en-US" dirty="0"/>
              <a:t>The random forest algorithm </a:t>
            </a:r>
            <a:r>
              <a:rPr lang="en-US" dirty="0">
                <a:solidFill>
                  <a:srgbClr val="2FAA9F"/>
                </a:solidFill>
              </a:rPr>
              <a:t>aggregates</a:t>
            </a:r>
            <a:r>
              <a:rPr lang="en-US" dirty="0"/>
              <a:t> the predictions from multiple </a:t>
            </a:r>
            <a:r>
              <a:rPr lang="en-US" dirty="0">
                <a:solidFill>
                  <a:srgbClr val="2FAA9F"/>
                </a:solidFill>
              </a:rPr>
              <a:t>decision trees </a:t>
            </a:r>
            <a:r>
              <a:rPr lang="en-US" dirty="0"/>
              <a:t>on </a:t>
            </a:r>
            <a:r>
              <a:rPr lang="en-US" dirty="0">
                <a:solidFill>
                  <a:srgbClr val="2FAA9F"/>
                </a:solidFill>
              </a:rPr>
              <a:t>sub-samples </a:t>
            </a:r>
            <a:r>
              <a:rPr lang="en-US" dirty="0"/>
              <a:t>from the</a:t>
            </a:r>
            <a:r>
              <a:rPr lang="en-US" dirty="0">
                <a:solidFill>
                  <a:srgbClr val="2FAA9F"/>
                </a:solidFill>
              </a:rPr>
              <a:t> training dataset</a:t>
            </a:r>
          </a:p>
          <a:p>
            <a:pPr marL="285750" indent="-285750">
              <a:buFont typeface="Arial" panose="020B0604020202020204" pitchFamily="34" charset="0"/>
              <a:buChar char="•"/>
            </a:pPr>
            <a:endParaRPr lang="en-US" dirty="0">
              <a:solidFill>
                <a:srgbClr val="2FAA9F"/>
              </a:solidFill>
            </a:endParaRPr>
          </a:p>
          <a:p>
            <a:pPr marL="800100" lvl="1" indent="-342900">
              <a:buFont typeface="+mj-lt"/>
              <a:buAutoNum type="arabicPeriod"/>
            </a:pPr>
            <a:r>
              <a:rPr lang="en-US" dirty="0"/>
              <a:t>Randomly split the original dataset into a training and validation datasets</a:t>
            </a:r>
          </a:p>
          <a:p>
            <a:pPr marL="800100" lvl="1" indent="-342900">
              <a:buFont typeface="+mj-lt"/>
              <a:buAutoNum type="arabicPeriod"/>
            </a:pPr>
            <a:r>
              <a:rPr lang="en-US" dirty="0"/>
              <a:t>Repeatedly sub-sample the training dataset (bootstrapping)</a:t>
            </a:r>
          </a:p>
          <a:p>
            <a:pPr marL="800100" lvl="1" indent="-342900">
              <a:buFont typeface="+mj-lt"/>
              <a:buAutoNum type="arabicPeriod"/>
            </a:pPr>
            <a:r>
              <a:rPr lang="en-US" dirty="0"/>
              <a:t>One decision tree is made per bootstrapped sample</a:t>
            </a:r>
          </a:p>
          <a:p>
            <a:pPr marL="800100" lvl="1" indent="-342900">
              <a:buFont typeface="+mj-lt"/>
              <a:buAutoNum type="arabicPeriod"/>
            </a:pPr>
            <a:r>
              <a:rPr lang="en-US" dirty="0"/>
              <a:t>The results from the many decision trees are then aggregated for predictions on a new sample</a:t>
            </a:r>
          </a:p>
          <a:p>
            <a:pPr marL="800100" lvl="1" indent="-342900">
              <a:buFont typeface="+mj-lt"/>
              <a:buAutoNum type="arabicPeriod"/>
            </a:pPr>
            <a:endParaRPr lang="en-US" dirty="0"/>
          </a:p>
          <a:p>
            <a:endParaRPr lang="en-US" dirty="0">
              <a:solidFill>
                <a:srgbClr val="2FAA9F"/>
              </a:solidFill>
            </a:endParaRPr>
          </a:p>
          <a:p>
            <a:endParaRPr lang="en-US" dirty="0">
              <a:solidFill>
                <a:srgbClr val="2FAA9F"/>
              </a:solidFill>
            </a:endParaRPr>
          </a:p>
        </p:txBody>
      </p:sp>
    </p:spTree>
    <p:extLst>
      <p:ext uri="{BB962C8B-B14F-4D97-AF65-F5344CB8AC3E}">
        <p14:creationId xmlns:p14="http://schemas.microsoft.com/office/powerpoint/2010/main" val="344586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67030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1. Training and Validation Dataset</a:t>
            </a:r>
            <a:endParaRPr spc="-10" dirty="0">
              <a:solidFill>
                <a:srgbClr val="E35925"/>
              </a:solidFill>
            </a:endParaRPr>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7" y="6479589"/>
            <a:ext cx="10287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6</a:t>
            </a:r>
            <a:endParaRPr sz="1100" dirty="0">
              <a:latin typeface="Century Gothic"/>
              <a:cs typeface="Century Gothic"/>
            </a:endParaRPr>
          </a:p>
        </p:txBody>
      </p:sp>
      <p:sp>
        <p:nvSpPr>
          <p:cNvPr id="6" name="object 3">
            <a:extLst>
              <a:ext uri="{FF2B5EF4-FFF2-40B4-BE49-F238E27FC236}">
                <a16:creationId xmlns:a16="http://schemas.microsoft.com/office/drawing/2014/main" id="{46DE5E21-5482-44E8-9AF0-706C2CAB16F3}"/>
              </a:ext>
            </a:extLst>
          </p:cNvPr>
          <p:cNvSpPr txBox="1"/>
          <p:nvPr/>
        </p:nvSpPr>
        <p:spPr>
          <a:xfrm>
            <a:off x="496570" y="1447800"/>
            <a:ext cx="8150860" cy="2101857"/>
          </a:xfrm>
          <a:prstGeom prst="rect">
            <a:avLst/>
          </a:prstGeom>
        </p:spPr>
        <p:txBody>
          <a:bodyPr vert="horz" wrap="square" lIns="0" tIns="161290" rIns="0" bIns="0" rtlCol="0">
            <a:spAutoFit/>
          </a:bodyPr>
          <a:lstStyle/>
          <a:p>
            <a:pPr marL="285750" indent="-285750">
              <a:buFont typeface="Arial" panose="020B0604020202020204" pitchFamily="34" charset="0"/>
              <a:buChar char="•"/>
            </a:pPr>
            <a:r>
              <a:rPr lang="en-US" dirty="0"/>
              <a:t>We first divide our original dataset into a training and validation dataset. </a:t>
            </a:r>
          </a:p>
          <a:p>
            <a:pPr marL="285750" indent="-285750">
              <a:buFont typeface="Arial" panose="020B0604020202020204" pitchFamily="34" charset="0"/>
              <a:buChar char="•"/>
            </a:pPr>
            <a:r>
              <a:rPr lang="en-US" dirty="0">
                <a:solidFill>
                  <a:srgbClr val="2FAA9F"/>
                </a:solidFill>
              </a:rPr>
              <a:t>Training dataset </a:t>
            </a:r>
            <a:r>
              <a:rPr lang="en-US" dirty="0"/>
              <a:t>is used to “estimate” the random forest. The next steps of the algorithm are performed on the training dataset. </a:t>
            </a:r>
          </a:p>
          <a:p>
            <a:pPr marL="285750" indent="-285750">
              <a:buFont typeface="Arial" panose="020B0604020202020204" pitchFamily="34" charset="0"/>
              <a:buChar char="•"/>
            </a:pPr>
            <a:r>
              <a:rPr lang="en-US" dirty="0"/>
              <a:t>The random forest is then used to predict the dependent variable in the </a:t>
            </a:r>
            <a:r>
              <a:rPr lang="en-US" dirty="0">
                <a:solidFill>
                  <a:srgbClr val="2FAA9F"/>
                </a:solidFill>
              </a:rPr>
              <a:t>validation dataset</a:t>
            </a:r>
            <a:r>
              <a:rPr lang="en-US" dirty="0"/>
              <a:t>. Since we know the actual values, we can estimate the error rate on data outside the training dataset. </a:t>
            </a:r>
          </a:p>
        </p:txBody>
      </p:sp>
      <p:graphicFrame>
        <p:nvGraphicFramePr>
          <p:cNvPr id="3" name="Table 2">
            <a:extLst>
              <a:ext uri="{FF2B5EF4-FFF2-40B4-BE49-F238E27FC236}">
                <a16:creationId xmlns:a16="http://schemas.microsoft.com/office/drawing/2014/main" id="{B9770C5B-C24C-4D75-8E8E-06641B4D4232}"/>
              </a:ext>
            </a:extLst>
          </p:cNvPr>
          <p:cNvGraphicFramePr>
            <a:graphicFrameLocks noGrp="1"/>
          </p:cNvGraphicFramePr>
          <p:nvPr>
            <p:extLst>
              <p:ext uri="{D42A27DB-BD31-4B8C-83A1-F6EECF244321}">
                <p14:modId xmlns:p14="http://schemas.microsoft.com/office/powerpoint/2010/main" val="1368382477"/>
              </p:ext>
            </p:extLst>
          </p:nvPr>
        </p:nvGraphicFramePr>
        <p:xfrm>
          <a:off x="762000" y="4100617"/>
          <a:ext cx="2478405" cy="2161422"/>
        </p:xfrm>
        <a:graphic>
          <a:graphicData uri="http://schemas.openxmlformats.org/drawingml/2006/table">
            <a:tbl>
              <a:tblPr firstRow="1" bandRow="1">
                <a:tableStyleId>{5C22544A-7EE6-4342-B048-85BDC9FD1C3A}</a:tableStyleId>
              </a:tblPr>
              <a:tblGrid>
                <a:gridCol w="535305">
                  <a:extLst>
                    <a:ext uri="{9D8B030D-6E8A-4147-A177-3AD203B41FA5}">
                      <a16:colId xmlns:a16="http://schemas.microsoft.com/office/drawing/2014/main" val="3851480714"/>
                    </a:ext>
                  </a:extLst>
                </a:gridCol>
                <a:gridCol w="647700">
                  <a:extLst>
                    <a:ext uri="{9D8B030D-6E8A-4147-A177-3AD203B41FA5}">
                      <a16:colId xmlns:a16="http://schemas.microsoft.com/office/drawing/2014/main" val="1443706178"/>
                    </a:ext>
                  </a:extLst>
                </a:gridCol>
                <a:gridCol w="647700">
                  <a:extLst>
                    <a:ext uri="{9D8B030D-6E8A-4147-A177-3AD203B41FA5}">
                      <a16:colId xmlns:a16="http://schemas.microsoft.com/office/drawing/2014/main" val="2452258344"/>
                    </a:ext>
                  </a:extLst>
                </a:gridCol>
                <a:gridCol w="647700">
                  <a:extLst>
                    <a:ext uri="{9D8B030D-6E8A-4147-A177-3AD203B41FA5}">
                      <a16:colId xmlns:a16="http://schemas.microsoft.com/office/drawing/2014/main" val="615907832"/>
                    </a:ext>
                  </a:extLst>
                </a:gridCol>
              </a:tblGrid>
              <a:tr h="332622">
                <a:tc>
                  <a:txBody>
                    <a:bodyPr/>
                    <a:lstStyle/>
                    <a:p>
                      <a:r>
                        <a:rPr lang="en-US" sz="1000" dirty="0"/>
                        <a:t>Age</a:t>
                      </a:r>
                      <a:endParaRPr lang="en-US" sz="1200" dirty="0"/>
                    </a:p>
                  </a:txBody>
                  <a:tcPr/>
                </a:tc>
                <a:tc>
                  <a:txBody>
                    <a:bodyPr/>
                    <a:lstStyle/>
                    <a:p>
                      <a:r>
                        <a:rPr lang="en-US" sz="900" dirty="0"/>
                        <a:t>Income</a:t>
                      </a:r>
                    </a:p>
                  </a:txBody>
                  <a:tcPr/>
                </a:tc>
                <a:tc>
                  <a:txBody>
                    <a:bodyPr/>
                    <a:lstStyle/>
                    <a:p>
                      <a:r>
                        <a:rPr lang="en-US" sz="1050" dirty="0"/>
                        <a:t>Sex</a:t>
                      </a:r>
                      <a:endParaRPr lang="en-US" dirty="0"/>
                    </a:p>
                  </a:txBody>
                  <a:tcPr/>
                </a:tc>
                <a:tc>
                  <a:txBody>
                    <a:bodyPr/>
                    <a:lstStyle/>
                    <a:p>
                      <a:r>
                        <a:rPr lang="en-US" sz="900" dirty="0"/>
                        <a:t>Married</a:t>
                      </a:r>
                    </a:p>
                  </a:txBody>
                  <a:tcPr/>
                </a:tc>
                <a:extLst>
                  <a:ext uri="{0D108BD9-81ED-4DB2-BD59-A6C34878D82A}">
                    <a16:rowId xmlns:a16="http://schemas.microsoft.com/office/drawing/2014/main" val="3409778078"/>
                  </a:ext>
                </a:extLst>
              </a:tr>
              <a:tr h="33262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0303317"/>
                  </a:ext>
                </a:extLst>
              </a:tr>
              <a:tr h="332622">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47847848"/>
                  </a:ext>
                </a:extLst>
              </a:tr>
              <a:tr h="33262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6155079"/>
                  </a:ext>
                </a:extLst>
              </a:tr>
              <a:tr h="33262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023069"/>
                  </a:ext>
                </a:extLst>
              </a:tr>
              <a:tr h="33262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53846687"/>
                  </a:ext>
                </a:extLst>
              </a:tr>
            </a:tbl>
          </a:graphicData>
        </a:graphic>
      </p:graphicFrame>
      <p:graphicFrame>
        <p:nvGraphicFramePr>
          <p:cNvPr id="9" name="Table 8">
            <a:extLst>
              <a:ext uri="{FF2B5EF4-FFF2-40B4-BE49-F238E27FC236}">
                <a16:creationId xmlns:a16="http://schemas.microsoft.com/office/drawing/2014/main" id="{3B8ADF59-AC2D-486E-A9D5-746B927039C3}"/>
              </a:ext>
            </a:extLst>
          </p:cNvPr>
          <p:cNvGraphicFramePr>
            <a:graphicFrameLocks noGrp="1"/>
          </p:cNvGraphicFramePr>
          <p:nvPr>
            <p:extLst>
              <p:ext uri="{D42A27DB-BD31-4B8C-83A1-F6EECF244321}">
                <p14:modId xmlns:p14="http://schemas.microsoft.com/office/powerpoint/2010/main" val="959997352"/>
              </p:ext>
            </p:extLst>
          </p:nvPr>
        </p:nvGraphicFramePr>
        <p:xfrm>
          <a:off x="5408141" y="3759964"/>
          <a:ext cx="2834466" cy="1325880"/>
        </p:xfrm>
        <a:graphic>
          <a:graphicData uri="http://schemas.openxmlformats.org/drawingml/2006/table">
            <a:tbl>
              <a:tblPr firstRow="1" bandRow="1">
                <a:tableStyleId>{5C22544A-7EE6-4342-B048-85BDC9FD1C3A}</a:tableStyleId>
              </a:tblPr>
              <a:tblGrid>
                <a:gridCol w="701571">
                  <a:extLst>
                    <a:ext uri="{9D8B030D-6E8A-4147-A177-3AD203B41FA5}">
                      <a16:colId xmlns:a16="http://schemas.microsoft.com/office/drawing/2014/main" val="1950905522"/>
                    </a:ext>
                  </a:extLst>
                </a:gridCol>
                <a:gridCol w="710965">
                  <a:extLst>
                    <a:ext uri="{9D8B030D-6E8A-4147-A177-3AD203B41FA5}">
                      <a16:colId xmlns:a16="http://schemas.microsoft.com/office/drawing/2014/main" val="927150359"/>
                    </a:ext>
                  </a:extLst>
                </a:gridCol>
                <a:gridCol w="710965">
                  <a:extLst>
                    <a:ext uri="{9D8B030D-6E8A-4147-A177-3AD203B41FA5}">
                      <a16:colId xmlns:a16="http://schemas.microsoft.com/office/drawing/2014/main" val="2722805366"/>
                    </a:ext>
                  </a:extLst>
                </a:gridCol>
                <a:gridCol w="710965">
                  <a:extLst>
                    <a:ext uri="{9D8B030D-6E8A-4147-A177-3AD203B41FA5}">
                      <a16:colId xmlns:a16="http://schemas.microsoft.com/office/drawing/2014/main" val="3501840477"/>
                    </a:ext>
                  </a:extLst>
                </a:gridCol>
              </a:tblGrid>
              <a:tr h="192558">
                <a:tc>
                  <a:txBody>
                    <a:bodyPr/>
                    <a:lstStyle/>
                    <a:p>
                      <a:r>
                        <a:rPr lang="en-US" sz="900" dirty="0"/>
                        <a:t>Age</a:t>
                      </a:r>
                    </a:p>
                  </a:txBody>
                  <a:tcPr/>
                </a:tc>
                <a:tc>
                  <a:txBody>
                    <a:bodyPr/>
                    <a:lstStyle/>
                    <a:p>
                      <a:r>
                        <a:rPr lang="en-US" sz="900" dirty="0"/>
                        <a:t>Income</a:t>
                      </a:r>
                    </a:p>
                  </a:txBody>
                  <a:tcPr/>
                </a:tc>
                <a:tc>
                  <a:txBody>
                    <a:bodyPr/>
                    <a:lstStyle/>
                    <a:p>
                      <a:r>
                        <a:rPr lang="en-US" sz="900" dirty="0"/>
                        <a:t>Sex</a:t>
                      </a:r>
                    </a:p>
                  </a:txBody>
                  <a:tcPr/>
                </a:tc>
                <a:tc>
                  <a:txBody>
                    <a:bodyPr/>
                    <a:lstStyle/>
                    <a:p>
                      <a:r>
                        <a:rPr lang="en-US" sz="900" dirty="0"/>
                        <a:t>Married</a:t>
                      </a:r>
                    </a:p>
                  </a:txBody>
                  <a:tcPr/>
                </a:tc>
                <a:extLst>
                  <a:ext uri="{0D108BD9-81ED-4DB2-BD59-A6C34878D82A}">
                    <a16:rowId xmlns:a16="http://schemas.microsoft.com/office/drawing/2014/main" val="193166956"/>
                  </a:ext>
                </a:extLst>
              </a:tr>
              <a:tr h="30809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34606732"/>
                  </a:ext>
                </a:extLst>
              </a:tr>
              <a:tr h="3080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797642649"/>
                  </a:ext>
                </a:extLst>
              </a:tr>
              <a:tr h="3080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64176002"/>
                  </a:ext>
                </a:extLst>
              </a:tr>
            </a:tbl>
          </a:graphicData>
        </a:graphic>
      </p:graphicFrame>
      <p:sp>
        <p:nvSpPr>
          <p:cNvPr id="10" name="TextBox 9">
            <a:extLst>
              <a:ext uri="{FF2B5EF4-FFF2-40B4-BE49-F238E27FC236}">
                <a16:creationId xmlns:a16="http://schemas.microsoft.com/office/drawing/2014/main" id="{7142A21A-B994-42D7-89B0-9AEA79D58CE6}"/>
              </a:ext>
            </a:extLst>
          </p:cNvPr>
          <p:cNvSpPr txBox="1"/>
          <p:nvPr/>
        </p:nvSpPr>
        <p:spPr>
          <a:xfrm>
            <a:off x="1124902" y="3767207"/>
            <a:ext cx="1752600" cy="307777"/>
          </a:xfrm>
          <a:prstGeom prst="rect">
            <a:avLst/>
          </a:prstGeom>
          <a:noFill/>
        </p:spPr>
        <p:txBody>
          <a:bodyPr wrap="square" rtlCol="0">
            <a:spAutoFit/>
          </a:bodyPr>
          <a:lstStyle/>
          <a:p>
            <a:r>
              <a:rPr lang="en-US" sz="1400" dirty="0"/>
              <a:t>Original dataset</a:t>
            </a:r>
          </a:p>
        </p:txBody>
      </p:sp>
      <p:sp>
        <p:nvSpPr>
          <p:cNvPr id="11" name="TextBox 10">
            <a:extLst>
              <a:ext uri="{FF2B5EF4-FFF2-40B4-BE49-F238E27FC236}">
                <a16:creationId xmlns:a16="http://schemas.microsoft.com/office/drawing/2014/main" id="{85E62DA5-0363-46D8-B757-3058DF0785AE}"/>
              </a:ext>
            </a:extLst>
          </p:cNvPr>
          <p:cNvSpPr txBox="1"/>
          <p:nvPr/>
        </p:nvSpPr>
        <p:spPr>
          <a:xfrm>
            <a:off x="3543300" y="5523375"/>
            <a:ext cx="2057400" cy="738664"/>
          </a:xfrm>
          <a:prstGeom prst="rect">
            <a:avLst/>
          </a:prstGeom>
          <a:noFill/>
        </p:spPr>
        <p:txBody>
          <a:bodyPr wrap="square" rtlCol="0">
            <a:spAutoFit/>
          </a:bodyPr>
          <a:lstStyle/>
          <a:p>
            <a:r>
              <a:rPr lang="en-US" sz="1400" dirty="0"/>
              <a:t>Validation dataset (randomly select 40 percent)</a:t>
            </a:r>
          </a:p>
        </p:txBody>
      </p:sp>
      <p:sp>
        <p:nvSpPr>
          <p:cNvPr id="12" name="TextBox 11">
            <a:extLst>
              <a:ext uri="{FF2B5EF4-FFF2-40B4-BE49-F238E27FC236}">
                <a16:creationId xmlns:a16="http://schemas.microsoft.com/office/drawing/2014/main" id="{0DFC1317-2E53-4EA1-8B16-AFA32FADC668}"/>
              </a:ext>
            </a:extLst>
          </p:cNvPr>
          <p:cNvSpPr txBox="1"/>
          <p:nvPr/>
        </p:nvSpPr>
        <p:spPr>
          <a:xfrm>
            <a:off x="3695700" y="4372816"/>
            <a:ext cx="1752600" cy="738664"/>
          </a:xfrm>
          <a:prstGeom prst="rect">
            <a:avLst/>
          </a:prstGeom>
          <a:noFill/>
        </p:spPr>
        <p:txBody>
          <a:bodyPr wrap="square" rtlCol="0">
            <a:spAutoFit/>
          </a:bodyPr>
          <a:lstStyle/>
          <a:p>
            <a:r>
              <a:rPr lang="en-US" sz="1400" dirty="0"/>
              <a:t>Training dataset (randomly select 60 percent)</a:t>
            </a:r>
          </a:p>
        </p:txBody>
      </p:sp>
      <p:graphicFrame>
        <p:nvGraphicFramePr>
          <p:cNvPr id="13" name="Table 12">
            <a:extLst>
              <a:ext uri="{FF2B5EF4-FFF2-40B4-BE49-F238E27FC236}">
                <a16:creationId xmlns:a16="http://schemas.microsoft.com/office/drawing/2014/main" id="{73DE90B3-6DD0-4D3B-99C2-63267BD0F02F}"/>
              </a:ext>
            </a:extLst>
          </p:cNvPr>
          <p:cNvGraphicFramePr>
            <a:graphicFrameLocks noGrp="1"/>
          </p:cNvGraphicFramePr>
          <p:nvPr>
            <p:extLst>
              <p:ext uri="{D42A27DB-BD31-4B8C-83A1-F6EECF244321}">
                <p14:modId xmlns:p14="http://schemas.microsoft.com/office/powerpoint/2010/main" val="659016781"/>
              </p:ext>
            </p:extLst>
          </p:nvPr>
        </p:nvGraphicFramePr>
        <p:xfrm>
          <a:off x="5448300" y="5314745"/>
          <a:ext cx="1885950" cy="96012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950905522"/>
                    </a:ext>
                  </a:extLst>
                </a:gridCol>
                <a:gridCol w="628650">
                  <a:extLst>
                    <a:ext uri="{9D8B030D-6E8A-4147-A177-3AD203B41FA5}">
                      <a16:colId xmlns:a16="http://schemas.microsoft.com/office/drawing/2014/main" val="927150359"/>
                    </a:ext>
                  </a:extLst>
                </a:gridCol>
                <a:gridCol w="628650">
                  <a:extLst>
                    <a:ext uri="{9D8B030D-6E8A-4147-A177-3AD203B41FA5}">
                      <a16:colId xmlns:a16="http://schemas.microsoft.com/office/drawing/2014/main" val="2722805366"/>
                    </a:ext>
                  </a:extLst>
                </a:gridCol>
              </a:tblGrid>
              <a:tr h="121206">
                <a:tc>
                  <a:txBody>
                    <a:bodyPr/>
                    <a:lstStyle/>
                    <a:p>
                      <a:r>
                        <a:rPr lang="en-US" sz="900" dirty="0"/>
                        <a:t>Age</a:t>
                      </a:r>
                    </a:p>
                  </a:txBody>
                  <a:tcPr/>
                </a:tc>
                <a:tc>
                  <a:txBody>
                    <a:bodyPr/>
                    <a:lstStyle/>
                    <a:p>
                      <a:r>
                        <a:rPr lang="en-US" sz="900" dirty="0"/>
                        <a:t>Income</a:t>
                      </a:r>
                    </a:p>
                  </a:txBody>
                  <a:tcPr/>
                </a:tc>
                <a:tc>
                  <a:txBody>
                    <a:bodyPr/>
                    <a:lstStyle/>
                    <a:p>
                      <a:r>
                        <a:rPr lang="en-US" sz="900" dirty="0"/>
                        <a:t>Sex</a:t>
                      </a:r>
                    </a:p>
                  </a:txBody>
                  <a:tcPr/>
                </a:tc>
                <a:extLst>
                  <a:ext uri="{0D108BD9-81ED-4DB2-BD59-A6C34878D82A}">
                    <a16:rowId xmlns:a16="http://schemas.microsoft.com/office/drawing/2014/main" val="193166956"/>
                  </a:ext>
                </a:extLst>
              </a:tr>
              <a:tr h="26035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4606732"/>
                  </a:ext>
                </a:extLst>
              </a:tr>
              <a:tr h="26035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97642649"/>
                  </a:ext>
                </a:extLst>
              </a:tr>
            </a:tbl>
          </a:graphicData>
        </a:graphic>
      </p:graphicFrame>
      <p:graphicFrame>
        <p:nvGraphicFramePr>
          <p:cNvPr id="14" name="Table 13">
            <a:extLst>
              <a:ext uri="{FF2B5EF4-FFF2-40B4-BE49-F238E27FC236}">
                <a16:creationId xmlns:a16="http://schemas.microsoft.com/office/drawing/2014/main" id="{AE17C42D-3DB6-43A1-BD6C-303097506108}"/>
              </a:ext>
            </a:extLst>
          </p:cNvPr>
          <p:cNvGraphicFramePr>
            <a:graphicFrameLocks noGrp="1"/>
          </p:cNvGraphicFramePr>
          <p:nvPr>
            <p:extLst>
              <p:ext uri="{D42A27DB-BD31-4B8C-83A1-F6EECF244321}">
                <p14:modId xmlns:p14="http://schemas.microsoft.com/office/powerpoint/2010/main" val="2896309662"/>
              </p:ext>
            </p:extLst>
          </p:nvPr>
        </p:nvGraphicFramePr>
        <p:xfrm>
          <a:off x="7383756" y="5157185"/>
          <a:ext cx="828394" cy="1111884"/>
        </p:xfrm>
        <a:graphic>
          <a:graphicData uri="http://schemas.openxmlformats.org/drawingml/2006/table">
            <a:tbl>
              <a:tblPr firstRow="1" bandRow="1">
                <a:tableStyleId>{5C22544A-7EE6-4342-B048-85BDC9FD1C3A}</a:tableStyleId>
              </a:tblPr>
              <a:tblGrid>
                <a:gridCol w="828394">
                  <a:extLst>
                    <a:ext uri="{9D8B030D-6E8A-4147-A177-3AD203B41FA5}">
                      <a16:colId xmlns:a16="http://schemas.microsoft.com/office/drawing/2014/main" val="3774304776"/>
                    </a:ext>
                  </a:extLst>
                </a:gridCol>
              </a:tblGrid>
              <a:tr h="370628">
                <a:tc>
                  <a:txBody>
                    <a:bodyPr/>
                    <a:lstStyle/>
                    <a:p>
                      <a:r>
                        <a:rPr lang="en-US" sz="900" dirty="0"/>
                        <a:t>Married (actual)</a:t>
                      </a:r>
                    </a:p>
                  </a:txBody>
                  <a:tcPr/>
                </a:tc>
                <a:extLst>
                  <a:ext uri="{0D108BD9-81ED-4DB2-BD59-A6C34878D82A}">
                    <a16:rowId xmlns:a16="http://schemas.microsoft.com/office/drawing/2014/main" val="389205383"/>
                  </a:ext>
                </a:extLst>
              </a:tr>
              <a:tr h="370628">
                <a:tc>
                  <a:txBody>
                    <a:bodyPr/>
                    <a:lstStyle/>
                    <a:p>
                      <a:endParaRPr lang="en-US" dirty="0"/>
                    </a:p>
                  </a:txBody>
                  <a:tcPr/>
                </a:tc>
                <a:extLst>
                  <a:ext uri="{0D108BD9-81ED-4DB2-BD59-A6C34878D82A}">
                    <a16:rowId xmlns:a16="http://schemas.microsoft.com/office/drawing/2014/main" val="3024715722"/>
                  </a:ext>
                </a:extLst>
              </a:tr>
              <a:tr h="370628">
                <a:tc>
                  <a:txBody>
                    <a:bodyPr/>
                    <a:lstStyle/>
                    <a:p>
                      <a:endParaRPr lang="en-US" dirty="0"/>
                    </a:p>
                  </a:txBody>
                  <a:tcPr/>
                </a:tc>
                <a:extLst>
                  <a:ext uri="{0D108BD9-81ED-4DB2-BD59-A6C34878D82A}">
                    <a16:rowId xmlns:a16="http://schemas.microsoft.com/office/drawing/2014/main" val="3528300867"/>
                  </a:ext>
                </a:extLst>
              </a:tr>
            </a:tbl>
          </a:graphicData>
        </a:graphic>
      </p:graphicFrame>
      <p:graphicFrame>
        <p:nvGraphicFramePr>
          <p:cNvPr id="15" name="Table 14">
            <a:extLst>
              <a:ext uri="{FF2B5EF4-FFF2-40B4-BE49-F238E27FC236}">
                <a16:creationId xmlns:a16="http://schemas.microsoft.com/office/drawing/2014/main" id="{CCEACD5C-B8CC-43F2-B707-ECD7B5C8CC9B}"/>
              </a:ext>
            </a:extLst>
          </p:cNvPr>
          <p:cNvGraphicFramePr>
            <a:graphicFrameLocks noGrp="1"/>
          </p:cNvGraphicFramePr>
          <p:nvPr>
            <p:extLst>
              <p:ext uri="{D42A27DB-BD31-4B8C-83A1-F6EECF244321}">
                <p14:modId xmlns:p14="http://schemas.microsoft.com/office/powerpoint/2010/main" val="3817266819"/>
              </p:ext>
            </p:extLst>
          </p:nvPr>
        </p:nvGraphicFramePr>
        <p:xfrm>
          <a:off x="8242606" y="5157185"/>
          <a:ext cx="828395" cy="1111885"/>
        </p:xfrm>
        <a:graphic>
          <a:graphicData uri="http://schemas.openxmlformats.org/drawingml/2006/table">
            <a:tbl>
              <a:tblPr firstRow="1" bandRow="1">
                <a:tableStyleId>{5C22544A-7EE6-4342-B048-85BDC9FD1C3A}</a:tableStyleId>
              </a:tblPr>
              <a:tblGrid>
                <a:gridCol w="828395">
                  <a:extLst>
                    <a:ext uri="{9D8B030D-6E8A-4147-A177-3AD203B41FA5}">
                      <a16:colId xmlns:a16="http://schemas.microsoft.com/office/drawing/2014/main" val="3774304776"/>
                    </a:ext>
                  </a:extLst>
                </a:gridCol>
              </a:tblGrid>
              <a:tr h="380365">
                <a:tc>
                  <a:txBody>
                    <a:bodyPr/>
                    <a:lstStyle/>
                    <a:p>
                      <a:r>
                        <a:rPr lang="en-US" sz="900" dirty="0"/>
                        <a:t>Married (predicted)</a:t>
                      </a:r>
                    </a:p>
                  </a:txBody>
                  <a:tcPr/>
                </a:tc>
                <a:extLst>
                  <a:ext uri="{0D108BD9-81ED-4DB2-BD59-A6C34878D82A}">
                    <a16:rowId xmlns:a16="http://schemas.microsoft.com/office/drawing/2014/main" val="389205383"/>
                  </a:ext>
                </a:extLst>
              </a:tr>
              <a:tr h="333205">
                <a:tc>
                  <a:txBody>
                    <a:bodyPr/>
                    <a:lstStyle/>
                    <a:p>
                      <a:endParaRPr lang="en-US" dirty="0"/>
                    </a:p>
                  </a:txBody>
                  <a:tcPr/>
                </a:tc>
                <a:extLst>
                  <a:ext uri="{0D108BD9-81ED-4DB2-BD59-A6C34878D82A}">
                    <a16:rowId xmlns:a16="http://schemas.microsoft.com/office/drawing/2014/main" val="3024715722"/>
                  </a:ext>
                </a:extLst>
              </a:tr>
              <a:tr h="333205">
                <a:tc>
                  <a:txBody>
                    <a:bodyPr/>
                    <a:lstStyle/>
                    <a:p>
                      <a:endParaRPr lang="en-US" dirty="0"/>
                    </a:p>
                  </a:txBody>
                  <a:tcPr/>
                </a:tc>
                <a:extLst>
                  <a:ext uri="{0D108BD9-81ED-4DB2-BD59-A6C34878D82A}">
                    <a16:rowId xmlns:a16="http://schemas.microsoft.com/office/drawing/2014/main" val="3528300867"/>
                  </a:ext>
                </a:extLst>
              </a:tr>
            </a:tbl>
          </a:graphicData>
        </a:graphic>
      </p:graphicFrame>
    </p:spTree>
    <p:extLst>
      <p:ext uri="{BB962C8B-B14F-4D97-AF65-F5344CB8AC3E}">
        <p14:creationId xmlns:p14="http://schemas.microsoft.com/office/powerpoint/2010/main" val="276768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8303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Example Training Dataset</a:t>
            </a:r>
            <a:endParaRPr spc="-10" dirty="0">
              <a:solidFill>
                <a:srgbClr val="E35925"/>
              </a:solidFill>
            </a:endParaRPr>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7" y="6479589"/>
            <a:ext cx="10287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7</a:t>
            </a:r>
            <a:endParaRPr sz="1100" dirty="0">
              <a:latin typeface="Century Gothic"/>
              <a:cs typeface="Century Gothic"/>
            </a:endParaRPr>
          </a:p>
        </p:txBody>
      </p:sp>
      <p:sp>
        <p:nvSpPr>
          <p:cNvPr id="6" name="object 3">
            <a:extLst>
              <a:ext uri="{FF2B5EF4-FFF2-40B4-BE49-F238E27FC236}">
                <a16:creationId xmlns:a16="http://schemas.microsoft.com/office/drawing/2014/main" id="{46DE5E21-5482-44E8-9AF0-706C2CAB16F3}"/>
              </a:ext>
            </a:extLst>
          </p:cNvPr>
          <p:cNvSpPr txBox="1"/>
          <p:nvPr/>
        </p:nvSpPr>
        <p:spPr>
          <a:xfrm>
            <a:off x="538084" y="1752600"/>
            <a:ext cx="8150860" cy="716863"/>
          </a:xfrm>
          <a:prstGeom prst="rect">
            <a:avLst/>
          </a:prstGeom>
        </p:spPr>
        <p:txBody>
          <a:bodyPr vert="horz" wrap="square" lIns="0" tIns="161290" rIns="0" bIns="0" rtlCol="0">
            <a:spAutoFit/>
          </a:bodyPr>
          <a:lstStyle/>
          <a:p>
            <a:endParaRPr lang="en-US" dirty="0"/>
          </a:p>
          <a:p>
            <a:endParaRPr lang="en-US" dirty="0"/>
          </a:p>
        </p:txBody>
      </p:sp>
      <p:graphicFrame>
        <p:nvGraphicFramePr>
          <p:cNvPr id="3" name="Table 2">
            <a:extLst>
              <a:ext uri="{FF2B5EF4-FFF2-40B4-BE49-F238E27FC236}">
                <a16:creationId xmlns:a16="http://schemas.microsoft.com/office/drawing/2014/main" id="{CD385A47-B080-4EFA-8C83-31A39755EAB1}"/>
              </a:ext>
            </a:extLst>
          </p:cNvPr>
          <p:cNvGraphicFramePr>
            <a:graphicFrameLocks noGrp="1"/>
          </p:cNvGraphicFramePr>
          <p:nvPr>
            <p:extLst>
              <p:ext uri="{D42A27DB-BD31-4B8C-83A1-F6EECF244321}">
                <p14:modId xmlns:p14="http://schemas.microsoft.com/office/powerpoint/2010/main" val="4109282609"/>
              </p:ext>
            </p:extLst>
          </p:nvPr>
        </p:nvGraphicFramePr>
        <p:xfrm>
          <a:off x="1524000" y="1472908"/>
          <a:ext cx="5715000" cy="4401207"/>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417800233"/>
                    </a:ext>
                  </a:extLst>
                </a:gridCol>
                <a:gridCol w="1409700">
                  <a:extLst>
                    <a:ext uri="{9D8B030D-6E8A-4147-A177-3AD203B41FA5}">
                      <a16:colId xmlns:a16="http://schemas.microsoft.com/office/drawing/2014/main" val="2124649285"/>
                    </a:ext>
                  </a:extLst>
                </a:gridCol>
                <a:gridCol w="1409700">
                  <a:extLst>
                    <a:ext uri="{9D8B030D-6E8A-4147-A177-3AD203B41FA5}">
                      <a16:colId xmlns:a16="http://schemas.microsoft.com/office/drawing/2014/main" val="3297506486"/>
                    </a:ext>
                  </a:extLst>
                </a:gridCol>
                <a:gridCol w="1409700">
                  <a:extLst>
                    <a:ext uri="{9D8B030D-6E8A-4147-A177-3AD203B41FA5}">
                      <a16:colId xmlns:a16="http://schemas.microsoft.com/office/drawing/2014/main" val="4043786698"/>
                    </a:ext>
                  </a:extLst>
                </a:gridCol>
              </a:tblGrid>
              <a:tr h="489023">
                <a:tc>
                  <a:txBody>
                    <a:bodyPr/>
                    <a:lstStyle/>
                    <a:p>
                      <a:r>
                        <a:rPr lang="en-US" dirty="0"/>
                        <a:t>Age</a:t>
                      </a:r>
                    </a:p>
                  </a:txBody>
                  <a:tcPr/>
                </a:tc>
                <a:tc>
                  <a:txBody>
                    <a:bodyPr/>
                    <a:lstStyle/>
                    <a:p>
                      <a:r>
                        <a:rPr lang="en-US" dirty="0"/>
                        <a:t>Income</a:t>
                      </a:r>
                    </a:p>
                  </a:txBody>
                  <a:tcPr/>
                </a:tc>
                <a:tc>
                  <a:txBody>
                    <a:bodyPr/>
                    <a:lstStyle/>
                    <a:p>
                      <a:r>
                        <a:rPr lang="en-US" dirty="0"/>
                        <a:t>Sex</a:t>
                      </a:r>
                    </a:p>
                  </a:txBody>
                  <a:tcPr/>
                </a:tc>
                <a:tc>
                  <a:txBody>
                    <a:bodyPr/>
                    <a:lstStyle/>
                    <a:p>
                      <a:r>
                        <a:rPr lang="en-US" dirty="0"/>
                        <a:t>Married</a:t>
                      </a:r>
                    </a:p>
                  </a:txBody>
                  <a:tcPr/>
                </a:tc>
                <a:extLst>
                  <a:ext uri="{0D108BD9-81ED-4DB2-BD59-A6C34878D82A}">
                    <a16:rowId xmlns:a16="http://schemas.microsoft.com/office/drawing/2014/main" val="1135831688"/>
                  </a:ext>
                </a:extLst>
              </a:tr>
              <a:tr h="489023">
                <a:tc>
                  <a:txBody>
                    <a:bodyPr/>
                    <a:lstStyle/>
                    <a:p>
                      <a:r>
                        <a:rPr lang="en-US" dirty="0"/>
                        <a:t>35</a:t>
                      </a:r>
                    </a:p>
                  </a:txBody>
                  <a:tcPr/>
                </a:tc>
                <a:tc>
                  <a:txBody>
                    <a:bodyPr/>
                    <a:lstStyle/>
                    <a:p>
                      <a:r>
                        <a:rPr lang="en-US" dirty="0"/>
                        <a:t>46000</a:t>
                      </a:r>
                    </a:p>
                  </a:txBody>
                  <a:tcPr/>
                </a:tc>
                <a:tc>
                  <a:txBody>
                    <a:bodyPr/>
                    <a:lstStyle/>
                    <a:p>
                      <a:r>
                        <a:rPr lang="en-US" dirty="0"/>
                        <a:t>F</a:t>
                      </a:r>
                    </a:p>
                  </a:txBody>
                  <a:tcPr/>
                </a:tc>
                <a:tc>
                  <a:txBody>
                    <a:bodyPr/>
                    <a:lstStyle/>
                    <a:p>
                      <a:r>
                        <a:rPr lang="en-US" dirty="0"/>
                        <a:t>N</a:t>
                      </a:r>
                    </a:p>
                  </a:txBody>
                  <a:tcPr/>
                </a:tc>
                <a:extLst>
                  <a:ext uri="{0D108BD9-81ED-4DB2-BD59-A6C34878D82A}">
                    <a16:rowId xmlns:a16="http://schemas.microsoft.com/office/drawing/2014/main" val="3374904174"/>
                  </a:ext>
                </a:extLst>
              </a:tr>
              <a:tr h="489023">
                <a:tc>
                  <a:txBody>
                    <a:bodyPr/>
                    <a:lstStyle/>
                    <a:p>
                      <a:r>
                        <a:rPr lang="en-US" dirty="0"/>
                        <a:t>50</a:t>
                      </a:r>
                    </a:p>
                  </a:txBody>
                  <a:tcPr/>
                </a:tc>
                <a:tc>
                  <a:txBody>
                    <a:bodyPr/>
                    <a:lstStyle/>
                    <a:p>
                      <a:r>
                        <a:rPr lang="en-US" dirty="0"/>
                        <a:t>90000</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val="4067436874"/>
                  </a:ext>
                </a:extLst>
              </a:tr>
              <a:tr h="489023">
                <a:tc>
                  <a:txBody>
                    <a:bodyPr/>
                    <a:lstStyle/>
                    <a:p>
                      <a:r>
                        <a:rPr lang="en-US" dirty="0"/>
                        <a:t>22</a:t>
                      </a:r>
                    </a:p>
                  </a:txBody>
                  <a:tcPr/>
                </a:tc>
                <a:tc>
                  <a:txBody>
                    <a:bodyPr/>
                    <a:lstStyle/>
                    <a:p>
                      <a:r>
                        <a:rPr lang="en-US" dirty="0"/>
                        <a:t>70000</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val="2035713911"/>
                  </a:ext>
                </a:extLst>
              </a:tr>
              <a:tr h="489023">
                <a:tc>
                  <a:txBody>
                    <a:bodyPr/>
                    <a:lstStyle/>
                    <a:p>
                      <a:r>
                        <a:rPr lang="en-US" dirty="0"/>
                        <a:t>28</a:t>
                      </a:r>
                    </a:p>
                  </a:txBody>
                  <a:tcPr/>
                </a:tc>
                <a:tc>
                  <a:txBody>
                    <a:bodyPr/>
                    <a:lstStyle/>
                    <a:p>
                      <a:r>
                        <a:rPr lang="en-US" dirty="0"/>
                        <a:t>50000</a:t>
                      </a:r>
                    </a:p>
                  </a:txBody>
                  <a:tcPr/>
                </a:tc>
                <a:tc>
                  <a:txBody>
                    <a:bodyPr/>
                    <a:lstStyle/>
                    <a:p>
                      <a:r>
                        <a:rPr lang="en-US" dirty="0"/>
                        <a:t>F</a:t>
                      </a:r>
                    </a:p>
                  </a:txBody>
                  <a:tcPr/>
                </a:tc>
                <a:tc>
                  <a:txBody>
                    <a:bodyPr/>
                    <a:lstStyle/>
                    <a:p>
                      <a:r>
                        <a:rPr lang="en-US" dirty="0"/>
                        <a:t>N</a:t>
                      </a:r>
                    </a:p>
                  </a:txBody>
                  <a:tcPr/>
                </a:tc>
                <a:extLst>
                  <a:ext uri="{0D108BD9-81ED-4DB2-BD59-A6C34878D82A}">
                    <a16:rowId xmlns:a16="http://schemas.microsoft.com/office/drawing/2014/main" val="1106341347"/>
                  </a:ext>
                </a:extLst>
              </a:tr>
              <a:tr h="489023">
                <a:tc>
                  <a:txBody>
                    <a:bodyPr/>
                    <a:lstStyle/>
                    <a:p>
                      <a:r>
                        <a:rPr lang="en-US" dirty="0"/>
                        <a:t>41</a:t>
                      </a:r>
                    </a:p>
                  </a:txBody>
                  <a:tcPr/>
                </a:tc>
                <a:tc>
                  <a:txBody>
                    <a:bodyPr/>
                    <a:lstStyle/>
                    <a:p>
                      <a:r>
                        <a:rPr lang="en-US" dirty="0"/>
                        <a:t>90000</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15716451"/>
                  </a:ext>
                </a:extLst>
              </a:tr>
              <a:tr h="489023">
                <a:tc>
                  <a:txBody>
                    <a:bodyPr/>
                    <a:lstStyle/>
                    <a:p>
                      <a:r>
                        <a:rPr lang="en-US" dirty="0"/>
                        <a:t>32</a:t>
                      </a:r>
                    </a:p>
                  </a:txBody>
                  <a:tcPr/>
                </a:tc>
                <a:tc>
                  <a:txBody>
                    <a:bodyPr/>
                    <a:lstStyle/>
                    <a:p>
                      <a:r>
                        <a:rPr lang="en-US" dirty="0"/>
                        <a:t>60000</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1906253503"/>
                  </a:ext>
                </a:extLst>
              </a:tr>
              <a:tr h="489023">
                <a:tc>
                  <a:txBody>
                    <a:bodyPr/>
                    <a:lstStyle/>
                    <a:p>
                      <a:r>
                        <a:rPr lang="en-US" dirty="0"/>
                        <a:t>71</a:t>
                      </a:r>
                    </a:p>
                  </a:txBody>
                  <a:tcPr/>
                </a:tc>
                <a:tc>
                  <a:txBody>
                    <a:bodyPr/>
                    <a:lstStyle/>
                    <a:p>
                      <a:r>
                        <a:rPr lang="en-US" dirty="0"/>
                        <a:t>120000</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val="4260923932"/>
                  </a:ext>
                </a:extLst>
              </a:tr>
              <a:tr h="489023">
                <a:tc>
                  <a:txBody>
                    <a:bodyPr/>
                    <a:lstStyle/>
                    <a:p>
                      <a:r>
                        <a:rPr lang="en-US" dirty="0"/>
                        <a:t>60</a:t>
                      </a:r>
                    </a:p>
                  </a:txBody>
                  <a:tcPr/>
                </a:tc>
                <a:tc>
                  <a:txBody>
                    <a:bodyPr/>
                    <a:lstStyle/>
                    <a:p>
                      <a:r>
                        <a:rPr lang="en-US" dirty="0"/>
                        <a:t>70000</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3020114883"/>
                  </a:ext>
                </a:extLst>
              </a:tr>
            </a:tbl>
          </a:graphicData>
        </a:graphic>
      </p:graphicFrame>
    </p:spTree>
    <p:extLst>
      <p:ext uri="{BB962C8B-B14F-4D97-AF65-F5344CB8AC3E}">
        <p14:creationId xmlns:p14="http://schemas.microsoft.com/office/powerpoint/2010/main" val="160371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1530"/>
            <a:ext cx="5255260" cy="505267"/>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E35925"/>
                </a:solidFill>
              </a:rPr>
              <a:t>2. Bootstrapping</a:t>
            </a:r>
            <a:endParaRPr spc="-10" dirty="0">
              <a:solidFill>
                <a:srgbClr val="E35925"/>
              </a:solidFill>
            </a:endParaRPr>
          </a:p>
        </p:txBody>
      </p:sp>
      <p:sp>
        <p:nvSpPr>
          <p:cNvPr id="4" name="object 4"/>
          <p:cNvSpPr txBox="1"/>
          <p:nvPr/>
        </p:nvSpPr>
        <p:spPr>
          <a:xfrm>
            <a:off x="535938" y="6479589"/>
            <a:ext cx="1939289" cy="182101"/>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7F7F7F"/>
                </a:solidFill>
                <a:latin typeface="Century Gothic"/>
                <a:cs typeface="Century Gothic"/>
              </a:rPr>
              <a:t>J</a:t>
            </a:r>
            <a:r>
              <a:rPr sz="1100" spc="-15" dirty="0">
                <a:solidFill>
                  <a:srgbClr val="7F7F7F"/>
                </a:solidFill>
                <a:latin typeface="Century Gothic"/>
                <a:cs typeface="Century Gothic"/>
              </a:rPr>
              <a:t>- </a:t>
            </a:r>
            <a:r>
              <a:rPr sz="900" spc="-5" dirty="0">
                <a:solidFill>
                  <a:srgbClr val="7F7F7F"/>
                </a:solidFill>
                <a:latin typeface="Century Gothic"/>
                <a:cs typeface="Century Gothic"/>
              </a:rPr>
              <a:t>PAL </a:t>
            </a:r>
            <a:r>
              <a:rPr sz="1100" dirty="0">
                <a:solidFill>
                  <a:srgbClr val="7F7F7F"/>
                </a:solidFill>
                <a:latin typeface="Century Gothic"/>
                <a:cs typeface="Century Gothic"/>
              </a:rPr>
              <a:t>|</a:t>
            </a:r>
            <a:r>
              <a:rPr lang="en-US" sz="1100" dirty="0">
                <a:solidFill>
                  <a:srgbClr val="7F7F7F"/>
                </a:solidFill>
                <a:latin typeface="Century Gothic"/>
                <a:cs typeface="Century Gothic"/>
              </a:rPr>
              <a:t> Random Forests</a:t>
            </a:r>
            <a:endParaRPr sz="900" dirty="0">
              <a:latin typeface="Century Gothic"/>
              <a:cs typeface="Century Gothic"/>
            </a:endParaRPr>
          </a:p>
        </p:txBody>
      </p:sp>
      <p:sp>
        <p:nvSpPr>
          <p:cNvPr id="5" name="object 5"/>
          <p:cNvSpPr txBox="1"/>
          <p:nvPr/>
        </p:nvSpPr>
        <p:spPr>
          <a:xfrm>
            <a:off x="8505497" y="6479589"/>
            <a:ext cx="10287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7F7F7F"/>
                </a:solidFill>
                <a:latin typeface="Century Gothic"/>
                <a:cs typeface="Century Gothic"/>
              </a:rPr>
              <a:t>8</a:t>
            </a:r>
            <a:endParaRPr sz="1100" dirty="0">
              <a:latin typeface="Century Gothic"/>
              <a:cs typeface="Century Gothic"/>
            </a:endParaRPr>
          </a:p>
        </p:txBody>
      </p:sp>
      <p:graphicFrame>
        <p:nvGraphicFramePr>
          <p:cNvPr id="7" name="Table 6">
            <a:extLst>
              <a:ext uri="{FF2B5EF4-FFF2-40B4-BE49-F238E27FC236}">
                <a16:creationId xmlns:a16="http://schemas.microsoft.com/office/drawing/2014/main" id="{639D2E1B-8545-4269-B39D-752C857649E7}"/>
              </a:ext>
            </a:extLst>
          </p:cNvPr>
          <p:cNvGraphicFramePr>
            <a:graphicFrameLocks noGrp="1"/>
          </p:cNvGraphicFramePr>
          <p:nvPr>
            <p:extLst>
              <p:ext uri="{D42A27DB-BD31-4B8C-83A1-F6EECF244321}">
                <p14:modId xmlns:p14="http://schemas.microsoft.com/office/powerpoint/2010/main" val="3467596949"/>
              </p:ext>
            </p:extLst>
          </p:nvPr>
        </p:nvGraphicFramePr>
        <p:xfrm>
          <a:off x="535938" y="1380404"/>
          <a:ext cx="2806700" cy="2340441"/>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417800233"/>
                    </a:ext>
                  </a:extLst>
                </a:gridCol>
                <a:gridCol w="762000">
                  <a:extLst>
                    <a:ext uri="{9D8B030D-6E8A-4147-A177-3AD203B41FA5}">
                      <a16:colId xmlns:a16="http://schemas.microsoft.com/office/drawing/2014/main" val="2124649285"/>
                    </a:ext>
                  </a:extLst>
                </a:gridCol>
                <a:gridCol w="609600">
                  <a:extLst>
                    <a:ext uri="{9D8B030D-6E8A-4147-A177-3AD203B41FA5}">
                      <a16:colId xmlns:a16="http://schemas.microsoft.com/office/drawing/2014/main" val="3297506486"/>
                    </a:ext>
                  </a:extLst>
                </a:gridCol>
                <a:gridCol w="825500">
                  <a:extLst>
                    <a:ext uri="{9D8B030D-6E8A-4147-A177-3AD203B41FA5}">
                      <a16:colId xmlns:a16="http://schemas.microsoft.com/office/drawing/2014/main" val="4043786698"/>
                    </a:ext>
                  </a:extLst>
                </a:gridCol>
              </a:tblGrid>
              <a:tr h="260049">
                <a:tc>
                  <a:txBody>
                    <a:bodyPr/>
                    <a:lstStyle/>
                    <a:p>
                      <a:r>
                        <a:rPr lang="en-US" sz="1100" dirty="0"/>
                        <a:t>Age</a:t>
                      </a:r>
                    </a:p>
                  </a:txBody>
                  <a:tcPr/>
                </a:tc>
                <a:tc>
                  <a:txBody>
                    <a:bodyPr/>
                    <a:lstStyle/>
                    <a:p>
                      <a:r>
                        <a:rPr lang="en-US" sz="1100" dirty="0"/>
                        <a:t>Income</a:t>
                      </a:r>
                    </a:p>
                  </a:txBody>
                  <a:tcPr/>
                </a:tc>
                <a:tc>
                  <a:txBody>
                    <a:bodyPr/>
                    <a:lstStyle/>
                    <a:p>
                      <a:r>
                        <a:rPr lang="en-US" sz="1100" dirty="0"/>
                        <a:t>Sex</a:t>
                      </a:r>
                    </a:p>
                  </a:txBody>
                  <a:tcPr/>
                </a:tc>
                <a:tc>
                  <a:txBody>
                    <a:bodyPr/>
                    <a:lstStyle/>
                    <a:p>
                      <a:r>
                        <a:rPr lang="en-US" sz="1100" dirty="0"/>
                        <a:t>Married</a:t>
                      </a:r>
                    </a:p>
                  </a:txBody>
                  <a:tcPr/>
                </a:tc>
                <a:extLst>
                  <a:ext uri="{0D108BD9-81ED-4DB2-BD59-A6C34878D82A}">
                    <a16:rowId xmlns:a16="http://schemas.microsoft.com/office/drawing/2014/main" val="1135831688"/>
                  </a:ext>
                </a:extLst>
              </a:tr>
              <a:tr h="260049">
                <a:tc>
                  <a:txBody>
                    <a:bodyPr/>
                    <a:lstStyle/>
                    <a:p>
                      <a:r>
                        <a:rPr lang="en-US" sz="1100" dirty="0"/>
                        <a:t>35</a:t>
                      </a:r>
                    </a:p>
                  </a:txBody>
                  <a:tcPr/>
                </a:tc>
                <a:tc>
                  <a:txBody>
                    <a:bodyPr/>
                    <a:lstStyle/>
                    <a:p>
                      <a:r>
                        <a:rPr lang="en-US" sz="1100" dirty="0"/>
                        <a:t>46000</a:t>
                      </a:r>
                    </a:p>
                  </a:txBody>
                  <a:tcPr/>
                </a:tc>
                <a:tc>
                  <a:txBody>
                    <a:bodyPr/>
                    <a:lstStyle/>
                    <a:p>
                      <a:r>
                        <a:rPr lang="en-US" sz="1100" dirty="0"/>
                        <a:t>F</a:t>
                      </a:r>
                    </a:p>
                  </a:txBody>
                  <a:tcPr/>
                </a:tc>
                <a:tc>
                  <a:txBody>
                    <a:bodyPr/>
                    <a:lstStyle/>
                    <a:p>
                      <a:r>
                        <a:rPr lang="en-US" sz="1100" dirty="0"/>
                        <a:t>N</a:t>
                      </a:r>
                    </a:p>
                  </a:txBody>
                  <a:tcPr/>
                </a:tc>
                <a:extLst>
                  <a:ext uri="{0D108BD9-81ED-4DB2-BD59-A6C34878D82A}">
                    <a16:rowId xmlns:a16="http://schemas.microsoft.com/office/drawing/2014/main" val="3374904174"/>
                  </a:ext>
                </a:extLst>
              </a:tr>
              <a:tr h="260049">
                <a:tc>
                  <a:txBody>
                    <a:bodyPr/>
                    <a:lstStyle/>
                    <a:p>
                      <a:r>
                        <a:rPr lang="en-US" sz="1100" dirty="0"/>
                        <a:t>50</a:t>
                      </a:r>
                    </a:p>
                  </a:txBody>
                  <a:tcPr/>
                </a:tc>
                <a:tc>
                  <a:txBody>
                    <a:bodyPr/>
                    <a:lstStyle/>
                    <a:p>
                      <a:r>
                        <a:rPr lang="en-US" sz="1100" dirty="0"/>
                        <a:t>90000</a:t>
                      </a:r>
                    </a:p>
                  </a:txBody>
                  <a:tcPr/>
                </a:tc>
                <a:tc>
                  <a:txBody>
                    <a:bodyPr/>
                    <a:lstStyle/>
                    <a:p>
                      <a:r>
                        <a:rPr lang="en-US" sz="1100" dirty="0"/>
                        <a:t>M</a:t>
                      </a:r>
                    </a:p>
                  </a:txBody>
                  <a:tcPr/>
                </a:tc>
                <a:tc>
                  <a:txBody>
                    <a:bodyPr/>
                    <a:lstStyle/>
                    <a:p>
                      <a:r>
                        <a:rPr lang="en-US" sz="1100" dirty="0"/>
                        <a:t>N</a:t>
                      </a:r>
                    </a:p>
                  </a:txBody>
                  <a:tcPr/>
                </a:tc>
                <a:extLst>
                  <a:ext uri="{0D108BD9-81ED-4DB2-BD59-A6C34878D82A}">
                    <a16:rowId xmlns:a16="http://schemas.microsoft.com/office/drawing/2014/main" val="4067436874"/>
                  </a:ext>
                </a:extLst>
              </a:tr>
              <a:tr h="260049">
                <a:tc>
                  <a:txBody>
                    <a:bodyPr/>
                    <a:lstStyle/>
                    <a:p>
                      <a:r>
                        <a:rPr lang="en-US" sz="1100" dirty="0"/>
                        <a:t>22</a:t>
                      </a:r>
                    </a:p>
                  </a:txBody>
                  <a:tcPr/>
                </a:tc>
                <a:tc>
                  <a:txBody>
                    <a:bodyPr/>
                    <a:lstStyle/>
                    <a:p>
                      <a:r>
                        <a:rPr lang="en-US" sz="1100" dirty="0"/>
                        <a:t>70000</a:t>
                      </a:r>
                    </a:p>
                  </a:txBody>
                  <a:tcPr/>
                </a:tc>
                <a:tc>
                  <a:txBody>
                    <a:bodyPr/>
                    <a:lstStyle/>
                    <a:p>
                      <a:r>
                        <a:rPr lang="en-US" sz="1100" dirty="0"/>
                        <a:t>M</a:t>
                      </a:r>
                    </a:p>
                  </a:txBody>
                  <a:tcPr/>
                </a:tc>
                <a:tc>
                  <a:txBody>
                    <a:bodyPr/>
                    <a:lstStyle/>
                    <a:p>
                      <a:r>
                        <a:rPr lang="en-US" sz="1100" dirty="0"/>
                        <a:t>N</a:t>
                      </a:r>
                    </a:p>
                  </a:txBody>
                  <a:tcPr/>
                </a:tc>
                <a:extLst>
                  <a:ext uri="{0D108BD9-81ED-4DB2-BD59-A6C34878D82A}">
                    <a16:rowId xmlns:a16="http://schemas.microsoft.com/office/drawing/2014/main" val="2035713911"/>
                  </a:ext>
                </a:extLst>
              </a:tr>
              <a:tr h="260049">
                <a:tc>
                  <a:txBody>
                    <a:bodyPr/>
                    <a:lstStyle/>
                    <a:p>
                      <a:r>
                        <a:rPr lang="en-US" sz="1100" dirty="0"/>
                        <a:t>28</a:t>
                      </a:r>
                    </a:p>
                  </a:txBody>
                  <a:tcPr/>
                </a:tc>
                <a:tc>
                  <a:txBody>
                    <a:bodyPr/>
                    <a:lstStyle/>
                    <a:p>
                      <a:r>
                        <a:rPr lang="en-US" sz="1100" dirty="0"/>
                        <a:t>50000</a:t>
                      </a:r>
                    </a:p>
                  </a:txBody>
                  <a:tcPr/>
                </a:tc>
                <a:tc>
                  <a:txBody>
                    <a:bodyPr/>
                    <a:lstStyle/>
                    <a:p>
                      <a:r>
                        <a:rPr lang="en-US" sz="1100" dirty="0"/>
                        <a:t>F</a:t>
                      </a:r>
                    </a:p>
                  </a:txBody>
                  <a:tcPr/>
                </a:tc>
                <a:tc>
                  <a:txBody>
                    <a:bodyPr/>
                    <a:lstStyle/>
                    <a:p>
                      <a:r>
                        <a:rPr lang="en-US" sz="1100" dirty="0"/>
                        <a:t>N</a:t>
                      </a:r>
                    </a:p>
                  </a:txBody>
                  <a:tcPr/>
                </a:tc>
                <a:extLst>
                  <a:ext uri="{0D108BD9-81ED-4DB2-BD59-A6C34878D82A}">
                    <a16:rowId xmlns:a16="http://schemas.microsoft.com/office/drawing/2014/main" val="1106341347"/>
                  </a:ext>
                </a:extLst>
              </a:tr>
              <a:tr h="260049">
                <a:tc>
                  <a:txBody>
                    <a:bodyPr/>
                    <a:lstStyle/>
                    <a:p>
                      <a:r>
                        <a:rPr lang="en-US" sz="1100" dirty="0"/>
                        <a:t>41</a:t>
                      </a:r>
                    </a:p>
                  </a:txBody>
                  <a:tcPr/>
                </a:tc>
                <a:tc>
                  <a:txBody>
                    <a:bodyPr/>
                    <a:lstStyle/>
                    <a:p>
                      <a:r>
                        <a:rPr lang="en-US" sz="1100" dirty="0"/>
                        <a:t>90000</a:t>
                      </a:r>
                    </a:p>
                  </a:txBody>
                  <a:tcPr/>
                </a:tc>
                <a:tc>
                  <a:txBody>
                    <a:bodyPr/>
                    <a:lstStyle/>
                    <a:p>
                      <a:r>
                        <a:rPr lang="en-US" sz="1100" dirty="0"/>
                        <a:t>F</a:t>
                      </a:r>
                    </a:p>
                  </a:txBody>
                  <a:tcPr/>
                </a:tc>
                <a:tc>
                  <a:txBody>
                    <a:bodyPr/>
                    <a:lstStyle/>
                    <a:p>
                      <a:r>
                        <a:rPr lang="en-US" sz="1100" dirty="0"/>
                        <a:t>Y</a:t>
                      </a:r>
                    </a:p>
                  </a:txBody>
                  <a:tcPr/>
                </a:tc>
                <a:extLst>
                  <a:ext uri="{0D108BD9-81ED-4DB2-BD59-A6C34878D82A}">
                    <a16:rowId xmlns:a16="http://schemas.microsoft.com/office/drawing/2014/main" val="15716451"/>
                  </a:ext>
                </a:extLst>
              </a:tr>
              <a:tr h="260049">
                <a:tc>
                  <a:txBody>
                    <a:bodyPr/>
                    <a:lstStyle/>
                    <a:p>
                      <a:r>
                        <a:rPr lang="en-US" sz="1100" dirty="0"/>
                        <a:t>32</a:t>
                      </a:r>
                    </a:p>
                  </a:txBody>
                  <a:tcPr/>
                </a:tc>
                <a:tc>
                  <a:txBody>
                    <a:bodyPr/>
                    <a:lstStyle/>
                    <a:p>
                      <a:r>
                        <a:rPr lang="en-US" sz="1100" dirty="0"/>
                        <a:t>60000</a:t>
                      </a:r>
                    </a:p>
                  </a:txBody>
                  <a:tcPr/>
                </a:tc>
                <a:tc>
                  <a:txBody>
                    <a:bodyPr/>
                    <a:lstStyle/>
                    <a:p>
                      <a:r>
                        <a:rPr lang="en-US" sz="1100" dirty="0"/>
                        <a:t>F</a:t>
                      </a:r>
                    </a:p>
                  </a:txBody>
                  <a:tcPr/>
                </a:tc>
                <a:tc>
                  <a:txBody>
                    <a:bodyPr/>
                    <a:lstStyle/>
                    <a:p>
                      <a:r>
                        <a:rPr lang="en-US" sz="1100" dirty="0"/>
                        <a:t>Y</a:t>
                      </a:r>
                    </a:p>
                  </a:txBody>
                  <a:tcPr/>
                </a:tc>
                <a:extLst>
                  <a:ext uri="{0D108BD9-81ED-4DB2-BD59-A6C34878D82A}">
                    <a16:rowId xmlns:a16="http://schemas.microsoft.com/office/drawing/2014/main" val="1906253503"/>
                  </a:ext>
                </a:extLst>
              </a:tr>
              <a:tr h="260049">
                <a:tc>
                  <a:txBody>
                    <a:bodyPr/>
                    <a:lstStyle/>
                    <a:p>
                      <a:r>
                        <a:rPr lang="en-US" sz="1100" dirty="0"/>
                        <a:t>71</a:t>
                      </a:r>
                    </a:p>
                  </a:txBody>
                  <a:tcPr/>
                </a:tc>
                <a:tc>
                  <a:txBody>
                    <a:bodyPr/>
                    <a:lstStyle/>
                    <a:p>
                      <a:r>
                        <a:rPr lang="en-US" sz="1100" dirty="0"/>
                        <a:t>120000</a:t>
                      </a:r>
                    </a:p>
                  </a:txBody>
                  <a:tcPr/>
                </a:tc>
                <a:tc>
                  <a:txBody>
                    <a:bodyPr/>
                    <a:lstStyle/>
                    <a:p>
                      <a:r>
                        <a:rPr lang="en-US" sz="1100" dirty="0"/>
                        <a:t>M</a:t>
                      </a:r>
                    </a:p>
                  </a:txBody>
                  <a:tcPr/>
                </a:tc>
                <a:tc>
                  <a:txBody>
                    <a:bodyPr/>
                    <a:lstStyle/>
                    <a:p>
                      <a:r>
                        <a:rPr lang="en-US" sz="1100" dirty="0"/>
                        <a:t>N</a:t>
                      </a:r>
                    </a:p>
                  </a:txBody>
                  <a:tcPr/>
                </a:tc>
                <a:extLst>
                  <a:ext uri="{0D108BD9-81ED-4DB2-BD59-A6C34878D82A}">
                    <a16:rowId xmlns:a16="http://schemas.microsoft.com/office/drawing/2014/main" val="4260923932"/>
                  </a:ext>
                </a:extLst>
              </a:tr>
              <a:tr h="260049">
                <a:tc>
                  <a:txBody>
                    <a:bodyPr/>
                    <a:lstStyle/>
                    <a:p>
                      <a:r>
                        <a:rPr lang="en-US" sz="1100" dirty="0"/>
                        <a:t>60</a:t>
                      </a:r>
                    </a:p>
                  </a:txBody>
                  <a:tcPr/>
                </a:tc>
                <a:tc>
                  <a:txBody>
                    <a:bodyPr/>
                    <a:lstStyle/>
                    <a:p>
                      <a:r>
                        <a:rPr lang="en-US" sz="1100" dirty="0"/>
                        <a:t>70000</a:t>
                      </a:r>
                    </a:p>
                  </a:txBody>
                  <a:tcPr/>
                </a:tc>
                <a:tc>
                  <a:txBody>
                    <a:bodyPr/>
                    <a:lstStyle/>
                    <a:p>
                      <a:r>
                        <a:rPr lang="en-US" sz="1100" dirty="0"/>
                        <a:t>F</a:t>
                      </a:r>
                    </a:p>
                  </a:txBody>
                  <a:tcPr/>
                </a:tc>
                <a:tc>
                  <a:txBody>
                    <a:bodyPr/>
                    <a:lstStyle/>
                    <a:p>
                      <a:r>
                        <a:rPr lang="en-US" sz="1100" dirty="0"/>
                        <a:t>Y</a:t>
                      </a:r>
                    </a:p>
                  </a:txBody>
                  <a:tcPr/>
                </a:tc>
                <a:extLst>
                  <a:ext uri="{0D108BD9-81ED-4DB2-BD59-A6C34878D82A}">
                    <a16:rowId xmlns:a16="http://schemas.microsoft.com/office/drawing/2014/main" val="3020114883"/>
                  </a:ext>
                </a:extLst>
              </a:tr>
            </a:tbl>
          </a:graphicData>
        </a:graphic>
      </p:graphicFrame>
      <p:graphicFrame>
        <p:nvGraphicFramePr>
          <p:cNvPr id="8" name="Table 7">
            <a:extLst>
              <a:ext uri="{FF2B5EF4-FFF2-40B4-BE49-F238E27FC236}">
                <a16:creationId xmlns:a16="http://schemas.microsoft.com/office/drawing/2014/main" id="{83533F9F-E09C-4762-B88A-38F26F77079D}"/>
              </a:ext>
            </a:extLst>
          </p:cNvPr>
          <p:cNvGraphicFramePr>
            <a:graphicFrameLocks noGrp="1"/>
          </p:cNvGraphicFramePr>
          <p:nvPr>
            <p:extLst>
              <p:ext uri="{D42A27DB-BD31-4B8C-83A1-F6EECF244321}">
                <p14:modId xmlns:p14="http://schemas.microsoft.com/office/powerpoint/2010/main" val="450300050"/>
              </p:ext>
            </p:extLst>
          </p:nvPr>
        </p:nvGraphicFramePr>
        <p:xfrm>
          <a:off x="4495236" y="1016797"/>
          <a:ext cx="2591928" cy="155993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417800233"/>
                    </a:ext>
                  </a:extLst>
                </a:gridCol>
                <a:gridCol w="752968">
                  <a:extLst>
                    <a:ext uri="{9D8B030D-6E8A-4147-A177-3AD203B41FA5}">
                      <a16:colId xmlns:a16="http://schemas.microsoft.com/office/drawing/2014/main" val="2124649285"/>
                    </a:ext>
                  </a:extLst>
                </a:gridCol>
                <a:gridCol w="457200">
                  <a:extLst>
                    <a:ext uri="{9D8B030D-6E8A-4147-A177-3AD203B41FA5}">
                      <a16:colId xmlns:a16="http://schemas.microsoft.com/office/drawing/2014/main" val="3297506486"/>
                    </a:ext>
                  </a:extLst>
                </a:gridCol>
                <a:gridCol w="875030">
                  <a:extLst>
                    <a:ext uri="{9D8B030D-6E8A-4147-A177-3AD203B41FA5}">
                      <a16:colId xmlns:a16="http://schemas.microsoft.com/office/drawing/2014/main" val="4043786698"/>
                    </a:ext>
                  </a:extLst>
                </a:gridCol>
              </a:tblGrid>
              <a:tr h="255440">
                <a:tc>
                  <a:txBody>
                    <a:bodyPr/>
                    <a:lstStyle/>
                    <a:p>
                      <a:r>
                        <a:rPr lang="en-US" sz="1100" dirty="0"/>
                        <a:t>Age</a:t>
                      </a:r>
                    </a:p>
                  </a:txBody>
                  <a:tcPr/>
                </a:tc>
                <a:tc>
                  <a:txBody>
                    <a:bodyPr/>
                    <a:lstStyle/>
                    <a:p>
                      <a:r>
                        <a:rPr lang="en-US" sz="1100" dirty="0"/>
                        <a:t>Income</a:t>
                      </a:r>
                    </a:p>
                  </a:txBody>
                  <a:tcPr/>
                </a:tc>
                <a:tc>
                  <a:txBody>
                    <a:bodyPr/>
                    <a:lstStyle/>
                    <a:p>
                      <a:r>
                        <a:rPr lang="en-US" sz="1100" dirty="0"/>
                        <a:t>Sex</a:t>
                      </a:r>
                    </a:p>
                  </a:txBody>
                  <a:tcPr/>
                </a:tc>
                <a:tc>
                  <a:txBody>
                    <a:bodyPr/>
                    <a:lstStyle/>
                    <a:p>
                      <a:r>
                        <a:rPr lang="en-US" sz="1100" dirty="0"/>
                        <a:t>Married</a:t>
                      </a:r>
                    </a:p>
                  </a:txBody>
                  <a:tcPr/>
                </a:tc>
                <a:extLst>
                  <a:ext uri="{0D108BD9-81ED-4DB2-BD59-A6C34878D82A}">
                    <a16:rowId xmlns:a16="http://schemas.microsoft.com/office/drawing/2014/main" val="1135831688"/>
                  </a:ext>
                </a:extLst>
              </a:tr>
              <a:tr h="260170">
                <a:tc>
                  <a:txBody>
                    <a:bodyPr/>
                    <a:lstStyle/>
                    <a:p>
                      <a:r>
                        <a:rPr lang="en-US" sz="1100" dirty="0"/>
                        <a:t>50</a:t>
                      </a:r>
                    </a:p>
                  </a:txBody>
                  <a:tcPr/>
                </a:tc>
                <a:tc>
                  <a:txBody>
                    <a:bodyPr/>
                    <a:lstStyle/>
                    <a:p>
                      <a:r>
                        <a:rPr lang="en-US" sz="1100" dirty="0"/>
                        <a:t>90000</a:t>
                      </a:r>
                    </a:p>
                  </a:txBody>
                  <a:tcPr/>
                </a:tc>
                <a:tc>
                  <a:txBody>
                    <a:bodyPr/>
                    <a:lstStyle/>
                    <a:p>
                      <a:r>
                        <a:rPr lang="en-US" sz="1100" dirty="0"/>
                        <a:t>M</a:t>
                      </a:r>
                    </a:p>
                  </a:txBody>
                  <a:tcPr/>
                </a:tc>
                <a:tc>
                  <a:txBody>
                    <a:bodyPr/>
                    <a:lstStyle/>
                    <a:p>
                      <a:r>
                        <a:rPr lang="en-US" sz="1100" dirty="0"/>
                        <a:t>N</a:t>
                      </a:r>
                    </a:p>
                  </a:txBody>
                  <a:tcPr/>
                </a:tc>
                <a:extLst>
                  <a:ext uri="{0D108BD9-81ED-4DB2-BD59-A6C34878D82A}">
                    <a16:rowId xmlns:a16="http://schemas.microsoft.com/office/drawing/2014/main" val="4067436874"/>
                  </a:ext>
                </a:extLst>
              </a:tr>
              <a:tr h="260170">
                <a:tc>
                  <a:txBody>
                    <a:bodyPr/>
                    <a:lstStyle/>
                    <a:p>
                      <a:r>
                        <a:rPr lang="en-US" sz="1100" dirty="0"/>
                        <a:t>41</a:t>
                      </a:r>
                    </a:p>
                  </a:txBody>
                  <a:tcPr/>
                </a:tc>
                <a:tc>
                  <a:txBody>
                    <a:bodyPr/>
                    <a:lstStyle/>
                    <a:p>
                      <a:r>
                        <a:rPr lang="en-US" sz="1100" dirty="0"/>
                        <a:t>90000</a:t>
                      </a:r>
                    </a:p>
                  </a:txBody>
                  <a:tcPr/>
                </a:tc>
                <a:tc>
                  <a:txBody>
                    <a:bodyPr/>
                    <a:lstStyle/>
                    <a:p>
                      <a:r>
                        <a:rPr lang="en-US" sz="1100" dirty="0"/>
                        <a:t>F</a:t>
                      </a:r>
                    </a:p>
                  </a:txBody>
                  <a:tcPr/>
                </a:tc>
                <a:tc>
                  <a:txBody>
                    <a:bodyPr/>
                    <a:lstStyle/>
                    <a:p>
                      <a:r>
                        <a:rPr lang="en-US" sz="1100" dirty="0"/>
                        <a:t>Y</a:t>
                      </a:r>
                    </a:p>
                  </a:txBody>
                  <a:tcPr/>
                </a:tc>
                <a:extLst>
                  <a:ext uri="{0D108BD9-81ED-4DB2-BD59-A6C34878D82A}">
                    <a16:rowId xmlns:a16="http://schemas.microsoft.com/office/drawing/2014/main" val="15716451"/>
                  </a:ext>
                </a:extLst>
              </a:tr>
              <a:tr h="260170">
                <a:tc>
                  <a:txBody>
                    <a:bodyPr/>
                    <a:lstStyle/>
                    <a:p>
                      <a:r>
                        <a:rPr lang="en-US" sz="1100" dirty="0"/>
                        <a:t>71</a:t>
                      </a:r>
                    </a:p>
                  </a:txBody>
                  <a:tcPr/>
                </a:tc>
                <a:tc>
                  <a:txBody>
                    <a:bodyPr/>
                    <a:lstStyle/>
                    <a:p>
                      <a:r>
                        <a:rPr lang="en-US" sz="1100" dirty="0"/>
                        <a:t>120000</a:t>
                      </a:r>
                    </a:p>
                  </a:txBody>
                  <a:tcPr/>
                </a:tc>
                <a:tc>
                  <a:txBody>
                    <a:bodyPr/>
                    <a:lstStyle/>
                    <a:p>
                      <a:r>
                        <a:rPr lang="en-US" sz="1100" dirty="0"/>
                        <a:t>M</a:t>
                      </a:r>
                    </a:p>
                  </a:txBody>
                  <a:tcPr/>
                </a:tc>
                <a:tc>
                  <a:txBody>
                    <a:bodyPr/>
                    <a:lstStyle/>
                    <a:p>
                      <a:r>
                        <a:rPr lang="en-US" sz="1100" dirty="0"/>
                        <a:t>N</a:t>
                      </a:r>
                    </a:p>
                  </a:txBody>
                  <a:tcPr/>
                </a:tc>
                <a:extLst>
                  <a:ext uri="{0D108BD9-81ED-4DB2-BD59-A6C34878D82A}">
                    <a16:rowId xmlns:a16="http://schemas.microsoft.com/office/drawing/2014/main" val="4260923932"/>
                  </a:ext>
                </a:extLst>
              </a:tr>
              <a:tr h="260170">
                <a:tc>
                  <a:txBody>
                    <a:bodyPr/>
                    <a:lstStyle/>
                    <a:p>
                      <a:r>
                        <a:rPr lang="en-US" sz="1100" dirty="0"/>
                        <a:t>28</a:t>
                      </a:r>
                    </a:p>
                  </a:txBody>
                  <a:tcPr/>
                </a:tc>
                <a:tc>
                  <a:txBody>
                    <a:bodyPr/>
                    <a:lstStyle/>
                    <a:p>
                      <a:r>
                        <a:rPr lang="en-US" sz="1100" dirty="0"/>
                        <a:t>50000</a:t>
                      </a:r>
                    </a:p>
                  </a:txBody>
                  <a:tcPr/>
                </a:tc>
                <a:tc>
                  <a:txBody>
                    <a:bodyPr/>
                    <a:lstStyle/>
                    <a:p>
                      <a:r>
                        <a:rPr lang="en-US" sz="1100" dirty="0"/>
                        <a:t>F</a:t>
                      </a:r>
                    </a:p>
                  </a:txBody>
                  <a:tcPr/>
                </a:tc>
                <a:tc>
                  <a:txBody>
                    <a:bodyPr/>
                    <a:lstStyle/>
                    <a:p>
                      <a:r>
                        <a:rPr lang="en-US" sz="1100" dirty="0"/>
                        <a:t>N</a:t>
                      </a:r>
                    </a:p>
                  </a:txBody>
                  <a:tcPr/>
                </a:tc>
                <a:extLst>
                  <a:ext uri="{0D108BD9-81ED-4DB2-BD59-A6C34878D82A}">
                    <a16:rowId xmlns:a16="http://schemas.microsoft.com/office/drawing/2014/main" val="1522802650"/>
                  </a:ext>
                </a:extLst>
              </a:tr>
              <a:tr h="260170">
                <a:tc>
                  <a:txBody>
                    <a:bodyPr/>
                    <a:lstStyle/>
                    <a:p>
                      <a:r>
                        <a:rPr lang="en-US" sz="1100" dirty="0"/>
                        <a:t>60</a:t>
                      </a:r>
                    </a:p>
                  </a:txBody>
                  <a:tcPr/>
                </a:tc>
                <a:tc>
                  <a:txBody>
                    <a:bodyPr/>
                    <a:lstStyle/>
                    <a:p>
                      <a:r>
                        <a:rPr lang="en-US" sz="1100" dirty="0"/>
                        <a:t>70000</a:t>
                      </a:r>
                    </a:p>
                  </a:txBody>
                  <a:tcPr/>
                </a:tc>
                <a:tc>
                  <a:txBody>
                    <a:bodyPr/>
                    <a:lstStyle/>
                    <a:p>
                      <a:r>
                        <a:rPr lang="en-US" sz="1100" dirty="0"/>
                        <a:t>F</a:t>
                      </a:r>
                    </a:p>
                  </a:txBody>
                  <a:tcPr/>
                </a:tc>
                <a:tc>
                  <a:txBody>
                    <a:bodyPr/>
                    <a:lstStyle/>
                    <a:p>
                      <a:r>
                        <a:rPr lang="en-US" sz="1100" dirty="0"/>
                        <a:t>Y</a:t>
                      </a:r>
                    </a:p>
                  </a:txBody>
                  <a:tcPr/>
                </a:tc>
                <a:extLst>
                  <a:ext uri="{0D108BD9-81ED-4DB2-BD59-A6C34878D82A}">
                    <a16:rowId xmlns:a16="http://schemas.microsoft.com/office/drawing/2014/main" val="3020114883"/>
                  </a:ext>
                </a:extLst>
              </a:tr>
            </a:tbl>
          </a:graphicData>
        </a:graphic>
      </p:graphicFrame>
      <p:cxnSp>
        <p:nvCxnSpPr>
          <p:cNvPr id="12" name="Straight Arrow Connector 11">
            <a:extLst>
              <a:ext uri="{FF2B5EF4-FFF2-40B4-BE49-F238E27FC236}">
                <a16:creationId xmlns:a16="http://schemas.microsoft.com/office/drawing/2014/main" id="{7F32B847-46CA-4D32-BA4C-1E96EA269CAE}"/>
              </a:ext>
            </a:extLst>
          </p:cNvPr>
          <p:cNvCxnSpPr/>
          <p:nvPr/>
        </p:nvCxnSpPr>
        <p:spPr>
          <a:xfrm flipV="1">
            <a:off x="3342638" y="1380404"/>
            <a:ext cx="1152598" cy="676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E53E5CC-8D9A-45EA-AEED-AC77271F0534}"/>
              </a:ext>
            </a:extLst>
          </p:cNvPr>
          <p:cNvCxnSpPr>
            <a:cxnSpLocks/>
          </p:cNvCxnSpPr>
          <p:nvPr/>
        </p:nvCxnSpPr>
        <p:spPr>
          <a:xfrm flipV="1">
            <a:off x="3342638" y="1696570"/>
            <a:ext cx="1152598" cy="104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1A448AD-630E-432D-A7EE-5253226B95BC}"/>
              </a:ext>
            </a:extLst>
          </p:cNvPr>
          <p:cNvCxnSpPr>
            <a:cxnSpLocks/>
          </p:cNvCxnSpPr>
          <p:nvPr/>
        </p:nvCxnSpPr>
        <p:spPr>
          <a:xfrm flipV="1">
            <a:off x="3342638" y="1978518"/>
            <a:ext cx="1152598" cy="129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3C1ED1B-6B55-48CA-AF6B-2BA3E7B3543D}"/>
              </a:ext>
            </a:extLst>
          </p:cNvPr>
          <p:cNvCxnSpPr/>
          <p:nvPr/>
        </p:nvCxnSpPr>
        <p:spPr>
          <a:xfrm flipV="1">
            <a:off x="3342638" y="2226791"/>
            <a:ext cx="1152598" cy="32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D47EF5C-AB05-4747-8DB3-09D25EBC3C78}"/>
              </a:ext>
            </a:extLst>
          </p:cNvPr>
          <p:cNvCxnSpPr>
            <a:cxnSpLocks/>
          </p:cNvCxnSpPr>
          <p:nvPr/>
        </p:nvCxnSpPr>
        <p:spPr>
          <a:xfrm flipV="1">
            <a:off x="3342638" y="2473758"/>
            <a:ext cx="1152598" cy="110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4F18496-8AE1-466D-97EA-9986C97B7FE3}"/>
              </a:ext>
            </a:extLst>
          </p:cNvPr>
          <p:cNvSpPr txBox="1"/>
          <p:nvPr/>
        </p:nvSpPr>
        <p:spPr>
          <a:xfrm>
            <a:off x="7087164" y="1380404"/>
            <a:ext cx="1676400" cy="461665"/>
          </a:xfrm>
          <a:prstGeom prst="rect">
            <a:avLst/>
          </a:prstGeom>
          <a:noFill/>
        </p:spPr>
        <p:txBody>
          <a:bodyPr wrap="square" rtlCol="0">
            <a:spAutoFit/>
          </a:bodyPr>
          <a:lstStyle/>
          <a:p>
            <a:r>
              <a:rPr lang="en-US" sz="1200" dirty="0"/>
              <a:t>Bootstrapped sample</a:t>
            </a:r>
          </a:p>
        </p:txBody>
      </p:sp>
      <p:graphicFrame>
        <p:nvGraphicFramePr>
          <p:cNvPr id="28" name="Table 27">
            <a:extLst>
              <a:ext uri="{FF2B5EF4-FFF2-40B4-BE49-F238E27FC236}">
                <a16:creationId xmlns:a16="http://schemas.microsoft.com/office/drawing/2014/main" id="{17D887C5-82BB-445A-8693-AF2D5ED39A77}"/>
              </a:ext>
            </a:extLst>
          </p:cNvPr>
          <p:cNvGraphicFramePr>
            <a:graphicFrameLocks noGrp="1"/>
          </p:cNvGraphicFramePr>
          <p:nvPr>
            <p:extLst>
              <p:ext uri="{D42A27DB-BD31-4B8C-83A1-F6EECF244321}">
                <p14:modId xmlns:p14="http://schemas.microsoft.com/office/powerpoint/2010/main" val="2835396038"/>
              </p:ext>
            </p:extLst>
          </p:nvPr>
        </p:nvGraphicFramePr>
        <p:xfrm>
          <a:off x="4464050" y="2765982"/>
          <a:ext cx="2703830" cy="1040196"/>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417800233"/>
                    </a:ext>
                  </a:extLst>
                </a:gridCol>
                <a:gridCol w="762000">
                  <a:extLst>
                    <a:ext uri="{9D8B030D-6E8A-4147-A177-3AD203B41FA5}">
                      <a16:colId xmlns:a16="http://schemas.microsoft.com/office/drawing/2014/main" val="2124649285"/>
                    </a:ext>
                  </a:extLst>
                </a:gridCol>
                <a:gridCol w="609600">
                  <a:extLst>
                    <a:ext uri="{9D8B030D-6E8A-4147-A177-3AD203B41FA5}">
                      <a16:colId xmlns:a16="http://schemas.microsoft.com/office/drawing/2014/main" val="3297506486"/>
                    </a:ext>
                  </a:extLst>
                </a:gridCol>
                <a:gridCol w="825500">
                  <a:extLst>
                    <a:ext uri="{9D8B030D-6E8A-4147-A177-3AD203B41FA5}">
                      <a16:colId xmlns:a16="http://schemas.microsoft.com/office/drawing/2014/main" val="4043786698"/>
                    </a:ext>
                  </a:extLst>
                </a:gridCol>
              </a:tblGrid>
              <a:tr h="260049">
                <a:tc>
                  <a:txBody>
                    <a:bodyPr/>
                    <a:lstStyle/>
                    <a:p>
                      <a:r>
                        <a:rPr lang="en-US" sz="1100" dirty="0"/>
                        <a:t>Age</a:t>
                      </a:r>
                    </a:p>
                  </a:txBody>
                  <a:tcPr/>
                </a:tc>
                <a:tc>
                  <a:txBody>
                    <a:bodyPr/>
                    <a:lstStyle/>
                    <a:p>
                      <a:r>
                        <a:rPr lang="en-US" sz="1100" dirty="0"/>
                        <a:t>Income</a:t>
                      </a:r>
                    </a:p>
                  </a:txBody>
                  <a:tcPr/>
                </a:tc>
                <a:tc>
                  <a:txBody>
                    <a:bodyPr/>
                    <a:lstStyle/>
                    <a:p>
                      <a:r>
                        <a:rPr lang="en-US" sz="1100" dirty="0"/>
                        <a:t>Sex</a:t>
                      </a:r>
                    </a:p>
                  </a:txBody>
                  <a:tcPr/>
                </a:tc>
                <a:tc>
                  <a:txBody>
                    <a:bodyPr/>
                    <a:lstStyle/>
                    <a:p>
                      <a:r>
                        <a:rPr lang="en-US" sz="1100" dirty="0"/>
                        <a:t>Married</a:t>
                      </a:r>
                    </a:p>
                  </a:txBody>
                  <a:tcPr/>
                </a:tc>
                <a:extLst>
                  <a:ext uri="{0D108BD9-81ED-4DB2-BD59-A6C34878D82A}">
                    <a16:rowId xmlns:a16="http://schemas.microsoft.com/office/drawing/2014/main" val="1135831688"/>
                  </a:ext>
                </a:extLst>
              </a:tr>
              <a:tr h="260049">
                <a:tc>
                  <a:txBody>
                    <a:bodyPr/>
                    <a:lstStyle/>
                    <a:p>
                      <a:r>
                        <a:rPr lang="en-US" sz="1100" dirty="0"/>
                        <a:t>35</a:t>
                      </a:r>
                    </a:p>
                  </a:txBody>
                  <a:tcPr/>
                </a:tc>
                <a:tc>
                  <a:txBody>
                    <a:bodyPr/>
                    <a:lstStyle/>
                    <a:p>
                      <a:r>
                        <a:rPr lang="en-US" sz="1100" dirty="0"/>
                        <a:t>46000</a:t>
                      </a:r>
                    </a:p>
                  </a:txBody>
                  <a:tcPr/>
                </a:tc>
                <a:tc>
                  <a:txBody>
                    <a:bodyPr/>
                    <a:lstStyle/>
                    <a:p>
                      <a:r>
                        <a:rPr lang="en-US" sz="1100" dirty="0"/>
                        <a:t>F</a:t>
                      </a:r>
                    </a:p>
                  </a:txBody>
                  <a:tcPr/>
                </a:tc>
                <a:tc>
                  <a:txBody>
                    <a:bodyPr/>
                    <a:lstStyle/>
                    <a:p>
                      <a:r>
                        <a:rPr lang="en-US" sz="1100" dirty="0"/>
                        <a:t>N</a:t>
                      </a:r>
                    </a:p>
                  </a:txBody>
                  <a:tcPr/>
                </a:tc>
                <a:extLst>
                  <a:ext uri="{0D108BD9-81ED-4DB2-BD59-A6C34878D82A}">
                    <a16:rowId xmlns:a16="http://schemas.microsoft.com/office/drawing/2014/main" val="3374904174"/>
                  </a:ext>
                </a:extLst>
              </a:tr>
              <a:tr h="260049">
                <a:tc>
                  <a:txBody>
                    <a:bodyPr/>
                    <a:lstStyle/>
                    <a:p>
                      <a:r>
                        <a:rPr lang="en-US" sz="1100" dirty="0"/>
                        <a:t>32</a:t>
                      </a:r>
                    </a:p>
                  </a:txBody>
                  <a:tcPr/>
                </a:tc>
                <a:tc>
                  <a:txBody>
                    <a:bodyPr/>
                    <a:lstStyle/>
                    <a:p>
                      <a:r>
                        <a:rPr lang="en-US" sz="1100" dirty="0"/>
                        <a:t>60000</a:t>
                      </a:r>
                    </a:p>
                  </a:txBody>
                  <a:tcPr/>
                </a:tc>
                <a:tc>
                  <a:txBody>
                    <a:bodyPr/>
                    <a:lstStyle/>
                    <a:p>
                      <a:r>
                        <a:rPr lang="en-US" sz="1100" dirty="0"/>
                        <a:t>F</a:t>
                      </a:r>
                    </a:p>
                  </a:txBody>
                  <a:tcPr/>
                </a:tc>
                <a:tc>
                  <a:txBody>
                    <a:bodyPr/>
                    <a:lstStyle/>
                    <a:p>
                      <a:r>
                        <a:rPr lang="en-US" sz="1100" dirty="0"/>
                        <a:t>Y</a:t>
                      </a:r>
                    </a:p>
                  </a:txBody>
                  <a:tcPr/>
                </a:tc>
                <a:extLst>
                  <a:ext uri="{0D108BD9-81ED-4DB2-BD59-A6C34878D82A}">
                    <a16:rowId xmlns:a16="http://schemas.microsoft.com/office/drawing/2014/main" val="1906253503"/>
                  </a:ext>
                </a:extLst>
              </a:tr>
              <a:tr h="260049">
                <a:tc>
                  <a:txBody>
                    <a:bodyPr/>
                    <a:lstStyle/>
                    <a:p>
                      <a:r>
                        <a:rPr lang="en-US" sz="1100" dirty="0"/>
                        <a:t>22</a:t>
                      </a:r>
                    </a:p>
                  </a:txBody>
                  <a:tcPr/>
                </a:tc>
                <a:tc>
                  <a:txBody>
                    <a:bodyPr/>
                    <a:lstStyle/>
                    <a:p>
                      <a:r>
                        <a:rPr lang="en-US" sz="1100" dirty="0"/>
                        <a:t>70000</a:t>
                      </a:r>
                    </a:p>
                  </a:txBody>
                  <a:tcPr/>
                </a:tc>
                <a:tc>
                  <a:txBody>
                    <a:bodyPr/>
                    <a:lstStyle/>
                    <a:p>
                      <a:r>
                        <a:rPr lang="en-US" sz="1100" dirty="0"/>
                        <a:t>M</a:t>
                      </a:r>
                    </a:p>
                  </a:txBody>
                  <a:tcPr/>
                </a:tc>
                <a:tc>
                  <a:txBody>
                    <a:bodyPr/>
                    <a:lstStyle/>
                    <a:p>
                      <a:r>
                        <a:rPr lang="en-US" sz="1100" dirty="0"/>
                        <a:t>N</a:t>
                      </a:r>
                    </a:p>
                  </a:txBody>
                  <a:tcPr/>
                </a:tc>
                <a:extLst>
                  <a:ext uri="{0D108BD9-81ED-4DB2-BD59-A6C34878D82A}">
                    <a16:rowId xmlns:a16="http://schemas.microsoft.com/office/drawing/2014/main" val="2589010488"/>
                  </a:ext>
                </a:extLst>
              </a:tr>
            </a:tbl>
          </a:graphicData>
        </a:graphic>
      </p:graphicFrame>
      <p:sp>
        <p:nvSpPr>
          <p:cNvPr id="31" name="TextBox 30">
            <a:extLst>
              <a:ext uri="{FF2B5EF4-FFF2-40B4-BE49-F238E27FC236}">
                <a16:creationId xmlns:a16="http://schemas.microsoft.com/office/drawing/2014/main" id="{9363BC3E-437B-47EF-A91A-14C7D21C04A7}"/>
              </a:ext>
            </a:extLst>
          </p:cNvPr>
          <p:cNvSpPr txBox="1"/>
          <p:nvPr/>
        </p:nvSpPr>
        <p:spPr>
          <a:xfrm>
            <a:off x="7167126" y="2967335"/>
            <a:ext cx="1676400" cy="830997"/>
          </a:xfrm>
          <a:prstGeom prst="rect">
            <a:avLst/>
          </a:prstGeom>
          <a:noFill/>
        </p:spPr>
        <p:txBody>
          <a:bodyPr wrap="square" rtlCol="0">
            <a:spAutoFit/>
          </a:bodyPr>
          <a:lstStyle/>
          <a:p>
            <a:r>
              <a:rPr lang="en-US" sz="1200" dirty="0"/>
              <a:t>Not in the bootstrapped sample (out of the bag sample)</a:t>
            </a:r>
          </a:p>
        </p:txBody>
      </p:sp>
      <p:sp>
        <p:nvSpPr>
          <p:cNvPr id="34" name="object 3">
            <a:extLst>
              <a:ext uri="{FF2B5EF4-FFF2-40B4-BE49-F238E27FC236}">
                <a16:creationId xmlns:a16="http://schemas.microsoft.com/office/drawing/2014/main" id="{B575EEAA-3607-4614-8E4E-3EB472296B4D}"/>
              </a:ext>
            </a:extLst>
          </p:cNvPr>
          <p:cNvSpPr txBox="1"/>
          <p:nvPr/>
        </p:nvSpPr>
        <p:spPr>
          <a:xfrm>
            <a:off x="535633" y="4110501"/>
            <a:ext cx="8150860" cy="1270861"/>
          </a:xfrm>
          <a:prstGeom prst="rect">
            <a:avLst/>
          </a:prstGeom>
        </p:spPr>
        <p:txBody>
          <a:bodyPr vert="horz" wrap="square" lIns="0" tIns="161290" rIns="0" bIns="0" rtlCol="0">
            <a:spAutoFit/>
          </a:bodyPr>
          <a:lstStyle/>
          <a:p>
            <a:pPr marL="285750" indent="-285750">
              <a:buFont typeface="Arial" panose="020B0604020202020204" pitchFamily="34" charset="0"/>
              <a:buChar char="•"/>
            </a:pPr>
            <a:r>
              <a:rPr lang="en-US" dirty="0"/>
              <a:t>The algorithm repeatedly randomly samples the training set with replacement, each of which is called the </a:t>
            </a:r>
            <a:r>
              <a:rPr lang="en-US" dirty="0">
                <a:solidFill>
                  <a:srgbClr val="2FAA9F"/>
                </a:solidFill>
              </a:rPr>
              <a:t>“bootstrapped” </a:t>
            </a:r>
            <a:r>
              <a:rPr lang="en-US" dirty="0"/>
              <a:t>sample</a:t>
            </a:r>
            <a:r>
              <a:rPr lang="en-US" dirty="0">
                <a:solidFill>
                  <a:srgbClr val="2FAA9F"/>
                </a:solidFill>
              </a:rPr>
              <a:t>. </a:t>
            </a:r>
          </a:p>
          <a:p>
            <a:endParaRPr lang="en-US" dirty="0">
              <a:solidFill>
                <a:srgbClr val="2FAA9F"/>
              </a:solidFill>
            </a:endParaRPr>
          </a:p>
          <a:p>
            <a:pPr marL="285750" indent="-285750">
              <a:buFont typeface="Arial" panose="020B0604020202020204" pitchFamily="34" charset="0"/>
              <a:buChar char="•"/>
            </a:pPr>
            <a:r>
              <a:rPr lang="en-US" dirty="0"/>
              <a:t>The rest of the training set is called the </a:t>
            </a:r>
            <a:r>
              <a:rPr lang="en-US" dirty="0">
                <a:solidFill>
                  <a:srgbClr val="2FAA9F"/>
                </a:solidFill>
              </a:rPr>
              <a:t>“out of the bag” </a:t>
            </a:r>
            <a:r>
              <a:rPr lang="en-US" dirty="0"/>
              <a:t>sample </a:t>
            </a:r>
          </a:p>
        </p:txBody>
      </p:sp>
    </p:spTree>
    <p:extLst>
      <p:ext uri="{BB962C8B-B14F-4D97-AF65-F5344CB8AC3E}">
        <p14:creationId xmlns:p14="http://schemas.microsoft.com/office/powerpoint/2010/main" val="3997703572"/>
      </p:ext>
    </p:extLst>
  </p:cSld>
  <p:clrMapOvr>
    <a:masterClrMapping/>
  </p:clrMapOvr>
</p:sld>
</file>

<file path=ppt/theme/theme1.xml><?xml version="1.0" encoding="utf-8"?>
<a:theme xmlns:a="http://schemas.openxmlformats.org/drawingml/2006/main" name="Office Theme">
  <a:themeElements>
    <a:clrScheme name="J-PAL">
      <a:dk1>
        <a:srgbClr val="000000"/>
      </a:dk1>
      <a:lt1>
        <a:srgbClr val="FFFFFF"/>
      </a:lt1>
      <a:dk2>
        <a:srgbClr val="919191"/>
      </a:dk2>
      <a:lt2>
        <a:srgbClr val="CACACA"/>
      </a:lt2>
      <a:accent1>
        <a:srgbClr val="ED5925"/>
      </a:accent1>
      <a:accent2>
        <a:srgbClr val="2FAA9F"/>
      </a:accent2>
      <a:accent3>
        <a:srgbClr val="F4C300"/>
      </a:accent3>
      <a:accent4>
        <a:srgbClr val="4A9C65"/>
      </a:accent4>
      <a:accent5>
        <a:srgbClr val="2D616E"/>
      </a:accent5>
      <a:accent6>
        <a:srgbClr val="646464"/>
      </a:accent6>
      <a:hlink>
        <a:srgbClr val="2FAA9F"/>
      </a:hlink>
      <a:folHlink>
        <a:srgbClr val="ED592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1060</TotalTime>
  <Words>2298</Words>
  <Application>Microsoft Office PowerPoint</Application>
  <PresentationFormat>On-screen Show (4:3)</PresentationFormat>
  <Paragraphs>571</Paragraphs>
  <Slides>28</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Century Gothic</vt:lpstr>
      <vt:lpstr>Office Theme</vt:lpstr>
      <vt:lpstr>Metadata</vt:lpstr>
      <vt:lpstr>PowerPoint Presentation</vt:lpstr>
      <vt:lpstr>PowerPoint Presentation</vt:lpstr>
      <vt:lpstr>Why use Machine Learning?</vt:lpstr>
      <vt:lpstr>PowerPoint Presentation</vt:lpstr>
      <vt:lpstr>Random Forests</vt:lpstr>
      <vt:lpstr>1. Training and Validation Dataset</vt:lpstr>
      <vt:lpstr>Example Training Dataset</vt:lpstr>
      <vt:lpstr>2. Bootstrapping</vt:lpstr>
      <vt:lpstr>3. Decision Trees</vt:lpstr>
      <vt:lpstr>3. Decision Trees</vt:lpstr>
      <vt:lpstr>3. Decision Trees</vt:lpstr>
      <vt:lpstr>4. Prediction by aggregating</vt:lpstr>
      <vt:lpstr>PowerPoint Presentation</vt:lpstr>
      <vt:lpstr>PowerPoint Presentation</vt:lpstr>
      <vt:lpstr>Recap</vt:lpstr>
      <vt:lpstr>Advantages and Disadvantages</vt:lpstr>
      <vt:lpstr>Random Forests in Economics</vt:lpstr>
      <vt:lpstr>Measuring Performance</vt:lpstr>
      <vt:lpstr>Measuring Performance</vt:lpstr>
      <vt:lpstr>Choosing  Variables</vt:lpstr>
      <vt:lpstr>PowerPoint Presentation</vt:lpstr>
      <vt:lpstr>Tuning the model (Hyperparameter tuning/Regularization</vt:lpstr>
      <vt:lpstr>PowerPoint Presentation</vt:lpstr>
      <vt:lpstr>Random forests in STATA/R</vt:lpstr>
      <vt:lpstr>References and Resources</vt:lpstr>
      <vt:lpstr>Appendix 1: Decision Tree (Regression)</vt:lpstr>
      <vt:lpstr>Appendix 2: More Decisions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Spencer Crawford</dc:creator>
  <cp:lastModifiedBy>Sabhya Gupta</cp:lastModifiedBy>
  <cp:revision>67</cp:revision>
  <dcterms:created xsi:type="dcterms:W3CDTF">2019-03-06T21:06:23Z</dcterms:created>
  <dcterms:modified xsi:type="dcterms:W3CDTF">2021-04-21T15:45:50Z</dcterms:modified>
</cp:coreProperties>
</file>