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2BDC-04BD-4D6C-BBE8-227C7A2AF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5CB33-F0E7-4EBE-865A-A80DBC69F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12873-C3B4-4DA3-8848-7D7BA916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D9E3-7A7C-4404-B12C-493EE43B109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2AFA7-B0F5-4541-80AB-4890A42BC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0E0F3-D578-4483-B7A8-B90D546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0C4A-35AC-42EC-9377-A1A7A6922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6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27F4-200D-4116-9CD3-F6EE4399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69EA3-4B20-4C87-9BB0-1550AAFA7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2668D-BE78-416C-B08C-676F295DB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D9E3-7A7C-4404-B12C-493EE43B109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70BE4-82B4-4669-AA6D-D230456A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466CB-B84C-4993-8E0C-54DD7C48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0C4A-35AC-42EC-9377-A1A7A6922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6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103FA7-A9E7-4797-8F65-84B5CA9C93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88467-E3FE-4F40-8FF6-D4859E0CC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8B1E6-7A80-4785-BB5B-9E601597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D9E3-7A7C-4404-B12C-493EE43B109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0A65-3B93-4BA5-9F01-C9653DEE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A8021-7175-45ED-B938-7532DDC0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0C4A-35AC-42EC-9377-A1A7A6922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7B4F-3860-4B6B-9339-50D4155C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1BA24-36B9-4039-825F-D4699CCB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6ABB9-825E-474F-A111-6125A48F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D9E3-7A7C-4404-B12C-493EE43B109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83A24-9D79-4880-8149-8DC28476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E6B0B-D386-476A-9908-88DA8BAA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0C4A-35AC-42EC-9377-A1A7A6922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91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B4E0-C6DD-49BD-8041-CE69F2576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A9522-FEB0-4882-A7C4-71D43E104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6C600-9902-4E8B-8060-4A60F000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D9E3-7A7C-4404-B12C-493EE43B109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D5233-5F9F-46C6-956E-E2C25C482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F66D0-9647-4481-A304-D8411F90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0C4A-35AC-42EC-9377-A1A7A6922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5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4B1E-CD69-48D5-8D10-11FDAD9D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D9D2-3C70-429B-850E-8FD4C3DA7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1EC67-6177-4830-AB17-8198DE778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3ACF1-9275-4D05-8851-CFE5B9BC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D9E3-7A7C-4404-B12C-493EE43B109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28BD7-7AB2-405B-AD69-6475D445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E4923-A364-4433-A1BD-A6A09F079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0C4A-35AC-42EC-9377-A1A7A6922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8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52DE7-32E2-47E8-8CB2-DCA8235B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295FD-E352-455A-9996-499C75416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20319-D341-4134-BC80-BBA0492E4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1BEA37-CC3B-4F79-9809-1F4D71F63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5B5DC-8810-4656-84EA-37B9B737C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2EB2C0-8A3B-4B0A-A8F2-9FF2868B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D9E3-7A7C-4404-B12C-493EE43B109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C398A-2E9B-474E-B778-41C1C8B5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EB0F4E-A40C-45A5-971A-C43B43ED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0C4A-35AC-42EC-9377-A1A7A6922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D413-B89A-45F5-AC6B-3F84A499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5F63F7-7676-4197-82C5-3DB511BB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D9E3-7A7C-4404-B12C-493EE43B109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D67F8-C5AD-4BED-A723-69B5628B5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A3A1C-05C6-400D-89C5-CF7C3FC59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0C4A-35AC-42EC-9377-A1A7A6922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5BE33F-07E7-43DA-8BB7-9A6506EB1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D9E3-7A7C-4404-B12C-493EE43B109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5FF7D1-C8BA-44C4-A620-DE1307D4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EF388-DBA8-4F17-9D82-ABA13C70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0C4A-35AC-42EC-9377-A1A7A6922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8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9846-6078-49F8-B20B-28A3C0639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5DDE8-2241-4B42-B94D-9E547C601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9572C-E32E-49EA-8B72-570F66E9F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C05CE-E63F-4D0B-8074-A30F5270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D9E3-7A7C-4404-B12C-493EE43B109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4596C-5F20-46B9-A2A4-88A78B12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515E8-5953-45F3-957B-1FDA53B6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0C4A-35AC-42EC-9377-A1A7A6922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1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D029-64DD-49FA-BEFC-79A18A887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F2266-3E7C-41CF-82DC-03A813C48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0CF5C-2C26-40E8-BF74-6A18EA1CB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470CD-15B4-48D1-AF71-FC325ED26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D9E3-7A7C-4404-B12C-493EE43B109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011DD-F958-4C83-AA87-DBD9F010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DE0F6-CC20-4B6C-8C53-6585FC31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0C4A-35AC-42EC-9377-A1A7A6922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1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4D49F2-3A18-4073-A825-3B2CC0E6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DAACA-6D19-467E-B8A3-E771A4ED1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55452-EBA8-4804-B4BD-7F485FE2C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1D9E3-7A7C-4404-B12C-493EE43B109F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75A9B-B334-4B8A-81E9-699372F5D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62553-59BE-409C-A2CB-BE4D1A8C3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D0C4A-35AC-42EC-9377-A1A7A6922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4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AFD08-B7D4-4C6D-8A5F-E416F8124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Cancer Prediction Using Clustering Algorithm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593F8-7EFB-4649-9B1D-34C8281DF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						By</a:t>
            </a:r>
          </a:p>
          <a:p>
            <a:pPr algn="r"/>
            <a:r>
              <a:rPr lang="en-US" dirty="0"/>
              <a:t>Sabick Puliyali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1EC1C-41F9-4D9B-A4BB-065495F7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EFC3D9A-CC4C-41DC-ABF0-4191C846A5C2}" type="slidenum">
              <a:rPr lang="en-US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1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B83FF-0346-4EC0-B9C1-AFD9C2927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Table of contents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D6235-ED53-41CD-A9AF-3A0565964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30498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Rational statement</a:t>
            </a:r>
          </a:p>
          <a:p>
            <a:r>
              <a:rPr lang="en-US" dirty="0"/>
              <a:t>Justify the number of clusters required to optimize K-means model - Elbow Method</a:t>
            </a:r>
          </a:p>
          <a:p>
            <a:r>
              <a:rPr lang="en-US" dirty="0"/>
              <a:t>Justify the number of clusters required to optimize K-means model - Silhouette Method</a:t>
            </a:r>
          </a:p>
          <a:p>
            <a:r>
              <a:rPr lang="en-US" dirty="0"/>
              <a:t>Cluster visualization</a:t>
            </a:r>
          </a:p>
          <a:p>
            <a:r>
              <a:rPr lang="en-US" dirty="0"/>
              <a:t>Cluster visualization Five Cluster Insights</a:t>
            </a:r>
          </a:p>
          <a:p>
            <a:r>
              <a:rPr lang="en-US"/>
              <a:t>Conclusion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21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5FD34-4179-4797-BDD7-D9CC55DF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Rational Statement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B389-065F-40C1-9006-2DAFEA9FE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Proposed algorithm is K-means algorithm, in which the number of clusters is estimated using the Elbow method and the Silhouette method in predicting leukemia remission dataset. </a:t>
            </a:r>
          </a:p>
        </p:txBody>
      </p:sp>
    </p:spTree>
    <p:extLst>
      <p:ext uri="{BB962C8B-B14F-4D97-AF65-F5344CB8AC3E}">
        <p14:creationId xmlns:p14="http://schemas.microsoft.com/office/powerpoint/2010/main" val="225616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62CBC-BBCB-4DC8-BCE5-9A0E56342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27" y="289740"/>
            <a:ext cx="5681579" cy="2358592"/>
          </a:xfrm>
          <a:prstGeom prst="homePlate">
            <a:avLst/>
          </a:prstGeom>
        </p:spPr>
        <p:txBody>
          <a:bodyPr anchor="b">
            <a:normAutofit/>
          </a:bodyPr>
          <a:lstStyle/>
          <a:p>
            <a:r>
              <a:rPr lang="en-US" sz="3600" b="1" dirty="0"/>
              <a:t>Justify the number of clusters required to optimize K-means model</a:t>
            </a:r>
            <a:br>
              <a:rPr lang="en-US" sz="2600" b="1" dirty="0"/>
            </a:br>
            <a:r>
              <a:rPr lang="en-US" sz="2800" b="1" dirty="0"/>
              <a:t>Elbow Method</a:t>
            </a:r>
            <a:br>
              <a:rPr lang="en-US" sz="2800" dirty="0"/>
            </a:br>
            <a:endParaRPr lang="en-US" sz="2600" b="1" dirty="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F5562-B618-4B3D-8824-04864C9CB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97" y="2791796"/>
            <a:ext cx="5709903" cy="377646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By doing the analysis, the optimal number of cluster that fix the model is 5.</a:t>
            </a:r>
          </a:p>
          <a:p>
            <a:r>
              <a:rPr lang="en-US" sz="2200" dirty="0"/>
              <a:t>Within cluster sum of the square(WCSS) is high for when k=5. As k value increases, WCSS value is decreasing linearly.</a:t>
            </a:r>
          </a:p>
          <a:p>
            <a:r>
              <a:rPr lang="en-US" sz="2200" dirty="0"/>
              <a:t>Can choose any number of clusters, adding another cluster does not improve the total wcss which shows the stability of model.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AD5DBF-C4CC-4984-96EF-B3DE71675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53792"/>
            <a:ext cx="6026426" cy="475041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28805A-D186-4D59-B302-246ACE28BE47}"/>
              </a:ext>
            </a:extLst>
          </p:cNvPr>
          <p:cNvCxnSpPr/>
          <p:nvPr/>
        </p:nvCxnSpPr>
        <p:spPr>
          <a:xfrm>
            <a:off x="6056025" y="1469036"/>
            <a:ext cx="0" cy="503669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64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66894-3B5B-4CA3-A2BC-5FE60848D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34" y="640080"/>
            <a:ext cx="6504382" cy="1915387"/>
          </a:xfrm>
        </p:spPr>
        <p:txBody>
          <a:bodyPr anchor="b">
            <a:normAutofit fontScale="90000"/>
          </a:bodyPr>
          <a:lstStyle/>
          <a:p>
            <a:r>
              <a:rPr lang="en-US" sz="4000" b="1" dirty="0"/>
              <a:t>Justify the number of Clusters required to optimize K-means model</a:t>
            </a:r>
            <a:br>
              <a:rPr lang="en-US" sz="2600" b="1" dirty="0"/>
            </a:br>
            <a:r>
              <a:rPr lang="en-US" sz="3100" b="1" dirty="0"/>
              <a:t>Silhouette Method</a:t>
            </a:r>
            <a:endParaRPr lang="en-US" sz="2600" dirty="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81CDC24-3AD4-E621-0A7C-EB0F56435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6079661" cy="3726986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By doing the analysis, the optimal number of cluster that fix the model is k=5 with coefficient value=0.2816,  having high Silhouette coefficient value among other clusters.</a:t>
            </a:r>
          </a:p>
          <a:p>
            <a:r>
              <a:rPr lang="en-US" sz="2200" dirty="0"/>
              <a:t>It assess the quality of clustering, means it determines how well each object lies within its cluster.</a:t>
            </a:r>
          </a:p>
          <a:p>
            <a:r>
              <a:rPr lang="en-US" sz="2200" dirty="0"/>
              <a:t>Computes Silhouette coefficients of each point which indicate how similar a point is to its own cluster in comparison to other clusters. 	</a:t>
            </a:r>
          </a:p>
          <a:p>
            <a:r>
              <a:rPr lang="en-US" sz="2200" dirty="0"/>
              <a:t>The coefficient value is less than 0.5 which indicates the clusters are overlapping.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CEB811-6303-44A7-9DC6-B944707F8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416" y="886687"/>
            <a:ext cx="4931765" cy="372698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BFF407-C2B6-439C-8364-61273332F503}"/>
              </a:ext>
            </a:extLst>
          </p:cNvPr>
          <p:cNvCxnSpPr/>
          <p:nvPr/>
        </p:nvCxnSpPr>
        <p:spPr>
          <a:xfrm>
            <a:off x="6985416" y="886687"/>
            <a:ext cx="0" cy="503669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22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080DE-26BD-4FE6-819A-9AABFF06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675270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en-US" sz="5000" b="1" dirty="0"/>
              <a:t>Cluster visualization</a:t>
            </a:r>
            <a:br>
              <a:rPr lang="en-US" sz="5000" b="1" dirty="0"/>
            </a:br>
            <a:r>
              <a:rPr lang="en-US" sz="4000" b="1" dirty="0"/>
              <a:t>Two Cluster</a:t>
            </a:r>
            <a:endParaRPr lang="en-US" sz="5000" b="1" dirty="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236E464-1547-BC61-DC74-E64BEB13A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84" y="2807208"/>
            <a:ext cx="5231567" cy="405079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200" dirty="0"/>
              <a:t>Showing the visualization of two cluster. </a:t>
            </a:r>
          </a:p>
          <a:p>
            <a:r>
              <a:rPr lang="en-US" sz="2200" dirty="0"/>
              <a:t>Clusters 1 is green color and datapoints are not overlapped inside the cluster.  Can see that some datapoints are far from centroid (Yellow color).</a:t>
            </a:r>
          </a:p>
          <a:p>
            <a:r>
              <a:rPr lang="en-US" sz="2200" dirty="0"/>
              <a:t>Cluster 2 is red color and can be seen that datapoints are overlapped inside the cluster.</a:t>
            </a:r>
          </a:p>
          <a:p>
            <a:r>
              <a:rPr lang="en-US" sz="2200" dirty="0"/>
              <a:t>Majority of data points lies in cluster2.</a:t>
            </a:r>
          </a:p>
          <a:p>
            <a:r>
              <a:rPr lang="en-US" sz="2200" dirty="0"/>
              <a:t>Since the datasets is small it is difficult to analyze two cluster visualization.</a:t>
            </a:r>
          </a:p>
          <a:p>
            <a:r>
              <a:rPr lang="en-US" sz="2200" dirty="0"/>
              <a:t>Cluster 1 has few datapoints far from centroid and cluster 1 has datapoints overlapped, so we couldn’t optimize the plot accurately.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302D9A-59B5-4AE6-9D7D-8AC9D1A9B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781000"/>
            <a:ext cx="6046627" cy="377568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2EC5F0-9209-4542-BF24-A858C8E467B1}"/>
              </a:ext>
            </a:extLst>
          </p:cNvPr>
          <p:cNvCxnSpPr/>
          <p:nvPr/>
        </p:nvCxnSpPr>
        <p:spPr>
          <a:xfrm>
            <a:off x="5901127" y="1731946"/>
            <a:ext cx="0" cy="503669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94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9FDCD-83AE-4B4A-8E4C-68B3FD520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4990375" cy="1719072"/>
          </a:xfrm>
        </p:spPr>
        <p:txBody>
          <a:bodyPr anchor="b">
            <a:normAutofit fontScale="90000"/>
          </a:bodyPr>
          <a:lstStyle/>
          <a:p>
            <a:r>
              <a:rPr lang="en-US" sz="5400" b="1" dirty="0"/>
              <a:t>Cluster visualization</a:t>
            </a:r>
            <a:br>
              <a:rPr lang="en-US" sz="5400" b="1" dirty="0"/>
            </a:br>
            <a:r>
              <a:rPr lang="en-US" b="1" dirty="0"/>
              <a:t>Five</a:t>
            </a:r>
            <a:r>
              <a:rPr lang="en-US" sz="4400" b="1" dirty="0"/>
              <a:t> Cluster Insights</a:t>
            </a:r>
            <a:endParaRPr lang="en-US" sz="5400" dirty="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F6A1158-A44D-BE9A-835A-DE8A319A1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5465064" cy="3822952"/>
          </a:xfrm>
        </p:spPr>
        <p:txBody>
          <a:bodyPr anchor="t">
            <a:normAutofit/>
          </a:bodyPr>
          <a:lstStyle/>
          <a:p>
            <a:r>
              <a:rPr lang="en-US" sz="2200" dirty="0"/>
              <a:t>Showing the visualization of Five cluster </a:t>
            </a:r>
          </a:p>
          <a:p>
            <a:r>
              <a:rPr lang="en-US" sz="2200" dirty="0"/>
              <a:t>Majority of the datapoints lies in cluster 2 and cluster 1 has minimum datapoints.</a:t>
            </a:r>
          </a:p>
          <a:p>
            <a:r>
              <a:rPr lang="en-US" sz="2200" dirty="0"/>
              <a:t>Clusters are overlapping each other.</a:t>
            </a:r>
          </a:p>
          <a:p>
            <a:r>
              <a:rPr lang="en-US" sz="2200" dirty="0"/>
              <a:t>Cluster 1 and cluster 2 are nicely separated.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857286-4257-463D-BE4F-09D768157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341" y="2358592"/>
            <a:ext cx="5936704" cy="382295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886B2F-7B44-4B48-8B4F-F0F6BA8C3F6F}"/>
              </a:ext>
            </a:extLst>
          </p:cNvPr>
          <p:cNvCxnSpPr/>
          <p:nvPr/>
        </p:nvCxnSpPr>
        <p:spPr>
          <a:xfrm>
            <a:off x="6061022" y="1472561"/>
            <a:ext cx="0" cy="503669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907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E3AE6-B346-4708-9FC9-74FA79AC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90" y="628052"/>
            <a:ext cx="3200400" cy="558561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A853-A327-4DEA-84D8-C7999AF7C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319088"/>
            <a:ext cx="6906491" cy="58578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</a:rPr>
              <a:t>To conclude </a:t>
            </a:r>
          </a:p>
          <a:p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</a:rPr>
              <a:t>K –Means algorithm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is easy to implement.</a:t>
            </a:r>
          </a:p>
          <a:p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</a:rPr>
              <a:t>I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 adapts the new examples very frequently.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It can handle large data set and faster to large datasets.</a:t>
            </a:r>
          </a:p>
          <a:p>
            <a:pPr marL="0" indent="0">
              <a:buNone/>
            </a:pP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</a:rPr>
              <a:t>By looking and considering all aspects </a:t>
            </a:r>
            <a:r>
              <a:rPr lang="en-US" dirty="0"/>
              <a:t>we 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</a:rPr>
              <a:t>can easily cluster the </a:t>
            </a:r>
            <a:r>
              <a:rPr lang="en-US" sz="2800" dirty="0"/>
              <a:t>Leukemia remission dataset.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</a:rPr>
              <a:t> </a:t>
            </a:r>
            <a:endParaRPr lang="en-US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7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E6AB5-E1FD-4F3F-8122-F87626E0D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7200" b="1" dirty="0"/>
              <a:t>Thank You!!!!!!</a:t>
            </a:r>
          </a:p>
        </p:txBody>
      </p:sp>
    </p:spTree>
    <p:extLst>
      <p:ext uri="{BB962C8B-B14F-4D97-AF65-F5344CB8AC3E}">
        <p14:creationId xmlns:p14="http://schemas.microsoft.com/office/powerpoint/2010/main" val="75197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463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Office Theme</vt:lpstr>
      <vt:lpstr>Cancer Prediction Using Clustering Algorithm </vt:lpstr>
      <vt:lpstr>Table of contents</vt:lpstr>
      <vt:lpstr>Rational Statement</vt:lpstr>
      <vt:lpstr>Justify the number of clusters required to optimize K-means model Elbow Method </vt:lpstr>
      <vt:lpstr>Justify the number of Clusters required to optimize K-means model Silhouette Method</vt:lpstr>
      <vt:lpstr>Cluster visualization Two Cluster</vt:lpstr>
      <vt:lpstr>Cluster visualization Five Cluster Insights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Sabick Puliyali</dc:creator>
  <cp:lastModifiedBy>Sabick Puliyali</cp:lastModifiedBy>
  <cp:revision>63</cp:revision>
  <dcterms:created xsi:type="dcterms:W3CDTF">2022-04-01T22:25:40Z</dcterms:created>
  <dcterms:modified xsi:type="dcterms:W3CDTF">2022-04-04T21:07:29Z</dcterms:modified>
</cp:coreProperties>
</file>