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307" r:id="rId4"/>
    <p:sldId id="261" r:id="rId5"/>
    <p:sldId id="305" r:id="rId6"/>
    <p:sldId id="298" r:id="rId7"/>
    <p:sldId id="297" r:id="rId8"/>
    <p:sldId id="264" r:id="rId9"/>
    <p:sldId id="308" r:id="rId10"/>
    <p:sldId id="300" r:id="rId11"/>
    <p:sldId id="303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97121-CDA0-4EF3-ABBA-92D04D6B70E8}" v="26" dt="2023-05-24T15:34:23.153"/>
    <p1510:client id="{30489214-7601-42F0-A308-C34C6FD1170E}" v="287" dt="2023-05-23T23:42:38.163"/>
    <p1510:client id="{37D4AAF1-B47E-4366-94D0-F98F2E9BEE33}" v="6" dt="2023-05-23T23:37:06.788"/>
    <p1510:client id="{3A9FDC89-4E6E-49A4-ACE6-A18EDD041D8F}" v="11" dt="2023-05-24T17:28:23.676"/>
    <p1510:client id="{4555D393-5888-481E-98C7-B9705ACD3B56}" v="13" dt="2023-05-23T19:09:05.862"/>
    <p1510:client id="{5AE588FA-70DF-4066-914E-BB63833236CC}" v="140" dt="2023-05-24T02:01:21.091"/>
    <p1510:client id="{6ED4E872-0F6C-4970-B031-535FEE96214B}" v="1345" dt="2023-05-24T18:14:07.307"/>
    <p1510:client id="{87A5D0F7-1DF3-4CCC-82DB-C1DE0BADF6D6}" v="16" dt="2023-05-24T17:32:25.009"/>
    <p1510:client id="{8B4ED523-BB38-4143-8E31-386098773C34}" v="29" dt="2023-05-24T00:38:52.860"/>
    <p1510:client id="{A3E2194E-F124-4067-9776-5B8327EF065D}" v="434" dt="2023-05-24T03:21:29.734"/>
    <p1510:client id="{DB992EAD-743D-4B54-A1D6-2CD17AD4DFF0}" v="75" dt="2023-05-24T16:54:39.847"/>
  </p1510:revLst>
</p1510:revInfo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4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26654" y="718727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400"/>
            </a:br>
            <a:r>
              <a:rPr lang="en" sz="4400"/>
              <a:t>AIDI CAPSTONE II</a:t>
            </a:r>
            <a:br>
              <a:rPr lang="en" sz="4400"/>
            </a:br>
            <a:r>
              <a:rPr lang="en" sz="2400"/>
              <a:t>TOPIC: AUTOMATIC ATTENDANCE SYSTEM</a:t>
            </a:r>
            <a:endParaRPr sz="4400"/>
          </a:p>
        </p:txBody>
      </p:sp>
      <p:pic>
        <p:nvPicPr>
          <p:cNvPr id="5" name="Graphic 4" descr="Female Profile outline">
            <a:extLst>
              <a:ext uri="{FF2B5EF4-FFF2-40B4-BE49-F238E27FC236}">
                <a16:creationId xmlns:a16="http://schemas.microsoft.com/office/drawing/2014/main" id="{0A715484-3F3E-A917-D2FF-50CD493E6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0775" y="1687551"/>
            <a:ext cx="2537270" cy="2537270"/>
          </a:xfrm>
          <a:prstGeom prst="rect">
            <a:avLst/>
          </a:prstGeom>
        </p:spPr>
      </p:pic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5556ECE8-61CB-F0FA-5065-A3C76233E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3409" y="1574634"/>
            <a:ext cx="1792002" cy="1792002"/>
          </a:xfrm>
          <a:prstGeom prst="rect">
            <a:avLst/>
          </a:prstGeom>
        </p:spPr>
      </p:pic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85B9E349-D740-0823-0296-A16573EFE9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7328" y="1230351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766E1E-FEC4-D86F-7113-C79CA96D3C59}"/>
              </a:ext>
            </a:extLst>
          </p:cNvPr>
          <p:cNvSpPr txBox="1"/>
          <p:nvPr/>
        </p:nvSpPr>
        <p:spPr>
          <a:xfrm>
            <a:off x="645954" y="2383963"/>
            <a:ext cx="4640477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>
                <a:solidFill>
                  <a:schemeClr val="bg1"/>
                </a:solidFill>
                <a:latin typeface="Source Sans Pro"/>
              </a:rPr>
              <a:t>TEAM: PIXELVERSE</a:t>
            </a:r>
          </a:p>
          <a:p>
            <a:r>
              <a:rPr lang="en-CA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Tech-Lead: </a:t>
            </a:r>
            <a:r>
              <a:rPr lang="en-CA" spc="15" err="1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Sabick</a:t>
            </a:r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 </a:t>
            </a:r>
            <a:r>
              <a:rPr lang="en-CA" spc="15" err="1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Puliyali</a:t>
            </a:r>
            <a:endParaRPr lang="en-CA">
              <a:solidFill>
                <a:schemeClr val="bg1"/>
              </a:solidFill>
              <a:effectLst/>
              <a:latin typeface="Source Sans Pro"/>
              <a:ea typeface="Calibri" panose="020F0502020204030204" pitchFamily="34" charset="0"/>
            </a:endParaRPr>
          </a:p>
          <a:p>
            <a:endParaRPr lang="en-CA">
              <a:solidFill>
                <a:schemeClr val="bg1"/>
              </a:solidFill>
              <a:latin typeface="Source Sans Pro"/>
              <a:ea typeface="Calibri" panose="020F0502020204030204" pitchFamily="34" charset="0"/>
            </a:endParaRPr>
          </a:p>
          <a:p>
            <a:r>
              <a:rPr lang="en-CA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Members: </a:t>
            </a:r>
            <a:endParaRPr lang="en-CA" spc="15">
              <a:solidFill>
                <a:schemeClr val="bg1"/>
              </a:solidFill>
              <a:latin typeface="Source Sans Pro"/>
              <a:ea typeface="Calibri" panose="020F0502020204030204" pitchFamily="34" charset="0"/>
            </a:endParaRPr>
          </a:p>
          <a:p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Nidhish Kumar Adiyodi</a:t>
            </a:r>
            <a:endParaRPr lang="en-CA">
              <a:solidFill>
                <a:schemeClr val="bg1"/>
              </a:solidFill>
              <a:effectLst/>
              <a:latin typeface="Source Sans Pro"/>
              <a:ea typeface="Calibri" panose="020F0502020204030204" pitchFamily="34" charset="0"/>
            </a:endParaRPr>
          </a:p>
          <a:p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Roshni Raveendran</a:t>
            </a:r>
            <a:endParaRPr lang="en-CA">
              <a:solidFill>
                <a:schemeClr val="bg1"/>
              </a:solidFill>
              <a:effectLst/>
              <a:latin typeface="Source Sans Pro"/>
              <a:ea typeface="Calibri" panose="020F0502020204030204" pitchFamily="34" charset="0"/>
            </a:endParaRPr>
          </a:p>
          <a:p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Sigma </a:t>
            </a:r>
            <a:r>
              <a:rPr lang="en-CA" spc="15" err="1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Sasidharan</a:t>
            </a:r>
            <a:endParaRPr lang="en-CA">
              <a:solidFill>
                <a:schemeClr val="bg1"/>
              </a:solidFill>
              <a:effectLst/>
              <a:latin typeface="Source Sans Pro"/>
              <a:ea typeface="Calibri" panose="020F0502020204030204" pitchFamily="34" charset="0"/>
            </a:endParaRPr>
          </a:p>
          <a:p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Unnikrishnan </a:t>
            </a:r>
            <a:r>
              <a:rPr lang="en-CA" spc="15" err="1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Krishnalayam</a:t>
            </a:r>
            <a:r>
              <a:rPr lang="en-CA" spc="15">
                <a:solidFill>
                  <a:schemeClr val="bg1"/>
                </a:solidFill>
                <a:effectLst/>
                <a:latin typeface="Source Sans Pro"/>
                <a:ea typeface="Calibri" panose="020F0502020204030204" pitchFamily="34" charset="0"/>
              </a:rPr>
              <a:t> Suresh</a:t>
            </a:r>
            <a:endParaRPr lang="en-CA">
              <a:solidFill>
                <a:schemeClr val="bg1"/>
              </a:solidFill>
              <a:effectLst/>
              <a:latin typeface="Source Sans Pro"/>
              <a:ea typeface="Calibri" panose="020F0502020204030204" pitchFamily="34" charset="0"/>
            </a:endParaRPr>
          </a:p>
          <a:p>
            <a:endParaRPr lang="en-CA" sz="1100">
              <a:solidFill>
                <a:schemeClr val="bg1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EF31-FEF0-3A3B-45EC-818DB7D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72C5-6E1F-E7B1-C89D-9AC24712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049" y="1233771"/>
            <a:ext cx="8359503" cy="3707048"/>
          </a:xfrm>
        </p:spPr>
        <p:txBody>
          <a:bodyPr/>
          <a:lstStyle/>
          <a:p>
            <a:pPr>
              <a:buFont typeface="Wingdings"/>
              <a:buChar char="ü"/>
            </a:pP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User </a:t>
            </a:r>
            <a:r>
              <a:rPr lang="en-CA" sz="1600" b="1">
                <a:solidFill>
                  <a:schemeClr val="tx1">
                    <a:lumMod val="50000"/>
                  </a:schemeClr>
                </a:solidFill>
              </a:rPr>
              <a:t>Enrollment performance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sz="160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Accurate detection and enrollment of new users.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Efficient handling of a large number of enrollments.</a:t>
            </a:r>
          </a:p>
          <a:p>
            <a:pPr>
              <a:buFont typeface="Wingdings"/>
              <a:buChar char="ü"/>
            </a:pP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Facial detection performance: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Accurate and prompt detection and recognition of students' faces.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System should recognize whether students are in the right classroom.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Responsive updates to attendance records in real-time.</a:t>
            </a:r>
          </a:p>
          <a:p>
            <a:pPr>
              <a:buFont typeface="Wingdings"/>
              <a:buChar char="ü"/>
            </a:pP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Varying Lighting Conditions: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Performance assessment under different lighting scenarios.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Reliable face recognition in challenging lighting environments.</a:t>
            </a:r>
          </a:p>
          <a:p>
            <a:pPr>
              <a:buFont typeface="Wingdings"/>
              <a:buChar char="ü"/>
            </a:pP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Performance under Load: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Responsive and accurate attendance tracking during peak usage.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Efficient handling of heavy concurrent user loads.</a:t>
            </a:r>
          </a:p>
          <a:p>
            <a:pPr marL="76200" indent="0">
              <a:buNone/>
            </a:pP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50E3-3448-9055-5A29-486634FA44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5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47E5-D1AF-367A-C939-BC4405FB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9F7F-37BC-95DD-9128-EEAD81E1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5" y="1538075"/>
            <a:ext cx="8148420" cy="3387900"/>
          </a:xfrm>
        </p:spPr>
        <p:txBody>
          <a:bodyPr/>
          <a:lstStyle/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Modernizes class attendance systems with AI-based technology.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Accurate user enrollment, real-time attendance tracking.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Utilizes cutting-edge face recognition powered by deep learning algorithms.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Reliable and scalable technology stack (Python, TensorFlow, OpenCV, etc.)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Generates attendance reports and provides valuable insights for decision-making.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Streamlines attendance management and eliminates manual processes.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Contributes to a more productive and engaging learning environment.</a:t>
            </a: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Transformative solution for educational institutions.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  <a:p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71D9-8243-4B4F-C1A8-70D878E93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3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7003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PROJECT OVERVIEW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37002" y="1426398"/>
            <a:ext cx="7883252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DB7C4"/>
              </a:buClr>
            </a:pPr>
            <a:r>
              <a:rPr lang="en-US" sz="1600"/>
              <a:t>The project is focused on revolutionizing attendance management in digital era.</a:t>
            </a:r>
          </a:p>
          <a:p>
            <a:pPr marL="285750" indent="-285750" algn="just">
              <a:lnSpc>
                <a:spcPct val="150000"/>
              </a:lnSpc>
              <a:buClr>
                <a:srgbClr val="0DB7C4"/>
              </a:buClr>
            </a:pPr>
            <a:r>
              <a:rPr lang="en-US" sz="1600"/>
              <a:t>Traditional attendance tracking methods are highly prone to errors and time consuming.</a:t>
            </a:r>
          </a:p>
          <a:p>
            <a:pPr marL="285750" indent="-285750" algn="just">
              <a:lnSpc>
                <a:spcPct val="150000"/>
              </a:lnSpc>
              <a:buClr>
                <a:srgbClr val="0DB7C4"/>
              </a:buClr>
            </a:pPr>
            <a:r>
              <a:rPr lang="en-US" sz="1600"/>
              <a:t>The Automatic Attendance System makes use of cutting-edge technology including computer vision, facial recognition, and machine learning algorithms.</a:t>
            </a:r>
          </a:p>
          <a:p>
            <a:pPr marL="285750" indent="-285750" algn="just">
              <a:lnSpc>
                <a:spcPct val="150000"/>
              </a:lnSpc>
              <a:buClr>
                <a:srgbClr val="0DB7C4"/>
              </a:buClr>
            </a:pPr>
            <a:r>
              <a:rPr lang="en-US" sz="1600"/>
              <a:t>The system provides a dependable, effective, and secure method of tracking attendance.</a:t>
            </a:r>
          </a:p>
          <a:p>
            <a:pPr marL="285750" indent="-285750" algn="just">
              <a:lnSpc>
                <a:spcPct val="150000"/>
              </a:lnSpc>
              <a:buClr>
                <a:srgbClr val="0DB7C4"/>
              </a:buClr>
            </a:pPr>
            <a:endParaRPr lang="en-US" sz="1600">
              <a:solidFill>
                <a:srgbClr val="415665"/>
              </a:solidFill>
              <a:cs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3E04C-4FDC-5222-39BC-6391B720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12" y="4436"/>
            <a:ext cx="3552600" cy="1140000"/>
          </a:xfrm>
        </p:spPr>
        <p:txBody>
          <a:bodyPr/>
          <a:lstStyle/>
          <a:p>
            <a:r>
              <a:rPr lang="en-CA"/>
              <a:t>ADVANTAGES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4C714-03C9-95F8-7E85-97438802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437" y="1145169"/>
            <a:ext cx="7742014" cy="33879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ü"/>
            </a:pPr>
            <a:r>
              <a:rPr lang="en-US" sz="1600"/>
              <a:t>Instead of manual identification, facial recognition-based attendance system lowers the risk of error.</a:t>
            </a:r>
            <a:endParaRPr lang="en-US"/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ü"/>
            </a:pPr>
            <a:r>
              <a:rPr lang="en-US" sz="1600"/>
              <a:t>It automates the attendance monitoring process and offers real-time attendance statistics.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ü"/>
            </a:pPr>
            <a:r>
              <a:rPr lang="en-US" sz="1600"/>
              <a:t>Automates roll calls, which enables teachers to make better use of their class time.</a:t>
            </a:r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</a:pPr>
            <a:r>
              <a:rPr lang="en-US" sz="1600"/>
              <a:t>Access to thorough attendance reports is provided to administrators for analysis and decision-making.</a:t>
            </a:r>
            <a:endParaRPr lang="en-CA" sz="1600"/>
          </a:p>
          <a:p>
            <a:pPr marL="285750" indent="-285750" algn="just">
              <a:lnSpc>
                <a:spcPct val="150000"/>
              </a:lnSpc>
              <a:buFont typeface="Wingdings"/>
              <a:buChar char="ü"/>
            </a:pPr>
            <a:r>
              <a:rPr lang="en-US" sz="1600"/>
              <a:t>Improves security by correctly recognizing authorized people.</a:t>
            </a:r>
            <a:endParaRPr lang="en-CA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4D4F3-EA37-C043-1BA1-677198EC9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5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SCOPE OF SOFTWARE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Face detection and recognition.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" sz="2000"/>
              <a:t>Real-time attendance tracking.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" sz="2000"/>
              <a:t>Generate attendance reports.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" sz="2000"/>
              <a:t>User-friendly interface for administrators and teachers.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249713" y="1767063"/>
            <a:ext cx="1322800" cy="1473612"/>
            <a:chOff x="5444475" y="717525"/>
            <a:chExt cx="433800" cy="433800"/>
          </a:xfrm>
        </p:grpSpPr>
        <p:sp>
          <p:nvSpPr>
            <p:cNvPr id="118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6999764" y="3635587"/>
            <a:ext cx="663987" cy="640175"/>
            <a:chOff x="5382800" y="412975"/>
            <a:chExt cx="433800" cy="433800"/>
          </a:xfrm>
        </p:grpSpPr>
        <p:sp>
          <p:nvSpPr>
            <p:cNvPr id="122" name="Google Shape;122;p1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ROLE OF AI AGENT</a:t>
            </a:r>
          </a:p>
        </p:txBody>
      </p:sp>
      <p:sp>
        <p:nvSpPr>
          <p:cNvPr id="219" name="Google Shape;219;p23"/>
          <p:cNvSpPr/>
          <p:nvPr/>
        </p:nvSpPr>
        <p:spPr>
          <a:xfrm>
            <a:off x="667674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Acquisition</a:t>
            </a:r>
            <a:endParaRPr lang="en" sz="2300" b="1">
              <a:solidFill>
                <a:srgbClr val="FFFFFF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6447740" y="1592086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Face Recognition</a:t>
            </a:r>
            <a:endParaRPr lang="en-US" sz="2300" b="1"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57707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 Detection</a:t>
            </a:r>
            <a:endParaRPr lang="en-US" sz="2300" b="1">
              <a:solidFill>
                <a:srgbClr val="FFFFFF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747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844425" y="-12332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4B802E-AAD7-CF3D-C01C-F45F72ECE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45574"/>
              </p:ext>
            </p:extLst>
          </p:nvPr>
        </p:nvGraphicFramePr>
        <p:xfrm>
          <a:off x="812799" y="1195050"/>
          <a:ext cx="8138319" cy="3834148"/>
        </p:xfrm>
        <a:graphic>
          <a:graphicData uri="http://schemas.openxmlformats.org/drawingml/2006/table">
            <a:tbl>
              <a:tblPr>
                <a:noFill/>
                <a:tableStyleId>{B3896514-1AA1-4EE5-A447-7E556EC08B63}</a:tableStyleId>
              </a:tblPr>
              <a:tblGrid>
                <a:gridCol w="2059812">
                  <a:extLst>
                    <a:ext uri="{9D8B030D-6E8A-4147-A177-3AD203B41FA5}">
                      <a16:colId xmlns:a16="http://schemas.microsoft.com/office/drawing/2014/main" val="2043439240"/>
                    </a:ext>
                  </a:extLst>
                </a:gridCol>
                <a:gridCol w="2026169">
                  <a:extLst>
                    <a:ext uri="{9D8B030D-6E8A-4147-A177-3AD203B41FA5}">
                      <a16:colId xmlns:a16="http://schemas.microsoft.com/office/drawing/2014/main" val="3350085621"/>
                    </a:ext>
                  </a:extLst>
                </a:gridCol>
                <a:gridCol w="2138564">
                  <a:extLst>
                    <a:ext uri="{9D8B030D-6E8A-4147-A177-3AD203B41FA5}">
                      <a16:colId xmlns:a16="http://schemas.microsoft.com/office/drawing/2014/main" val="4099422477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205017815"/>
                    </a:ext>
                  </a:extLst>
                </a:gridCol>
              </a:tblGrid>
              <a:tr h="9585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Frontend</a:t>
                      </a:r>
                      <a:endParaRPr sz="1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Backend</a:t>
                      </a:r>
                      <a:endParaRPr sz="1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ML Algorithms</a:t>
                      </a:r>
                      <a:endParaRPr sz="1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Cloud Services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(GCP)</a:t>
                      </a:r>
                      <a:endParaRPr sz="1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74859"/>
                  </a:ext>
                </a:extLst>
              </a:tr>
              <a:tr h="9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HTML</a:t>
                      </a:r>
                      <a:endParaRPr sz="1800" b="1" i="0" u="none" strike="noStrike" cap="none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Python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OpenCV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GCS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--storage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39737"/>
                  </a:ext>
                </a:extLst>
              </a:tr>
              <a:tr h="9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CSS</a:t>
                      </a:r>
                      <a:endParaRPr sz="1800" b="1" i="0" u="none" strike="noStrike" cap="none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Javascript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err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Face_recognition</a:t>
                      </a:r>
                      <a:endParaRPr lang="en-US" sz="1800" b="1" i="0" u="none" strike="noStrike" cap="none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--Compute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32999"/>
                  </a:ext>
                </a:extLst>
              </a:tr>
              <a:tr h="9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BootStrap</a:t>
                      </a:r>
                      <a:endParaRPr sz="1800" b="1" i="0" u="none" strike="noStrike" cap="none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SQL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r>
                        <a:rPr lang="en-US" sz="1800" b="1" err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</a:t>
                      </a: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rebase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Bigquery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44039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graphics, orange, red, design&#10;&#10;Description automatically generated">
            <a:extLst>
              <a:ext uri="{FF2B5EF4-FFF2-40B4-BE49-F238E27FC236}">
                <a16:creationId xmlns:a16="http://schemas.microsoft.com/office/drawing/2014/main" id="{B56AB070-995D-AAF5-0355-C1AC79E2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85" y="2391878"/>
            <a:ext cx="671232" cy="67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15733-C4C7-045A-B555-3CAB0B56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88" y="3270758"/>
            <a:ext cx="1186700" cy="741688"/>
          </a:xfrm>
          <a:prstGeom prst="rect">
            <a:avLst/>
          </a:prstGeom>
        </p:spPr>
      </p:pic>
      <p:pic>
        <p:nvPicPr>
          <p:cNvPr id="14" name="Picture 13" descr="A purple squar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BC5AE497-0666-AB1A-F8B3-F070AD525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532" y="4295332"/>
            <a:ext cx="604650" cy="604650"/>
          </a:xfrm>
          <a:prstGeom prst="rect">
            <a:avLst/>
          </a:prstGeom>
        </p:spPr>
      </p:pic>
      <p:pic>
        <p:nvPicPr>
          <p:cNvPr id="16" name="Picture 15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1D202EA-6AF3-68DC-6142-6D93EA29B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586" y="3229649"/>
            <a:ext cx="1098541" cy="823906"/>
          </a:xfrm>
          <a:prstGeom prst="rect">
            <a:avLst/>
          </a:prstGeom>
        </p:spPr>
      </p:pic>
      <p:pic>
        <p:nvPicPr>
          <p:cNvPr id="18" name="Picture 17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D202989F-E948-41F1-DD69-5169AB97A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278" y="2315541"/>
            <a:ext cx="671233" cy="735519"/>
          </a:xfrm>
          <a:prstGeom prst="rect">
            <a:avLst/>
          </a:prstGeom>
        </p:spPr>
      </p:pic>
      <p:pic>
        <p:nvPicPr>
          <p:cNvPr id="20" name="Picture 19" descr="A picture containing graphics, circle, symbol, graphic design&#10;&#10;Description automatically generated">
            <a:extLst>
              <a:ext uri="{FF2B5EF4-FFF2-40B4-BE49-F238E27FC236}">
                <a16:creationId xmlns:a16="http://schemas.microsoft.com/office/drawing/2014/main" id="{55D690CF-8DAD-8CEA-2C24-C8287331F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199" y="2315541"/>
            <a:ext cx="613991" cy="756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8EB937-64A0-8F47-45B6-954A3CD9A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403" y="3641602"/>
            <a:ext cx="372787" cy="405731"/>
          </a:xfrm>
          <a:prstGeom prst="rect">
            <a:avLst/>
          </a:prstGeom>
        </p:spPr>
      </p:pic>
      <p:pic>
        <p:nvPicPr>
          <p:cNvPr id="24" name="Picture 23" descr="A picture containing symbol, logo, electric blue, design&#10;&#10;Description automatically generated">
            <a:extLst>
              <a:ext uri="{FF2B5EF4-FFF2-40B4-BE49-F238E27FC236}">
                <a16:creationId xmlns:a16="http://schemas.microsoft.com/office/drawing/2014/main" id="{77E5A488-AB83-D774-CFD9-E5B5CC71AE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025" y="3315235"/>
            <a:ext cx="863868" cy="652734"/>
          </a:xfrm>
          <a:prstGeom prst="rect">
            <a:avLst/>
          </a:prstGeom>
        </p:spPr>
      </p:pic>
      <p:pic>
        <p:nvPicPr>
          <p:cNvPr id="26" name="Picture 25" descr="A blue hexag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B13A5DF-1AB2-9C94-F6CD-21C8B7F55B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3306" y="2410375"/>
            <a:ext cx="979103" cy="652735"/>
          </a:xfrm>
          <a:prstGeom prst="rect">
            <a:avLst/>
          </a:prstGeom>
        </p:spPr>
      </p:pic>
      <p:pic>
        <p:nvPicPr>
          <p:cNvPr id="28" name="Picture 27" descr="A logo of a fire base&#10;&#10;Description automatically generated with low confidence">
            <a:extLst>
              <a:ext uri="{FF2B5EF4-FFF2-40B4-BE49-F238E27FC236}">
                <a16:creationId xmlns:a16="http://schemas.microsoft.com/office/drawing/2014/main" id="{06D2A59F-7ADC-4F13-6659-53893BCFB9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3894" y="4259938"/>
            <a:ext cx="604650" cy="6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1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01FF7C-D7E1-3937-1111-58354A2C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5" y="1737853"/>
            <a:ext cx="8102018" cy="25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CASES</a:t>
            </a:r>
            <a:endParaRPr lang="en-US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44425" y="1140001"/>
            <a:ext cx="7860960" cy="1997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CA" sz="2000" b="1"/>
              <a:t>User Enrollment:</a:t>
            </a:r>
            <a:endParaRPr lang="en-US" b="1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The  students can use the web interface to enroll themselves.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Students can use their personal information and have their image captured.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The system will store the facial features and the student ID associated with each student in the GCP cloud bucket.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The personal details of students will be stored in the firebase database.</a:t>
            </a: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181;p20">
            <a:extLst>
              <a:ext uri="{FF2B5EF4-FFF2-40B4-BE49-F238E27FC236}">
                <a16:creationId xmlns:a16="http://schemas.microsoft.com/office/drawing/2014/main" id="{4E6606CC-C0A6-42C1-C5E8-8DBE8B7E4175}"/>
              </a:ext>
            </a:extLst>
          </p:cNvPr>
          <p:cNvSpPr txBox="1">
            <a:spLocks/>
          </p:cNvSpPr>
          <p:nvPr/>
        </p:nvSpPr>
        <p:spPr>
          <a:xfrm>
            <a:off x="844425" y="3004894"/>
            <a:ext cx="7860960" cy="199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buFont typeface="Source Sans Pro"/>
              <a:buNone/>
            </a:pPr>
            <a:r>
              <a:rPr lang="en-CA" sz="2000" b="1"/>
              <a:t>Real Time Attendance Tracking: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Once users are enrolled in the system, the software utilizes their facial features to identify and verify their presence in real-time.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Students can use the web application and camera placed in classrooms to mark attendance.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Students’ faces are captured and compared with the enrolled faces in the system's database. If a match is found, their attendance is marked as present.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System will also verify if the students are in the right classroom.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CASES</a:t>
            </a:r>
            <a:endParaRPr lang="en-US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7756882" cy="351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CA" sz="2000" b="1"/>
              <a:t>Attendance corrections by professors:</a:t>
            </a:r>
            <a:endParaRPr lang="en-US" b="1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In case a student, who was present in the class was marked as absent, they can contact the professor to correct the error.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/>
              <a:t>The professor will be able to view the attendance status of students enrolled in their class and make corrections as required. </a:t>
            </a:r>
          </a:p>
          <a:p>
            <a:pPr marL="76200" indent="0" rtl="0">
              <a:buNone/>
            </a:pPr>
            <a:endParaRPr lang="en-US" sz="1400"/>
          </a:p>
          <a:p>
            <a:pPr marL="76200" indent="0" rtl="0">
              <a:buNone/>
            </a:pPr>
            <a:r>
              <a:rPr kumimoji="0" lang="en-CA" sz="2000" b="1" i="0" u="none" strike="noStrike" kern="0" cap="none" spc="0" normalizeH="0" baseline="0" noProof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Reporting and Analytics:</a:t>
            </a:r>
            <a:endParaRPr lang="en-US" sz="1400"/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system will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generate attendance reports and analytics.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Administrators and Professors can 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attendance reports, including student attendance records, trends, and patterns.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system will provide valuable insights and data for decision-making and administrative purposes.</a:t>
            </a:r>
            <a:endParaRPr lang="en-US" sz="1400" b="1"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Cerimon template</vt:lpstr>
      <vt:lpstr> AIDI CAPSTONE II TOPIC: AUTOMATIC ATTENDANCE SYSTEM</vt:lpstr>
      <vt:lpstr>PROJECT OVERVIEW</vt:lpstr>
      <vt:lpstr>ADVANTAGES</vt:lpstr>
      <vt:lpstr>SCOPE OF SOFTWARE</vt:lpstr>
      <vt:lpstr>ROLE OF AI AGENT</vt:lpstr>
      <vt:lpstr>Tech Stack</vt:lpstr>
      <vt:lpstr>Solution Architecture</vt:lpstr>
      <vt:lpstr>USE CASES</vt:lpstr>
      <vt:lpstr>USE CASES</vt:lpstr>
      <vt:lpstr>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ATTENDANCE SYSTEM</dc:title>
  <cp:revision>4</cp:revision>
  <dcterms:modified xsi:type="dcterms:W3CDTF">2023-05-24T18:30:42Z</dcterms:modified>
</cp:coreProperties>
</file>