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13E57D-918B-4029-81E9-3E8508D3EB03}" v="1" dt="2024-02-13T13:29:31.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944B-6366-C405-954F-C736BA934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A2B4DEAB-694A-A4D0-1E4B-7B9BCE55D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AC35478C-A313-3643-9591-7CB245FF70FF}"/>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5" name="Footer Placeholder 4">
            <a:extLst>
              <a:ext uri="{FF2B5EF4-FFF2-40B4-BE49-F238E27FC236}">
                <a16:creationId xmlns:a16="http://schemas.microsoft.com/office/drawing/2014/main" id="{85758107-692D-85A7-18AF-C80FC825228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BD5FEC7-6C72-5D08-AA39-F3ED5D495ACB}"/>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418379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9BC4-A674-7D81-C519-20D547F97B86}"/>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8997CB6-E9D5-902F-A2FD-4252F6432B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7BDE5B8-76B7-3B1C-D3A7-3764E593D4AD}"/>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5" name="Footer Placeholder 4">
            <a:extLst>
              <a:ext uri="{FF2B5EF4-FFF2-40B4-BE49-F238E27FC236}">
                <a16:creationId xmlns:a16="http://schemas.microsoft.com/office/drawing/2014/main" id="{63DD0CB6-BAA4-BC01-5FAB-BAF3B693324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D45E434-549A-8DEE-F1D8-18C49DE95000}"/>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226884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CF51F-C1C6-2090-FA57-7566BF795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3B095D3-55E8-82EA-3E16-1D9D0D2EB4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DEB1AEE-F6AD-18F5-F77B-19B1A914C600}"/>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5" name="Footer Placeholder 4">
            <a:extLst>
              <a:ext uri="{FF2B5EF4-FFF2-40B4-BE49-F238E27FC236}">
                <a16:creationId xmlns:a16="http://schemas.microsoft.com/office/drawing/2014/main" id="{5E213691-A5AB-0D71-03F0-5E576D68132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2F9A88C-6C77-3434-946E-33888659B157}"/>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30266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FD72-2574-673A-551C-C9DCB4EB5839}"/>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B1481D29-0017-5DD0-8D2A-DB29C2B1B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5501A16-7758-70F3-10A8-0365DE91468D}"/>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5" name="Footer Placeholder 4">
            <a:extLst>
              <a:ext uri="{FF2B5EF4-FFF2-40B4-BE49-F238E27FC236}">
                <a16:creationId xmlns:a16="http://schemas.microsoft.com/office/drawing/2014/main" id="{30F3BFF2-7C30-863F-1E75-5F19DEE80B0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E1F39D0-445B-8C29-8F54-4992092E1EED}"/>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114515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04BC-B724-AF08-D2CF-D4B849589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41099A10-1F7E-CA47-AB80-B9B9920F4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0D7A5A-433C-C794-7AFB-54FCEBB287EA}"/>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5" name="Footer Placeholder 4">
            <a:extLst>
              <a:ext uri="{FF2B5EF4-FFF2-40B4-BE49-F238E27FC236}">
                <a16:creationId xmlns:a16="http://schemas.microsoft.com/office/drawing/2014/main" id="{329EE871-FFA1-90EC-7120-E2C69BFD771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3AEB7C53-561B-A6D5-774E-0E3718AECEC2}"/>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253157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714A-F9BF-E9E0-45F2-C43A3909E4A3}"/>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10D59A7-98DA-9E10-BB38-985F207666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2FB9DE26-6BE7-FCB1-4D06-5CF068BFEE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918FA7C5-424A-BE2D-18D6-114F5EB5C959}"/>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6" name="Footer Placeholder 5">
            <a:extLst>
              <a:ext uri="{FF2B5EF4-FFF2-40B4-BE49-F238E27FC236}">
                <a16:creationId xmlns:a16="http://schemas.microsoft.com/office/drawing/2014/main" id="{792F9DAE-AC8C-64EC-F795-446A97B4F12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96FDECB3-7E0A-A3CA-1EAA-C969461F3C17}"/>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223175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F8C5-B447-643B-38B3-73FF6F37F9DD}"/>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E7C0B510-145B-E6CA-9A3C-6FBF26CA6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64797D-4F32-A1BB-4F86-628F430F7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6B939507-8CAA-DBAC-3D53-EB9C8BAE5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607C5C-CA66-DDC8-3732-FBD955B76B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54051922-61CE-3786-B0D4-4CEB0018E488}"/>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8" name="Footer Placeholder 7">
            <a:extLst>
              <a:ext uri="{FF2B5EF4-FFF2-40B4-BE49-F238E27FC236}">
                <a16:creationId xmlns:a16="http://schemas.microsoft.com/office/drawing/2014/main" id="{E66CD1B3-6414-AEFF-A4A3-1F1A62E0B2C0}"/>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6A6DC029-3A58-FA53-351C-EB1B0CB15822}"/>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374894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52B8-5132-4A04-6073-855F83ECE5AF}"/>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36A2E89A-9774-221F-50F5-7B628EFF4ED4}"/>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4" name="Footer Placeholder 3">
            <a:extLst>
              <a:ext uri="{FF2B5EF4-FFF2-40B4-BE49-F238E27FC236}">
                <a16:creationId xmlns:a16="http://schemas.microsoft.com/office/drawing/2014/main" id="{3E70C0D9-3937-A00D-C844-7120A42DDF07}"/>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01513CC6-37AB-8925-0C96-3F99B88A499D}"/>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406233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F74ED-0006-9A4A-1991-25B60055587E}"/>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3" name="Footer Placeholder 2">
            <a:extLst>
              <a:ext uri="{FF2B5EF4-FFF2-40B4-BE49-F238E27FC236}">
                <a16:creationId xmlns:a16="http://schemas.microsoft.com/office/drawing/2014/main" id="{E0C5E6E7-7E4E-861A-1DF3-F0EF98AF93D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9155A924-0BB2-9D80-F0D3-7572FB404EC8}"/>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43451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AAEA-00DB-9296-8021-80BC90CDE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B7550C84-1525-5E14-B335-5CFBB6300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3E91C1DD-4D68-1CC0-76B2-17FD9DF6B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7D206-310D-39AC-1038-A5C59F02DAA4}"/>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6" name="Footer Placeholder 5">
            <a:extLst>
              <a:ext uri="{FF2B5EF4-FFF2-40B4-BE49-F238E27FC236}">
                <a16:creationId xmlns:a16="http://schemas.microsoft.com/office/drawing/2014/main" id="{A944312E-4ADF-4B0D-6464-77E50260FD1E}"/>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86F536A-14BC-1878-A460-99FCEBA2E35D}"/>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124183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A439-BBA8-9F7E-29B4-5AEC47A36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8072E70D-4EDA-DAE3-15C8-B272C9045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A5A886C8-3FF4-4C65-286B-89530F7C0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E7CEA-BCD0-206B-9B74-C2019717A15B}"/>
              </a:ext>
            </a:extLst>
          </p:cNvPr>
          <p:cNvSpPr>
            <a:spLocks noGrp="1"/>
          </p:cNvSpPr>
          <p:nvPr>
            <p:ph type="dt" sz="half" idx="10"/>
          </p:nvPr>
        </p:nvSpPr>
        <p:spPr/>
        <p:txBody>
          <a:bodyPr/>
          <a:lstStyle/>
          <a:p>
            <a:fld id="{5C4ED13D-28A2-4489-B61B-03C61E813648}" type="datetimeFigureOut">
              <a:rPr lang="en-AE" smtClean="0"/>
              <a:t>13/02/2024</a:t>
            </a:fld>
            <a:endParaRPr lang="en-AE"/>
          </a:p>
        </p:txBody>
      </p:sp>
      <p:sp>
        <p:nvSpPr>
          <p:cNvPr id="6" name="Footer Placeholder 5">
            <a:extLst>
              <a:ext uri="{FF2B5EF4-FFF2-40B4-BE49-F238E27FC236}">
                <a16:creationId xmlns:a16="http://schemas.microsoft.com/office/drawing/2014/main" id="{C34C5576-7B5A-C072-47D0-CD878AC0692E}"/>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82014EC-5815-DF38-B033-7F562DF0215B}"/>
              </a:ext>
            </a:extLst>
          </p:cNvPr>
          <p:cNvSpPr>
            <a:spLocks noGrp="1"/>
          </p:cNvSpPr>
          <p:nvPr>
            <p:ph type="sldNum" sz="quarter" idx="12"/>
          </p:nvPr>
        </p:nvSpPr>
        <p:spPr/>
        <p:txBody>
          <a:bodyPr/>
          <a:lstStyle/>
          <a:p>
            <a:fld id="{A5183FFC-7385-403D-A970-AA16E698F75F}" type="slidenum">
              <a:rPr lang="en-AE" smtClean="0"/>
              <a:t>‹#›</a:t>
            </a:fld>
            <a:endParaRPr lang="en-AE"/>
          </a:p>
        </p:txBody>
      </p:sp>
    </p:spTree>
    <p:extLst>
      <p:ext uri="{BB962C8B-B14F-4D97-AF65-F5344CB8AC3E}">
        <p14:creationId xmlns:p14="http://schemas.microsoft.com/office/powerpoint/2010/main" val="77921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6A5CDE-18D5-80C7-F277-DE7370C62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7E2DBE2F-CD99-34C1-5D07-38A365282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53B0321-391E-138E-74EA-F3DD37DE3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ED13D-28A2-4489-B61B-03C61E813648}" type="datetimeFigureOut">
              <a:rPr lang="en-AE" smtClean="0"/>
              <a:t>13/02/2024</a:t>
            </a:fld>
            <a:endParaRPr lang="en-AE"/>
          </a:p>
        </p:txBody>
      </p:sp>
      <p:sp>
        <p:nvSpPr>
          <p:cNvPr id="5" name="Footer Placeholder 4">
            <a:extLst>
              <a:ext uri="{FF2B5EF4-FFF2-40B4-BE49-F238E27FC236}">
                <a16:creationId xmlns:a16="http://schemas.microsoft.com/office/drawing/2014/main" id="{880D0B41-E888-6E89-3D9A-CBDB8F530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A1AEA090-48CA-B4E1-F457-AD44AB362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83FFC-7385-403D-A970-AA16E698F75F}" type="slidenum">
              <a:rPr lang="en-AE" smtClean="0"/>
              <a:t>‹#›</a:t>
            </a:fld>
            <a:endParaRPr lang="en-AE"/>
          </a:p>
        </p:txBody>
      </p:sp>
    </p:spTree>
    <p:extLst>
      <p:ext uri="{BB962C8B-B14F-4D97-AF65-F5344CB8AC3E}">
        <p14:creationId xmlns:p14="http://schemas.microsoft.com/office/powerpoint/2010/main" val="326795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05D2-ACFD-CF61-E2C6-C799F2C5D7D8}"/>
              </a:ext>
            </a:extLst>
          </p:cNvPr>
          <p:cNvSpPr>
            <a:spLocks noGrp="1"/>
          </p:cNvSpPr>
          <p:nvPr>
            <p:ph type="ctrTitle"/>
          </p:nvPr>
        </p:nvSpPr>
        <p:spPr>
          <a:xfrm>
            <a:off x="1524000" y="672353"/>
            <a:ext cx="9144000" cy="1075765"/>
          </a:xfrm>
        </p:spPr>
        <p:txBody>
          <a:bodyPr>
            <a:normAutofit/>
          </a:bodyPr>
          <a:lstStyle/>
          <a:p>
            <a:r>
              <a:rPr lang="en-US" dirty="0"/>
              <a:t>SQL</a:t>
            </a:r>
            <a:endParaRPr lang="en-AE" dirty="0"/>
          </a:p>
        </p:txBody>
      </p:sp>
      <p:sp>
        <p:nvSpPr>
          <p:cNvPr id="3" name="Subtitle 2">
            <a:extLst>
              <a:ext uri="{FF2B5EF4-FFF2-40B4-BE49-F238E27FC236}">
                <a16:creationId xmlns:a16="http://schemas.microsoft.com/office/drawing/2014/main" id="{B06D621A-E7A0-F74A-894B-2FE6E9B49880}"/>
              </a:ext>
            </a:extLst>
          </p:cNvPr>
          <p:cNvSpPr>
            <a:spLocks noGrp="1"/>
          </p:cNvSpPr>
          <p:nvPr>
            <p:ph type="subTitle" idx="1"/>
          </p:nvPr>
        </p:nvSpPr>
        <p:spPr>
          <a:xfrm>
            <a:off x="1524000" y="1855693"/>
            <a:ext cx="9144000" cy="4123765"/>
          </a:xfrm>
        </p:spPr>
        <p:txBody>
          <a:bodyPr>
            <a:normAutofit/>
          </a:bodyPr>
          <a:lstStyle/>
          <a:p>
            <a:pPr algn="l"/>
            <a:r>
              <a:rPr lang="en-US" sz="2000" b="1" u="sng" dirty="0"/>
              <a:t>Fundamentals :</a:t>
            </a:r>
          </a:p>
          <a:p>
            <a:pPr algn="l"/>
            <a:r>
              <a:rPr lang="en-US" sz="1600" b="1" i="0" cap="all" dirty="0">
                <a:effectLst/>
                <a:latin typeface="Calibri Light" panose="020F0302020204030204" pitchFamily="34" charset="0"/>
                <a:ea typeface="Calibri Light" panose="020F0302020204030204" pitchFamily="34" charset="0"/>
                <a:cs typeface="Calibri Light" panose="020F0302020204030204" pitchFamily="34" charset="0"/>
              </a:rPr>
              <a:t>Table </a:t>
            </a:r>
            <a:r>
              <a:rPr lang="en-US" sz="1600" b="0" i="0" cap="all" dirty="0">
                <a:effectLst/>
                <a:latin typeface="Calibri Light" panose="020F0302020204030204" pitchFamily="34" charset="0"/>
                <a:ea typeface="Calibri Light" panose="020F0302020204030204" pitchFamily="34" charset="0"/>
                <a:cs typeface="Calibri Light" panose="020F0302020204030204" pitchFamily="34" charset="0"/>
              </a:rPr>
              <a:t>- A table is an SQL object that contains data and is A crucial element of databases. It comprises of rows and columns, with the top row serving as a header field, containing the names of the columns.</a:t>
            </a:r>
          </a:p>
          <a:p>
            <a:pPr algn="l"/>
            <a:endParaRPr lang="en-US" sz="1600" cap="all" dirty="0">
              <a:effectLst/>
              <a:latin typeface="Calibri Light" panose="020F0302020204030204" pitchFamily="34" charset="0"/>
              <a:ea typeface="Calibri Light" panose="020F0302020204030204" pitchFamily="34" charset="0"/>
              <a:cs typeface="Calibri Light" panose="020F0302020204030204" pitchFamily="34" charset="0"/>
            </a:endParaRPr>
          </a:p>
          <a:p>
            <a:pPr algn="l"/>
            <a:r>
              <a:rPr lang="en-US" sz="1600" b="1" i="0" cap="all" dirty="0">
                <a:effectLst/>
                <a:latin typeface="Calibri Light" panose="020F0302020204030204" pitchFamily="34" charset="0"/>
                <a:ea typeface="Calibri Light" panose="020F0302020204030204" pitchFamily="34" charset="0"/>
                <a:cs typeface="Calibri Light" panose="020F0302020204030204" pitchFamily="34" charset="0"/>
              </a:rPr>
              <a:t>Row </a:t>
            </a:r>
            <a:r>
              <a:rPr lang="en-US" sz="1600" b="0" i="0" cap="all" dirty="0">
                <a:effectLst/>
                <a:latin typeface="Calibri Light" panose="020F0302020204030204" pitchFamily="34" charset="0"/>
                <a:ea typeface="Calibri Light" panose="020F0302020204030204" pitchFamily="34" charset="0"/>
                <a:cs typeface="Calibri Light" panose="020F0302020204030204" pitchFamily="34" charset="0"/>
              </a:rPr>
              <a:t>- A row in a database signifies a singular record, maintaining a consistent structure across all rows. Each row encapsulates a complete set of data.</a:t>
            </a:r>
          </a:p>
          <a:p>
            <a:pPr algn="l"/>
            <a:endParaRPr lang="en-US" sz="1600" cap="all" dirty="0">
              <a:effectLst/>
              <a:latin typeface="Calibri Light" panose="020F0302020204030204" pitchFamily="34" charset="0"/>
              <a:ea typeface="Calibri Light" panose="020F0302020204030204" pitchFamily="34" charset="0"/>
              <a:cs typeface="Calibri Light" panose="020F0302020204030204" pitchFamily="34" charset="0"/>
            </a:endParaRPr>
          </a:p>
          <a:p>
            <a:pPr algn="l"/>
            <a:r>
              <a:rPr lang="en-US" sz="1600" b="1" i="0" cap="all" dirty="0">
                <a:effectLst/>
                <a:latin typeface="Calibri Light" panose="020F0302020204030204" pitchFamily="34" charset="0"/>
                <a:ea typeface="Calibri Light" panose="020F0302020204030204" pitchFamily="34" charset="0"/>
                <a:cs typeface="Calibri Light" panose="020F0302020204030204" pitchFamily="34" charset="0"/>
              </a:rPr>
              <a:t>Column</a:t>
            </a:r>
            <a:r>
              <a:rPr lang="en-US" sz="1600" b="0" i="0" cap="all" dirty="0">
                <a:effectLst/>
                <a:latin typeface="Calibri Light" panose="020F0302020204030204" pitchFamily="34" charset="0"/>
                <a:ea typeface="Calibri Light" panose="020F0302020204030204" pitchFamily="34" charset="0"/>
                <a:cs typeface="Calibri Light" panose="020F0302020204030204" pitchFamily="34" charset="0"/>
              </a:rPr>
              <a:t> - It contains a set of data value of a particular type.</a:t>
            </a:r>
          </a:p>
          <a:p>
            <a:pPr algn="l"/>
            <a:endParaRPr lang="en-US" sz="1600" b="0" i="0" cap="all" dirty="0">
              <a:effectLst/>
              <a:latin typeface="Calibri Light" panose="020F0302020204030204" pitchFamily="34" charset="0"/>
              <a:ea typeface="Calibri Light" panose="020F0302020204030204" pitchFamily="34" charset="0"/>
              <a:cs typeface="Calibri Light" panose="020F0302020204030204" pitchFamily="34" charset="0"/>
            </a:endParaRPr>
          </a:p>
          <a:p>
            <a:pPr algn="l"/>
            <a:r>
              <a:rPr lang="en-US" sz="1600" b="1" i="0" cap="all" dirty="0">
                <a:effectLst/>
                <a:latin typeface="Calibri Light" panose="020F0302020204030204" pitchFamily="34" charset="0"/>
                <a:ea typeface="Calibri Light" panose="020F0302020204030204" pitchFamily="34" charset="0"/>
                <a:cs typeface="Calibri Light" panose="020F0302020204030204" pitchFamily="34" charset="0"/>
              </a:rPr>
              <a:t>Object</a:t>
            </a:r>
            <a:r>
              <a:rPr lang="en-US" sz="1600" b="0" i="0" cap="all" dirty="0">
                <a:effectLst/>
                <a:latin typeface="Calibri Light" panose="020F0302020204030204" pitchFamily="34" charset="0"/>
                <a:ea typeface="Calibri Light" panose="020F0302020204030204" pitchFamily="34" charset="0"/>
                <a:cs typeface="Calibri Light" panose="020F0302020204030204" pitchFamily="34" charset="0"/>
              </a:rPr>
              <a:t> - Similar to tables, functions, stored procedures, and views are also considered objects within a database. Broadly, an object in a database is any element utilized for the storage and retrieval of data.</a:t>
            </a:r>
          </a:p>
          <a:p>
            <a:pPr algn="l"/>
            <a:endParaRPr lang="en-US" sz="1600" cap="all" dirty="0">
              <a:effectLst/>
              <a:latin typeface="Calibri Light" panose="020F0302020204030204" pitchFamily="34" charset="0"/>
              <a:ea typeface="Calibri Light" panose="020F0302020204030204" pitchFamily="34" charset="0"/>
              <a:cs typeface="Calibri Light" panose="020F0302020204030204" pitchFamily="34" charset="0"/>
            </a:endParaRPr>
          </a:p>
          <a:p>
            <a:endParaRPr lang="en-US" sz="1200" cap="all" dirty="0">
              <a:solidFill>
                <a:srgbClr val="686762"/>
              </a:solidFill>
              <a:effectLst/>
              <a:latin typeface="YALBszUSD-E 0"/>
            </a:endParaRPr>
          </a:p>
        </p:txBody>
      </p:sp>
    </p:spTree>
    <p:extLst>
      <p:ext uri="{BB962C8B-B14F-4D97-AF65-F5344CB8AC3E}">
        <p14:creationId xmlns:p14="http://schemas.microsoft.com/office/powerpoint/2010/main" val="349552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216E1-934C-A642-323A-B44344A6F2DA}"/>
              </a:ext>
            </a:extLst>
          </p:cNvPr>
          <p:cNvSpPr>
            <a:spLocks noGrp="1"/>
          </p:cNvSpPr>
          <p:nvPr>
            <p:ph idx="1"/>
          </p:nvPr>
        </p:nvSpPr>
        <p:spPr>
          <a:xfrm>
            <a:off x="838200" y="1102659"/>
            <a:ext cx="10515600" cy="5074304"/>
          </a:xfrm>
        </p:spPr>
        <p:txBody>
          <a:bodyPr>
            <a:normAutofit/>
          </a:bodyPr>
          <a:lstStyle/>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insert</a:t>
            </a:r>
            <a:r>
              <a:rPr lang="en-US" sz="1600" cap="all" dirty="0">
                <a:latin typeface="Calibri Light" panose="020F0302020204030204" pitchFamily="34" charset="0"/>
                <a:ea typeface="Calibri Light" panose="020F0302020204030204" pitchFamily="34" charset="0"/>
                <a:cs typeface="Calibri Light" panose="020F0302020204030204" pitchFamily="34" charset="0"/>
              </a:rPr>
              <a:t>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insert into tablename (column1, column2, column3,...columnx) values (value1, value2, value3,...valueX);</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update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update tablename set column1=value1, column2=value2,... where condition;</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delete -</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delete all column values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delete from tablename; </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delete specific values from a column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delete from tablename where condition;</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Grant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grant previleges on tablename to username;</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929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BEE19-27A0-3178-11A2-85491FC97FEF}"/>
              </a:ext>
            </a:extLst>
          </p:cNvPr>
          <p:cNvSpPr>
            <a:spLocks noGrp="1"/>
          </p:cNvSpPr>
          <p:nvPr>
            <p:ph idx="1"/>
          </p:nvPr>
        </p:nvSpPr>
        <p:spPr>
          <a:xfrm>
            <a:off x="838200" y="833718"/>
            <a:ext cx="10515600" cy="5343245"/>
          </a:xfrm>
        </p:spPr>
        <p:txBody>
          <a:bodyPr>
            <a:normAutofit/>
          </a:bodyPr>
          <a:lstStyle/>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revoke</a:t>
            </a:r>
            <a:r>
              <a:rPr lang="en-US" sz="1600" cap="all" dirty="0">
                <a:latin typeface="Calibri Light" panose="020F0302020204030204" pitchFamily="34" charset="0"/>
                <a:ea typeface="Calibri Light" panose="020F0302020204030204" pitchFamily="34" charset="0"/>
                <a:cs typeface="Calibri Light" panose="020F0302020204030204" pitchFamily="34" charset="0"/>
              </a:rPr>
              <a:t>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revoke previleges on tablename from username;</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endParaRPr lang="en-US" sz="1100" cap="all" dirty="0">
              <a:solidFill>
                <a:srgbClr val="686762"/>
              </a:solidFill>
              <a:effectLst/>
              <a:latin typeface="YALBszUSD-E 0"/>
            </a:endParaRPr>
          </a:p>
          <a:p>
            <a:pPr marL="0" indent="0">
              <a:buNone/>
            </a:pPr>
            <a:r>
              <a:rPr lang="en-US" sz="1600" i="1" u="sng" cap="all" dirty="0">
                <a:latin typeface="Calibri Light" panose="020F0302020204030204" pitchFamily="34" charset="0"/>
                <a:ea typeface="Calibri Light" panose="020F0302020204030204" pitchFamily="34" charset="0"/>
                <a:cs typeface="Calibri Light" panose="020F0302020204030204" pitchFamily="34" charset="0"/>
              </a:rPr>
              <a:t>previleges can be -</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select</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insert</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update</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delete</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All</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commit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update tablename set columnname=value where condition;</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commit;</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AE" dirty="0"/>
          </a:p>
          <a:p>
            <a:pPr marL="0" indent="0">
              <a:buNone/>
            </a:pPr>
            <a:endParaRPr lang="en-AE" dirty="0"/>
          </a:p>
        </p:txBody>
      </p:sp>
    </p:spTree>
    <p:extLst>
      <p:ext uri="{BB962C8B-B14F-4D97-AF65-F5344CB8AC3E}">
        <p14:creationId xmlns:p14="http://schemas.microsoft.com/office/powerpoint/2010/main" val="310555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77503-1566-9C9B-AE62-AA563B514B46}"/>
              </a:ext>
            </a:extLst>
          </p:cNvPr>
          <p:cNvSpPr>
            <a:spLocks noGrp="1"/>
          </p:cNvSpPr>
          <p:nvPr>
            <p:ph idx="1"/>
          </p:nvPr>
        </p:nvSpPr>
        <p:spPr>
          <a:xfrm>
            <a:off x="838200" y="1004047"/>
            <a:ext cx="10515600" cy="5172916"/>
          </a:xfrm>
        </p:spPr>
        <p:txBody>
          <a:bodyPr>
            <a:normAutofit/>
          </a:bodyPr>
          <a:lstStyle/>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rollback</a:t>
            </a:r>
            <a:r>
              <a:rPr lang="en-US" sz="1600" cap="all" dirty="0">
                <a:latin typeface="Calibri Light" panose="020F0302020204030204" pitchFamily="34" charset="0"/>
                <a:ea typeface="Calibri Light" panose="020F0302020204030204" pitchFamily="34" charset="0"/>
                <a:cs typeface="Calibri Light" panose="020F0302020204030204" pitchFamily="34" charset="0"/>
              </a:rPr>
              <a:t>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update tablename set columnname=value where condition;</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rollback;</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savepoint</a:t>
            </a:r>
            <a:r>
              <a:rPr lang="en-US" sz="1600" cap="all" dirty="0">
                <a:latin typeface="Calibri Light" panose="020F0302020204030204" pitchFamily="34" charset="0"/>
                <a:ea typeface="Calibri Light" panose="020F0302020204030204" pitchFamily="34" charset="0"/>
                <a:cs typeface="Calibri Light" panose="020F0302020204030204" pitchFamily="34" charset="0"/>
              </a:rPr>
              <a:t>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update tablename set columnname=value where condition1;</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savepoint name1;</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update tablename set columnname=</a:t>
            </a:r>
            <a:r>
              <a:rPr lang="en-US" sz="1600" cap="all" dirty="0" err="1">
                <a:latin typeface="Calibri Light" panose="020F0302020204030204" pitchFamily="34" charset="0"/>
                <a:ea typeface="Calibri Light" panose="020F0302020204030204" pitchFamily="34" charset="0"/>
                <a:cs typeface="Calibri Light" panose="020F0302020204030204" pitchFamily="34" charset="0"/>
              </a:rPr>
              <a:t>new_value</a:t>
            </a:r>
            <a:r>
              <a:rPr lang="en-US" sz="1600" cap="all" dirty="0">
                <a:latin typeface="Calibri Light" panose="020F0302020204030204" pitchFamily="34" charset="0"/>
                <a:ea typeface="Calibri Light" panose="020F0302020204030204" pitchFamily="34" charset="0"/>
                <a:cs typeface="Calibri Light" panose="020F0302020204030204" pitchFamily="34" charset="0"/>
              </a:rPr>
              <a:t> where condition2;</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rollback to name1;</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2000" b="1" u="sng" dirty="0"/>
              <a:t>Qualifying Columns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Whenever we are selecting columns which also have calculated columns (resultant column from using arithmetic operators), to remove ambiguity, we should always qualify the column names.</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2905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21B66-DE57-D74F-68B7-75DE3DBC5B2F}"/>
              </a:ext>
            </a:extLst>
          </p:cNvPr>
          <p:cNvSpPr>
            <a:spLocks noGrp="1"/>
          </p:cNvSpPr>
          <p:nvPr>
            <p:ph idx="1"/>
          </p:nvPr>
        </p:nvSpPr>
        <p:spPr>
          <a:xfrm>
            <a:off x="838200" y="878541"/>
            <a:ext cx="10515600" cy="5298422"/>
          </a:xfrm>
        </p:spPr>
        <p:txBody>
          <a:bodyPr>
            <a:normAutofit/>
          </a:bodyPr>
          <a:lstStyle/>
          <a:p>
            <a:pPr marL="0" indent="0">
              <a:buNone/>
            </a:pPr>
            <a:r>
              <a:rPr lang="en-US" sz="1600" i="1" u="sng" cap="all" dirty="0">
                <a:latin typeface="Calibri Light" panose="020F0302020204030204" pitchFamily="34" charset="0"/>
                <a:ea typeface="Calibri Light" panose="020F0302020204030204" pitchFamily="34" charset="0"/>
                <a:cs typeface="Calibri Light" panose="020F0302020204030204" pitchFamily="34" charset="0"/>
              </a:rPr>
              <a:t>Example:</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select tablename.columnname1, tablename.columnname2, </a:t>
            </a:r>
            <a:r>
              <a:rPr lang="en-US" sz="1600" cap="all" dirty="0" err="1">
                <a:latin typeface="Calibri Light" panose="020F0302020204030204" pitchFamily="34" charset="0"/>
                <a:ea typeface="Calibri Light" panose="020F0302020204030204" pitchFamily="34" charset="0"/>
                <a:cs typeface="Calibri Light" panose="020F0302020204030204" pitchFamily="34" charset="0"/>
              </a:rPr>
              <a:t>calculated_column</a:t>
            </a:r>
            <a:r>
              <a:rPr lang="en-US" sz="1600" cap="all" dirty="0">
                <a:latin typeface="Calibri Light" panose="020F0302020204030204" pitchFamily="34" charset="0"/>
                <a:ea typeface="Calibri Light" panose="020F0302020204030204" pitchFamily="34" charset="0"/>
                <a:cs typeface="Calibri Light" panose="020F0302020204030204" pitchFamily="34" charset="0"/>
              </a:rPr>
              <a:t> from tablename;</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select tablename.* from tablename;</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2000" b="1" u="sng" dirty="0"/>
              <a:t>Aliasing Table name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We can also alias table names. While aliasing table names, we don’t use AS before the new table name.</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select A.column1, A.column2 from tablename A;</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select A.* from tablename A;</a:t>
            </a:r>
          </a:p>
          <a:p>
            <a:pPr marL="0" indent="0">
              <a:buNone/>
            </a:pPr>
            <a:endParaRPr lang="en-AE" dirty="0"/>
          </a:p>
          <a:p>
            <a:pPr marL="0" indent="0">
              <a:buNone/>
            </a:pPr>
            <a:r>
              <a:rPr lang="en-US" sz="2000" b="1" u="sng" dirty="0"/>
              <a:t>Arithmetic Operations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We can perform any simple mathematical operations, like addition, multiplication, subtraction and division (+,-,*,/) on the columns of a table. These operations happen at row level. We can perform these operations on as many numerical columns, as long as they exist in the table being queried. We can not add a string column to a numerical column as it will give error. Hence, we should always check the datatype of the columns before performing any operations.</a:t>
            </a:r>
          </a:p>
          <a:p>
            <a:pPr marL="0" indent="0">
              <a:lnSpc>
                <a:spcPct val="100000"/>
              </a:lnSpc>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AE" dirty="0"/>
          </a:p>
          <a:p>
            <a:pPr marL="0" indent="0">
              <a:buNone/>
            </a:pPr>
            <a:endParaRPr lang="en-AE" dirty="0"/>
          </a:p>
        </p:txBody>
      </p:sp>
    </p:spTree>
    <p:extLst>
      <p:ext uri="{BB962C8B-B14F-4D97-AF65-F5344CB8AC3E}">
        <p14:creationId xmlns:p14="http://schemas.microsoft.com/office/powerpoint/2010/main" val="342592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C55D2-0B5E-4118-6C09-7BA070C4D2A8}"/>
              </a:ext>
            </a:extLst>
          </p:cNvPr>
          <p:cNvSpPr>
            <a:spLocks noGrp="1"/>
          </p:cNvSpPr>
          <p:nvPr>
            <p:ph idx="1"/>
          </p:nvPr>
        </p:nvSpPr>
        <p:spPr>
          <a:xfrm>
            <a:off x="838200" y="1004048"/>
            <a:ext cx="10515600" cy="5172916"/>
          </a:xfrm>
        </p:spPr>
        <p:txBody>
          <a:bodyPr>
            <a:normAutofit fontScale="92500" lnSpcReduction="10000"/>
          </a:bodyPr>
          <a:lstStyle/>
          <a:p>
            <a:pPr marL="0" inden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Example: To compute the kinetic energy –</a:t>
            </a:r>
          </a:p>
          <a:p>
            <a:pPr marL="0" inden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select 0.5 * mass * POWER(velocity, 2) AS KE from tablename;</a:t>
            </a:r>
          </a:p>
          <a:p>
            <a:endParaRPr lang="en-US" sz="17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2000" b="1" u="sng" dirty="0"/>
              <a:t>SQL Operators (in </a:t>
            </a:r>
            <a:r>
              <a:rPr lang="en-US" sz="2200" b="1" u="sng" dirty="0"/>
              <a:t>order of precedence) –</a:t>
            </a:r>
          </a:p>
          <a:p>
            <a:r>
              <a:rPr lang="en-US" sz="1700" b="1" cap="all" dirty="0">
                <a:latin typeface="Calibri Light" panose="020F0302020204030204" pitchFamily="34" charset="0"/>
                <a:ea typeface="Calibri Light" panose="020F0302020204030204" pitchFamily="34" charset="0"/>
                <a:cs typeface="Calibri Light" panose="020F0302020204030204" pitchFamily="34" charset="0"/>
              </a:rPr>
              <a:t>Mathematical Operators :</a:t>
            </a:r>
          </a:p>
          <a:p>
            <a:pPr marL="0" indent="0">
              <a:buFont typeface="Arial" panose="020B0604020202020204" pitchFamily="34" charse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 – Parenthesis</a:t>
            </a:r>
          </a:p>
          <a:p>
            <a:pPr marL="0" indent="0">
              <a:buFont typeface="Arial" panose="020B0604020202020204" pitchFamily="34" charse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 - Multiplication, Division</a:t>
            </a:r>
          </a:p>
          <a:p>
            <a:pPr marL="0" indent="0">
              <a:buFont typeface="Arial" panose="020B0604020202020204" pitchFamily="34" charse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 - Addition, Subtraction</a:t>
            </a:r>
          </a:p>
          <a:p>
            <a:endParaRPr lang="en-US" sz="1700" cap="all" dirty="0">
              <a:latin typeface="Calibri Light" panose="020F0302020204030204" pitchFamily="34" charset="0"/>
              <a:ea typeface="Calibri Light" panose="020F0302020204030204" pitchFamily="34" charset="0"/>
              <a:cs typeface="Calibri Light" panose="020F0302020204030204" pitchFamily="34" charset="0"/>
            </a:endParaRPr>
          </a:p>
          <a:p>
            <a:r>
              <a:rPr lang="en-US" sz="1700" b="1" cap="all" dirty="0">
                <a:latin typeface="Calibri Light" panose="020F0302020204030204" pitchFamily="34" charset="0"/>
                <a:ea typeface="Calibri Light" panose="020F0302020204030204" pitchFamily="34" charset="0"/>
                <a:cs typeface="Calibri Light" panose="020F0302020204030204" pitchFamily="34" charset="0"/>
              </a:rPr>
              <a:t>Comparison Operators :</a:t>
            </a:r>
          </a:p>
          <a:p>
            <a:pPr marL="0" indent="0">
              <a:buFont typeface="Arial" panose="020B0604020202020204" pitchFamily="34" charse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 - Equal to</a:t>
            </a:r>
          </a:p>
          <a:p>
            <a:pPr marL="0" indent="0">
              <a:buFont typeface="Arial" panose="020B0604020202020204" pitchFamily="34" charse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 - Not equal to</a:t>
            </a:r>
          </a:p>
          <a:p>
            <a:pPr marL="0" indent="0">
              <a:buFont typeface="Arial" panose="020B0604020202020204" pitchFamily="34" charse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&lt; - Less than</a:t>
            </a:r>
          </a:p>
          <a:p>
            <a:pPr marL="0" indent="0">
              <a:buFont typeface="Arial" panose="020B0604020202020204" pitchFamily="34" charse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&gt; - Greater than</a:t>
            </a:r>
          </a:p>
          <a:p>
            <a:pPr marL="0" indent="0">
              <a:buFont typeface="Arial" panose="020B0604020202020204" pitchFamily="34" charse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&lt;= - Less than or equal to</a:t>
            </a:r>
          </a:p>
          <a:p>
            <a:pPr marL="0" indent="0">
              <a:buFont typeface="Arial" panose="020B0604020202020204" pitchFamily="34" charset="0"/>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&gt;= - Greater than or equal to</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endParaRPr lang="en-US" cap="all" dirty="0">
              <a:solidFill>
                <a:srgbClr val="686762"/>
              </a:solidFill>
              <a:effectLst/>
              <a:latin typeface="YALBszUSD-E 0"/>
            </a:endParaRPr>
          </a:p>
        </p:txBody>
      </p:sp>
    </p:spTree>
    <p:extLst>
      <p:ext uri="{BB962C8B-B14F-4D97-AF65-F5344CB8AC3E}">
        <p14:creationId xmlns:p14="http://schemas.microsoft.com/office/powerpoint/2010/main" val="1189647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AD04F-337A-F790-0A16-8886085B173A}"/>
              </a:ext>
            </a:extLst>
          </p:cNvPr>
          <p:cNvSpPr>
            <a:spLocks noGrp="1"/>
          </p:cNvSpPr>
          <p:nvPr>
            <p:ph idx="1"/>
          </p:nvPr>
        </p:nvSpPr>
        <p:spPr>
          <a:xfrm>
            <a:off x="838200" y="896471"/>
            <a:ext cx="10515600" cy="5280492"/>
          </a:xfrm>
        </p:spPr>
        <p:txBody>
          <a:bodyPr/>
          <a:lstStyle/>
          <a:p>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Logical Operators :</a:t>
            </a:r>
          </a:p>
          <a:p>
            <a:pPr marL="0" indent="0">
              <a:lnSpc>
                <a:spcPct val="80000"/>
              </a:lnSpc>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NOT</a:t>
            </a:r>
          </a:p>
          <a:p>
            <a:pPr marL="0" indent="0">
              <a:lnSpc>
                <a:spcPct val="80000"/>
              </a:lnSpc>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AND (&amp;)</a:t>
            </a:r>
          </a:p>
          <a:p>
            <a:pPr marL="0" indent="0">
              <a:lnSpc>
                <a:spcPct val="80000"/>
              </a:lnSpc>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OR (|)</a:t>
            </a:r>
          </a:p>
          <a:p>
            <a:pPr marL="0" indent="0">
              <a:lnSpc>
                <a:spcPct val="80000"/>
              </a:lnSpc>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BETWEEN</a:t>
            </a:r>
          </a:p>
          <a:p>
            <a:pPr marL="0" indent="0">
              <a:lnSpc>
                <a:spcPct val="80000"/>
              </a:lnSpc>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LIKE</a:t>
            </a:r>
          </a:p>
          <a:p>
            <a:pPr marL="0" indent="0">
              <a:lnSpc>
                <a:spcPct val="80000"/>
              </a:lnSpc>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NOT LIKE</a:t>
            </a:r>
          </a:p>
          <a:p>
            <a:pPr marL="0" indent="0">
              <a:lnSpc>
                <a:spcPct val="80000"/>
              </a:lnSpc>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IN </a:t>
            </a:r>
          </a:p>
          <a:p>
            <a:pPr marL="0" indent="0">
              <a:lnSpc>
                <a:spcPct val="80000"/>
              </a:lnSpc>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lnSpc>
                <a:spcPct val="80000"/>
              </a:lnSpc>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4484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2EFAE2-C4F4-B9E0-03BF-65D588EC5BB5}"/>
              </a:ext>
            </a:extLst>
          </p:cNvPr>
          <p:cNvSpPr>
            <a:spLocks noGrp="1"/>
          </p:cNvSpPr>
          <p:nvPr>
            <p:ph idx="1"/>
          </p:nvPr>
        </p:nvSpPr>
        <p:spPr>
          <a:xfrm>
            <a:off x="838200" y="824753"/>
            <a:ext cx="10515600" cy="5352210"/>
          </a:xfrm>
        </p:spPr>
        <p:txBody>
          <a:bodyPr>
            <a:normAutofit fontScale="92500" lnSpcReduction="10000"/>
          </a:bodyPr>
          <a:lstStyle/>
          <a:p>
            <a:endParaRPr lang="en-US" cap="all" dirty="0">
              <a:solidFill>
                <a:srgbClr val="686762"/>
              </a:solidFill>
              <a:effectLst/>
              <a:latin typeface="YALBszUSD-E 0"/>
            </a:endParaRPr>
          </a:p>
          <a:p>
            <a:pPr marL="0" indent="0">
              <a:buNone/>
            </a:pPr>
            <a:r>
              <a:rPr lang="en-US" sz="1700" b="1" i="0" cap="all" dirty="0">
                <a:effectLst/>
                <a:latin typeface="+mj-lt"/>
                <a:ea typeface="Calibri Light" panose="020F0302020204030204" pitchFamily="34" charset="0"/>
                <a:cs typeface="Calibri Light" panose="020F0302020204030204" pitchFamily="34" charset="0"/>
              </a:rPr>
              <a:t>Schema </a:t>
            </a:r>
            <a:r>
              <a:rPr lang="en-US" sz="1700" b="0" i="0" cap="all" dirty="0">
                <a:effectLst/>
                <a:latin typeface="+mj-lt"/>
                <a:ea typeface="Calibri Light" panose="020F0302020204030204" pitchFamily="34" charset="0"/>
                <a:cs typeface="Calibri Light" panose="020F0302020204030204" pitchFamily="34" charset="0"/>
              </a:rPr>
              <a:t>- </a:t>
            </a:r>
            <a:r>
              <a:rPr lang="en-US" sz="1700" b="0" i="0" cap="all" dirty="0">
                <a:effectLst/>
                <a:latin typeface="Calibri Light" panose="020F0302020204030204" pitchFamily="34" charset="0"/>
                <a:ea typeface="Calibri Light" panose="020F0302020204030204" pitchFamily="34" charset="0"/>
                <a:cs typeface="Calibri Light" panose="020F0302020204030204" pitchFamily="34" charset="0"/>
              </a:rPr>
              <a:t>A schema is an assortment of database objects such as tables, functions, views, and stored procedures. While a schema can be associated with a specific database, a single database can accommodate multiple schemas. Users may be granted access to a particular schema, and in some cases, they may even be designated as the owner of a schema. The primary utility of schemas lies in the organization of objects and the implementation of security measures by managing access to these objects.</a:t>
            </a:r>
            <a:endParaRPr lang="en-US" sz="1700" cap="all" dirty="0">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US" sz="1700" b="1" cap="all" dirty="0">
              <a:latin typeface="+mj-lt"/>
              <a:ea typeface="Calibri Light" panose="020F0302020204030204" pitchFamily="34" charset="0"/>
              <a:cs typeface="Calibri Light" panose="020F0302020204030204" pitchFamily="34" charset="0"/>
            </a:endParaRPr>
          </a:p>
          <a:p>
            <a:pPr marL="0" indent="0">
              <a:buNone/>
            </a:pPr>
            <a:r>
              <a:rPr lang="en-US" sz="1700" b="1" cap="all" dirty="0">
                <a:latin typeface="+mj-lt"/>
                <a:ea typeface="Calibri Light" panose="020F0302020204030204" pitchFamily="34" charset="0"/>
                <a:cs typeface="Calibri Light" panose="020F0302020204030204" pitchFamily="34" charset="0"/>
              </a:rPr>
              <a:t>Database</a:t>
            </a:r>
            <a:r>
              <a:rPr lang="en-US" sz="1700" cap="all" dirty="0">
                <a:latin typeface="+mj-lt"/>
                <a:ea typeface="Calibri Light" panose="020F0302020204030204" pitchFamily="34" charset="0"/>
                <a:cs typeface="Calibri Light" panose="020F0302020204030204" pitchFamily="34" charset="0"/>
              </a:rPr>
              <a:t> - </a:t>
            </a:r>
            <a:r>
              <a:rPr lang="en-US" sz="1700" cap="all" dirty="0">
                <a:latin typeface="Calibri Light" panose="020F0302020204030204" pitchFamily="34" charset="0"/>
                <a:ea typeface="Calibri Light" panose="020F0302020204030204" pitchFamily="34" charset="0"/>
                <a:cs typeface="Calibri Light" panose="020F0302020204030204" pitchFamily="34" charset="0"/>
              </a:rPr>
              <a:t>A database is a repository of data, encompassing collections of tables and schemas. Within a database, multiple schemas can exist, each serving as a structured way to organize and manage various sets of related tables and objects. This hierarchical structure facilitates the effective organization and retrieval of data within the database system.</a:t>
            </a:r>
          </a:p>
          <a:p>
            <a:pPr marL="0" indent="0">
              <a:buNone/>
            </a:pPr>
            <a:endParaRPr lang="en-US" sz="1700" cap="all" dirty="0">
              <a:latin typeface="+mj-lt"/>
              <a:ea typeface="Calibri Light" panose="020F0302020204030204" pitchFamily="34" charset="0"/>
              <a:cs typeface="Calibri Light" panose="020F0302020204030204" pitchFamily="34" charset="0"/>
            </a:endParaRPr>
          </a:p>
          <a:p>
            <a:pPr marL="0" indent="0">
              <a:buNone/>
            </a:pPr>
            <a:r>
              <a:rPr lang="en-US" sz="1700" b="1" cap="all" dirty="0">
                <a:latin typeface="+mj-lt"/>
                <a:ea typeface="Calibri Light" panose="020F0302020204030204" pitchFamily="34" charset="0"/>
                <a:cs typeface="Calibri Light" panose="020F0302020204030204" pitchFamily="34" charset="0"/>
              </a:rPr>
              <a:t>RDBMS </a:t>
            </a:r>
            <a:r>
              <a:rPr lang="en-US" sz="1700" cap="all" dirty="0">
                <a:latin typeface="+mj-lt"/>
                <a:ea typeface="Calibri Light" panose="020F0302020204030204" pitchFamily="34" charset="0"/>
                <a:cs typeface="Calibri Light" panose="020F0302020204030204" pitchFamily="34" charset="0"/>
              </a:rPr>
              <a:t>- </a:t>
            </a:r>
            <a:r>
              <a:rPr lang="en-US" sz="1700" cap="all" dirty="0">
                <a:latin typeface="Calibri Light" panose="020F0302020204030204" pitchFamily="34" charset="0"/>
                <a:ea typeface="Calibri Light" panose="020F0302020204030204" pitchFamily="34" charset="0"/>
                <a:cs typeface="Calibri Light" panose="020F0302020204030204" pitchFamily="34" charset="0"/>
              </a:rPr>
              <a:t>It is a software designed to manage and administer databases. Examples include Oracle, MySQL, and Microsoft SQL Server.</a:t>
            </a:r>
          </a:p>
          <a:p>
            <a:pPr marL="0" indent="0">
              <a:buNone/>
            </a:pPr>
            <a:endParaRPr lang="en-AE" sz="1700" dirty="0">
              <a:latin typeface="+mj-lt"/>
            </a:endParaRPr>
          </a:p>
          <a:p>
            <a:pPr marL="0" indent="0">
              <a:buNone/>
            </a:pPr>
            <a:r>
              <a:rPr lang="en-US" sz="1700" b="1" cap="all" dirty="0">
                <a:latin typeface="+mj-lt"/>
                <a:ea typeface="Calibri Light" panose="020F0302020204030204" pitchFamily="34" charset="0"/>
                <a:cs typeface="Calibri Light" panose="020F0302020204030204" pitchFamily="34" charset="0"/>
              </a:rPr>
              <a:t>SQL</a:t>
            </a:r>
            <a:r>
              <a:rPr lang="en-US" sz="1700" cap="all" dirty="0">
                <a:latin typeface="+mj-lt"/>
                <a:ea typeface="Calibri Light" panose="020F0302020204030204" pitchFamily="34" charset="0"/>
                <a:cs typeface="Calibri Light" panose="020F0302020204030204" pitchFamily="34" charset="0"/>
              </a:rPr>
              <a:t> - </a:t>
            </a:r>
            <a:r>
              <a:rPr lang="en-US" sz="1700" cap="all" dirty="0">
                <a:latin typeface="Calibri Light" panose="020F0302020204030204" pitchFamily="34" charset="0"/>
                <a:ea typeface="Calibri Light" panose="020F0302020204030204" pitchFamily="34" charset="0"/>
                <a:cs typeface="Calibri Light" panose="020F0302020204030204" pitchFamily="34" charset="0"/>
              </a:rPr>
              <a:t>SQL stands for Structured Query Language and is pronounced as "Sequel." It is a declarative language, characterized by a non-procedural approach, where users specify what needs to be done rather than detailing how it should be executed. This feature makes SQL an accessible programming language for users to learn. SQL enables direct querying of databases to retrieve information and is the standard language for communication with Relational Database Management Systems (RDBMS).</a:t>
            </a:r>
            <a:endParaRPr lang="en-AE" sz="1700" cap="all"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4007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C47AD-2FAA-5C6C-0048-540D32B40DB4}"/>
              </a:ext>
            </a:extLst>
          </p:cNvPr>
          <p:cNvSpPr>
            <a:spLocks noGrp="1"/>
          </p:cNvSpPr>
          <p:nvPr>
            <p:ph idx="1"/>
          </p:nvPr>
        </p:nvSpPr>
        <p:spPr>
          <a:xfrm>
            <a:off x="838200" y="1120587"/>
            <a:ext cx="10515600" cy="5056375"/>
          </a:xfrm>
        </p:spPr>
        <p:txBody>
          <a:bodyPr>
            <a:normAutofit fontScale="85000" lnSpcReduction="10000"/>
          </a:bodyPr>
          <a:lstStyle/>
          <a:p>
            <a:pPr marL="0" indent="0">
              <a:lnSpc>
                <a:spcPct val="100000"/>
              </a:lnSpc>
              <a:buNone/>
            </a:pPr>
            <a:r>
              <a:rPr lang="en-US" sz="2400" b="1" u="sng" dirty="0"/>
              <a:t>DATATYPES :</a:t>
            </a:r>
          </a:p>
          <a:p>
            <a:pPr marL="0" indent="0">
              <a:lnSpc>
                <a:spcPct val="100000"/>
              </a:lnSpc>
              <a:buNone/>
            </a:pPr>
            <a:r>
              <a:rPr lang="en-US" sz="1900" b="1" cap="all" dirty="0">
                <a:latin typeface="Calibri Light" panose="020F0302020204030204" pitchFamily="34" charset="0"/>
                <a:ea typeface="Calibri Light" panose="020F0302020204030204" pitchFamily="34" charset="0"/>
                <a:cs typeface="Calibri Light" panose="020F0302020204030204" pitchFamily="34" charset="0"/>
              </a:rPr>
              <a:t>string</a:t>
            </a:r>
            <a:r>
              <a:rPr lang="en-US" sz="2100" cap="all" dirty="0">
                <a:latin typeface="Calibri Light" panose="020F0302020204030204" pitchFamily="34" charset="0"/>
                <a:ea typeface="Calibri Light" panose="020F0302020204030204" pitchFamily="34" charset="0"/>
                <a:cs typeface="Calibri Light" panose="020F0302020204030204" pitchFamily="34" charset="0"/>
              </a:rPr>
              <a:t> - </a:t>
            </a:r>
            <a:r>
              <a:rPr lang="en-US" sz="1900" cap="all" dirty="0">
                <a:latin typeface="Calibri Light" panose="020F0302020204030204" pitchFamily="34" charset="0"/>
                <a:ea typeface="Calibri Light" panose="020F0302020204030204" pitchFamily="34" charset="0"/>
                <a:cs typeface="Calibri Light" panose="020F0302020204030204" pitchFamily="34" charset="0"/>
              </a:rPr>
              <a:t>A "String" is a datatype used to represent text rather than numerical values.</a:t>
            </a:r>
          </a:p>
          <a:p>
            <a:pPr marL="0" indent="0">
              <a:lnSpc>
                <a:spcPct val="100000"/>
              </a:lnSpc>
              <a:buNone/>
            </a:pPr>
            <a:endParaRPr lang="en-US" sz="1900" cap="all" dirty="0">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lnSpc>
                <a:spcPct val="100000"/>
              </a:lnSpc>
              <a:buFont typeface="+mj-lt"/>
              <a:buAutoNum type="arabicPeriod"/>
            </a:pPr>
            <a:r>
              <a:rPr lang="en-US" sz="1900" cap="all" dirty="0">
                <a:latin typeface="Calibri Light" panose="020F0302020204030204" pitchFamily="34" charset="0"/>
                <a:ea typeface="Calibri Light" panose="020F0302020204030204" pitchFamily="34" charset="0"/>
                <a:cs typeface="Calibri Light" panose="020F0302020204030204" pitchFamily="34" charset="0"/>
              </a:rPr>
              <a:t>char(n) :The "char(n)" datatype stands for character and represents a fixed-length string of any character (text, number, or special character). It occupies the same number of bytes as specified in "n." If the number of characters is less than 'n,' the remaining spaces are padded with blanks.</a:t>
            </a:r>
          </a:p>
          <a:p>
            <a:pPr marL="457200" indent="-457200">
              <a:lnSpc>
                <a:spcPct val="100000"/>
              </a:lnSpc>
              <a:buFont typeface="+mj-lt"/>
              <a:buAutoNum type="arabicPeriod"/>
            </a:pPr>
            <a:endParaRPr lang="en-US" sz="1900" cap="all" dirty="0">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lnSpc>
                <a:spcPct val="100000"/>
              </a:lnSpc>
              <a:buFont typeface="+mj-lt"/>
              <a:buAutoNum type="arabicPeriod"/>
            </a:pPr>
            <a:r>
              <a:rPr lang="en-US" sz="1900" cap="all" dirty="0">
                <a:latin typeface="Calibri Light" panose="020F0302020204030204" pitchFamily="34" charset="0"/>
                <a:ea typeface="Calibri Light" panose="020F0302020204030204" pitchFamily="34" charset="0"/>
                <a:cs typeface="Calibri Light" panose="020F0302020204030204" pitchFamily="34" charset="0"/>
              </a:rPr>
              <a:t>varchar(n) :The "varchar(n)" datatype, where varchar stands for variable character, allows for a variable-length string of any character (letters, numbers, or special characters). Unlike "char," it does not pad remaining spaces with blanks.</a:t>
            </a:r>
          </a:p>
          <a:p>
            <a:pPr marL="457200" indent="-457200">
              <a:lnSpc>
                <a:spcPct val="100000"/>
              </a:lnSpc>
              <a:buFont typeface="+mj-lt"/>
              <a:buAutoNum type="arabicPeriod"/>
            </a:pPr>
            <a:endParaRPr lang="en-US" sz="1900" cap="all" dirty="0">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lnSpc>
                <a:spcPct val="100000"/>
              </a:lnSpc>
              <a:buFont typeface="+mj-lt"/>
              <a:buAutoNum type="arabicPeriod"/>
            </a:pPr>
            <a:r>
              <a:rPr lang="en-US" sz="1900" cap="all" dirty="0">
                <a:latin typeface="Calibri Light" panose="020F0302020204030204" pitchFamily="34" charset="0"/>
                <a:ea typeface="Calibri Light" panose="020F0302020204030204" pitchFamily="34" charset="0"/>
                <a:cs typeface="Calibri Light" panose="020F0302020204030204" pitchFamily="34" charset="0"/>
              </a:rPr>
              <a:t>nchar(n)</a:t>
            </a:r>
          </a:p>
          <a:p>
            <a:pPr marL="457200" indent="-457200">
              <a:lnSpc>
                <a:spcPct val="100000"/>
              </a:lnSpc>
              <a:buFont typeface="+mj-lt"/>
              <a:buAutoNum type="arabicPeriod"/>
            </a:pPr>
            <a:r>
              <a:rPr lang="en-US" sz="1900" cap="all" dirty="0">
                <a:latin typeface="Calibri Light" panose="020F0302020204030204" pitchFamily="34" charset="0"/>
                <a:ea typeface="Calibri Light" panose="020F0302020204030204" pitchFamily="34" charset="0"/>
                <a:cs typeface="Calibri Light" panose="020F0302020204030204" pitchFamily="34" charset="0"/>
              </a:rPr>
              <a:t>nvarchar(n)</a:t>
            </a:r>
          </a:p>
          <a:p>
            <a:pPr marL="0" indent="0">
              <a:lnSpc>
                <a:spcPct val="100000"/>
              </a:lnSpc>
              <a:buNone/>
            </a:pPr>
            <a:r>
              <a:rPr lang="en-US" sz="1900" cap="all" dirty="0">
                <a:latin typeface="Calibri Light" panose="020F0302020204030204" pitchFamily="34" charset="0"/>
                <a:ea typeface="Calibri Light" panose="020F0302020204030204" pitchFamily="34" charset="0"/>
                <a:cs typeface="Calibri Light" panose="020F0302020204030204" pitchFamily="34" charset="0"/>
              </a:rPr>
              <a:t>The "nchar(n)" and "nvarchar(n)" datatypes are similar to "char(n)" and "varchar(n)" but store Unicode characters. Unicode characters follow the Universal character encoding standard, representing characters for all languages globally. This is in contrast to ASCII, which has representations primarily for the English language.</a:t>
            </a:r>
          </a:p>
          <a:p>
            <a:endParaRPr lang="en-AE" dirty="0"/>
          </a:p>
        </p:txBody>
      </p:sp>
    </p:spTree>
    <p:extLst>
      <p:ext uri="{BB962C8B-B14F-4D97-AF65-F5344CB8AC3E}">
        <p14:creationId xmlns:p14="http://schemas.microsoft.com/office/powerpoint/2010/main" val="25202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276B2-F6FC-3C8A-F7AD-E66EBCDD44C5}"/>
              </a:ext>
            </a:extLst>
          </p:cNvPr>
          <p:cNvSpPr>
            <a:spLocks noGrp="1"/>
          </p:cNvSpPr>
          <p:nvPr>
            <p:ph idx="1"/>
          </p:nvPr>
        </p:nvSpPr>
        <p:spPr>
          <a:xfrm>
            <a:off x="838200" y="1129553"/>
            <a:ext cx="10515600" cy="5047410"/>
          </a:xfrm>
        </p:spPr>
        <p:txBody>
          <a:bodyPr>
            <a:normAutofit/>
          </a:bodyPr>
          <a:lstStyle/>
          <a:p>
            <a:pPr marL="0" indent="0">
              <a:lnSpc>
                <a:spcPct val="100000"/>
              </a:lnSpc>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Numeric</a:t>
            </a:r>
            <a:r>
              <a:rPr lang="en-US" sz="1600" cap="all" dirty="0">
                <a:latin typeface="Calibri Light" panose="020F0302020204030204" pitchFamily="34" charset="0"/>
                <a:ea typeface="Calibri Light" panose="020F0302020204030204" pitchFamily="34" charset="0"/>
                <a:cs typeface="Calibri Light" panose="020F0302020204030204" pitchFamily="34" charset="0"/>
              </a:rPr>
              <a:t> - The "Numeric" datatype is used for representing numbers, and attempting to input text into a field with this datatype will result in an error.</a:t>
            </a:r>
          </a:p>
          <a:p>
            <a:pPr marL="0" indent="0">
              <a:lnSpc>
                <a:spcPct val="100000"/>
              </a:lnSpc>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nSpc>
                <a:spcPct val="100000"/>
              </a:lnSpc>
              <a:buFont typeface="+mj-lt"/>
              <a:buAutoNum type="arabicPeriod"/>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Boolean - "Boolean" is a datatype with only two possible values (0 or 1) and occupies just 1 byte of storage space. It is commonly used for creating flags or variables that indicate true or false conditions.</a:t>
            </a:r>
          </a:p>
          <a:p>
            <a:pPr marL="342900" indent="-342900">
              <a:lnSpc>
                <a:spcPct val="100000"/>
              </a:lnSpc>
              <a:buFont typeface="+mj-lt"/>
              <a:buAutoNum type="arabicPeriod"/>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nSpc>
                <a:spcPct val="100000"/>
              </a:lnSpc>
              <a:buFont typeface="+mj-lt"/>
              <a:buAutoNum type="arabicPeriod"/>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Integer - "Integer" represents whole numbers and can occupy 2-8 bytes of storage space, depending on the size of the value. In MySQL Server, the maximum range for integers is from -2^63 to (2^63)-1.</a:t>
            </a:r>
          </a:p>
          <a:p>
            <a:pPr marL="342900" indent="-342900">
              <a:lnSpc>
                <a:spcPct val="100000"/>
              </a:lnSpc>
              <a:buFont typeface="+mj-lt"/>
              <a:buAutoNum type="arabicPeriod"/>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nSpc>
                <a:spcPct val="100000"/>
              </a:lnSpc>
              <a:buFont typeface="+mj-lt"/>
              <a:buAutoNum type="arabicPeriod"/>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decimal - “Decimal" is a numeric datatype that includes a decimal point to represent the fractional part. It is characterized by two parameters - precision and scale. The storage space for decimal values can range from 4 to 16 bytes, depending on precision and scale. </a:t>
            </a:r>
          </a:p>
          <a:p>
            <a:pPr marL="342900" indent="-342900">
              <a:lnSpc>
                <a:spcPct val="100000"/>
              </a:lnSpc>
              <a:buFont typeface="+mj-lt"/>
              <a:buAutoNum type="arabicPeriod"/>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nSpc>
                <a:spcPct val="100000"/>
              </a:lnSpc>
              <a:buFont typeface="+mj-lt"/>
              <a:buAutoNum type="arabicPeriod"/>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Floating point - "Floating point" datatypes do not have the same precision as decimal values but offer better performance for numerical computations. They typically occupy 4-8 bytes of storage space.</a:t>
            </a:r>
          </a:p>
          <a:p>
            <a:pPr marL="514350" indent="-514350">
              <a:buFont typeface="+mj-lt"/>
              <a:buAutoNum type="arabicPeriod"/>
            </a:pPr>
            <a:endParaRPr lang="en-US" sz="2800" b="1" cap="all" dirty="0">
              <a:latin typeface="Calibri Light" panose="020F0302020204030204" pitchFamily="34" charset="0"/>
              <a:ea typeface="Calibri Light" panose="020F0302020204030204" pitchFamily="34" charset="0"/>
              <a:cs typeface="Calibri Light" panose="020F0302020204030204" pitchFamily="34" charset="0"/>
            </a:endParaRPr>
          </a:p>
          <a:p>
            <a:endParaRPr lang="en-AE" dirty="0"/>
          </a:p>
        </p:txBody>
      </p:sp>
    </p:spTree>
    <p:extLst>
      <p:ext uri="{BB962C8B-B14F-4D97-AF65-F5344CB8AC3E}">
        <p14:creationId xmlns:p14="http://schemas.microsoft.com/office/powerpoint/2010/main" val="101504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3B586-0BC4-80DF-739E-A49653C11437}"/>
              </a:ext>
            </a:extLst>
          </p:cNvPr>
          <p:cNvSpPr>
            <a:spLocks noGrp="1"/>
          </p:cNvSpPr>
          <p:nvPr>
            <p:ph idx="1"/>
          </p:nvPr>
        </p:nvSpPr>
        <p:spPr>
          <a:xfrm>
            <a:off x="838200" y="1102659"/>
            <a:ext cx="10515600" cy="5074304"/>
          </a:xfrm>
        </p:spPr>
        <p:txBody>
          <a:bodyPr/>
          <a:lstStyle/>
          <a:p>
            <a:pPr marL="0" indent="0">
              <a:lnSpc>
                <a:spcPct val="80000"/>
              </a:lnSpc>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Date</a:t>
            </a:r>
            <a:r>
              <a:rPr lang="en-US" sz="1600" cap="all" dirty="0">
                <a:latin typeface="Calibri Light" panose="020F0302020204030204" pitchFamily="34" charset="0"/>
                <a:ea typeface="Calibri Light" panose="020F0302020204030204" pitchFamily="34" charset="0"/>
                <a:cs typeface="Calibri Light" panose="020F0302020204030204" pitchFamily="34" charset="0"/>
              </a:rPr>
              <a:t> - The "Date" datatype is employed for representing dates in a database.</a:t>
            </a:r>
          </a:p>
          <a:p>
            <a:pPr marL="0" indent="0">
              <a:lnSpc>
                <a:spcPct val="80000"/>
              </a:lnSpc>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nSpc>
                <a:spcPct val="80000"/>
              </a:lnSpc>
              <a:buFont typeface="+mj-lt"/>
              <a:buAutoNum type="arabicPeriod"/>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date - The "Date" subtype is used to store date values with the format YYYY-MM-DD, representing the year, month, and day.</a:t>
            </a:r>
          </a:p>
          <a:p>
            <a:pPr marL="342900" indent="-342900">
              <a:lnSpc>
                <a:spcPct val="80000"/>
              </a:lnSpc>
              <a:buFont typeface="+mj-lt"/>
              <a:buAutoNum type="arabicPeriod"/>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mj-lt"/>
              <a:buAutoNum type="arabicPeriod"/>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datetime/timestamp - The "Datetime" or "Timestamp" datatype extends the functionality of the "Date" datatype by also incorporating time information in hours, minutes, and seconds. The format for this datatype is YYYY-MM-DD hh:mm:ss, where the time components provide additional detail alongside the date.</a:t>
            </a:r>
          </a:p>
          <a:p>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u="sng" cap="all" dirty="0">
                <a:latin typeface="Calibri Light" panose="020F0302020204030204" pitchFamily="34" charset="0"/>
                <a:ea typeface="Calibri Light" panose="020F0302020204030204" pitchFamily="34" charset="0"/>
                <a:cs typeface="Calibri Light" panose="020F0302020204030204" pitchFamily="34" charset="0"/>
              </a:rPr>
              <a:t>How to Know datatype:</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describe tablename; (Oracle and MySQL)</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SP_HELP tablename; (My Sequel Server)</a:t>
            </a:r>
          </a:p>
          <a:p>
            <a:pPr marL="0" indent="0">
              <a:lnSpc>
                <a:spcPct val="80000"/>
              </a:lnSpc>
              <a:buNone/>
            </a:pPr>
            <a:endParaRPr lang="en-US" sz="1600" cap="all" dirty="0">
              <a:latin typeface="+mj-lt"/>
              <a:ea typeface="Calibri Light" panose="020F0302020204030204" pitchFamily="34" charset="0"/>
              <a:cs typeface="Calibri Light" panose="020F0302020204030204" pitchFamily="34" charset="0"/>
            </a:endParaRPr>
          </a:p>
          <a:p>
            <a:endParaRPr lang="en-AE" dirty="0"/>
          </a:p>
        </p:txBody>
      </p:sp>
    </p:spTree>
    <p:extLst>
      <p:ext uri="{BB962C8B-B14F-4D97-AF65-F5344CB8AC3E}">
        <p14:creationId xmlns:p14="http://schemas.microsoft.com/office/powerpoint/2010/main" val="48001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EAC2B-3174-4A8E-102E-3DF809A680F1}"/>
              </a:ext>
            </a:extLst>
          </p:cNvPr>
          <p:cNvSpPr>
            <a:spLocks noGrp="1"/>
          </p:cNvSpPr>
          <p:nvPr>
            <p:ph idx="1"/>
          </p:nvPr>
        </p:nvSpPr>
        <p:spPr>
          <a:xfrm>
            <a:off x="838200" y="950259"/>
            <a:ext cx="10515600" cy="5226704"/>
          </a:xfrm>
        </p:spPr>
        <p:txBody>
          <a:bodyPr/>
          <a:lstStyle/>
          <a:p>
            <a:pPr marL="0" indent="0">
              <a:buNone/>
            </a:pPr>
            <a:r>
              <a:rPr lang="en-US" sz="2000" b="1" u="sng" dirty="0"/>
              <a:t>SQL Commands :</a:t>
            </a: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Data Definition Language (DDL)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Create</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Alter</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Drop</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Truncate</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Rename</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Data Query Language (DQL)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Select</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Data Manipulation Language (DML)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Insert</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Update</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Delete</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0988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697B-662B-530E-8527-F635026D1B4C}"/>
              </a:ext>
            </a:extLst>
          </p:cNvPr>
          <p:cNvSpPr>
            <a:spLocks noGrp="1"/>
          </p:cNvSpPr>
          <p:nvPr>
            <p:ph idx="1"/>
          </p:nvPr>
        </p:nvSpPr>
        <p:spPr>
          <a:xfrm>
            <a:off x="838200" y="1021976"/>
            <a:ext cx="10515600" cy="5154987"/>
          </a:xfrm>
        </p:spPr>
        <p:txBody>
          <a:bodyPr>
            <a:normAutofit/>
          </a:bodyPr>
          <a:lstStyle/>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Data Control Language (DCL)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Grant</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Revoke</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Transaction Control Language (TCL) -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Commit</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Rollback</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Savepoint</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endParaRPr lang="en-US" sz="1100" cap="all" dirty="0">
              <a:solidFill>
                <a:srgbClr val="686762"/>
              </a:solidFill>
              <a:effectLst/>
              <a:latin typeface="YALBszUSD-E 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Create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create table TAblename (column1 datatype constRAint, column2 datatype constRAint, column3 datatype constRAint,......., Column_N datatype constRAint);</a:t>
            </a:r>
          </a:p>
          <a:p>
            <a:pPr marL="0" indent="0">
              <a:buNone/>
            </a:pPr>
            <a:endParaRPr lang="en-AE" dirty="0"/>
          </a:p>
          <a:p>
            <a:pPr marL="0" indent="0">
              <a:buNone/>
            </a:pPr>
            <a:endParaRPr lang="en-AE" dirty="0"/>
          </a:p>
        </p:txBody>
      </p:sp>
    </p:spTree>
    <p:extLst>
      <p:ext uri="{BB962C8B-B14F-4D97-AF65-F5344CB8AC3E}">
        <p14:creationId xmlns:p14="http://schemas.microsoft.com/office/powerpoint/2010/main" val="383505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35CA4-C6CD-F3BC-BE4D-2E2979EE5BE8}"/>
              </a:ext>
            </a:extLst>
          </p:cNvPr>
          <p:cNvSpPr>
            <a:spLocks noGrp="1"/>
          </p:cNvSpPr>
          <p:nvPr>
            <p:ph idx="1"/>
          </p:nvPr>
        </p:nvSpPr>
        <p:spPr>
          <a:xfrm>
            <a:off x="838200" y="887506"/>
            <a:ext cx="10515600" cy="5289457"/>
          </a:xfrm>
        </p:spPr>
        <p:txBody>
          <a:bodyPr>
            <a:normAutofit/>
          </a:bodyPr>
          <a:lstStyle/>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Alter -</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Adding new column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alter table tablename add (column1 datatype, column2 datatype,..., column_n datatype);</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Changing column datatype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alter table tablename modify (column1 datatype, column2 datatype,...., column_n datatyPe);</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Deleting a column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alter table tablename drop column columnname;</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alter table tablename drop(column1,column2,...)</a:t>
            </a:r>
          </a:p>
          <a:p>
            <a:r>
              <a:rPr lang="en-US" sz="1600" cap="all" dirty="0">
                <a:latin typeface="Calibri Light" panose="020F0302020204030204" pitchFamily="34" charset="0"/>
                <a:ea typeface="Calibri Light" panose="020F0302020204030204" pitchFamily="34" charset="0"/>
                <a:cs typeface="Calibri Light" panose="020F0302020204030204" pitchFamily="34" charset="0"/>
              </a:rPr>
              <a:t>Renaming a column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alter table tablename rename column old_name to new_name;</a:t>
            </a:r>
          </a:p>
          <a:p>
            <a:pPr marL="0" indent="0">
              <a:buNone/>
            </a:pPr>
            <a:endParaRPr lang="en-US" sz="16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sz="1600" b="1" cap="all" dirty="0">
                <a:latin typeface="Calibri Light" panose="020F0302020204030204" pitchFamily="34" charset="0"/>
                <a:ea typeface="Calibri Light" panose="020F0302020204030204" pitchFamily="34" charset="0"/>
                <a:cs typeface="Calibri Light" panose="020F0302020204030204" pitchFamily="34" charset="0"/>
              </a:rPr>
              <a:t>DROP -</a:t>
            </a:r>
          </a:p>
          <a:p>
            <a:pPr marL="0" indent="0">
              <a:buNone/>
            </a:pPr>
            <a:r>
              <a:rPr lang="en-US" sz="1600" cap="all" dirty="0">
                <a:latin typeface="Calibri Light" panose="020F0302020204030204" pitchFamily="34" charset="0"/>
                <a:ea typeface="Calibri Light" panose="020F0302020204030204" pitchFamily="34" charset="0"/>
                <a:cs typeface="Calibri Light" panose="020F0302020204030204" pitchFamily="34" charset="0"/>
              </a:rPr>
              <a:t>drop table tablename;</a:t>
            </a:r>
          </a:p>
          <a:p>
            <a:pPr marL="0" indent="0">
              <a:buNone/>
            </a:pPr>
            <a:endParaRPr lang="en-US" sz="15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US" sz="4000" cap="all"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2878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2CE95-1733-F487-7F17-541B10CC652C}"/>
              </a:ext>
            </a:extLst>
          </p:cNvPr>
          <p:cNvSpPr>
            <a:spLocks noGrp="1"/>
          </p:cNvSpPr>
          <p:nvPr>
            <p:ph idx="1"/>
          </p:nvPr>
        </p:nvSpPr>
        <p:spPr>
          <a:xfrm>
            <a:off x="838200" y="959224"/>
            <a:ext cx="10515600" cy="5217739"/>
          </a:xfrm>
        </p:spPr>
        <p:txBody>
          <a:bodyPr>
            <a:normAutofit fontScale="92500" lnSpcReduction="20000"/>
          </a:bodyPr>
          <a:lstStyle/>
          <a:p>
            <a:pPr marL="0" indent="0">
              <a:lnSpc>
                <a:spcPct val="100000"/>
              </a:lnSpc>
              <a:buNone/>
            </a:pPr>
            <a:r>
              <a:rPr lang="en-US" sz="1700" b="1" cap="all" dirty="0">
                <a:latin typeface="Calibri Light" panose="020F0302020204030204" pitchFamily="34" charset="0"/>
                <a:ea typeface="Calibri Light" panose="020F0302020204030204" pitchFamily="34" charset="0"/>
                <a:cs typeface="Calibri Light" panose="020F0302020204030204" pitchFamily="34" charset="0"/>
              </a:rPr>
              <a:t>truncate</a:t>
            </a:r>
            <a:r>
              <a:rPr lang="en-US" sz="1700" cap="all" dirty="0">
                <a:latin typeface="Calibri Light" panose="020F0302020204030204" pitchFamily="34" charset="0"/>
                <a:ea typeface="Calibri Light" panose="020F0302020204030204" pitchFamily="34" charset="0"/>
                <a:cs typeface="Calibri Light" panose="020F0302020204030204" pitchFamily="34" charset="0"/>
              </a:rPr>
              <a:t> -</a:t>
            </a:r>
          </a:p>
          <a:p>
            <a:pPr marL="0" indent="0">
              <a:lnSpc>
                <a:spcPct val="100000"/>
              </a:lnSpc>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truncate table tablename;</a:t>
            </a:r>
          </a:p>
          <a:p>
            <a:pPr marL="0" indent="0">
              <a:lnSpc>
                <a:spcPct val="100000"/>
              </a:lnSpc>
              <a:buNone/>
            </a:pPr>
            <a:endParaRPr lang="en-US" sz="17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lnSpc>
                <a:spcPct val="100000"/>
              </a:lnSpc>
              <a:buNone/>
            </a:pPr>
            <a:r>
              <a:rPr lang="en-US" sz="1700" b="1" cap="all" dirty="0">
                <a:latin typeface="Calibri Light" panose="020F0302020204030204" pitchFamily="34" charset="0"/>
                <a:ea typeface="Calibri Light" panose="020F0302020204030204" pitchFamily="34" charset="0"/>
                <a:cs typeface="Calibri Light" panose="020F0302020204030204" pitchFamily="34" charset="0"/>
              </a:rPr>
              <a:t>rename</a:t>
            </a:r>
            <a:r>
              <a:rPr lang="en-US" sz="1700" cap="all" dirty="0">
                <a:latin typeface="Calibri Light" panose="020F0302020204030204" pitchFamily="34" charset="0"/>
                <a:ea typeface="Calibri Light" panose="020F0302020204030204" pitchFamily="34" charset="0"/>
                <a:cs typeface="Calibri Light" panose="020F0302020204030204" pitchFamily="34" charset="0"/>
              </a:rPr>
              <a:t> -</a:t>
            </a:r>
          </a:p>
          <a:p>
            <a:pPr marL="0" indent="0">
              <a:lnSpc>
                <a:spcPct val="100000"/>
              </a:lnSpc>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rename old_tablename to new_tablename;</a:t>
            </a:r>
          </a:p>
          <a:p>
            <a:pPr marL="0" indent="0">
              <a:lnSpc>
                <a:spcPct val="100000"/>
              </a:lnSpc>
              <a:buNone/>
            </a:pPr>
            <a:endParaRPr lang="en-AE" sz="17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lnSpc>
                <a:spcPct val="100000"/>
              </a:lnSpc>
              <a:buNone/>
            </a:pPr>
            <a:endParaRPr lang="en-US" sz="1700" cap="all" dirty="0">
              <a:latin typeface="Calibri Light" panose="020F0302020204030204" pitchFamily="34" charset="0"/>
              <a:ea typeface="Calibri Light" panose="020F0302020204030204" pitchFamily="34" charset="0"/>
              <a:cs typeface="Calibri Light" panose="020F0302020204030204" pitchFamily="34" charset="0"/>
            </a:endParaRPr>
          </a:p>
          <a:p>
            <a:pPr marL="0" indent="0">
              <a:lnSpc>
                <a:spcPct val="100000"/>
              </a:lnSpc>
              <a:buNone/>
            </a:pPr>
            <a:r>
              <a:rPr lang="en-US" sz="1700" b="1" cap="all" dirty="0">
                <a:latin typeface="Calibri Light" panose="020F0302020204030204" pitchFamily="34" charset="0"/>
                <a:ea typeface="Calibri Light" panose="020F0302020204030204" pitchFamily="34" charset="0"/>
                <a:cs typeface="Calibri Light" panose="020F0302020204030204" pitchFamily="34" charset="0"/>
              </a:rPr>
              <a:t>select</a:t>
            </a:r>
            <a:r>
              <a:rPr lang="en-US" sz="1700" cap="all" dirty="0">
                <a:latin typeface="Calibri Light" panose="020F0302020204030204" pitchFamily="34" charset="0"/>
                <a:ea typeface="Calibri Light" panose="020F0302020204030204" pitchFamily="34" charset="0"/>
                <a:cs typeface="Calibri Light" panose="020F0302020204030204" pitchFamily="34" charset="0"/>
              </a:rPr>
              <a:t> -</a:t>
            </a:r>
          </a:p>
          <a:p>
            <a:pPr>
              <a:lnSpc>
                <a:spcPct val="100000"/>
              </a:lnSpc>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To select specific columns :</a:t>
            </a:r>
          </a:p>
          <a:p>
            <a:pPr marL="0" indent="0">
              <a:lnSpc>
                <a:spcPct val="100000"/>
              </a:lnSpc>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select column1, column2, columnx from tablename;</a:t>
            </a:r>
          </a:p>
          <a:p>
            <a:pPr>
              <a:lnSpc>
                <a:spcPct val="100000"/>
              </a:lnSpc>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to select all columns :</a:t>
            </a:r>
          </a:p>
          <a:p>
            <a:pPr marL="0" indent="0">
              <a:lnSpc>
                <a:spcPct val="100000"/>
              </a:lnSpc>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select * from tablename;</a:t>
            </a:r>
          </a:p>
          <a:p>
            <a:pPr>
              <a:lnSpc>
                <a:spcPct val="100000"/>
              </a:lnSpc>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to alias selected columns:</a:t>
            </a:r>
          </a:p>
          <a:p>
            <a:pPr marL="0" indent="0">
              <a:lnSpc>
                <a:spcPct val="100000"/>
              </a:lnSpc>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select column1 AS a, column2 as b from tablename;</a:t>
            </a:r>
          </a:p>
          <a:p>
            <a:pPr>
              <a:lnSpc>
                <a:spcPct val="100000"/>
              </a:lnSpc>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to return distinct values of a column :</a:t>
            </a:r>
          </a:p>
          <a:p>
            <a:pPr marL="0" indent="0">
              <a:lnSpc>
                <a:spcPct val="100000"/>
              </a:lnSpc>
              <a:buNone/>
            </a:pPr>
            <a:r>
              <a:rPr lang="en-US" sz="1700" cap="all" dirty="0">
                <a:latin typeface="Calibri Light" panose="020F0302020204030204" pitchFamily="34" charset="0"/>
                <a:ea typeface="Calibri Light" panose="020F0302020204030204" pitchFamily="34" charset="0"/>
                <a:cs typeface="Calibri Light" panose="020F0302020204030204" pitchFamily="34" charset="0"/>
              </a:rPr>
              <a:t>select distinct columnname from tablename;</a:t>
            </a:r>
          </a:p>
          <a:p>
            <a:pPr marL="0" indent="0">
              <a:buNone/>
            </a:pPr>
            <a:endParaRPr lang="en-AE" dirty="0"/>
          </a:p>
        </p:txBody>
      </p:sp>
    </p:spTree>
    <p:extLst>
      <p:ext uri="{BB962C8B-B14F-4D97-AF65-F5344CB8AC3E}">
        <p14:creationId xmlns:p14="http://schemas.microsoft.com/office/powerpoint/2010/main" val="2641009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1584</Words>
  <Application>Microsoft Office PowerPoint</Application>
  <PresentationFormat>Widescreen</PresentationFormat>
  <Paragraphs>179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YALBszUSD-E 0</vt:lpstr>
      <vt:lpstr>Office Theme</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Syeda Sabiha Afshan</dc:creator>
  <cp:lastModifiedBy>Syeda Sabiha Afshan</cp:lastModifiedBy>
  <cp:revision>1</cp:revision>
  <dcterms:created xsi:type="dcterms:W3CDTF">2024-02-13T11:55:22Z</dcterms:created>
  <dcterms:modified xsi:type="dcterms:W3CDTF">2024-02-13T13:29:33Z</dcterms:modified>
</cp:coreProperties>
</file>