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5" Type="http://schemas.openxmlformats.org/officeDocument/2006/relationships/custom-properties" Target="docProps/custom.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303"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5" r:id="rId23"/>
    <p:sldId id="276" r:id="rId24"/>
    <p:sldId id="277" r:id="rId25"/>
    <p:sldId id="278" r:id="rId26"/>
    <p:sldId id="279" r:id="rId27"/>
    <p:sldId id="280" r:id="rId28"/>
    <p:sldId id="282" r:id="rId29"/>
    <p:sldId id="284" r:id="rId30"/>
    <p:sldId id="285" r:id="rId31"/>
    <p:sldId id="286" r:id="rId32"/>
    <p:sldId id="287" r:id="rId33"/>
    <p:sldId id="300" r:id="rId34"/>
    <p:sldId id="294" r:id="rId35"/>
    <p:sldId id="304" r:id="rId36"/>
    <p:sldId id="305" r:id="rId37"/>
    <p:sldId id="306" r:id="rId38"/>
    <p:sldId id="288" r:id="rId39"/>
    <p:sldId id="289" r:id="rId40"/>
    <p:sldId id="290" r:id="rId41"/>
    <p:sldId id="291" r:id="rId42"/>
    <p:sldId id="307" r:id="rId43"/>
    <p:sldId id="292" r:id="rId44"/>
    <p:sldId id="308" r:id="rId45"/>
    <p:sldId id="293" r:id="rId46"/>
    <p:sldId id="309" r:id="rId47"/>
    <p:sldId id="310" r:id="rId48"/>
    <p:sldId id="301" r:id="rId49"/>
    <p:sldId id="302" r:id="rId50"/>
    <p:sldId id="295" r:id="rId51"/>
    <p:sldId id="296" r:id="rId52"/>
    <p:sldId id="297" r:id="rId53"/>
    <p:sldId id="298" r:id="rId54"/>
    <p:sldId id="299" r:id="rId5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132" autoAdjust="0"/>
    <p:restoredTop sz="94660"/>
  </p:normalViewPr>
  <p:slideViewPr>
    <p:cSldViewPr snapToGrid="0">
      <p:cViewPr varScale="1">
        <p:scale>
          <a:sx n="72" d="100"/>
          <a:sy n="72" d="100"/>
        </p:scale>
        <p:origin x="57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 /><Relationship Id="rId18" Type="http://schemas.openxmlformats.org/officeDocument/2006/relationships/slide" Target="slides/slide14.xml" /><Relationship Id="rId26" Type="http://schemas.openxmlformats.org/officeDocument/2006/relationships/slide" Target="slides/slide22.xml" /><Relationship Id="rId39" Type="http://schemas.openxmlformats.org/officeDocument/2006/relationships/slide" Target="slides/slide35.xml" /><Relationship Id="rId21" Type="http://schemas.openxmlformats.org/officeDocument/2006/relationships/slide" Target="slides/slide17.xml" /><Relationship Id="rId34" Type="http://schemas.openxmlformats.org/officeDocument/2006/relationships/slide" Target="slides/slide30.xml" /><Relationship Id="rId42" Type="http://schemas.openxmlformats.org/officeDocument/2006/relationships/slide" Target="slides/slide38.xml" /><Relationship Id="rId47" Type="http://schemas.openxmlformats.org/officeDocument/2006/relationships/slide" Target="slides/slide43.xml" /><Relationship Id="rId50" Type="http://schemas.openxmlformats.org/officeDocument/2006/relationships/slide" Target="slides/slide46.xml" /><Relationship Id="rId55" Type="http://schemas.openxmlformats.org/officeDocument/2006/relationships/slide" Target="slides/slide51.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slide" Target="slides/slide13.xml" /><Relationship Id="rId25" Type="http://schemas.openxmlformats.org/officeDocument/2006/relationships/slide" Target="slides/slide21.xml" /><Relationship Id="rId33" Type="http://schemas.openxmlformats.org/officeDocument/2006/relationships/slide" Target="slides/slide29.xml" /><Relationship Id="rId38" Type="http://schemas.openxmlformats.org/officeDocument/2006/relationships/slide" Target="slides/slide34.xml" /><Relationship Id="rId46" Type="http://schemas.openxmlformats.org/officeDocument/2006/relationships/slide" Target="slides/slide42.xml" /><Relationship Id="rId59" Type="http://schemas.openxmlformats.org/officeDocument/2006/relationships/tableStyles" Target="tableStyles.xml" /><Relationship Id="rId2" Type="http://schemas.openxmlformats.org/officeDocument/2006/relationships/customXml" Target="../customXml/item2.xml" /><Relationship Id="rId16" Type="http://schemas.openxmlformats.org/officeDocument/2006/relationships/slide" Target="slides/slide12.xml" /><Relationship Id="rId20" Type="http://schemas.openxmlformats.org/officeDocument/2006/relationships/slide" Target="slides/slide16.xml" /><Relationship Id="rId29" Type="http://schemas.openxmlformats.org/officeDocument/2006/relationships/slide" Target="slides/slide25.xml" /><Relationship Id="rId41" Type="http://schemas.openxmlformats.org/officeDocument/2006/relationships/slide" Target="slides/slide37.xml" /><Relationship Id="rId54" Type="http://schemas.openxmlformats.org/officeDocument/2006/relationships/slide" Target="slides/slide50.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24" Type="http://schemas.openxmlformats.org/officeDocument/2006/relationships/slide" Target="slides/slide20.xml" /><Relationship Id="rId32" Type="http://schemas.openxmlformats.org/officeDocument/2006/relationships/slide" Target="slides/slide28.xml" /><Relationship Id="rId37" Type="http://schemas.openxmlformats.org/officeDocument/2006/relationships/slide" Target="slides/slide33.xml" /><Relationship Id="rId40" Type="http://schemas.openxmlformats.org/officeDocument/2006/relationships/slide" Target="slides/slide36.xml" /><Relationship Id="rId45" Type="http://schemas.openxmlformats.org/officeDocument/2006/relationships/slide" Target="slides/slide41.xml" /><Relationship Id="rId53" Type="http://schemas.openxmlformats.org/officeDocument/2006/relationships/slide" Target="slides/slide49.xml" /><Relationship Id="rId58" Type="http://schemas.openxmlformats.org/officeDocument/2006/relationships/theme" Target="theme/theme1.xml" /><Relationship Id="rId5" Type="http://schemas.openxmlformats.org/officeDocument/2006/relationships/slide" Target="slides/slide1.xml" /><Relationship Id="rId15" Type="http://schemas.openxmlformats.org/officeDocument/2006/relationships/slide" Target="slides/slide11.xml" /><Relationship Id="rId23" Type="http://schemas.openxmlformats.org/officeDocument/2006/relationships/slide" Target="slides/slide19.xml" /><Relationship Id="rId28" Type="http://schemas.openxmlformats.org/officeDocument/2006/relationships/slide" Target="slides/slide24.xml" /><Relationship Id="rId36" Type="http://schemas.openxmlformats.org/officeDocument/2006/relationships/slide" Target="slides/slide32.xml" /><Relationship Id="rId49" Type="http://schemas.openxmlformats.org/officeDocument/2006/relationships/slide" Target="slides/slide45.xml" /><Relationship Id="rId57" Type="http://schemas.openxmlformats.org/officeDocument/2006/relationships/viewProps" Target="viewProps.xml" /><Relationship Id="rId10" Type="http://schemas.openxmlformats.org/officeDocument/2006/relationships/slide" Target="slides/slide6.xml" /><Relationship Id="rId19" Type="http://schemas.openxmlformats.org/officeDocument/2006/relationships/slide" Target="slides/slide15.xml" /><Relationship Id="rId31" Type="http://schemas.openxmlformats.org/officeDocument/2006/relationships/slide" Target="slides/slide27.xml" /><Relationship Id="rId44" Type="http://schemas.openxmlformats.org/officeDocument/2006/relationships/slide" Target="slides/slide40.xml" /><Relationship Id="rId52" Type="http://schemas.openxmlformats.org/officeDocument/2006/relationships/slide" Target="slides/slide48.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 Id="rId22" Type="http://schemas.openxmlformats.org/officeDocument/2006/relationships/slide" Target="slides/slide18.xml" /><Relationship Id="rId27" Type="http://schemas.openxmlformats.org/officeDocument/2006/relationships/slide" Target="slides/slide23.xml" /><Relationship Id="rId30" Type="http://schemas.openxmlformats.org/officeDocument/2006/relationships/slide" Target="slides/slide26.xml" /><Relationship Id="rId35" Type="http://schemas.openxmlformats.org/officeDocument/2006/relationships/slide" Target="slides/slide31.xml" /><Relationship Id="rId43" Type="http://schemas.openxmlformats.org/officeDocument/2006/relationships/slide" Target="slides/slide39.xml" /><Relationship Id="rId48" Type="http://schemas.openxmlformats.org/officeDocument/2006/relationships/slide" Target="slides/slide44.xml" /><Relationship Id="rId56" Type="http://schemas.openxmlformats.org/officeDocument/2006/relationships/presProps" Target="presProps.xml" /><Relationship Id="rId8" Type="http://schemas.openxmlformats.org/officeDocument/2006/relationships/slide" Target="slides/slide4.xml" /><Relationship Id="rId51" Type="http://schemas.openxmlformats.org/officeDocument/2006/relationships/slide" Target="slides/slide47.xml" /><Relationship Id="rId3" Type="http://schemas.openxmlformats.org/officeDocument/2006/relationships/customXml" Target="../customXml/item3.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3D0B537-C94A-4EFE-9331-48FF900536D6}" type="datetimeFigureOut">
              <a:rPr lang="en-US" smtClean="0"/>
              <a:t>11/25/2023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1889E4-A3FF-4240-8226-AD06D9316BE4}" type="slidenum">
              <a:rPr lang="en-US" smtClean="0"/>
              <a:t>‹#›</a:t>
            </a:fld>
            <a:endParaRPr lang="en-US"/>
          </a:p>
        </p:txBody>
      </p:sp>
    </p:spTree>
    <p:extLst>
      <p:ext uri="{BB962C8B-B14F-4D97-AF65-F5344CB8AC3E}">
        <p14:creationId xmlns:p14="http://schemas.microsoft.com/office/powerpoint/2010/main" val="25680250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3D0B537-C94A-4EFE-9331-48FF900536D6}" type="datetimeFigureOut">
              <a:rPr lang="en-US" smtClean="0"/>
              <a:t>11/25/2023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1889E4-A3FF-4240-8226-AD06D9316BE4}" type="slidenum">
              <a:rPr lang="en-US" smtClean="0"/>
              <a:t>‹#›</a:t>
            </a:fld>
            <a:endParaRPr lang="en-US"/>
          </a:p>
        </p:txBody>
      </p:sp>
    </p:spTree>
    <p:extLst>
      <p:ext uri="{BB962C8B-B14F-4D97-AF65-F5344CB8AC3E}">
        <p14:creationId xmlns:p14="http://schemas.microsoft.com/office/powerpoint/2010/main" val="41941869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3D0B537-C94A-4EFE-9331-48FF900536D6}" type="datetimeFigureOut">
              <a:rPr lang="en-US" smtClean="0"/>
              <a:t>11/25/2023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1889E4-A3FF-4240-8226-AD06D9316BE4}" type="slidenum">
              <a:rPr lang="en-US" smtClean="0"/>
              <a:t>‹#›</a:t>
            </a:fld>
            <a:endParaRPr lang="en-US"/>
          </a:p>
        </p:txBody>
      </p:sp>
    </p:spTree>
    <p:extLst>
      <p:ext uri="{BB962C8B-B14F-4D97-AF65-F5344CB8AC3E}">
        <p14:creationId xmlns:p14="http://schemas.microsoft.com/office/powerpoint/2010/main" val="37732269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3D0B537-C94A-4EFE-9331-48FF900536D6}" type="datetimeFigureOut">
              <a:rPr lang="en-US" smtClean="0"/>
              <a:t>11/25/2023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1889E4-A3FF-4240-8226-AD06D9316BE4}"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990969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3D0B537-C94A-4EFE-9331-48FF900536D6}" type="datetimeFigureOut">
              <a:rPr lang="en-US" smtClean="0"/>
              <a:t>11/25/2023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1889E4-A3FF-4240-8226-AD06D9316BE4}" type="slidenum">
              <a:rPr lang="en-US" smtClean="0"/>
              <a:t>‹#›</a:t>
            </a:fld>
            <a:endParaRPr lang="en-US"/>
          </a:p>
        </p:txBody>
      </p:sp>
    </p:spTree>
    <p:extLst>
      <p:ext uri="{BB962C8B-B14F-4D97-AF65-F5344CB8AC3E}">
        <p14:creationId xmlns:p14="http://schemas.microsoft.com/office/powerpoint/2010/main" val="41103799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3D0B537-C94A-4EFE-9331-48FF900536D6}" type="datetimeFigureOut">
              <a:rPr lang="en-US" smtClean="0"/>
              <a:t>11/25/2023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1889E4-A3FF-4240-8226-AD06D9316BE4}" type="slidenum">
              <a:rPr lang="en-US" smtClean="0"/>
              <a:t>‹#›</a:t>
            </a:fld>
            <a:endParaRPr lang="en-US"/>
          </a:p>
        </p:txBody>
      </p:sp>
    </p:spTree>
    <p:extLst>
      <p:ext uri="{BB962C8B-B14F-4D97-AF65-F5344CB8AC3E}">
        <p14:creationId xmlns:p14="http://schemas.microsoft.com/office/powerpoint/2010/main" val="6611138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3D0B537-C94A-4EFE-9331-48FF900536D6}" type="datetimeFigureOut">
              <a:rPr lang="en-US" smtClean="0"/>
              <a:t>11/25/2023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1889E4-A3FF-4240-8226-AD06D9316BE4}" type="slidenum">
              <a:rPr lang="en-US" smtClean="0"/>
              <a:t>‹#›</a:t>
            </a:fld>
            <a:endParaRPr lang="en-US"/>
          </a:p>
        </p:txBody>
      </p:sp>
    </p:spTree>
    <p:extLst>
      <p:ext uri="{BB962C8B-B14F-4D97-AF65-F5344CB8AC3E}">
        <p14:creationId xmlns:p14="http://schemas.microsoft.com/office/powerpoint/2010/main" val="26919668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3D0B537-C94A-4EFE-9331-48FF900536D6}" type="datetimeFigureOut">
              <a:rPr lang="en-US" smtClean="0"/>
              <a:t>11/25/2023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1889E4-A3FF-4240-8226-AD06D9316BE4}" type="slidenum">
              <a:rPr lang="en-US" smtClean="0"/>
              <a:t>‹#›</a:t>
            </a:fld>
            <a:endParaRPr lang="en-US"/>
          </a:p>
        </p:txBody>
      </p:sp>
    </p:spTree>
    <p:extLst>
      <p:ext uri="{BB962C8B-B14F-4D97-AF65-F5344CB8AC3E}">
        <p14:creationId xmlns:p14="http://schemas.microsoft.com/office/powerpoint/2010/main" val="20135685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3D0B537-C94A-4EFE-9331-48FF900536D6}" type="datetimeFigureOut">
              <a:rPr lang="en-US" smtClean="0"/>
              <a:t>11/25/2023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1889E4-A3FF-4240-8226-AD06D9316BE4}" type="slidenum">
              <a:rPr lang="en-US" smtClean="0"/>
              <a:t>‹#›</a:t>
            </a:fld>
            <a:endParaRPr lang="en-US"/>
          </a:p>
        </p:txBody>
      </p:sp>
    </p:spTree>
    <p:extLst>
      <p:ext uri="{BB962C8B-B14F-4D97-AF65-F5344CB8AC3E}">
        <p14:creationId xmlns:p14="http://schemas.microsoft.com/office/powerpoint/2010/main" val="29623551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23D0B537-C94A-4EFE-9331-48FF900536D6}" type="datetimeFigureOut">
              <a:rPr lang="en-US" smtClean="0"/>
              <a:t>11/25/2023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1889E4-A3FF-4240-8226-AD06D9316BE4}" type="slidenum">
              <a:rPr lang="en-US" smtClean="0"/>
              <a:t>‹#›</a:t>
            </a:fld>
            <a:endParaRPr lang="en-US"/>
          </a:p>
        </p:txBody>
      </p:sp>
    </p:spTree>
    <p:extLst>
      <p:ext uri="{BB962C8B-B14F-4D97-AF65-F5344CB8AC3E}">
        <p14:creationId xmlns:p14="http://schemas.microsoft.com/office/powerpoint/2010/main" val="38248161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3D0B537-C94A-4EFE-9331-48FF900536D6}" type="datetimeFigureOut">
              <a:rPr lang="en-US" smtClean="0"/>
              <a:t>11/25/2023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1889E4-A3FF-4240-8226-AD06D9316BE4}" type="slidenum">
              <a:rPr lang="en-US" smtClean="0"/>
              <a:t>‹#›</a:t>
            </a:fld>
            <a:endParaRPr lang="en-US"/>
          </a:p>
        </p:txBody>
      </p:sp>
    </p:spTree>
    <p:extLst>
      <p:ext uri="{BB962C8B-B14F-4D97-AF65-F5344CB8AC3E}">
        <p14:creationId xmlns:p14="http://schemas.microsoft.com/office/powerpoint/2010/main" val="31223584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3D0B537-C94A-4EFE-9331-48FF900536D6}" type="datetimeFigureOut">
              <a:rPr lang="en-US" smtClean="0"/>
              <a:t>11/25/2023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1889E4-A3FF-4240-8226-AD06D9316BE4}" type="slidenum">
              <a:rPr lang="en-US" smtClean="0"/>
              <a:t>‹#›</a:t>
            </a:fld>
            <a:endParaRPr lang="en-US"/>
          </a:p>
        </p:txBody>
      </p:sp>
    </p:spTree>
    <p:extLst>
      <p:ext uri="{BB962C8B-B14F-4D97-AF65-F5344CB8AC3E}">
        <p14:creationId xmlns:p14="http://schemas.microsoft.com/office/powerpoint/2010/main" val="34868048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3D0B537-C94A-4EFE-9331-48FF900536D6}" type="datetimeFigureOut">
              <a:rPr lang="en-US" smtClean="0"/>
              <a:t>11/25/2023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21889E4-A3FF-4240-8226-AD06D9316BE4}" type="slidenum">
              <a:rPr lang="en-US" smtClean="0"/>
              <a:t>‹#›</a:t>
            </a:fld>
            <a:endParaRPr lang="en-US"/>
          </a:p>
        </p:txBody>
      </p:sp>
    </p:spTree>
    <p:extLst>
      <p:ext uri="{BB962C8B-B14F-4D97-AF65-F5344CB8AC3E}">
        <p14:creationId xmlns:p14="http://schemas.microsoft.com/office/powerpoint/2010/main" val="34984855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23D0B537-C94A-4EFE-9331-48FF900536D6}" type="datetimeFigureOut">
              <a:rPr lang="en-US" smtClean="0"/>
              <a:t>11/25/2023</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721889E4-A3FF-4240-8226-AD06D9316BE4}" type="slidenum">
              <a:rPr lang="en-US" smtClean="0"/>
              <a:t>‹#›</a:t>
            </a:fld>
            <a:endParaRPr lang="en-US"/>
          </a:p>
        </p:txBody>
      </p:sp>
    </p:spTree>
    <p:extLst>
      <p:ext uri="{BB962C8B-B14F-4D97-AF65-F5344CB8AC3E}">
        <p14:creationId xmlns:p14="http://schemas.microsoft.com/office/powerpoint/2010/main" val="42668589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23D0B537-C94A-4EFE-9331-48FF900536D6}" type="datetimeFigureOut">
              <a:rPr lang="en-US" smtClean="0"/>
              <a:t>11/25/2023</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721889E4-A3FF-4240-8226-AD06D9316BE4}" type="slidenum">
              <a:rPr lang="en-US" smtClean="0"/>
              <a:t>‹#›</a:t>
            </a:fld>
            <a:endParaRPr lang="en-US"/>
          </a:p>
        </p:txBody>
      </p:sp>
    </p:spTree>
    <p:extLst>
      <p:ext uri="{BB962C8B-B14F-4D97-AF65-F5344CB8AC3E}">
        <p14:creationId xmlns:p14="http://schemas.microsoft.com/office/powerpoint/2010/main" val="20848988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23D0B537-C94A-4EFE-9331-48FF900536D6}" type="datetimeFigureOut">
              <a:rPr lang="en-US" smtClean="0"/>
              <a:t>11/25/2023</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721889E4-A3FF-4240-8226-AD06D9316BE4}" type="slidenum">
              <a:rPr lang="en-US" smtClean="0"/>
              <a:t>‹#›</a:t>
            </a:fld>
            <a:endParaRPr lang="en-US"/>
          </a:p>
        </p:txBody>
      </p:sp>
    </p:spTree>
    <p:extLst>
      <p:ext uri="{BB962C8B-B14F-4D97-AF65-F5344CB8AC3E}">
        <p14:creationId xmlns:p14="http://schemas.microsoft.com/office/powerpoint/2010/main" val="24136939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3D0B537-C94A-4EFE-9331-48FF900536D6}" type="datetimeFigureOut">
              <a:rPr lang="en-US" smtClean="0"/>
              <a:t>11/25/2023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1889E4-A3FF-4240-8226-AD06D9316BE4}" type="slidenum">
              <a:rPr lang="en-US" smtClean="0"/>
              <a:t>‹#›</a:t>
            </a:fld>
            <a:endParaRPr lang="en-US"/>
          </a:p>
        </p:txBody>
      </p:sp>
    </p:spTree>
    <p:extLst>
      <p:ext uri="{BB962C8B-B14F-4D97-AF65-F5344CB8AC3E}">
        <p14:creationId xmlns:p14="http://schemas.microsoft.com/office/powerpoint/2010/main" val="21007115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21" Type="http://schemas.openxmlformats.org/officeDocument/2006/relationships/image" Target="../media/image4.png"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20" Type="http://schemas.openxmlformats.org/officeDocument/2006/relationships/image" Target="../media/image3.png"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2.pn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 Id="rId22" Type="http://schemas.openxmlformats.org/officeDocument/2006/relationships/image" Target="../media/image5.png"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23D0B537-C94A-4EFE-9331-48FF900536D6}" type="datetimeFigureOut">
              <a:rPr lang="en-US" smtClean="0"/>
              <a:t>11/25/2023</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721889E4-A3FF-4240-8226-AD06D9316BE4}" type="slidenum">
              <a:rPr lang="en-US" smtClean="0"/>
              <a:t>‹#›</a:t>
            </a:fld>
            <a:endParaRPr lang="en-US"/>
          </a:p>
        </p:txBody>
      </p:sp>
    </p:spTree>
    <p:extLst>
      <p:ext uri="{BB962C8B-B14F-4D97-AF65-F5344CB8AC3E}">
        <p14:creationId xmlns:p14="http://schemas.microsoft.com/office/powerpoint/2010/main" val="361349379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3" Type="http://schemas.openxmlformats.org/officeDocument/2006/relationships/image" Target="../media/image9.png" /><Relationship Id="rId2" Type="http://schemas.openxmlformats.org/officeDocument/2006/relationships/image" Target="../media/image8.png" /><Relationship Id="rId1" Type="http://schemas.openxmlformats.org/officeDocument/2006/relationships/slideLayout" Target="../slideLayouts/slideLayout2.xml" /><Relationship Id="rId4" Type="http://schemas.openxmlformats.org/officeDocument/2006/relationships/image" Target="../media/image10.png" /></Relationships>
</file>

<file path=ppt/slides/_rels/slide18.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3" Type="http://schemas.openxmlformats.org/officeDocument/2006/relationships/image" Target="../media/image9.png" /><Relationship Id="rId2" Type="http://schemas.openxmlformats.org/officeDocument/2006/relationships/image" Target="../media/image8.png" /><Relationship Id="rId1" Type="http://schemas.openxmlformats.org/officeDocument/2006/relationships/slideLayout" Target="../slideLayouts/slideLayout2.xml" /><Relationship Id="rId4" Type="http://schemas.openxmlformats.org/officeDocument/2006/relationships/image" Target="../media/image12.png"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2" Type="http://schemas.openxmlformats.org/officeDocument/2006/relationships/image" Target="../media/image13.png" /><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3" Type="http://schemas.openxmlformats.org/officeDocument/2006/relationships/image" Target="../media/image14.png" /><Relationship Id="rId2" Type="http://schemas.openxmlformats.org/officeDocument/2006/relationships/image" Target="../media/image8.png" /><Relationship Id="rId1" Type="http://schemas.openxmlformats.org/officeDocument/2006/relationships/slideLayout" Target="../slideLayouts/slideLayout2.xml" /><Relationship Id="rId4" Type="http://schemas.openxmlformats.org/officeDocument/2006/relationships/image" Target="../media/image15.png" /></Relationships>
</file>

<file path=ppt/slides/_rels/slide22.xml.rels><?xml version="1.0" encoding="UTF-8" standalone="yes"?>
<Relationships xmlns="http://schemas.openxmlformats.org/package/2006/relationships"><Relationship Id="rId2" Type="http://schemas.openxmlformats.org/officeDocument/2006/relationships/image" Target="../media/image16.png" /><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Relationship Id="rId3" Type="http://schemas.openxmlformats.org/officeDocument/2006/relationships/image" Target="../media/image9.png" /><Relationship Id="rId2" Type="http://schemas.openxmlformats.org/officeDocument/2006/relationships/image" Target="../media/image8.png" /><Relationship Id="rId1" Type="http://schemas.openxmlformats.org/officeDocument/2006/relationships/slideLayout" Target="../slideLayouts/slideLayout2.xml" /><Relationship Id="rId4" Type="http://schemas.openxmlformats.org/officeDocument/2006/relationships/image" Target="../media/image17.png" /></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Relationship Id="rId3" Type="http://schemas.openxmlformats.org/officeDocument/2006/relationships/image" Target="../media/image18.png" /><Relationship Id="rId2" Type="http://schemas.openxmlformats.org/officeDocument/2006/relationships/image" Target="../media/image1.jpeg" /><Relationship Id="rId1" Type="http://schemas.openxmlformats.org/officeDocument/2006/relationships/slideLayout" Target="../slideLayouts/slideLayout2.xml" /><Relationship Id="rId4" Type="http://schemas.openxmlformats.org/officeDocument/2006/relationships/image" Target="../media/image19.png" /></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Relationship Id="rId3" Type="http://schemas.openxmlformats.org/officeDocument/2006/relationships/image" Target="../media/image21.png" /><Relationship Id="rId2" Type="http://schemas.openxmlformats.org/officeDocument/2006/relationships/image" Target="../media/image20.png" /><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Relationship Id="rId3" Type="http://schemas.openxmlformats.org/officeDocument/2006/relationships/image" Target="../media/image23.png" /><Relationship Id="rId2" Type="http://schemas.openxmlformats.org/officeDocument/2006/relationships/image" Target="../media/image22.png"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34.xml.rels><?xml version="1.0" encoding="UTF-8" standalone="yes"?>
<Relationships xmlns="http://schemas.openxmlformats.org/package/2006/relationships"><Relationship Id="rId2" Type="http://schemas.openxmlformats.org/officeDocument/2006/relationships/image" Target="../media/image24.png" /><Relationship Id="rId1" Type="http://schemas.openxmlformats.org/officeDocument/2006/relationships/slideLayout" Target="../slideLayouts/slideLayout7.xml" /></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 standalone="yes"?>
<Relationships xmlns="http://schemas.openxmlformats.org/package/2006/relationships"><Relationship Id="rId3" Type="http://schemas.openxmlformats.org/officeDocument/2006/relationships/image" Target="../media/image26.png" /><Relationship Id="rId2" Type="http://schemas.openxmlformats.org/officeDocument/2006/relationships/image" Target="../media/image25.png" /><Relationship Id="rId1" Type="http://schemas.openxmlformats.org/officeDocument/2006/relationships/slideLayout" Target="../slideLayouts/slideLayout2.xml" /></Relationships>
</file>

<file path=ppt/slides/_rels/slide38.xml.rels><?xml version="1.0" encoding="UTF-8" standalone="yes"?>
<Relationships xmlns="http://schemas.openxmlformats.org/package/2006/relationships"><Relationship Id="rId2" Type="http://schemas.openxmlformats.org/officeDocument/2006/relationships/image" Target="../media/image27.png" /><Relationship Id="rId1" Type="http://schemas.openxmlformats.org/officeDocument/2006/relationships/slideLayout" Target="../slideLayouts/slideLayout2.xml" /></Relationships>
</file>

<file path=ppt/slides/_rels/slide39.xml.rels><?xml version="1.0" encoding="UTF-8" standalone="yes"?>
<Relationships xmlns="http://schemas.openxmlformats.org/package/2006/relationships"><Relationship Id="rId3" Type="http://schemas.openxmlformats.org/officeDocument/2006/relationships/image" Target="../media/image29.png" /><Relationship Id="rId2" Type="http://schemas.openxmlformats.org/officeDocument/2006/relationships/image" Target="../media/image28.png" /><Relationship Id="rId1" Type="http://schemas.openxmlformats.org/officeDocument/2006/relationships/slideLayout" Target="../slideLayouts/slideLayout7.xml" /><Relationship Id="rId4" Type="http://schemas.openxmlformats.org/officeDocument/2006/relationships/image" Target="../media/image27.png" /></Relationships>
</file>

<file path=ppt/slides/_rels/slide4.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2.xml" /></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1.xml.rels><?xml version="1.0" encoding="UTF-8" standalone="yes"?>
<Relationships xmlns="http://schemas.openxmlformats.org/package/2006/relationships"><Relationship Id="rId3" Type="http://schemas.openxmlformats.org/officeDocument/2006/relationships/image" Target="../media/image31.png" /><Relationship Id="rId2" Type="http://schemas.openxmlformats.org/officeDocument/2006/relationships/image" Target="../media/image30.png" /><Relationship Id="rId1" Type="http://schemas.openxmlformats.org/officeDocument/2006/relationships/slideLayout" Target="../slideLayouts/slideLayout7.xml" /><Relationship Id="rId4" Type="http://schemas.openxmlformats.org/officeDocument/2006/relationships/image" Target="../media/image32.png" /></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3.xml.rels><?xml version="1.0" encoding="UTF-8" standalone="yes"?>
<Relationships xmlns="http://schemas.openxmlformats.org/package/2006/relationships"><Relationship Id="rId2" Type="http://schemas.openxmlformats.org/officeDocument/2006/relationships/image" Target="../media/image33.png" /><Relationship Id="rId1" Type="http://schemas.openxmlformats.org/officeDocument/2006/relationships/slideLayout" Target="../slideLayouts/slideLayout7.xml" /></Relationships>
</file>

<file path=ppt/slides/_rels/slide44.xml.rels><?xml version="1.0" encoding="UTF-8" standalone="yes"?>
<Relationships xmlns="http://schemas.openxmlformats.org/package/2006/relationships"><Relationship Id="rId3" Type="http://schemas.openxmlformats.org/officeDocument/2006/relationships/image" Target="../media/image34.png" /><Relationship Id="rId2" Type="http://schemas.openxmlformats.org/officeDocument/2006/relationships/image" Target="../media/image33.png" /><Relationship Id="rId1" Type="http://schemas.openxmlformats.org/officeDocument/2006/relationships/slideLayout" Target="../slideLayouts/slideLayout7.xml" /><Relationship Id="rId5" Type="http://schemas.openxmlformats.org/officeDocument/2006/relationships/image" Target="../media/image36.png" /><Relationship Id="rId4" Type="http://schemas.openxmlformats.org/officeDocument/2006/relationships/image" Target="../media/image35.png" /></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6.xml.rels><?xml version="1.0" encoding="UTF-8" standalone="yes"?>
<Relationships xmlns="http://schemas.openxmlformats.org/package/2006/relationships"><Relationship Id="rId2" Type="http://schemas.openxmlformats.org/officeDocument/2006/relationships/image" Target="../media/image20.png" /><Relationship Id="rId1" Type="http://schemas.openxmlformats.org/officeDocument/2006/relationships/slideLayout" Target="../slideLayouts/slideLayout7.xml" /></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16780-698F-0986-99E6-001DBDF634D4}"/>
              </a:ext>
            </a:extLst>
          </p:cNvPr>
          <p:cNvSpPr>
            <a:spLocks noGrp="1"/>
          </p:cNvSpPr>
          <p:nvPr>
            <p:ph type="title"/>
          </p:nvPr>
        </p:nvSpPr>
        <p:spPr/>
        <p:txBody>
          <a:bodyPr/>
          <a:lstStyle/>
          <a:p>
            <a:r>
              <a:rPr lang="en-US" sz="4200" b="0" i="0" kern="1200" dirty="0">
                <a:solidFill>
                  <a:schemeClr val="tx2"/>
                </a:solidFill>
                <a:latin typeface="+mj-lt"/>
                <a:ea typeface="+mj-ea"/>
                <a:cs typeface="+mj-cs"/>
              </a:rPr>
              <a:t>Introduction to DBMS</a:t>
            </a:r>
            <a:endParaRPr lang="en-US" dirty="0"/>
          </a:p>
        </p:txBody>
      </p:sp>
      <p:sp>
        <p:nvSpPr>
          <p:cNvPr id="3" name="Content Placeholder 2">
            <a:extLst>
              <a:ext uri="{FF2B5EF4-FFF2-40B4-BE49-F238E27FC236}">
                <a16:creationId xmlns:a16="http://schemas.microsoft.com/office/drawing/2014/main" id="{F178B5F4-07A4-2BA1-F536-51C3080FBB1F}"/>
              </a:ext>
            </a:extLst>
          </p:cNvPr>
          <p:cNvSpPr>
            <a:spLocks noGrp="1"/>
          </p:cNvSpPr>
          <p:nvPr>
            <p:ph idx="1"/>
          </p:nvPr>
        </p:nvSpPr>
        <p:spPr/>
        <p:txBody>
          <a:bodyPr/>
          <a:lstStyle/>
          <a:p>
            <a:pPr marL="342900" indent="-342900">
              <a:lnSpc>
                <a:spcPct val="90000"/>
              </a:lnSpc>
              <a:buFont typeface="Wingdings 3" charset="2"/>
              <a:buChar char=""/>
            </a:pPr>
            <a:r>
              <a:rPr lang="en-US" sz="2000" dirty="0">
                <a:solidFill>
                  <a:schemeClr val="tx1"/>
                </a:solidFill>
                <a:effectLst/>
              </a:rPr>
              <a:t>DBMS stands for Database Management System. It is a software system that allows users to define, create, manipulate, and manage databases.</a:t>
            </a:r>
          </a:p>
          <a:p>
            <a:pPr marL="342900" indent="-342900">
              <a:lnSpc>
                <a:spcPct val="90000"/>
              </a:lnSpc>
              <a:buFont typeface="Wingdings 3" charset="2"/>
              <a:buChar char=""/>
            </a:pPr>
            <a:r>
              <a:rPr lang="en-US" sz="2000" dirty="0">
                <a:solidFill>
                  <a:schemeClr val="tx1"/>
                </a:solidFill>
                <a:effectLst/>
              </a:rPr>
              <a:t>It is a structured collection of data organized in a way that allows for efficient storage, retrieval, and manipulation of information.</a:t>
            </a:r>
          </a:p>
          <a:p>
            <a:pPr marL="342900" indent="-342900">
              <a:lnSpc>
                <a:spcPct val="90000"/>
              </a:lnSpc>
              <a:buFont typeface="Wingdings 3" charset="2"/>
              <a:buChar char=""/>
            </a:pPr>
            <a:r>
              <a:rPr lang="en-US" sz="2000" dirty="0">
                <a:solidFill>
                  <a:schemeClr val="tx1"/>
                </a:solidFill>
              </a:rPr>
              <a:t>DBMS is a suit of computer software providing interface between user’s and database.</a:t>
            </a:r>
          </a:p>
          <a:p>
            <a:pPr marL="342900" indent="-342900">
              <a:lnSpc>
                <a:spcPct val="90000"/>
              </a:lnSpc>
              <a:buFont typeface="Wingdings 3" charset="2"/>
              <a:buChar char=""/>
            </a:pPr>
            <a:r>
              <a:rPr lang="en-US" sz="2000" dirty="0">
                <a:solidFill>
                  <a:schemeClr val="tx1"/>
                </a:solidFill>
              </a:rPr>
              <a:t>Some </a:t>
            </a:r>
            <a:r>
              <a:rPr lang="en-US" dirty="0"/>
              <a:t>of the famous DBMS System we are currently using are:-</a:t>
            </a:r>
          </a:p>
          <a:p>
            <a:pPr lvl="2">
              <a:lnSpc>
                <a:spcPct val="90000"/>
              </a:lnSpc>
              <a:buFont typeface="Wingdings" panose="05000000000000000000" pitchFamily="2" charset="2"/>
              <a:buChar char="q"/>
            </a:pPr>
            <a:r>
              <a:rPr lang="en-US" sz="2000" dirty="0"/>
              <a:t> MySQL</a:t>
            </a:r>
          </a:p>
          <a:p>
            <a:pPr lvl="2">
              <a:lnSpc>
                <a:spcPct val="90000"/>
              </a:lnSpc>
              <a:buFont typeface="Wingdings" panose="05000000000000000000" pitchFamily="2" charset="2"/>
              <a:buChar char="q"/>
            </a:pPr>
            <a:r>
              <a:rPr lang="en-US" sz="2000" dirty="0"/>
              <a:t> Oracle Database</a:t>
            </a:r>
          </a:p>
          <a:p>
            <a:pPr lvl="2">
              <a:lnSpc>
                <a:spcPct val="90000"/>
              </a:lnSpc>
              <a:buFont typeface="Wingdings" panose="05000000000000000000" pitchFamily="2" charset="2"/>
              <a:buChar char="q"/>
            </a:pPr>
            <a:r>
              <a:rPr lang="en-US" sz="2000" dirty="0"/>
              <a:t> MongoDB and many more.</a:t>
            </a:r>
          </a:p>
          <a:p>
            <a:endParaRPr lang="en-US" dirty="0"/>
          </a:p>
        </p:txBody>
      </p:sp>
    </p:spTree>
    <p:extLst>
      <p:ext uri="{BB962C8B-B14F-4D97-AF65-F5344CB8AC3E}">
        <p14:creationId xmlns:p14="http://schemas.microsoft.com/office/powerpoint/2010/main" val="5949363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556FC-69DE-1016-2E81-4B6E0F88E401}"/>
              </a:ext>
            </a:extLst>
          </p:cNvPr>
          <p:cNvSpPr>
            <a:spLocks noGrp="1"/>
          </p:cNvSpPr>
          <p:nvPr>
            <p:ph type="title"/>
          </p:nvPr>
        </p:nvSpPr>
        <p:spPr>
          <a:xfrm>
            <a:off x="0" y="6899901"/>
            <a:ext cx="9404723" cy="1400530"/>
          </a:xfrm>
        </p:spPr>
        <p:txBody>
          <a:bodyPr/>
          <a:lstStyle/>
          <a:p>
            <a:endParaRPr lang="en-US"/>
          </a:p>
        </p:txBody>
      </p:sp>
      <p:sp>
        <p:nvSpPr>
          <p:cNvPr id="3" name="Content Placeholder 2">
            <a:extLst>
              <a:ext uri="{FF2B5EF4-FFF2-40B4-BE49-F238E27FC236}">
                <a16:creationId xmlns:a16="http://schemas.microsoft.com/office/drawing/2014/main" id="{3E56B7CA-1ECB-B0A9-D9E1-D23CB288A244}"/>
              </a:ext>
            </a:extLst>
          </p:cNvPr>
          <p:cNvSpPr>
            <a:spLocks noGrp="1"/>
          </p:cNvSpPr>
          <p:nvPr>
            <p:ph idx="1"/>
          </p:nvPr>
        </p:nvSpPr>
        <p:spPr>
          <a:xfrm>
            <a:off x="646111" y="464801"/>
            <a:ext cx="8946541" cy="6055269"/>
          </a:xfrm>
        </p:spPr>
        <p:txBody>
          <a:bodyPr>
            <a:normAutofit/>
          </a:bodyPr>
          <a:lstStyle/>
          <a:p>
            <a:r>
              <a:rPr lang="en-US" dirty="0"/>
              <a:t>CREATING TABLE FROM EXESTING TABLE</a:t>
            </a:r>
          </a:p>
          <a:p>
            <a:pPr marL="457200" lvl="1" indent="0">
              <a:buNone/>
            </a:pPr>
            <a:endParaRPr lang="en-US" dirty="0"/>
          </a:p>
          <a:p>
            <a:pPr marL="457200" lvl="1" indent="0">
              <a:buNone/>
            </a:pPr>
            <a:r>
              <a:rPr lang="en-US" b="0" i="0" dirty="0">
                <a:effectLst/>
                <a:latin typeface="Consolas" panose="020B0609020204030204" pitchFamily="49" charset="0"/>
              </a:rPr>
              <a:t>CREATE TABLE </a:t>
            </a:r>
            <a:r>
              <a:rPr lang="en-US" b="0" i="1" dirty="0" err="1">
                <a:effectLst/>
                <a:latin typeface="Consolas" panose="020B0609020204030204" pitchFamily="49" charset="0"/>
              </a:rPr>
              <a:t>new_table_name</a:t>
            </a:r>
            <a:r>
              <a:rPr lang="en-US" b="0" i="0" dirty="0">
                <a:effectLst/>
                <a:latin typeface="Consolas" panose="020B0609020204030204" pitchFamily="49" charset="0"/>
              </a:rPr>
              <a:t> AS SELECT </a:t>
            </a:r>
            <a:r>
              <a:rPr lang="en-US" b="0" i="1" dirty="0">
                <a:effectLst/>
                <a:latin typeface="Consolas" panose="020B0609020204030204" pitchFamily="49" charset="0"/>
              </a:rPr>
              <a:t>column1, column2,...</a:t>
            </a:r>
            <a:br>
              <a:rPr lang="en-US" dirty="0"/>
            </a:br>
            <a:r>
              <a:rPr lang="en-US" b="0" i="0" dirty="0">
                <a:effectLst/>
                <a:latin typeface="Consolas" panose="020B0609020204030204" pitchFamily="49" charset="0"/>
              </a:rPr>
              <a:t>    FROM </a:t>
            </a:r>
            <a:r>
              <a:rPr lang="en-US" b="0" i="1" dirty="0" err="1">
                <a:effectLst/>
                <a:latin typeface="Consolas" panose="020B0609020204030204" pitchFamily="49" charset="0"/>
              </a:rPr>
              <a:t>existing_table_name</a:t>
            </a:r>
            <a:endParaRPr lang="en-US" b="0" i="1" dirty="0">
              <a:effectLst/>
              <a:latin typeface="Consolas" panose="020B0609020204030204" pitchFamily="49" charset="0"/>
            </a:endParaRPr>
          </a:p>
          <a:p>
            <a:pPr lvl="1">
              <a:buFont typeface="Wingdings" panose="05000000000000000000" pitchFamily="2" charset="2"/>
              <a:buChar char="§"/>
            </a:pPr>
            <a:r>
              <a:rPr lang="en-US" b="0" i="0" dirty="0">
                <a:effectLst/>
                <a:latin typeface="Consolas" panose="020B0609020204030204" pitchFamily="49" charset="0"/>
              </a:rPr>
              <a:t>CREATE TABLE </a:t>
            </a:r>
            <a:r>
              <a:rPr lang="en-US" b="0" i="0" dirty="0" err="1">
                <a:effectLst/>
                <a:latin typeface="Consolas" panose="020B0609020204030204" pitchFamily="49" charset="0"/>
              </a:rPr>
              <a:t>TestTable</a:t>
            </a:r>
            <a:r>
              <a:rPr lang="en-US" b="0" i="0" dirty="0">
                <a:effectLst/>
                <a:latin typeface="Consolas" panose="020B0609020204030204" pitchFamily="49" charset="0"/>
              </a:rPr>
              <a:t> AS SELECT </a:t>
            </a:r>
            <a:r>
              <a:rPr lang="en-US" b="0" i="0" dirty="0" err="1">
                <a:effectLst/>
                <a:latin typeface="Consolas" panose="020B0609020204030204" pitchFamily="49" charset="0"/>
              </a:rPr>
              <a:t>customername</a:t>
            </a:r>
            <a:r>
              <a:rPr lang="en-US" b="0" i="0" dirty="0">
                <a:effectLst/>
                <a:latin typeface="Consolas" panose="020B0609020204030204" pitchFamily="49" charset="0"/>
              </a:rPr>
              <a:t>, </a:t>
            </a:r>
            <a:r>
              <a:rPr lang="en-US" b="0" i="0" dirty="0" err="1">
                <a:effectLst/>
                <a:latin typeface="Consolas" panose="020B0609020204030204" pitchFamily="49" charset="0"/>
              </a:rPr>
              <a:t>contactname</a:t>
            </a:r>
            <a:br>
              <a:rPr lang="en-US" dirty="0"/>
            </a:br>
            <a:r>
              <a:rPr lang="en-US" b="0" i="0" dirty="0">
                <a:effectLst/>
                <a:latin typeface="Consolas" panose="020B0609020204030204" pitchFamily="49" charset="0"/>
              </a:rPr>
              <a:t>FROM customers;</a:t>
            </a:r>
          </a:p>
          <a:p>
            <a:pPr lvl="1">
              <a:buFont typeface="Wingdings" panose="05000000000000000000" pitchFamily="2" charset="2"/>
              <a:buChar char="§"/>
            </a:pPr>
            <a:endParaRPr lang="en-US" dirty="0">
              <a:latin typeface="Consolas" panose="020B0609020204030204" pitchFamily="49" charset="0"/>
            </a:endParaRPr>
          </a:p>
          <a:p>
            <a:pPr marL="342900" lvl="1" indent="-342900"/>
            <a:r>
              <a:rPr lang="en-US" sz="2000" dirty="0"/>
              <a:t>DROP TABLE </a:t>
            </a:r>
            <a:r>
              <a:rPr lang="en-US" sz="2000" dirty="0" err="1"/>
              <a:t>table_name</a:t>
            </a:r>
            <a:r>
              <a:rPr lang="en-US" sz="2000" dirty="0"/>
              <a:t>;</a:t>
            </a:r>
          </a:p>
          <a:p>
            <a:pPr marL="400050" lvl="2" indent="0">
              <a:buNone/>
            </a:pPr>
            <a:r>
              <a:rPr lang="en-US" sz="1800" dirty="0">
                <a:latin typeface="Consolas" panose="020B0609020204030204" pitchFamily="49" charset="0"/>
              </a:rPr>
              <a:t>	DROP TABLE </a:t>
            </a:r>
            <a:r>
              <a:rPr lang="en-US" sz="1800" dirty="0" err="1">
                <a:latin typeface="Consolas" panose="020B0609020204030204" pitchFamily="49" charset="0"/>
              </a:rPr>
              <a:t>TestTable</a:t>
            </a:r>
            <a:endParaRPr lang="en-US" sz="1800" dirty="0">
              <a:latin typeface="Consolas" panose="020B0609020204030204" pitchFamily="49" charset="0"/>
            </a:endParaRPr>
          </a:p>
          <a:p>
            <a:pPr marL="400050" lvl="2" indent="0">
              <a:buNone/>
            </a:pPr>
            <a:endParaRPr lang="en-US" sz="1800" dirty="0">
              <a:latin typeface="Consolas" panose="020B0609020204030204" pitchFamily="49" charset="0"/>
            </a:endParaRPr>
          </a:p>
          <a:p>
            <a:pPr marL="342900" lvl="1" indent="-342900"/>
            <a:r>
              <a:rPr lang="en-US" sz="2000" dirty="0"/>
              <a:t>TRUNCATE TABLE </a:t>
            </a:r>
            <a:r>
              <a:rPr lang="en-US" sz="2000" dirty="0" err="1"/>
              <a:t>table_name</a:t>
            </a:r>
            <a:r>
              <a:rPr lang="en-US" sz="2000" dirty="0"/>
              <a:t>;</a:t>
            </a:r>
          </a:p>
          <a:p>
            <a:pPr marL="400050" lvl="2" indent="0">
              <a:buNone/>
            </a:pPr>
            <a:r>
              <a:rPr lang="en-US" sz="1800" dirty="0">
                <a:latin typeface="Consolas" panose="020B0609020204030204" pitchFamily="49" charset="0"/>
              </a:rPr>
              <a:t>	TRUNCATE TABLE </a:t>
            </a:r>
            <a:r>
              <a:rPr lang="en-US" sz="1800" dirty="0" err="1">
                <a:latin typeface="Consolas" panose="020B0609020204030204" pitchFamily="49" charset="0"/>
              </a:rPr>
              <a:t>TestTable</a:t>
            </a:r>
            <a:endParaRPr lang="en-US" sz="1800" dirty="0">
              <a:latin typeface="Consolas" panose="020B0609020204030204" pitchFamily="49" charset="0"/>
            </a:endParaRPr>
          </a:p>
          <a:p>
            <a:pPr marL="400050" lvl="2" indent="0">
              <a:buNone/>
            </a:pPr>
            <a:endParaRPr lang="en-US" sz="1800" dirty="0"/>
          </a:p>
          <a:p>
            <a:pPr marL="400050" lvl="2" indent="0">
              <a:buNone/>
            </a:pPr>
            <a:r>
              <a:rPr lang="en-US" sz="1800" b="1" dirty="0"/>
              <a:t>NOTE:- </a:t>
            </a:r>
            <a:r>
              <a:rPr lang="en-US" sz="1800" dirty="0"/>
              <a:t>Here difference between drop and truncate is using drop we are deleting table as well as data in the table whereas using truncate we are just deleting the data inside the table but not the table.</a:t>
            </a:r>
            <a:endParaRPr lang="en-US" sz="1800" b="1" dirty="0"/>
          </a:p>
          <a:p>
            <a:pPr marL="400050" lvl="2" indent="0">
              <a:buNone/>
            </a:pPr>
            <a:endParaRPr lang="en-US" sz="1800" dirty="0">
              <a:latin typeface="Consolas" panose="020B0609020204030204" pitchFamily="49" charset="0"/>
            </a:endParaRPr>
          </a:p>
        </p:txBody>
      </p:sp>
    </p:spTree>
    <p:extLst>
      <p:ext uri="{BB962C8B-B14F-4D97-AF65-F5344CB8AC3E}">
        <p14:creationId xmlns:p14="http://schemas.microsoft.com/office/powerpoint/2010/main" val="3469064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78059-CDAC-3AD0-B581-EA8BD6F7EB3D}"/>
              </a:ext>
            </a:extLst>
          </p:cNvPr>
          <p:cNvSpPr>
            <a:spLocks noGrp="1"/>
          </p:cNvSpPr>
          <p:nvPr>
            <p:ph type="title"/>
          </p:nvPr>
        </p:nvSpPr>
        <p:spPr/>
        <p:txBody>
          <a:bodyPr/>
          <a:lstStyle/>
          <a:p>
            <a:r>
              <a:rPr lang="en-US" dirty="0"/>
              <a:t>CRUD OPERATIONS</a:t>
            </a:r>
          </a:p>
        </p:txBody>
      </p:sp>
      <p:sp>
        <p:nvSpPr>
          <p:cNvPr id="3" name="Content Placeholder 2">
            <a:extLst>
              <a:ext uri="{FF2B5EF4-FFF2-40B4-BE49-F238E27FC236}">
                <a16:creationId xmlns:a16="http://schemas.microsoft.com/office/drawing/2014/main" id="{6056AD45-576B-C1A6-8DB1-3415B71BCEAB}"/>
              </a:ext>
            </a:extLst>
          </p:cNvPr>
          <p:cNvSpPr>
            <a:spLocks noGrp="1"/>
          </p:cNvSpPr>
          <p:nvPr>
            <p:ph idx="1"/>
          </p:nvPr>
        </p:nvSpPr>
        <p:spPr>
          <a:xfrm>
            <a:off x="1104293" y="1615596"/>
            <a:ext cx="8946541" cy="5242404"/>
          </a:xfrm>
        </p:spPr>
        <p:txBody>
          <a:bodyPr>
            <a:normAutofit lnSpcReduction="10000"/>
          </a:bodyPr>
          <a:lstStyle/>
          <a:p>
            <a:r>
              <a:rPr lang="en-US" dirty="0"/>
              <a:t>CRUD= </a:t>
            </a:r>
            <a:r>
              <a:rPr lang="en-US" b="0" i="0" dirty="0">
                <a:solidFill>
                  <a:srgbClr val="000000"/>
                </a:solidFill>
                <a:effectLst/>
                <a:latin typeface="neue-haas-grotesk-display"/>
              </a:rPr>
              <a:t> </a:t>
            </a:r>
            <a:r>
              <a:rPr lang="en-US" b="1" i="0" dirty="0">
                <a:effectLst/>
                <a:latin typeface="neue-haas-grotesk-display"/>
              </a:rPr>
              <a:t>CREATE</a:t>
            </a:r>
            <a:r>
              <a:rPr lang="en-US" b="0" i="0" dirty="0">
                <a:effectLst/>
                <a:latin typeface="neue-haas-grotesk-display"/>
              </a:rPr>
              <a:t>, </a:t>
            </a:r>
            <a:r>
              <a:rPr lang="en-US" b="1" i="0" dirty="0">
                <a:effectLst/>
                <a:latin typeface="neue-haas-grotesk-display"/>
              </a:rPr>
              <a:t>READ</a:t>
            </a:r>
            <a:r>
              <a:rPr lang="en-US" b="0" i="0" dirty="0">
                <a:effectLst/>
                <a:latin typeface="neue-haas-grotesk-display"/>
              </a:rPr>
              <a:t>, </a:t>
            </a:r>
            <a:r>
              <a:rPr lang="en-US" b="1" i="0" dirty="0">
                <a:effectLst/>
                <a:latin typeface="neue-haas-grotesk-display"/>
              </a:rPr>
              <a:t>UPDATE</a:t>
            </a:r>
            <a:r>
              <a:rPr lang="en-US" b="0" i="0" dirty="0">
                <a:effectLst/>
                <a:latin typeface="neue-haas-grotesk-display"/>
              </a:rPr>
              <a:t> and </a:t>
            </a:r>
            <a:r>
              <a:rPr lang="en-US" b="1" i="0" dirty="0">
                <a:effectLst/>
                <a:latin typeface="neue-haas-grotesk-display"/>
              </a:rPr>
              <a:t>DELETE</a:t>
            </a:r>
          </a:p>
          <a:p>
            <a:endParaRPr lang="en-US" b="1" dirty="0">
              <a:latin typeface="neue-haas-grotesk-display"/>
            </a:endParaRPr>
          </a:p>
          <a:p>
            <a:r>
              <a:rPr lang="en-US" sz="2400" b="1" i="0" dirty="0">
                <a:effectLst/>
                <a:latin typeface="neue-haas-grotesk-display"/>
              </a:rPr>
              <a:t>CREATE</a:t>
            </a:r>
          </a:p>
          <a:p>
            <a:pPr marL="457200" lvl="1" indent="0">
              <a:buNone/>
            </a:pPr>
            <a:r>
              <a:rPr lang="en-US" dirty="0"/>
              <a:t>Create means to add or insert data into the SQL table.</a:t>
            </a:r>
          </a:p>
          <a:p>
            <a:pPr marL="457200" lvl="1" indent="0">
              <a:buNone/>
            </a:pPr>
            <a:endParaRPr lang="en-US" dirty="0"/>
          </a:p>
          <a:p>
            <a:pPr lvl="1">
              <a:buFont typeface="Wingdings" panose="05000000000000000000" pitchFamily="2" charset="2"/>
              <a:buChar char="§"/>
            </a:pPr>
            <a:r>
              <a:rPr lang="en-US" b="1" i="0" dirty="0">
                <a:effectLst/>
                <a:latin typeface="Consolas" panose="020B0609020204030204" pitchFamily="49" charset="0"/>
              </a:rPr>
              <a:t>CREATE TABLE </a:t>
            </a:r>
            <a:r>
              <a:rPr lang="en-US" b="1" i="1" dirty="0" err="1">
                <a:effectLst/>
                <a:latin typeface="Consolas" panose="020B0609020204030204" pitchFamily="49" charset="0"/>
              </a:rPr>
              <a:t>table_name</a:t>
            </a:r>
            <a:r>
              <a:rPr lang="en-US" b="1" i="1" dirty="0">
                <a:effectLst/>
                <a:latin typeface="Consolas" panose="020B0609020204030204" pitchFamily="49" charset="0"/>
              </a:rPr>
              <a:t> </a:t>
            </a:r>
            <a:r>
              <a:rPr lang="en-US" b="1" i="0" dirty="0">
                <a:effectLst/>
                <a:latin typeface="Consolas" panose="020B0609020204030204" pitchFamily="49" charset="0"/>
              </a:rPr>
              <a:t>(</a:t>
            </a:r>
            <a:r>
              <a:rPr lang="en-US" b="1" i="1" dirty="0">
                <a:effectLst/>
                <a:latin typeface="Consolas" panose="020B0609020204030204" pitchFamily="49" charset="0"/>
              </a:rPr>
              <a:t>column1 datatype</a:t>
            </a:r>
            <a:r>
              <a:rPr lang="en-US" b="1" i="0" dirty="0">
                <a:effectLst/>
                <a:latin typeface="Consolas" panose="020B0609020204030204" pitchFamily="49" charset="0"/>
              </a:rPr>
              <a:t>,</a:t>
            </a:r>
            <a:r>
              <a:rPr lang="en-US" b="1" i="1" dirty="0">
                <a:effectLst/>
                <a:latin typeface="Consolas" panose="020B0609020204030204" pitchFamily="49" charset="0"/>
              </a:rPr>
              <a:t>column2 datatype</a:t>
            </a:r>
            <a:r>
              <a:rPr lang="en-US" b="1" i="0" dirty="0">
                <a:effectLst/>
                <a:latin typeface="Consolas" panose="020B0609020204030204" pitchFamily="49" charset="0"/>
              </a:rPr>
              <a:t>);</a:t>
            </a:r>
          </a:p>
          <a:p>
            <a:pPr marL="457200" lvl="1" indent="0">
              <a:buNone/>
            </a:pPr>
            <a:r>
              <a:rPr lang="en-US" b="0" i="0" dirty="0">
                <a:effectLst/>
                <a:latin typeface="Consolas" panose="020B0609020204030204" pitchFamily="49" charset="0"/>
              </a:rPr>
              <a:t>   CREATE TABLE Persons (</a:t>
            </a:r>
            <a:r>
              <a:rPr lang="en-US" b="0" i="0" dirty="0" err="1">
                <a:effectLst/>
                <a:latin typeface="Consolas" panose="020B0609020204030204" pitchFamily="49" charset="0"/>
              </a:rPr>
              <a:t>PersonID</a:t>
            </a:r>
            <a:r>
              <a:rPr lang="en-US" b="0" i="0" dirty="0">
                <a:effectLst/>
                <a:latin typeface="Consolas" panose="020B0609020204030204" pitchFamily="49" charset="0"/>
              </a:rPr>
              <a:t> int PRIMARY key, Name varchar(255),</a:t>
            </a:r>
            <a:br>
              <a:rPr lang="en-US" dirty="0"/>
            </a:br>
            <a:r>
              <a:rPr lang="en-US" b="0" i="0" dirty="0">
                <a:effectLst/>
                <a:latin typeface="Consolas" panose="020B0609020204030204" pitchFamily="49" charset="0"/>
              </a:rPr>
              <a:t>     City varchar(255));</a:t>
            </a:r>
          </a:p>
          <a:p>
            <a:pPr marL="457200" lvl="1" indent="0">
              <a:buNone/>
            </a:pPr>
            <a:endParaRPr lang="en-US" dirty="0">
              <a:latin typeface="Consolas" panose="020B0609020204030204" pitchFamily="49" charset="0"/>
            </a:endParaRPr>
          </a:p>
          <a:p>
            <a:pPr lvl="1">
              <a:buFont typeface="Wingdings" panose="05000000000000000000" pitchFamily="2" charset="2"/>
              <a:buChar char="§"/>
            </a:pPr>
            <a:r>
              <a:rPr lang="en-US" b="1" dirty="0">
                <a:latin typeface="Consolas" panose="020B0609020204030204" pitchFamily="49" charset="0"/>
              </a:rPr>
              <a:t>INSERT INTO </a:t>
            </a:r>
            <a:r>
              <a:rPr lang="en-US" b="1" dirty="0" err="1">
                <a:latin typeface="Consolas" panose="020B0609020204030204" pitchFamily="49" charset="0"/>
              </a:rPr>
              <a:t>Table_Name</a:t>
            </a:r>
            <a:r>
              <a:rPr lang="en-US" b="1" dirty="0">
                <a:latin typeface="Consolas" panose="020B0609020204030204" pitchFamily="49" charset="0"/>
              </a:rPr>
              <a:t> (ColumnName1,...., </a:t>
            </a:r>
            <a:r>
              <a:rPr lang="en-US" b="1" dirty="0" err="1">
                <a:latin typeface="Consolas" panose="020B0609020204030204" pitchFamily="49" charset="0"/>
              </a:rPr>
              <a:t>ColumnNameN</a:t>
            </a:r>
            <a:r>
              <a:rPr lang="en-US" b="1" dirty="0">
                <a:latin typeface="Consolas" panose="020B0609020204030204" pitchFamily="49" charset="0"/>
              </a:rPr>
              <a:t>) VALUES (Value 1,....,Value N),....</a:t>
            </a:r>
          </a:p>
          <a:p>
            <a:pPr marL="857250" lvl="2" indent="0">
              <a:buNone/>
            </a:pPr>
            <a:r>
              <a:rPr lang="en-US" dirty="0">
                <a:latin typeface="Consolas" panose="020B0609020204030204" pitchFamily="49" charset="0"/>
              </a:rPr>
              <a:t>INSERT INTO Customers (</a:t>
            </a:r>
            <a:r>
              <a:rPr lang="en-US" dirty="0" err="1">
                <a:latin typeface="Consolas" panose="020B0609020204030204" pitchFamily="49" charset="0"/>
              </a:rPr>
              <a:t>CustomerName</a:t>
            </a:r>
            <a:r>
              <a:rPr lang="en-US" dirty="0">
                <a:latin typeface="Consolas" panose="020B0609020204030204" pitchFamily="49" charset="0"/>
              </a:rPr>
              <a:t>, </a:t>
            </a:r>
            <a:r>
              <a:rPr lang="en-US" dirty="0" err="1">
                <a:latin typeface="Consolas" panose="020B0609020204030204" pitchFamily="49" charset="0"/>
              </a:rPr>
              <a:t>ContactName</a:t>
            </a:r>
            <a:r>
              <a:rPr lang="en-US" dirty="0">
                <a:latin typeface="Consolas" panose="020B0609020204030204" pitchFamily="49" charset="0"/>
              </a:rPr>
              <a:t>, Address, City, </a:t>
            </a:r>
            <a:r>
              <a:rPr lang="en-US" dirty="0" err="1">
                <a:latin typeface="Consolas" panose="020B0609020204030204" pitchFamily="49" charset="0"/>
              </a:rPr>
              <a:t>PostalCode</a:t>
            </a:r>
            <a:r>
              <a:rPr lang="en-US" dirty="0">
                <a:latin typeface="Consolas" panose="020B0609020204030204" pitchFamily="49" charset="0"/>
              </a:rPr>
              <a:t>, Country) VALUES ('Cardinal', 'Tom </a:t>
            </a:r>
            <a:r>
              <a:rPr lang="en-US" dirty="0" err="1">
                <a:latin typeface="Consolas" panose="020B0609020204030204" pitchFamily="49" charset="0"/>
              </a:rPr>
              <a:t>B.Erichsen</a:t>
            </a:r>
            <a:r>
              <a:rPr lang="en-US" dirty="0">
                <a:latin typeface="Consolas" panose="020B0609020204030204" pitchFamily="49" charset="0"/>
              </a:rPr>
              <a:t>', 'Skagen 21', 'Stavanger', '4006', 'Norway');</a:t>
            </a:r>
          </a:p>
          <a:p>
            <a:pPr marL="457200" lvl="1" indent="0">
              <a:buNone/>
            </a:pPr>
            <a:endParaRPr lang="en-US" dirty="0">
              <a:latin typeface="Consolas" panose="020B0609020204030204" pitchFamily="49" charset="0"/>
            </a:endParaRPr>
          </a:p>
          <a:p>
            <a:pPr marL="457200" lvl="1" indent="0">
              <a:buNone/>
            </a:pPr>
            <a:endParaRPr lang="en-US" dirty="0"/>
          </a:p>
        </p:txBody>
      </p:sp>
    </p:spTree>
    <p:extLst>
      <p:ext uri="{BB962C8B-B14F-4D97-AF65-F5344CB8AC3E}">
        <p14:creationId xmlns:p14="http://schemas.microsoft.com/office/powerpoint/2010/main" val="10219269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4F0A3C-4AFD-7D21-6D21-5A5024F905C4}"/>
              </a:ext>
            </a:extLst>
          </p:cNvPr>
          <p:cNvSpPr>
            <a:spLocks noGrp="1"/>
          </p:cNvSpPr>
          <p:nvPr>
            <p:ph type="title"/>
          </p:nvPr>
        </p:nvSpPr>
        <p:spPr>
          <a:xfrm>
            <a:off x="1393638" y="6614979"/>
            <a:ext cx="9404723" cy="1400530"/>
          </a:xfrm>
        </p:spPr>
        <p:txBody>
          <a:bodyPr/>
          <a:lstStyle/>
          <a:p>
            <a:endParaRPr lang="en-US"/>
          </a:p>
        </p:txBody>
      </p:sp>
      <p:sp>
        <p:nvSpPr>
          <p:cNvPr id="3" name="Content Placeholder 2">
            <a:extLst>
              <a:ext uri="{FF2B5EF4-FFF2-40B4-BE49-F238E27FC236}">
                <a16:creationId xmlns:a16="http://schemas.microsoft.com/office/drawing/2014/main" id="{C448D207-316E-DCBA-0E70-8E0C8EBD0BB4}"/>
              </a:ext>
            </a:extLst>
          </p:cNvPr>
          <p:cNvSpPr>
            <a:spLocks noGrp="1"/>
          </p:cNvSpPr>
          <p:nvPr>
            <p:ph idx="1"/>
          </p:nvPr>
        </p:nvSpPr>
        <p:spPr>
          <a:xfrm>
            <a:off x="825016" y="290378"/>
            <a:ext cx="8946541" cy="6567621"/>
          </a:xfrm>
        </p:spPr>
        <p:txBody>
          <a:bodyPr/>
          <a:lstStyle/>
          <a:p>
            <a:pPr>
              <a:buFont typeface="Wingdings" panose="05000000000000000000" pitchFamily="2" charset="2"/>
              <a:buChar char="§"/>
            </a:pPr>
            <a:r>
              <a:rPr lang="en-US" dirty="0"/>
              <a:t>We can insert </a:t>
            </a:r>
            <a:r>
              <a:rPr lang="en-US" dirty="0" err="1"/>
              <a:t>insert</a:t>
            </a:r>
            <a:r>
              <a:rPr lang="en-US" dirty="0"/>
              <a:t> data in specific columns</a:t>
            </a:r>
          </a:p>
          <a:p>
            <a:pPr marL="457200" lvl="1" indent="0">
              <a:buNone/>
            </a:pPr>
            <a:r>
              <a:rPr lang="en-US" b="0" i="0" dirty="0">
                <a:effectLst/>
                <a:latin typeface="Consolas" panose="020B0609020204030204" pitchFamily="49" charset="0"/>
              </a:rPr>
              <a:t>INSERT INTO Customers (</a:t>
            </a:r>
            <a:r>
              <a:rPr lang="en-US" b="0" i="0" dirty="0" err="1">
                <a:effectLst/>
                <a:latin typeface="Consolas" panose="020B0609020204030204" pitchFamily="49" charset="0"/>
              </a:rPr>
              <a:t>CustomerName</a:t>
            </a:r>
            <a:r>
              <a:rPr lang="en-US" b="0" i="0" dirty="0">
                <a:effectLst/>
                <a:latin typeface="Consolas" panose="020B0609020204030204" pitchFamily="49" charset="0"/>
              </a:rPr>
              <a:t>, City, Country)</a:t>
            </a:r>
            <a:br>
              <a:rPr lang="en-US" dirty="0"/>
            </a:br>
            <a:r>
              <a:rPr lang="en-US" b="0" i="0" dirty="0">
                <a:effectLst/>
                <a:latin typeface="Consolas" panose="020B0609020204030204" pitchFamily="49" charset="0"/>
              </a:rPr>
              <a:t>VALUES ('Cardinal', 'Stavanger', 'Norway’);</a:t>
            </a:r>
          </a:p>
          <a:p>
            <a:pPr marL="457200" lvl="1" indent="0">
              <a:buNone/>
            </a:pPr>
            <a:endParaRPr lang="en-US" dirty="0">
              <a:latin typeface="Consolas" panose="020B0609020204030204" pitchFamily="49" charset="0"/>
            </a:endParaRPr>
          </a:p>
          <a:p>
            <a:pPr lvl="1"/>
            <a:r>
              <a:rPr lang="en-US" sz="2800" b="1" i="0" dirty="0">
                <a:effectLst/>
                <a:latin typeface="neue-haas-grotesk-display"/>
              </a:rPr>
              <a:t>READ</a:t>
            </a:r>
          </a:p>
          <a:p>
            <a:pPr marL="457200" lvl="1" indent="0">
              <a:buNone/>
            </a:pPr>
            <a:r>
              <a:rPr lang="en-US" dirty="0">
                <a:latin typeface="Consolas" panose="020B0609020204030204" pitchFamily="49" charset="0"/>
              </a:rPr>
              <a:t>	Read means to fetching the data from the SQL table</a:t>
            </a:r>
          </a:p>
          <a:p>
            <a:pPr marL="457200" lvl="1" indent="0">
              <a:buNone/>
            </a:pPr>
            <a:endParaRPr lang="en-US" dirty="0">
              <a:latin typeface="Consolas" panose="020B0609020204030204" pitchFamily="49" charset="0"/>
            </a:endParaRPr>
          </a:p>
          <a:p>
            <a:pPr marL="857250" lvl="2" indent="0">
              <a:buNone/>
            </a:pPr>
            <a:r>
              <a:rPr lang="en-US" sz="1800" b="1" dirty="0">
                <a:latin typeface="Consolas" panose="020B0609020204030204" pitchFamily="49" charset="0"/>
              </a:rPr>
              <a:t>SELECT *FROM </a:t>
            </a:r>
            <a:r>
              <a:rPr lang="en-US" sz="1800" b="1" dirty="0" err="1">
                <a:latin typeface="Consolas" panose="020B0609020204030204" pitchFamily="49" charset="0"/>
              </a:rPr>
              <a:t>TableName</a:t>
            </a:r>
            <a:r>
              <a:rPr lang="en-US" sz="1800" b="1" dirty="0">
                <a:latin typeface="Consolas" panose="020B0609020204030204" pitchFamily="49" charset="0"/>
              </a:rPr>
              <a:t>;  </a:t>
            </a:r>
          </a:p>
          <a:p>
            <a:pPr marL="857250" lvl="2" indent="0">
              <a:buNone/>
            </a:pPr>
            <a:r>
              <a:rPr lang="en-US" sz="1800" b="1" dirty="0">
                <a:latin typeface="Consolas" panose="020B0609020204030204" pitchFamily="49" charset="0"/>
              </a:rPr>
              <a:t>		select * from Customers</a:t>
            </a:r>
          </a:p>
          <a:p>
            <a:pPr marL="857250" lvl="2" indent="0">
              <a:buNone/>
            </a:pPr>
            <a:r>
              <a:rPr lang="en-US" sz="1800" dirty="0">
                <a:latin typeface="Consolas" panose="020B0609020204030204" pitchFamily="49" charset="0"/>
              </a:rPr>
              <a:t>		</a:t>
            </a:r>
          </a:p>
          <a:p>
            <a:pPr marL="857250" lvl="2" indent="0">
              <a:buNone/>
            </a:pPr>
            <a:r>
              <a:rPr lang="en-US" sz="1800" b="1" dirty="0">
                <a:latin typeface="Consolas" panose="020B0609020204030204" pitchFamily="49" charset="0"/>
              </a:rPr>
              <a:t>To fetch records using condition</a:t>
            </a:r>
          </a:p>
          <a:p>
            <a:pPr marL="857250" lvl="2" indent="0">
              <a:buNone/>
            </a:pPr>
            <a:r>
              <a:rPr lang="en-US" sz="1800" dirty="0">
                <a:latin typeface="Consolas" panose="020B0609020204030204" pitchFamily="49" charset="0"/>
              </a:rPr>
              <a:t>		</a:t>
            </a:r>
            <a:r>
              <a:rPr lang="en-US" sz="1800" b="1" i="0" dirty="0">
                <a:solidFill>
                  <a:srgbClr val="006699"/>
                </a:solidFill>
                <a:effectLst/>
                <a:latin typeface="inter-regular"/>
              </a:rPr>
              <a:t> </a:t>
            </a:r>
            <a:r>
              <a:rPr lang="en-US" sz="1800" b="1" dirty="0">
                <a:latin typeface="Consolas" panose="020B0609020204030204" pitchFamily="49" charset="0"/>
              </a:rPr>
              <a:t>SELECT *FROM </a:t>
            </a:r>
            <a:r>
              <a:rPr lang="en-US" sz="1800" b="1" dirty="0" err="1">
                <a:latin typeface="Consolas" panose="020B0609020204030204" pitchFamily="49" charset="0"/>
              </a:rPr>
              <a:t>TableName</a:t>
            </a:r>
            <a:r>
              <a:rPr lang="en-US" sz="1800" b="1" dirty="0">
                <a:latin typeface="Consolas" panose="020B0609020204030204" pitchFamily="49" charset="0"/>
              </a:rPr>
              <a:t> WHERE CONDITION;  </a:t>
            </a:r>
          </a:p>
          <a:p>
            <a:pPr marL="857250" lvl="2" indent="0">
              <a:buNone/>
            </a:pPr>
            <a:r>
              <a:rPr lang="en-US" sz="1800" dirty="0">
                <a:latin typeface="Consolas" panose="020B0609020204030204" pitchFamily="49" charset="0"/>
              </a:rPr>
              <a:t>		</a:t>
            </a:r>
          </a:p>
          <a:p>
            <a:pPr marL="457200" lvl="1" indent="0">
              <a:buNone/>
            </a:pPr>
            <a:r>
              <a:rPr lang="en-US" dirty="0">
                <a:latin typeface="Consolas" panose="020B0609020204030204" pitchFamily="49" charset="0"/>
              </a:rPr>
              <a:t>		SELECT *FROM employee WHERE Salary &gt; 35000;  </a:t>
            </a:r>
          </a:p>
          <a:p>
            <a:pPr marL="457200" lvl="1" indent="0">
              <a:buNone/>
            </a:pPr>
            <a:r>
              <a:rPr lang="en-US" dirty="0">
                <a:latin typeface="Consolas" panose="020B0609020204030204" pitchFamily="49" charset="0"/>
              </a:rPr>
              <a:t>		SELECT *FROM employee WHERE Salary =“35000”;  </a:t>
            </a:r>
          </a:p>
          <a:p>
            <a:pPr marL="857250" lvl="2" indent="0">
              <a:buNone/>
            </a:pPr>
            <a:endParaRPr lang="en-US" sz="1800" dirty="0">
              <a:latin typeface="Consolas" panose="020B0609020204030204" pitchFamily="49" charset="0"/>
            </a:endParaRPr>
          </a:p>
          <a:p>
            <a:pPr marL="457200" lvl="1" indent="0">
              <a:buNone/>
            </a:pPr>
            <a:endParaRPr lang="en-US" dirty="0">
              <a:latin typeface="Consolas" panose="020B0609020204030204" pitchFamily="49" charset="0"/>
            </a:endParaRPr>
          </a:p>
        </p:txBody>
      </p:sp>
    </p:spTree>
    <p:extLst>
      <p:ext uri="{BB962C8B-B14F-4D97-AF65-F5344CB8AC3E}">
        <p14:creationId xmlns:p14="http://schemas.microsoft.com/office/powerpoint/2010/main" val="12902299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1E09F3-AADA-7197-4E6D-61BA502E63AA}"/>
              </a:ext>
            </a:extLst>
          </p:cNvPr>
          <p:cNvSpPr>
            <a:spLocks noGrp="1"/>
          </p:cNvSpPr>
          <p:nvPr>
            <p:ph type="title"/>
          </p:nvPr>
        </p:nvSpPr>
        <p:spPr>
          <a:xfrm>
            <a:off x="2885729" y="6522214"/>
            <a:ext cx="9404723" cy="1400530"/>
          </a:xfrm>
        </p:spPr>
        <p:txBody>
          <a:bodyPr/>
          <a:lstStyle/>
          <a:p>
            <a:endParaRPr lang="en-US"/>
          </a:p>
        </p:txBody>
      </p:sp>
      <p:sp>
        <p:nvSpPr>
          <p:cNvPr id="3" name="Content Placeholder 2">
            <a:extLst>
              <a:ext uri="{FF2B5EF4-FFF2-40B4-BE49-F238E27FC236}">
                <a16:creationId xmlns:a16="http://schemas.microsoft.com/office/drawing/2014/main" id="{13A68E4D-FD0A-AD0B-4033-BD0816E1542C}"/>
              </a:ext>
            </a:extLst>
          </p:cNvPr>
          <p:cNvSpPr>
            <a:spLocks noGrp="1"/>
          </p:cNvSpPr>
          <p:nvPr>
            <p:ph idx="1"/>
          </p:nvPr>
        </p:nvSpPr>
        <p:spPr>
          <a:xfrm>
            <a:off x="891278" y="860222"/>
            <a:ext cx="8946541" cy="6826039"/>
          </a:xfrm>
        </p:spPr>
        <p:txBody>
          <a:bodyPr/>
          <a:lstStyle/>
          <a:p>
            <a:r>
              <a:rPr lang="en-US" sz="2800" b="1" i="0" dirty="0">
                <a:effectLst/>
                <a:latin typeface="neue-haas-grotesk-display"/>
              </a:rPr>
              <a:t>UPDATE</a:t>
            </a:r>
          </a:p>
          <a:p>
            <a:pPr marL="0" indent="0">
              <a:buNone/>
            </a:pPr>
            <a:endParaRPr lang="en-US" sz="2800" b="1" i="0" dirty="0">
              <a:effectLst/>
              <a:latin typeface="neue-haas-grotesk-display"/>
            </a:endParaRPr>
          </a:p>
          <a:p>
            <a:pPr marL="0" indent="0">
              <a:buNone/>
            </a:pPr>
            <a:r>
              <a:rPr lang="en-US" dirty="0"/>
              <a:t>	Update means to update the records precent in SQL Tables.</a:t>
            </a:r>
          </a:p>
          <a:p>
            <a:pPr marL="0" indent="0">
              <a:buNone/>
            </a:pPr>
            <a:endParaRPr lang="en-US" dirty="0"/>
          </a:p>
          <a:p>
            <a:pPr marL="0" indent="0">
              <a:buNone/>
            </a:pPr>
            <a:r>
              <a:rPr lang="en-US" b="1" dirty="0"/>
              <a:t>	</a:t>
            </a:r>
            <a:r>
              <a:rPr lang="en-US" b="1" i="0" dirty="0">
                <a:effectLst/>
                <a:latin typeface="inter-regular"/>
              </a:rPr>
              <a:t>UPDATE </a:t>
            </a:r>
            <a:r>
              <a:rPr lang="en-US" b="1" i="0" dirty="0" err="1">
                <a:effectLst/>
                <a:latin typeface="inter-regular"/>
              </a:rPr>
              <a:t>Table_Name</a:t>
            </a:r>
            <a:r>
              <a:rPr lang="en-US" b="1" i="0" dirty="0">
                <a:effectLst/>
                <a:latin typeface="inter-regular"/>
              </a:rPr>
              <a:t> SET </a:t>
            </a:r>
            <a:r>
              <a:rPr lang="en-US" b="1" i="0" dirty="0" err="1">
                <a:effectLst/>
                <a:latin typeface="inter-regular"/>
              </a:rPr>
              <a:t>ColumnName</a:t>
            </a:r>
            <a:r>
              <a:rPr lang="en-US" b="1" i="0" dirty="0">
                <a:effectLst/>
                <a:latin typeface="inter-regular"/>
              </a:rPr>
              <a:t> = Value WHERE CONDITION;  </a:t>
            </a:r>
          </a:p>
          <a:p>
            <a:pPr marL="0" indent="0">
              <a:buNone/>
            </a:pPr>
            <a:endParaRPr lang="en-US" b="1" i="0" dirty="0">
              <a:effectLst/>
              <a:latin typeface="inter-regular"/>
            </a:endParaRPr>
          </a:p>
          <a:p>
            <a:pPr marL="0" indent="0">
              <a:buNone/>
            </a:pPr>
            <a:r>
              <a:rPr lang="en-US" b="1" dirty="0">
                <a:latin typeface="inter-regular"/>
              </a:rPr>
              <a:t>		</a:t>
            </a:r>
            <a:r>
              <a:rPr lang="en-US" dirty="0"/>
              <a:t>UPDATE employee SET </a:t>
            </a:r>
            <a:r>
              <a:rPr lang="en-US" dirty="0" err="1"/>
              <a:t>Last_Name</a:t>
            </a:r>
            <a:r>
              <a:rPr lang="en-US" dirty="0"/>
              <a:t> = "Bose" WHERE ID = 6;</a:t>
            </a:r>
          </a:p>
          <a:p>
            <a:pPr marL="0" indent="0">
              <a:buNone/>
            </a:pPr>
            <a:endParaRPr lang="en-US" dirty="0"/>
          </a:p>
          <a:p>
            <a:pPr marL="0" indent="0">
              <a:buNone/>
            </a:pPr>
            <a:r>
              <a:rPr lang="en-US" dirty="0"/>
              <a:t>		UPDATE employee SET Salary = "35000",  </a:t>
            </a:r>
            <a:r>
              <a:rPr lang="en-US" dirty="0" err="1"/>
              <a:t>Email_Id</a:t>
            </a:r>
            <a:r>
              <a:rPr lang="en-US" dirty="0"/>
              <a:t>=</a:t>
            </a:r>
          </a:p>
          <a:p>
            <a:pPr marL="0" indent="0">
              <a:buNone/>
            </a:pPr>
            <a:r>
              <a:rPr lang="en-US" dirty="0"/>
              <a:t>			 "shwetawagh03@gmail.com" WHERE ID = 10;    </a:t>
            </a:r>
          </a:p>
        </p:txBody>
      </p:sp>
    </p:spTree>
    <p:extLst>
      <p:ext uri="{BB962C8B-B14F-4D97-AF65-F5344CB8AC3E}">
        <p14:creationId xmlns:p14="http://schemas.microsoft.com/office/powerpoint/2010/main" val="39852025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1E09F3-AADA-7197-4E6D-61BA502E63AA}"/>
              </a:ext>
            </a:extLst>
          </p:cNvPr>
          <p:cNvSpPr>
            <a:spLocks noGrp="1"/>
          </p:cNvSpPr>
          <p:nvPr>
            <p:ph type="title"/>
          </p:nvPr>
        </p:nvSpPr>
        <p:spPr>
          <a:xfrm>
            <a:off x="2885729" y="6522214"/>
            <a:ext cx="9404723" cy="1400530"/>
          </a:xfrm>
        </p:spPr>
        <p:txBody>
          <a:bodyPr/>
          <a:lstStyle/>
          <a:p>
            <a:endParaRPr lang="en-US"/>
          </a:p>
        </p:txBody>
      </p:sp>
      <p:sp>
        <p:nvSpPr>
          <p:cNvPr id="3" name="Content Placeholder 2">
            <a:extLst>
              <a:ext uri="{FF2B5EF4-FFF2-40B4-BE49-F238E27FC236}">
                <a16:creationId xmlns:a16="http://schemas.microsoft.com/office/drawing/2014/main" id="{13A68E4D-FD0A-AD0B-4033-BD0816E1542C}"/>
              </a:ext>
            </a:extLst>
          </p:cNvPr>
          <p:cNvSpPr>
            <a:spLocks noGrp="1"/>
          </p:cNvSpPr>
          <p:nvPr>
            <p:ph idx="1"/>
          </p:nvPr>
        </p:nvSpPr>
        <p:spPr>
          <a:xfrm>
            <a:off x="891278" y="860222"/>
            <a:ext cx="8946541" cy="6826039"/>
          </a:xfrm>
        </p:spPr>
        <p:txBody>
          <a:bodyPr/>
          <a:lstStyle/>
          <a:p>
            <a:r>
              <a:rPr lang="en-US" sz="2800" b="1" dirty="0">
                <a:latin typeface="neue-haas-grotesk-display"/>
              </a:rPr>
              <a:t>DELETE</a:t>
            </a:r>
            <a:endParaRPr lang="en-US" sz="2800" b="1" i="0" dirty="0">
              <a:effectLst/>
              <a:latin typeface="neue-haas-grotesk-display"/>
            </a:endParaRPr>
          </a:p>
          <a:p>
            <a:pPr marL="0" indent="0">
              <a:buNone/>
            </a:pPr>
            <a:endParaRPr lang="en-US" sz="2800" b="1" i="0" dirty="0">
              <a:effectLst/>
              <a:latin typeface="neue-haas-grotesk-display"/>
            </a:endParaRPr>
          </a:p>
          <a:p>
            <a:pPr marL="0" indent="0">
              <a:buNone/>
            </a:pPr>
            <a:r>
              <a:rPr lang="en-US" dirty="0"/>
              <a:t>	Delete means removing or deleting the records from the SQL tables</a:t>
            </a:r>
          </a:p>
          <a:p>
            <a:pPr marL="0" indent="0">
              <a:buNone/>
            </a:pPr>
            <a:endParaRPr lang="en-US" dirty="0"/>
          </a:p>
          <a:p>
            <a:r>
              <a:rPr lang="en-US" dirty="0"/>
              <a:t>	To Delete all the records</a:t>
            </a:r>
          </a:p>
          <a:p>
            <a:pPr marL="0" indent="0">
              <a:buNone/>
            </a:pPr>
            <a:r>
              <a:rPr lang="en-US" b="1" dirty="0"/>
              <a:t>	</a:t>
            </a:r>
            <a:r>
              <a:rPr lang="en-US" b="1" dirty="0">
                <a:latin typeface="inter-regular"/>
              </a:rPr>
              <a:t> DELETE FROM </a:t>
            </a:r>
            <a:r>
              <a:rPr lang="en-US" b="1" dirty="0" err="1">
                <a:latin typeface="inter-regular"/>
              </a:rPr>
              <a:t>TableName</a:t>
            </a:r>
            <a:r>
              <a:rPr lang="en-US" b="1" dirty="0">
                <a:latin typeface="inter-regular"/>
              </a:rPr>
              <a:t>; </a:t>
            </a:r>
          </a:p>
          <a:p>
            <a:pPr marL="0" indent="0">
              <a:buNone/>
            </a:pPr>
            <a:r>
              <a:rPr lang="en-US" b="1" dirty="0">
                <a:latin typeface="inter-regular"/>
              </a:rPr>
              <a:t>		</a:t>
            </a:r>
            <a:r>
              <a:rPr lang="en-US" b="1" i="0" dirty="0">
                <a:effectLst/>
                <a:latin typeface="inter-regular"/>
              </a:rPr>
              <a:t> DELETE</a:t>
            </a:r>
            <a:r>
              <a:rPr lang="en-US" b="0" i="0" dirty="0">
                <a:effectLst/>
                <a:latin typeface="inter-regular"/>
              </a:rPr>
              <a:t> </a:t>
            </a:r>
            <a:r>
              <a:rPr lang="en-US" b="1" i="0" dirty="0">
                <a:effectLst/>
                <a:latin typeface="inter-regular"/>
              </a:rPr>
              <a:t>FROM</a:t>
            </a:r>
            <a:r>
              <a:rPr lang="en-US" b="0" i="0" dirty="0">
                <a:effectLst/>
                <a:latin typeface="inter-regular"/>
              </a:rPr>
              <a:t> employee;  </a:t>
            </a:r>
          </a:p>
          <a:p>
            <a:pPr marL="0" indent="0">
              <a:buNone/>
            </a:pPr>
            <a:endParaRPr lang="en-US" dirty="0">
              <a:latin typeface="inter-regular"/>
            </a:endParaRPr>
          </a:p>
          <a:p>
            <a:r>
              <a:rPr lang="en-US" dirty="0"/>
              <a:t>	To Delete the records using conditions</a:t>
            </a:r>
          </a:p>
          <a:p>
            <a:pPr marL="0" indent="0">
              <a:buNone/>
            </a:pPr>
            <a:r>
              <a:rPr lang="en-US" b="1" dirty="0">
                <a:latin typeface="inter-regular"/>
              </a:rPr>
              <a:t>	DELETE FROM </a:t>
            </a:r>
            <a:r>
              <a:rPr lang="en-US" b="1" dirty="0" err="1">
                <a:latin typeface="inter-regular"/>
              </a:rPr>
              <a:t>TableName</a:t>
            </a:r>
            <a:r>
              <a:rPr lang="en-US" b="1" dirty="0">
                <a:latin typeface="inter-regular"/>
              </a:rPr>
              <a:t> WHERE CONDITION;  </a:t>
            </a:r>
          </a:p>
          <a:p>
            <a:pPr marL="0" indent="0">
              <a:buNone/>
            </a:pPr>
            <a:r>
              <a:rPr lang="en-US" b="1" dirty="0">
                <a:latin typeface="inter-regular"/>
              </a:rPr>
              <a:t>		DELETE FROM employee WHERE Salary = 34000;  </a:t>
            </a:r>
          </a:p>
          <a:p>
            <a:pPr marL="0" indent="0">
              <a:buNone/>
            </a:pPr>
            <a:endParaRPr lang="en-US" b="1" dirty="0">
              <a:latin typeface="inter-regular"/>
            </a:endParaRPr>
          </a:p>
          <a:p>
            <a:pPr marL="0" indent="0">
              <a:buNone/>
            </a:pPr>
            <a:r>
              <a:rPr lang="en-US" b="1" dirty="0">
                <a:latin typeface="inter-regular"/>
              </a:rPr>
              <a:t>	</a:t>
            </a:r>
            <a:endParaRPr lang="en-US" dirty="0"/>
          </a:p>
        </p:txBody>
      </p:sp>
    </p:spTree>
    <p:extLst>
      <p:ext uri="{BB962C8B-B14F-4D97-AF65-F5344CB8AC3E}">
        <p14:creationId xmlns:p14="http://schemas.microsoft.com/office/powerpoint/2010/main" val="14216117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C7DDBF-14D2-16B8-C616-359800CDB31E}"/>
              </a:ext>
            </a:extLst>
          </p:cNvPr>
          <p:cNvSpPr>
            <a:spLocks noGrp="1"/>
          </p:cNvSpPr>
          <p:nvPr>
            <p:ph type="title"/>
          </p:nvPr>
        </p:nvSpPr>
        <p:spPr>
          <a:xfrm>
            <a:off x="646111" y="452718"/>
            <a:ext cx="9404723" cy="806239"/>
          </a:xfrm>
        </p:spPr>
        <p:txBody>
          <a:bodyPr/>
          <a:lstStyle/>
          <a:p>
            <a:r>
              <a:rPr lang="en-US" dirty="0"/>
              <a:t>SQL JOIN</a:t>
            </a:r>
          </a:p>
        </p:txBody>
      </p:sp>
      <p:sp>
        <p:nvSpPr>
          <p:cNvPr id="3" name="Content Placeholder 2">
            <a:extLst>
              <a:ext uri="{FF2B5EF4-FFF2-40B4-BE49-F238E27FC236}">
                <a16:creationId xmlns:a16="http://schemas.microsoft.com/office/drawing/2014/main" id="{02F471E8-2C63-EE88-99AC-42C678FCE1C8}"/>
              </a:ext>
            </a:extLst>
          </p:cNvPr>
          <p:cNvSpPr>
            <a:spLocks noGrp="1"/>
          </p:cNvSpPr>
          <p:nvPr>
            <p:ph idx="1"/>
          </p:nvPr>
        </p:nvSpPr>
        <p:spPr>
          <a:xfrm>
            <a:off x="1104293" y="1721614"/>
            <a:ext cx="8946541" cy="4195481"/>
          </a:xfrm>
        </p:spPr>
        <p:txBody>
          <a:bodyPr/>
          <a:lstStyle/>
          <a:p>
            <a:pPr marL="0" indent="0">
              <a:buNone/>
            </a:pPr>
            <a:r>
              <a:rPr lang="en-US" dirty="0"/>
              <a:t>JOINS are used to combine rows from two or more tables, based on a related column between them.</a:t>
            </a:r>
          </a:p>
          <a:p>
            <a:pPr marL="0" indent="0">
              <a:buNone/>
            </a:pPr>
            <a:endParaRPr lang="en-US" dirty="0"/>
          </a:p>
          <a:p>
            <a:pPr marL="0" indent="0">
              <a:buNone/>
            </a:pPr>
            <a:r>
              <a:rPr lang="en-US" dirty="0"/>
              <a:t>THERE ARE 4 TYPES OF JOINS</a:t>
            </a:r>
          </a:p>
          <a:p>
            <a:pPr marL="0" indent="0">
              <a:buNone/>
            </a:pPr>
            <a:endParaRPr lang="en-US" dirty="0"/>
          </a:p>
          <a:p>
            <a:pPr>
              <a:buFont typeface="Wingdings" panose="05000000000000000000" pitchFamily="2" charset="2"/>
              <a:buChar char="q"/>
            </a:pPr>
            <a:r>
              <a:rPr lang="en-US" dirty="0"/>
              <a:t>INNER JOIN</a:t>
            </a:r>
          </a:p>
          <a:p>
            <a:pPr>
              <a:buFont typeface="Wingdings" panose="05000000000000000000" pitchFamily="2" charset="2"/>
              <a:buChar char="q"/>
            </a:pPr>
            <a:r>
              <a:rPr lang="en-US" dirty="0"/>
              <a:t>LEFT JOIN</a:t>
            </a:r>
          </a:p>
          <a:p>
            <a:pPr>
              <a:buFont typeface="Wingdings" panose="05000000000000000000" pitchFamily="2" charset="2"/>
              <a:buChar char="q"/>
            </a:pPr>
            <a:r>
              <a:rPr lang="en-US" dirty="0"/>
              <a:t>RIGHT JOIN</a:t>
            </a:r>
          </a:p>
          <a:p>
            <a:pPr>
              <a:buFont typeface="Wingdings" panose="05000000000000000000" pitchFamily="2" charset="2"/>
              <a:buChar char="q"/>
            </a:pPr>
            <a:r>
              <a:rPr lang="en-US" dirty="0"/>
              <a:t>FULL JOIN</a:t>
            </a:r>
          </a:p>
          <a:p>
            <a:pPr>
              <a:buFont typeface="Wingdings" panose="05000000000000000000" pitchFamily="2" charset="2"/>
              <a:buChar char="q"/>
            </a:pPr>
            <a:endParaRPr lang="en-US" dirty="0"/>
          </a:p>
        </p:txBody>
      </p:sp>
    </p:spTree>
    <p:extLst>
      <p:ext uri="{BB962C8B-B14F-4D97-AF65-F5344CB8AC3E}">
        <p14:creationId xmlns:p14="http://schemas.microsoft.com/office/powerpoint/2010/main" val="18557011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75B55B-EB92-B70B-27E5-9086B4AFEF9B}"/>
              </a:ext>
            </a:extLst>
          </p:cNvPr>
          <p:cNvSpPr>
            <a:spLocks noGrp="1"/>
          </p:cNvSpPr>
          <p:nvPr>
            <p:ph type="title"/>
          </p:nvPr>
        </p:nvSpPr>
        <p:spPr>
          <a:xfrm>
            <a:off x="1103312" y="452717"/>
            <a:ext cx="6046237" cy="607456"/>
          </a:xfrm>
        </p:spPr>
        <p:txBody>
          <a:bodyPr/>
          <a:lstStyle/>
          <a:p>
            <a:r>
              <a:rPr lang="en-US" sz="2800" b="1" dirty="0"/>
              <a:t>INNER JOIN</a:t>
            </a:r>
          </a:p>
        </p:txBody>
      </p:sp>
      <p:sp>
        <p:nvSpPr>
          <p:cNvPr id="3" name="Content Placeholder 2">
            <a:extLst>
              <a:ext uri="{FF2B5EF4-FFF2-40B4-BE49-F238E27FC236}">
                <a16:creationId xmlns:a16="http://schemas.microsoft.com/office/drawing/2014/main" id="{CEAD24F1-B6D5-9313-6C92-128B2670445A}"/>
              </a:ext>
            </a:extLst>
          </p:cNvPr>
          <p:cNvSpPr>
            <a:spLocks noGrp="1"/>
          </p:cNvSpPr>
          <p:nvPr>
            <p:ph idx="1"/>
          </p:nvPr>
        </p:nvSpPr>
        <p:spPr>
          <a:xfrm>
            <a:off x="1237756" y="3350649"/>
            <a:ext cx="8946541" cy="4195481"/>
          </a:xfrm>
        </p:spPr>
        <p:txBody>
          <a:bodyPr/>
          <a:lstStyle/>
          <a:p>
            <a:r>
              <a:rPr lang="en-US" dirty="0"/>
              <a:t>It selects records that have matching values in both tables.</a:t>
            </a:r>
          </a:p>
          <a:p>
            <a:r>
              <a:rPr lang="en-US" dirty="0"/>
              <a:t>SYNTAX</a:t>
            </a:r>
          </a:p>
          <a:p>
            <a:pPr marL="457200" lvl="1" indent="0">
              <a:buNone/>
            </a:pPr>
            <a:endParaRPr lang="en-US" dirty="0"/>
          </a:p>
          <a:p>
            <a:pPr marL="457200" lvl="1" indent="0">
              <a:buNone/>
            </a:pPr>
            <a:r>
              <a:rPr lang="en-US" b="0" i="0" dirty="0">
                <a:effectLst/>
                <a:latin typeface="Consolas" panose="020B0609020204030204" pitchFamily="49" charset="0"/>
              </a:rPr>
              <a:t>SELECT </a:t>
            </a:r>
            <a:r>
              <a:rPr lang="en-US" b="0" i="1" dirty="0" err="1">
                <a:effectLst/>
                <a:latin typeface="Consolas" panose="020B0609020204030204" pitchFamily="49" charset="0"/>
              </a:rPr>
              <a:t>column_name</a:t>
            </a:r>
            <a:r>
              <a:rPr lang="en-US" b="0" i="1" dirty="0">
                <a:effectLst/>
                <a:latin typeface="Consolas" panose="020B0609020204030204" pitchFamily="49" charset="0"/>
              </a:rPr>
              <a:t>(s)</a:t>
            </a:r>
            <a:br>
              <a:rPr lang="en-US" dirty="0"/>
            </a:br>
            <a:r>
              <a:rPr lang="en-US" b="0" i="0" dirty="0">
                <a:effectLst/>
                <a:latin typeface="Consolas" panose="020B0609020204030204" pitchFamily="49" charset="0"/>
              </a:rPr>
              <a:t>FROM </a:t>
            </a:r>
            <a:r>
              <a:rPr lang="en-US" b="0" i="1" dirty="0">
                <a:effectLst/>
                <a:latin typeface="Consolas" panose="020B0609020204030204" pitchFamily="49" charset="0"/>
              </a:rPr>
              <a:t>table1</a:t>
            </a:r>
            <a:br>
              <a:rPr lang="en-US" dirty="0"/>
            </a:br>
            <a:r>
              <a:rPr lang="en-US" b="0" i="0" dirty="0">
                <a:effectLst/>
                <a:latin typeface="Consolas" panose="020B0609020204030204" pitchFamily="49" charset="0"/>
              </a:rPr>
              <a:t>INNER JOIN </a:t>
            </a:r>
            <a:r>
              <a:rPr lang="en-US" b="0" i="1" dirty="0">
                <a:effectLst/>
                <a:latin typeface="Consolas" panose="020B0609020204030204" pitchFamily="49" charset="0"/>
              </a:rPr>
              <a:t>table2</a:t>
            </a:r>
            <a:br>
              <a:rPr lang="en-US" b="0" i="1" dirty="0">
                <a:effectLst/>
                <a:latin typeface="Consolas" panose="020B0609020204030204" pitchFamily="49" charset="0"/>
              </a:rPr>
            </a:br>
            <a:r>
              <a:rPr lang="en-US" b="0" i="0" dirty="0">
                <a:effectLst/>
                <a:latin typeface="Consolas" panose="020B0609020204030204" pitchFamily="49" charset="0"/>
              </a:rPr>
              <a:t>ON </a:t>
            </a:r>
            <a:r>
              <a:rPr lang="en-US" b="0" i="1" dirty="0">
                <a:effectLst/>
                <a:latin typeface="Consolas" panose="020B0609020204030204" pitchFamily="49" charset="0"/>
              </a:rPr>
              <a:t>table1.column_name </a:t>
            </a:r>
            <a:r>
              <a:rPr lang="en-US" b="0" i="0" dirty="0">
                <a:effectLst/>
                <a:latin typeface="Consolas" panose="020B0609020204030204" pitchFamily="49" charset="0"/>
              </a:rPr>
              <a:t>=</a:t>
            </a:r>
            <a:r>
              <a:rPr lang="en-US" b="0" i="1" dirty="0">
                <a:effectLst/>
                <a:latin typeface="Consolas" panose="020B0609020204030204" pitchFamily="49" charset="0"/>
              </a:rPr>
              <a:t> table2.column_name</a:t>
            </a:r>
            <a:r>
              <a:rPr lang="en-US" b="0" i="0" dirty="0">
                <a:effectLst/>
                <a:latin typeface="Consolas" panose="020B0609020204030204" pitchFamily="49" charset="0"/>
              </a:rPr>
              <a:t>;</a:t>
            </a:r>
            <a:endParaRPr lang="en-US" dirty="0"/>
          </a:p>
        </p:txBody>
      </p:sp>
      <p:pic>
        <p:nvPicPr>
          <p:cNvPr id="7" name="Picture 6">
            <a:extLst>
              <a:ext uri="{FF2B5EF4-FFF2-40B4-BE49-F238E27FC236}">
                <a16:creationId xmlns:a16="http://schemas.microsoft.com/office/drawing/2014/main" id="{C295BD91-9559-03E0-6446-24917A8E77B0}"/>
              </a:ext>
            </a:extLst>
          </p:cNvPr>
          <p:cNvPicPr>
            <a:picLocks noChangeAspect="1"/>
          </p:cNvPicPr>
          <p:nvPr/>
        </p:nvPicPr>
        <p:blipFill>
          <a:blip r:embed="rId2"/>
          <a:stretch>
            <a:fillRect/>
          </a:stretch>
        </p:blipFill>
        <p:spPr>
          <a:xfrm>
            <a:off x="4193652" y="1365955"/>
            <a:ext cx="3034748" cy="1430254"/>
          </a:xfrm>
          <a:prstGeom prst="rect">
            <a:avLst/>
          </a:prstGeom>
        </p:spPr>
      </p:pic>
    </p:spTree>
    <p:extLst>
      <p:ext uri="{BB962C8B-B14F-4D97-AF65-F5344CB8AC3E}">
        <p14:creationId xmlns:p14="http://schemas.microsoft.com/office/powerpoint/2010/main" val="23975974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E393C-B7C0-B633-F553-52A75DB7C867}"/>
              </a:ext>
            </a:extLst>
          </p:cNvPr>
          <p:cNvSpPr>
            <a:spLocks noGrp="1"/>
          </p:cNvSpPr>
          <p:nvPr>
            <p:ph type="title"/>
          </p:nvPr>
        </p:nvSpPr>
        <p:spPr>
          <a:xfrm>
            <a:off x="3806953" y="6858000"/>
            <a:ext cx="9404723" cy="1400530"/>
          </a:xfrm>
        </p:spPr>
        <p:txBody>
          <a:bodyPr/>
          <a:lstStyle/>
          <a:p>
            <a:endParaRPr lang="en-US"/>
          </a:p>
        </p:txBody>
      </p:sp>
      <p:pic>
        <p:nvPicPr>
          <p:cNvPr id="5" name="Content Placeholder 4">
            <a:extLst>
              <a:ext uri="{FF2B5EF4-FFF2-40B4-BE49-F238E27FC236}">
                <a16:creationId xmlns:a16="http://schemas.microsoft.com/office/drawing/2014/main" id="{D76C5F55-F56E-901B-6B84-3D90B1A2D242}"/>
              </a:ext>
            </a:extLst>
          </p:cNvPr>
          <p:cNvPicPr>
            <a:picLocks noGrp="1" noChangeAspect="1"/>
          </p:cNvPicPr>
          <p:nvPr>
            <p:ph idx="1"/>
          </p:nvPr>
        </p:nvPicPr>
        <p:blipFill>
          <a:blip r:embed="rId2"/>
          <a:stretch>
            <a:fillRect/>
          </a:stretch>
        </p:blipFill>
        <p:spPr>
          <a:xfrm>
            <a:off x="368754" y="1533599"/>
            <a:ext cx="4971872" cy="1571844"/>
          </a:xfrm>
        </p:spPr>
      </p:pic>
      <p:pic>
        <p:nvPicPr>
          <p:cNvPr id="7" name="Picture 6">
            <a:extLst>
              <a:ext uri="{FF2B5EF4-FFF2-40B4-BE49-F238E27FC236}">
                <a16:creationId xmlns:a16="http://schemas.microsoft.com/office/drawing/2014/main" id="{D4CAB216-2C8A-DA5A-2ABD-485097A88444}"/>
              </a:ext>
            </a:extLst>
          </p:cNvPr>
          <p:cNvPicPr>
            <a:picLocks noChangeAspect="1"/>
          </p:cNvPicPr>
          <p:nvPr/>
        </p:nvPicPr>
        <p:blipFill>
          <a:blip r:embed="rId3"/>
          <a:stretch>
            <a:fillRect/>
          </a:stretch>
        </p:blipFill>
        <p:spPr>
          <a:xfrm>
            <a:off x="6096000" y="1546885"/>
            <a:ext cx="5607312" cy="1571844"/>
          </a:xfrm>
          <a:prstGeom prst="rect">
            <a:avLst/>
          </a:prstGeom>
        </p:spPr>
      </p:pic>
      <p:sp>
        <p:nvSpPr>
          <p:cNvPr id="8" name="Rectangle 7">
            <a:extLst>
              <a:ext uri="{FF2B5EF4-FFF2-40B4-BE49-F238E27FC236}">
                <a16:creationId xmlns:a16="http://schemas.microsoft.com/office/drawing/2014/main" id="{68CC3EFA-A339-7FE6-EA59-C54C5B207C6F}"/>
              </a:ext>
            </a:extLst>
          </p:cNvPr>
          <p:cNvSpPr/>
          <p:nvPr/>
        </p:nvSpPr>
        <p:spPr>
          <a:xfrm>
            <a:off x="1390204" y="732591"/>
            <a:ext cx="2414444" cy="461665"/>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2400" dirty="0">
                <a:ln/>
              </a:rPr>
              <a:t>Orders</a:t>
            </a:r>
          </a:p>
        </p:txBody>
      </p:sp>
      <p:sp>
        <p:nvSpPr>
          <p:cNvPr id="9" name="Rectangle 8">
            <a:extLst>
              <a:ext uri="{FF2B5EF4-FFF2-40B4-BE49-F238E27FC236}">
                <a16:creationId xmlns:a16="http://schemas.microsoft.com/office/drawing/2014/main" id="{ABBFEDE1-C94F-803F-5AFA-5F1526DFF643}"/>
              </a:ext>
            </a:extLst>
          </p:cNvPr>
          <p:cNvSpPr/>
          <p:nvPr/>
        </p:nvSpPr>
        <p:spPr>
          <a:xfrm>
            <a:off x="7692434" y="736312"/>
            <a:ext cx="2414444" cy="461665"/>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2400" dirty="0">
                <a:ln/>
              </a:rPr>
              <a:t>Customers</a:t>
            </a:r>
          </a:p>
        </p:txBody>
      </p:sp>
      <p:sp>
        <p:nvSpPr>
          <p:cNvPr id="11" name="TextBox 10">
            <a:extLst>
              <a:ext uri="{FF2B5EF4-FFF2-40B4-BE49-F238E27FC236}">
                <a16:creationId xmlns:a16="http://schemas.microsoft.com/office/drawing/2014/main" id="{8D593201-576C-07FE-53DB-1772CFE72731}"/>
              </a:ext>
            </a:extLst>
          </p:cNvPr>
          <p:cNvSpPr txBox="1"/>
          <p:nvPr/>
        </p:nvSpPr>
        <p:spPr>
          <a:xfrm>
            <a:off x="2854690" y="3639986"/>
            <a:ext cx="6520068" cy="1200329"/>
          </a:xfrm>
          <a:prstGeom prst="rect">
            <a:avLst/>
          </a:prstGeom>
          <a:noFill/>
        </p:spPr>
        <p:txBody>
          <a:bodyPr wrap="square">
            <a:spAutoFit/>
          </a:bodyPr>
          <a:lstStyle/>
          <a:p>
            <a:r>
              <a:rPr lang="en-US" b="0" i="0" dirty="0">
                <a:effectLst/>
                <a:latin typeface="Consolas" panose="020B0609020204030204" pitchFamily="49" charset="0"/>
              </a:rPr>
              <a:t>SELECT </a:t>
            </a:r>
            <a:r>
              <a:rPr lang="en-US" b="0" i="0" dirty="0" err="1">
                <a:effectLst/>
                <a:latin typeface="Consolas" panose="020B0609020204030204" pitchFamily="49" charset="0"/>
              </a:rPr>
              <a:t>Orders.OrderID</a:t>
            </a:r>
            <a:r>
              <a:rPr lang="en-US" b="0" i="0" dirty="0">
                <a:effectLst/>
                <a:latin typeface="Consolas" panose="020B0609020204030204" pitchFamily="49" charset="0"/>
              </a:rPr>
              <a:t>, </a:t>
            </a:r>
            <a:r>
              <a:rPr lang="en-US" b="0" i="0" dirty="0" err="1">
                <a:effectLst/>
                <a:latin typeface="Consolas" panose="020B0609020204030204" pitchFamily="49" charset="0"/>
              </a:rPr>
              <a:t>Customers.CustomerName</a:t>
            </a:r>
            <a:br>
              <a:rPr lang="en-US" dirty="0"/>
            </a:br>
            <a:r>
              <a:rPr lang="en-US" b="0" i="0" dirty="0">
                <a:effectLst/>
                <a:latin typeface="Consolas" panose="020B0609020204030204" pitchFamily="49" charset="0"/>
              </a:rPr>
              <a:t>FROM Orders</a:t>
            </a:r>
            <a:br>
              <a:rPr lang="en-US" dirty="0"/>
            </a:br>
            <a:r>
              <a:rPr lang="en-US" b="0" i="0" dirty="0">
                <a:effectLst/>
                <a:latin typeface="Consolas" panose="020B0609020204030204" pitchFamily="49" charset="0"/>
              </a:rPr>
              <a:t>INNER JOIN Customers ON </a:t>
            </a:r>
            <a:r>
              <a:rPr lang="en-US" b="0" i="0" dirty="0" err="1">
                <a:effectLst/>
                <a:latin typeface="Consolas" panose="020B0609020204030204" pitchFamily="49" charset="0"/>
              </a:rPr>
              <a:t>Orders.CustomerID</a:t>
            </a:r>
            <a:r>
              <a:rPr lang="en-US" b="0" i="0" dirty="0">
                <a:effectLst/>
                <a:latin typeface="Consolas" panose="020B0609020204030204" pitchFamily="49" charset="0"/>
              </a:rPr>
              <a:t> = </a:t>
            </a:r>
            <a:r>
              <a:rPr lang="en-US" b="0" i="0" dirty="0" err="1">
                <a:effectLst/>
                <a:latin typeface="Consolas" panose="020B0609020204030204" pitchFamily="49" charset="0"/>
              </a:rPr>
              <a:t>Customers.CustomerID</a:t>
            </a:r>
            <a:r>
              <a:rPr lang="en-US" b="0" i="0" dirty="0">
                <a:effectLst/>
                <a:latin typeface="Consolas" panose="020B0609020204030204" pitchFamily="49" charset="0"/>
              </a:rPr>
              <a:t>;</a:t>
            </a:r>
            <a:endParaRPr lang="en-US" dirty="0"/>
          </a:p>
        </p:txBody>
      </p:sp>
      <p:pic>
        <p:nvPicPr>
          <p:cNvPr id="13" name="Picture 12">
            <a:extLst>
              <a:ext uri="{FF2B5EF4-FFF2-40B4-BE49-F238E27FC236}">
                <a16:creationId xmlns:a16="http://schemas.microsoft.com/office/drawing/2014/main" id="{781CC3FE-64E0-1A62-6E61-018724AF1661}"/>
              </a:ext>
            </a:extLst>
          </p:cNvPr>
          <p:cNvPicPr>
            <a:picLocks noChangeAspect="1"/>
          </p:cNvPicPr>
          <p:nvPr/>
        </p:nvPicPr>
        <p:blipFill>
          <a:blip r:embed="rId4"/>
          <a:stretch>
            <a:fillRect/>
          </a:stretch>
        </p:blipFill>
        <p:spPr>
          <a:xfrm>
            <a:off x="2993569" y="5334285"/>
            <a:ext cx="5515745" cy="1095528"/>
          </a:xfrm>
          <a:prstGeom prst="rect">
            <a:avLst/>
          </a:prstGeom>
        </p:spPr>
      </p:pic>
      <p:sp>
        <p:nvSpPr>
          <p:cNvPr id="14" name="Rectangle 13">
            <a:extLst>
              <a:ext uri="{FF2B5EF4-FFF2-40B4-BE49-F238E27FC236}">
                <a16:creationId xmlns:a16="http://schemas.microsoft.com/office/drawing/2014/main" id="{F3F971F4-D2DE-C65F-6BA5-93C2A8E503B1}"/>
              </a:ext>
            </a:extLst>
          </p:cNvPr>
          <p:cNvSpPr/>
          <p:nvPr/>
        </p:nvSpPr>
        <p:spPr>
          <a:xfrm>
            <a:off x="182982" y="5651216"/>
            <a:ext cx="2414444" cy="461665"/>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2400" dirty="0">
                <a:ln/>
              </a:rPr>
              <a:t>Result =</a:t>
            </a:r>
          </a:p>
        </p:txBody>
      </p:sp>
    </p:spTree>
    <p:extLst>
      <p:ext uri="{BB962C8B-B14F-4D97-AF65-F5344CB8AC3E}">
        <p14:creationId xmlns:p14="http://schemas.microsoft.com/office/powerpoint/2010/main" val="28633888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75B55B-EB92-B70B-27E5-9086B4AFEF9B}"/>
              </a:ext>
            </a:extLst>
          </p:cNvPr>
          <p:cNvSpPr>
            <a:spLocks noGrp="1"/>
          </p:cNvSpPr>
          <p:nvPr>
            <p:ph type="title"/>
          </p:nvPr>
        </p:nvSpPr>
        <p:spPr>
          <a:xfrm>
            <a:off x="1103312" y="452717"/>
            <a:ext cx="6046237" cy="607456"/>
          </a:xfrm>
        </p:spPr>
        <p:txBody>
          <a:bodyPr/>
          <a:lstStyle/>
          <a:p>
            <a:r>
              <a:rPr lang="en-US" sz="2800" b="1" dirty="0"/>
              <a:t>Left JOIN</a:t>
            </a:r>
          </a:p>
        </p:txBody>
      </p:sp>
      <p:sp>
        <p:nvSpPr>
          <p:cNvPr id="3" name="Content Placeholder 2">
            <a:extLst>
              <a:ext uri="{FF2B5EF4-FFF2-40B4-BE49-F238E27FC236}">
                <a16:creationId xmlns:a16="http://schemas.microsoft.com/office/drawing/2014/main" id="{CEAD24F1-B6D5-9313-6C92-128B2670445A}"/>
              </a:ext>
            </a:extLst>
          </p:cNvPr>
          <p:cNvSpPr>
            <a:spLocks noGrp="1"/>
          </p:cNvSpPr>
          <p:nvPr>
            <p:ph idx="1"/>
          </p:nvPr>
        </p:nvSpPr>
        <p:spPr>
          <a:xfrm>
            <a:off x="1237756" y="3350649"/>
            <a:ext cx="10371148" cy="4195481"/>
          </a:xfrm>
        </p:spPr>
        <p:txBody>
          <a:bodyPr/>
          <a:lstStyle/>
          <a:p>
            <a:r>
              <a:rPr lang="en-US" dirty="0"/>
              <a:t>It returns all records from the left table i.e., table1 and the matching records from the right table i.e., table2. The result is 0 records from the right side, if there is no match.</a:t>
            </a:r>
          </a:p>
          <a:p>
            <a:pPr marL="0" indent="0">
              <a:buNone/>
            </a:pPr>
            <a:endParaRPr lang="en-US" dirty="0"/>
          </a:p>
          <a:p>
            <a:r>
              <a:rPr lang="en-US" dirty="0"/>
              <a:t>SYNTAX</a:t>
            </a:r>
          </a:p>
          <a:p>
            <a:pPr marL="457200" lvl="1" indent="0">
              <a:buNone/>
            </a:pPr>
            <a:r>
              <a:rPr lang="en-US" dirty="0"/>
              <a:t>SELECT columns FROM table1</a:t>
            </a:r>
          </a:p>
          <a:p>
            <a:pPr marL="457200" lvl="1" indent="0">
              <a:buNone/>
            </a:pPr>
            <a:r>
              <a:rPr lang="en-US" dirty="0"/>
              <a:t>LEFT JOIN table2 ON </a:t>
            </a:r>
          </a:p>
          <a:p>
            <a:pPr marL="457200" lvl="1" indent="0">
              <a:buNone/>
            </a:pPr>
            <a:r>
              <a:rPr lang="en-US" dirty="0"/>
              <a:t>table1.column_name = table2.column_name;</a:t>
            </a:r>
          </a:p>
        </p:txBody>
      </p:sp>
      <p:pic>
        <p:nvPicPr>
          <p:cNvPr id="5" name="Picture 4">
            <a:extLst>
              <a:ext uri="{FF2B5EF4-FFF2-40B4-BE49-F238E27FC236}">
                <a16:creationId xmlns:a16="http://schemas.microsoft.com/office/drawing/2014/main" id="{8356E5FA-545D-FDFD-A13A-C2CF6A792F9D}"/>
              </a:ext>
            </a:extLst>
          </p:cNvPr>
          <p:cNvPicPr>
            <a:picLocks noChangeAspect="1"/>
          </p:cNvPicPr>
          <p:nvPr/>
        </p:nvPicPr>
        <p:blipFill>
          <a:blip r:embed="rId2"/>
          <a:stretch>
            <a:fillRect/>
          </a:stretch>
        </p:blipFill>
        <p:spPr>
          <a:xfrm>
            <a:off x="4008121" y="1256266"/>
            <a:ext cx="3405809" cy="1606204"/>
          </a:xfrm>
          <a:prstGeom prst="rect">
            <a:avLst/>
          </a:prstGeom>
        </p:spPr>
      </p:pic>
    </p:spTree>
    <p:extLst>
      <p:ext uri="{BB962C8B-B14F-4D97-AF65-F5344CB8AC3E}">
        <p14:creationId xmlns:p14="http://schemas.microsoft.com/office/powerpoint/2010/main" val="34887742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E393C-B7C0-B633-F553-52A75DB7C867}"/>
              </a:ext>
            </a:extLst>
          </p:cNvPr>
          <p:cNvSpPr>
            <a:spLocks noGrp="1"/>
          </p:cNvSpPr>
          <p:nvPr>
            <p:ph type="title"/>
          </p:nvPr>
        </p:nvSpPr>
        <p:spPr>
          <a:xfrm>
            <a:off x="3806953" y="6858000"/>
            <a:ext cx="9404723" cy="1400530"/>
          </a:xfrm>
        </p:spPr>
        <p:txBody>
          <a:bodyPr/>
          <a:lstStyle/>
          <a:p>
            <a:endParaRPr lang="en-US"/>
          </a:p>
        </p:txBody>
      </p:sp>
      <p:pic>
        <p:nvPicPr>
          <p:cNvPr id="5" name="Content Placeholder 4">
            <a:extLst>
              <a:ext uri="{FF2B5EF4-FFF2-40B4-BE49-F238E27FC236}">
                <a16:creationId xmlns:a16="http://schemas.microsoft.com/office/drawing/2014/main" id="{D76C5F55-F56E-901B-6B84-3D90B1A2D242}"/>
              </a:ext>
            </a:extLst>
          </p:cNvPr>
          <p:cNvPicPr>
            <a:picLocks noGrp="1" noChangeAspect="1"/>
          </p:cNvPicPr>
          <p:nvPr>
            <p:ph idx="1"/>
          </p:nvPr>
        </p:nvPicPr>
        <p:blipFill>
          <a:blip r:embed="rId2"/>
          <a:stretch>
            <a:fillRect/>
          </a:stretch>
        </p:blipFill>
        <p:spPr>
          <a:xfrm>
            <a:off x="6769554" y="1352826"/>
            <a:ext cx="4971872" cy="1571844"/>
          </a:xfrm>
        </p:spPr>
      </p:pic>
      <p:pic>
        <p:nvPicPr>
          <p:cNvPr id="7" name="Picture 6">
            <a:extLst>
              <a:ext uri="{FF2B5EF4-FFF2-40B4-BE49-F238E27FC236}">
                <a16:creationId xmlns:a16="http://schemas.microsoft.com/office/drawing/2014/main" id="{D4CAB216-2C8A-DA5A-2ABD-485097A88444}"/>
              </a:ext>
            </a:extLst>
          </p:cNvPr>
          <p:cNvPicPr>
            <a:picLocks noChangeAspect="1"/>
          </p:cNvPicPr>
          <p:nvPr/>
        </p:nvPicPr>
        <p:blipFill>
          <a:blip r:embed="rId3"/>
          <a:stretch>
            <a:fillRect/>
          </a:stretch>
        </p:blipFill>
        <p:spPr>
          <a:xfrm>
            <a:off x="315504" y="1352826"/>
            <a:ext cx="5607312" cy="1571844"/>
          </a:xfrm>
          <a:prstGeom prst="rect">
            <a:avLst/>
          </a:prstGeom>
        </p:spPr>
      </p:pic>
      <p:sp>
        <p:nvSpPr>
          <p:cNvPr id="8" name="Rectangle 7">
            <a:extLst>
              <a:ext uri="{FF2B5EF4-FFF2-40B4-BE49-F238E27FC236}">
                <a16:creationId xmlns:a16="http://schemas.microsoft.com/office/drawing/2014/main" id="{68CC3EFA-A339-7FE6-EA59-C54C5B207C6F}"/>
              </a:ext>
            </a:extLst>
          </p:cNvPr>
          <p:cNvSpPr/>
          <p:nvPr/>
        </p:nvSpPr>
        <p:spPr>
          <a:xfrm>
            <a:off x="8048268" y="672772"/>
            <a:ext cx="2414444" cy="461665"/>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2400" dirty="0">
                <a:ln/>
              </a:rPr>
              <a:t>Orders</a:t>
            </a:r>
          </a:p>
        </p:txBody>
      </p:sp>
      <p:sp>
        <p:nvSpPr>
          <p:cNvPr id="9" name="Rectangle 8">
            <a:extLst>
              <a:ext uri="{FF2B5EF4-FFF2-40B4-BE49-F238E27FC236}">
                <a16:creationId xmlns:a16="http://schemas.microsoft.com/office/drawing/2014/main" id="{ABBFEDE1-C94F-803F-5AFA-5F1526DFF643}"/>
              </a:ext>
            </a:extLst>
          </p:cNvPr>
          <p:cNvSpPr/>
          <p:nvPr/>
        </p:nvSpPr>
        <p:spPr>
          <a:xfrm>
            <a:off x="1628744" y="676812"/>
            <a:ext cx="2414444" cy="461665"/>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2400" dirty="0">
                <a:ln/>
              </a:rPr>
              <a:t>Customers</a:t>
            </a:r>
          </a:p>
        </p:txBody>
      </p:sp>
      <p:sp>
        <p:nvSpPr>
          <p:cNvPr id="11" name="TextBox 10">
            <a:extLst>
              <a:ext uri="{FF2B5EF4-FFF2-40B4-BE49-F238E27FC236}">
                <a16:creationId xmlns:a16="http://schemas.microsoft.com/office/drawing/2014/main" id="{8D593201-576C-07FE-53DB-1772CFE72731}"/>
              </a:ext>
            </a:extLst>
          </p:cNvPr>
          <p:cNvSpPr txBox="1"/>
          <p:nvPr/>
        </p:nvSpPr>
        <p:spPr>
          <a:xfrm>
            <a:off x="2835966" y="3369193"/>
            <a:ext cx="6520068" cy="1477328"/>
          </a:xfrm>
          <a:prstGeom prst="rect">
            <a:avLst/>
          </a:prstGeom>
          <a:noFill/>
        </p:spPr>
        <p:txBody>
          <a:bodyPr wrap="square">
            <a:spAutoFit/>
          </a:bodyPr>
          <a:lstStyle/>
          <a:p>
            <a:r>
              <a:rPr lang="en-US" b="0" i="0" dirty="0">
                <a:effectLst/>
                <a:latin typeface="Consolas" panose="020B0609020204030204" pitchFamily="49" charset="0"/>
              </a:rPr>
              <a:t>SELECT </a:t>
            </a:r>
            <a:r>
              <a:rPr lang="en-US" b="0" i="0" dirty="0" err="1">
                <a:effectLst/>
                <a:latin typeface="Consolas" panose="020B0609020204030204" pitchFamily="49" charset="0"/>
              </a:rPr>
              <a:t>Customers.CustomerName</a:t>
            </a:r>
            <a:r>
              <a:rPr lang="en-US" b="0" i="0" dirty="0">
                <a:effectLst/>
                <a:latin typeface="Consolas" panose="020B0609020204030204" pitchFamily="49" charset="0"/>
              </a:rPr>
              <a:t>, </a:t>
            </a:r>
            <a:r>
              <a:rPr lang="en-US" b="0" i="0" dirty="0" err="1">
                <a:effectLst/>
                <a:latin typeface="Consolas" panose="020B0609020204030204" pitchFamily="49" charset="0"/>
              </a:rPr>
              <a:t>Orders.OrderID</a:t>
            </a:r>
            <a:br>
              <a:rPr lang="en-US" dirty="0"/>
            </a:br>
            <a:r>
              <a:rPr lang="en-US" b="0" i="0" dirty="0">
                <a:effectLst/>
                <a:latin typeface="Consolas" panose="020B0609020204030204" pitchFamily="49" charset="0"/>
              </a:rPr>
              <a:t>FROM Customers</a:t>
            </a:r>
            <a:br>
              <a:rPr lang="en-US" dirty="0"/>
            </a:br>
            <a:r>
              <a:rPr lang="en-US" b="0" i="0" dirty="0">
                <a:effectLst/>
                <a:latin typeface="Consolas" panose="020B0609020204030204" pitchFamily="49" charset="0"/>
              </a:rPr>
              <a:t>LEFT JOIN Orders ON </a:t>
            </a:r>
            <a:r>
              <a:rPr lang="en-US" b="0" i="0" dirty="0" err="1">
                <a:effectLst/>
                <a:latin typeface="Consolas" panose="020B0609020204030204" pitchFamily="49" charset="0"/>
              </a:rPr>
              <a:t>Customers.CustomerID</a:t>
            </a:r>
            <a:r>
              <a:rPr lang="en-US" b="0" i="0" dirty="0">
                <a:effectLst/>
                <a:latin typeface="Consolas" panose="020B0609020204030204" pitchFamily="49" charset="0"/>
              </a:rPr>
              <a:t> = </a:t>
            </a:r>
            <a:r>
              <a:rPr lang="en-US" b="0" i="0" dirty="0" err="1">
                <a:effectLst/>
                <a:latin typeface="Consolas" panose="020B0609020204030204" pitchFamily="49" charset="0"/>
              </a:rPr>
              <a:t>Orders.CustomerID</a:t>
            </a:r>
            <a:br>
              <a:rPr lang="en-US" dirty="0"/>
            </a:br>
            <a:r>
              <a:rPr lang="en-US" b="0" i="0" dirty="0">
                <a:effectLst/>
                <a:latin typeface="Consolas" panose="020B0609020204030204" pitchFamily="49" charset="0"/>
              </a:rPr>
              <a:t>ORDER BY </a:t>
            </a:r>
            <a:r>
              <a:rPr lang="en-US" b="0" i="0" dirty="0" err="1">
                <a:effectLst/>
                <a:latin typeface="Consolas" panose="020B0609020204030204" pitchFamily="49" charset="0"/>
              </a:rPr>
              <a:t>Customers.CustomerName</a:t>
            </a:r>
            <a:r>
              <a:rPr lang="en-US" b="0" i="0" dirty="0">
                <a:effectLst/>
                <a:latin typeface="Consolas" panose="020B0609020204030204" pitchFamily="49" charset="0"/>
              </a:rPr>
              <a:t>;</a:t>
            </a:r>
            <a:endParaRPr lang="en-US" dirty="0"/>
          </a:p>
        </p:txBody>
      </p:sp>
      <p:sp>
        <p:nvSpPr>
          <p:cNvPr id="14" name="Rectangle 13">
            <a:extLst>
              <a:ext uri="{FF2B5EF4-FFF2-40B4-BE49-F238E27FC236}">
                <a16:creationId xmlns:a16="http://schemas.microsoft.com/office/drawing/2014/main" id="{F3F971F4-D2DE-C65F-6BA5-93C2A8E503B1}"/>
              </a:ext>
            </a:extLst>
          </p:cNvPr>
          <p:cNvSpPr/>
          <p:nvPr/>
        </p:nvSpPr>
        <p:spPr>
          <a:xfrm>
            <a:off x="182982" y="5651216"/>
            <a:ext cx="2414444" cy="461665"/>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2400" dirty="0">
                <a:ln/>
              </a:rPr>
              <a:t>Result =</a:t>
            </a:r>
          </a:p>
        </p:txBody>
      </p:sp>
      <p:pic>
        <p:nvPicPr>
          <p:cNvPr id="4" name="Picture 3">
            <a:extLst>
              <a:ext uri="{FF2B5EF4-FFF2-40B4-BE49-F238E27FC236}">
                <a16:creationId xmlns:a16="http://schemas.microsoft.com/office/drawing/2014/main" id="{1B4D788E-2E89-5668-FCFB-1FBD0520579E}"/>
              </a:ext>
            </a:extLst>
          </p:cNvPr>
          <p:cNvPicPr>
            <a:picLocks noChangeAspect="1"/>
          </p:cNvPicPr>
          <p:nvPr/>
        </p:nvPicPr>
        <p:blipFill>
          <a:blip r:embed="rId4"/>
          <a:stretch>
            <a:fillRect/>
          </a:stretch>
        </p:blipFill>
        <p:spPr>
          <a:xfrm>
            <a:off x="2428180" y="5283582"/>
            <a:ext cx="6081134" cy="1393225"/>
          </a:xfrm>
          <a:prstGeom prst="rect">
            <a:avLst/>
          </a:prstGeom>
        </p:spPr>
      </p:pic>
    </p:spTree>
    <p:extLst>
      <p:ext uri="{BB962C8B-B14F-4D97-AF65-F5344CB8AC3E}">
        <p14:creationId xmlns:p14="http://schemas.microsoft.com/office/powerpoint/2010/main" val="12945504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C3E7EE-CDD7-7525-3AF4-C3AC3A4B1028}"/>
              </a:ext>
            </a:extLst>
          </p:cNvPr>
          <p:cNvSpPr>
            <a:spLocks noGrp="1"/>
          </p:cNvSpPr>
          <p:nvPr>
            <p:ph type="title"/>
          </p:nvPr>
        </p:nvSpPr>
        <p:spPr/>
        <p:txBody>
          <a:bodyPr/>
          <a:lstStyle/>
          <a:p>
            <a:r>
              <a:rPr lang="en-US" dirty="0"/>
              <a:t>Advantages of using DBMS</a:t>
            </a:r>
          </a:p>
        </p:txBody>
      </p:sp>
      <p:sp>
        <p:nvSpPr>
          <p:cNvPr id="3" name="Content Placeholder 2">
            <a:extLst>
              <a:ext uri="{FF2B5EF4-FFF2-40B4-BE49-F238E27FC236}">
                <a16:creationId xmlns:a16="http://schemas.microsoft.com/office/drawing/2014/main" id="{8FACB43C-480F-DE8A-B397-31CEB9A582AA}"/>
              </a:ext>
            </a:extLst>
          </p:cNvPr>
          <p:cNvSpPr>
            <a:spLocks noGrp="1"/>
          </p:cNvSpPr>
          <p:nvPr>
            <p:ph idx="1"/>
          </p:nvPr>
        </p:nvSpPr>
        <p:spPr/>
        <p:txBody>
          <a:bodyPr/>
          <a:lstStyle/>
          <a:p>
            <a:r>
              <a:rPr lang="en-US" b="1" i="0" dirty="0">
                <a:effectLst/>
                <a:latin typeface="Nunito" panose="020F0502020204030204" pitchFamily="2" charset="0"/>
              </a:rPr>
              <a:t>Faster data Access</a:t>
            </a:r>
            <a:endParaRPr lang="en-US" b="1" dirty="0">
              <a:latin typeface="Nunito" panose="020F0502020204030204" pitchFamily="2" charset="0"/>
            </a:endParaRPr>
          </a:p>
          <a:p>
            <a:r>
              <a:rPr lang="en-US" b="1" i="0" dirty="0">
                <a:effectLst/>
                <a:latin typeface="Nunito" pitchFamily="2" charset="0"/>
              </a:rPr>
              <a:t>Better decision making</a:t>
            </a:r>
          </a:p>
          <a:p>
            <a:r>
              <a:rPr lang="en-US" b="1" i="0" dirty="0">
                <a:effectLst/>
                <a:latin typeface="Nunito" pitchFamily="2" charset="0"/>
              </a:rPr>
              <a:t>Increased end-user productivity</a:t>
            </a:r>
            <a:endParaRPr lang="en-US" b="1" dirty="0">
              <a:latin typeface="Nunito" pitchFamily="2" charset="0"/>
            </a:endParaRPr>
          </a:p>
          <a:p>
            <a:r>
              <a:rPr lang="en-US" b="1" dirty="0">
                <a:latin typeface="Nunito" pitchFamily="2" charset="0"/>
              </a:rPr>
              <a:t>Easy to use</a:t>
            </a:r>
          </a:p>
          <a:p>
            <a:r>
              <a:rPr lang="en-US" b="1" i="0" dirty="0">
                <a:effectLst/>
                <a:latin typeface="Nunito" pitchFamily="2" charset="0"/>
              </a:rPr>
              <a:t>Scalability and flexibility</a:t>
            </a:r>
          </a:p>
          <a:p>
            <a:r>
              <a:rPr lang="en-US" b="1" i="0" dirty="0">
                <a:effectLst/>
                <a:latin typeface="Nunito" pitchFamily="2" charset="0"/>
              </a:rPr>
              <a:t>Efficient data access and retrieval</a:t>
            </a:r>
          </a:p>
          <a:p>
            <a:r>
              <a:rPr lang="en-US" b="1" i="0" dirty="0">
                <a:effectLst/>
                <a:latin typeface="Nunito" pitchFamily="2" charset="0"/>
              </a:rPr>
              <a:t>Improved productivity</a:t>
            </a:r>
            <a:endParaRPr lang="en-US" b="1" dirty="0">
              <a:latin typeface="Nunito" pitchFamily="2" charset="0"/>
            </a:endParaRPr>
          </a:p>
        </p:txBody>
      </p:sp>
    </p:spTree>
    <p:extLst>
      <p:ext uri="{BB962C8B-B14F-4D97-AF65-F5344CB8AC3E}">
        <p14:creationId xmlns:p14="http://schemas.microsoft.com/office/powerpoint/2010/main" val="2499497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75B55B-EB92-B70B-27E5-9086B4AFEF9B}"/>
              </a:ext>
            </a:extLst>
          </p:cNvPr>
          <p:cNvSpPr>
            <a:spLocks noGrp="1"/>
          </p:cNvSpPr>
          <p:nvPr>
            <p:ph type="title"/>
          </p:nvPr>
        </p:nvSpPr>
        <p:spPr>
          <a:xfrm>
            <a:off x="1103312" y="452717"/>
            <a:ext cx="6046237" cy="607456"/>
          </a:xfrm>
        </p:spPr>
        <p:txBody>
          <a:bodyPr/>
          <a:lstStyle/>
          <a:p>
            <a:r>
              <a:rPr lang="en-US" sz="2800" b="1" dirty="0"/>
              <a:t>Right JOIN</a:t>
            </a:r>
          </a:p>
        </p:txBody>
      </p:sp>
      <p:sp>
        <p:nvSpPr>
          <p:cNvPr id="3" name="Content Placeholder 2">
            <a:extLst>
              <a:ext uri="{FF2B5EF4-FFF2-40B4-BE49-F238E27FC236}">
                <a16:creationId xmlns:a16="http://schemas.microsoft.com/office/drawing/2014/main" id="{CEAD24F1-B6D5-9313-6C92-128B2670445A}"/>
              </a:ext>
            </a:extLst>
          </p:cNvPr>
          <p:cNvSpPr>
            <a:spLocks noGrp="1"/>
          </p:cNvSpPr>
          <p:nvPr>
            <p:ph idx="1"/>
          </p:nvPr>
        </p:nvSpPr>
        <p:spPr>
          <a:xfrm>
            <a:off x="1237756" y="3350649"/>
            <a:ext cx="10371148" cy="4195481"/>
          </a:xfrm>
        </p:spPr>
        <p:txBody>
          <a:bodyPr/>
          <a:lstStyle/>
          <a:p>
            <a:r>
              <a:rPr lang="en-US" dirty="0"/>
              <a:t>It returns all records from the right table i.e., table2 and the matching records from the left table i.e., table1. The result is 0 records from the left side, if there is no match.</a:t>
            </a:r>
          </a:p>
          <a:p>
            <a:pPr marL="0" indent="0">
              <a:buNone/>
            </a:pPr>
            <a:endParaRPr lang="en-US" dirty="0"/>
          </a:p>
          <a:p>
            <a:r>
              <a:rPr lang="en-US" dirty="0"/>
              <a:t>SYNTAX</a:t>
            </a:r>
          </a:p>
          <a:p>
            <a:pPr marL="457200" lvl="1" indent="0">
              <a:buNone/>
            </a:pPr>
            <a:r>
              <a:rPr lang="en-US" b="0" i="0" dirty="0">
                <a:effectLst/>
                <a:latin typeface="Consolas" panose="020B0609020204030204" pitchFamily="49" charset="0"/>
              </a:rPr>
              <a:t>SELECT </a:t>
            </a:r>
            <a:r>
              <a:rPr lang="en-US" b="0" i="1" dirty="0" err="1">
                <a:effectLst/>
                <a:latin typeface="Consolas" panose="020B0609020204030204" pitchFamily="49" charset="0"/>
              </a:rPr>
              <a:t>column_name</a:t>
            </a:r>
            <a:r>
              <a:rPr lang="en-US" b="0" i="1" dirty="0">
                <a:effectLst/>
                <a:latin typeface="Consolas" panose="020B0609020204030204" pitchFamily="49" charset="0"/>
              </a:rPr>
              <a:t>(s)</a:t>
            </a:r>
            <a:br>
              <a:rPr lang="en-US" dirty="0"/>
            </a:br>
            <a:r>
              <a:rPr lang="en-US" b="0" i="0" dirty="0">
                <a:effectLst/>
                <a:latin typeface="Consolas" panose="020B0609020204030204" pitchFamily="49" charset="0"/>
              </a:rPr>
              <a:t>FROM </a:t>
            </a:r>
            <a:r>
              <a:rPr lang="en-US" b="0" i="1" dirty="0">
                <a:effectLst/>
                <a:latin typeface="Consolas" panose="020B0609020204030204" pitchFamily="49" charset="0"/>
              </a:rPr>
              <a:t>table1</a:t>
            </a:r>
            <a:br>
              <a:rPr lang="en-US" dirty="0"/>
            </a:br>
            <a:r>
              <a:rPr lang="en-US" b="0" i="0" dirty="0">
                <a:effectLst/>
                <a:latin typeface="Consolas" panose="020B0609020204030204" pitchFamily="49" charset="0"/>
              </a:rPr>
              <a:t>RIGHT JOIN </a:t>
            </a:r>
            <a:r>
              <a:rPr lang="en-US" b="0" i="1" dirty="0">
                <a:effectLst/>
                <a:latin typeface="Consolas" panose="020B0609020204030204" pitchFamily="49" charset="0"/>
              </a:rPr>
              <a:t>table2</a:t>
            </a:r>
            <a:br>
              <a:rPr lang="en-US" b="0" i="1" dirty="0">
                <a:effectLst/>
                <a:latin typeface="Consolas" panose="020B0609020204030204" pitchFamily="49" charset="0"/>
              </a:rPr>
            </a:br>
            <a:r>
              <a:rPr lang="en-US" b="0" i="0" dirty="0">
                <a:effectLst/>
                <a:latin typeface="Consolas" panose="020B0609020204030204" pitchFamily="49" charset="0"/>
              </a:rPr>
              <a:t>ON </a:t>
            </a:r>
            <a:r>
              <a:rPr lang="en-US" b="0" i="1" dirty="0">
                <a:effectLst/>
                <a:latin typeface="Consolas" panose="020B0609020204030204" pitchFamily="49" charset="0"/>
              </a:rPr>
              <a:t>table1.column_name </a:t>
            </a:r>
            <a:r>
              <a:rPr lang="en-US" b="0" i="0" dirty="0">
                <a:effectLst/>
                <a:latin typeface="Consolas" panose="020B0609020204030204" pitchFamily="49" charset="0"/>
              </a:rPr>
              <a:t>=</a:t>
            </a:r>
            <a:r>
              <a:rPr lang="en-US" b="0" i="1" dirty="0">
                <a:effectLst/>
                <a:latin typeface="Consolas" panose="020B0609020204030204" pitchFamily="49" charset="0"/>
              </a:rPr>
              <a:t> table2.column_name</a:t>
            </a:r>
            <a:r>
              <a:rPr lang="en-US" b="0" i="0" dirty="0">
                <a:effectLst/>
                <a:latin typeface="Consolas" panose="020B0609020204030204" pitchFamily="49" charset="0"/>
              </a:rPr>
              <a:t>;</a:t>
            </a:r>
            <a:endParaRPr lang="en-US" dirty="0"/>
          </a:p>
        </p:txBody>
      </p:sp>
      <p:pic>
        <p:nvPicPr>
          <p:cNvPr id="6" name="Picture 5">
            <a:extLst>
              <a:ext uri="{FF2B5EF4-FFF2-40B4-BE49-F238E27FC236}">
                <a16:creationId xmlns:a16="http://schemas.microsoft.com/office/drawing/2014/main" id="{033536BE-E00F-473F-1FFB-D60B5F306872}"/>
              </a:ext>
            </a:extLst>
          </p:cNvPr>
          <p:cNvPicPr>
            <a:picLocks noChangeAspect="1"/>
          </p:cNvPicPr>
          <p:nvPr/>
        </p:nvPicPr>
        <p:blipFill>
          <a:blip r:embed="rId2"/>
          <a:stretch>
            <a:fillRect/>
          </a:stretch>
        </p:blipFill>
        <p:spPr>
          <a:xfrm>
            <a:off x="4081670" y="1311965"/>
            <a:ext cx="3432311" cy="1630890"/>
          </a:xfrm>
          <a:prstGeom prst="rect">
            <a:avLst/>
          </a:prstGeom>
        </p:spPr>
      </p:pic>
    </p:spTree>
    <p:extLst>
      <p:ext uri="{BB962C8B-B14F-4D97-AF65-F5344CB8AC3E}">
        <p14:creationId xmlns:p14="http://schemas.microsoft.com/office/powerpoint/2010/main" val="9289769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E393C-B7C0-B633-F553-52A75DB7C867}"/>
              </a:ext>
            </a:extLst>
          </p:cNvPr>
          <p:cNvSpPr>
            <a:spLocks noGrp="1"/>
          </p:cNvSpPr>
          <p:nvPr>
            <p:ph type="title"/>
          </p:nvPr>
        </p:nvSpPr>
        <p:spPr>
          <a:xfrm>
            <a:off x="3806953" y="6858000"/>
            <a:ext cx="9404723" cy="1400530"/>
          </a:xfrm>
        </p:spPr>
        <p:txBody>
          <a:bodyPr/>
          <a:lstStyle/>
          <a:p>
            <a:endParaRPr lang="en-US"/>
          </a:p>
        </p:txBody>
      </p:sp>
      <p:pic>
        <p:nvPicPr>
          <p:cNvPr id="5" name="Content Placeholder 4">
            <a:extLst>
              <a:ext uri="{FF2B5EF4-FFF2-40B4-BE49-F238E27FC236}">
                <a16:creationId xmlns:a16="http://schemas.microsoft.com/office/drawing/2014/main" id="{D76C5F55-F56E-901B-6B84-3D90B1A2D242}"/>
              </a:ext>
            </a:extLst>
          </p:cNvPr>
          <p:cNvPicPr>
            <a:picLocks noGrp="1" noChangeAspect="1"/>
          </p:cNvPicPr>
          <p:nvPr>
            <p:ph idx="1"/>
          </p:nvPr>
        </p:nvPicPr>
        <p:blipFill>
          <a:blip r:embed="rId2"/>
          <a:stretch>
            <a:fillRect/>
          </a:stretch>
        </p:blipFill>
        <p:spPr>
          <a:xfrm>
            <a:off x="368754" y="1533599"/>
            <a:ext cx="4971872" cy="1571844"/>
          </a:xfrm>
        </p:spPr>
      </p:pic>
      <p:sp>
        <p:nvSpPr>
          <p:cNvPr id="8" name="Rectangle 7">
            <a:extLst>
              <a:ext uri="{FF2B5EF4-FFF2-40B4-BE49-F238E27FC236}">
                <a16:creationId xmlns:a16="http://schemas.microsoft.com/office/drawing/2014/main" id="{68CC3EFA-A339-7FE6-EA59-C54C5B207C6F}"/>
              </a:ext>
            </a:extLst>
          </p:cNvPr>
          <p:cNvSpPr/>
          <p:nvPr/>
        </p:nvSpPr>
        <p:spPr>
          <a:xfrm>
            <a:off x="1390204" y="732591"/>
            <a:ext cx="2414444" cy="461665"/>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2400" dirty="0">
                <a:ln/>
              </a:rPr>
              <a:t>Orders</a:t>
            </a:r>
          </a:p>
        </p:txBody>
      </p:sp>
      <p:sp>
        <p:nvSpPr>
          <p:cNvPr id="9" name="Rectangle 8">
            <a:extLst>
              <a:ext uri="{FF2B5EF4-FFF2-40B4-BE49-F238E27FC236}">
                <a16:creationId xmlns:a16="http://schemas.microsoft.com/office/drawing/2014/main" id="{ABBFEDE1-C94F-803F-5AFA-5F1526DFF643}"/>
              </a:ext>
            </a:extLst>
          </p:cNvPr>
          <p:cNvSpPr/>
          <p:nvPr/>
        </p:nvSpPr>
        <p:spPr>
          <a:xfrm>
            <a:off x="7692434" y="736312"/>
            <a:ext cx="2414444" cy="461665"/>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2400" dirty="0">
                <a:ln/>
              </a:rPr>
              <a:t>Employees</a:t>
            </a:r>
          </a:p>
        </p:txBody>
      </p:sp>
      <p:sp>
        <p:nvSpPr>
          <p:cNvPr id="11" name="TextBox 10">
            <a:extLst>
              <a:ext uri="{FF2B5EF4-FFF2-40B4-BE49-F238E27FC236}">
                <a16:creationId xmlns:a16="http://schemas.microsoft.com/office/drawing/2014/main" id="{8D593201-576C-07FE-53DB-1772CFE72731}"/>
              </a:ext>
            </a:extLst>
          </p:cNvPr>
          <p:cNvSpPr txBox="1"/>
          <p:nvPr/>
        </p:nvSpPr>
        <p:spPr>
          <a:xfrm>
            <a:off x="1646003" y="3619699"/>
            <a:ext cx="8210876" cy="1200329"/>
          </a:xfrm>
          <a:prstGeom prst="rect">
            <a:avLst/>
          </a:prstGeom>
          <a:noFill/>
        </p:spPr>
        <p:txBody>
          <a:bodyPr wrap="square">
            <a:spAutoFit/>
          </a:bodyPr>
          <a:lstStyle/>
          <a:p>
            <a:r>
              <a:rPr lang="en-US" b="0" i="0" dirty="0">
                <a:effectLst/>
                <a:latin typeface="Consolas" panose="020B0609020204030204" pitchFamily="49" charset="0"/>
              </a:rPr>
              <a:t>SELECT </a:t>
            </a:r>
            <a:r>
              <a:rPr lang="en-US" b="0" i="0" dirty="0" err="1">
                <a:effectLst/>
                <a:latin typeface="Consolas" panose="020B0609020204030204" pitchFamily="49" charset="0"/>
              </a:rPr>
              <a:t>Orders.OrderID</a:t>
            </a:r>
            <a:r>
              <a:rPr lang="en-US" b="0" i="0" dirty="0">
                <a:effectLst/>
                <a:latin typeface="Consolas" panose="020B0609020204030204" pitchFamily="49" charset="0"/>
              </a:rPr>
              <a:t>, </a:t>
            </a:r>
            <a:r>
              <a:rPr lang="en-US" b="0" i="0" dirty="0" err="1">
                <a:effectLst/>
                <a:latin typeface="Consolas" panose="020B0609020204030204" pitchFamily="49" charset="0"/>
              </a:rPr>
              <a:t>Employees.LastName</a:t>
            </a:r>
            <a:r>
              <a:rPr lang="en-US" b="0" i="0" dirty="0">
                <a:effectLst/>
                <a:latin typeface="Consolas" panose="020B0609020204030204" pitchFamily="49" charset="0"/>
              </a:rPr>
              <a:t>, </a:t>
            </a:r>
            <a:r>
              <a:rPr lang="en-US" b="0" i="0" dirty="0" err="1">
                <a:effectLst/>
                <a:latin typeface="Consolas" panose="020B0609020204030204" pitchFamily="49" charset="0"/>
              </a:rPr>
              <a:t>Employees.FirstName</a:t>
            </a:r>
            <a:br>
              <a:rPr lang="en-US" dirty="0"/>
            </a:br>
            <a:r>
              <a:rPr lang="en-US" b="0" i="0" dirty="0">
                <a:effectLst/>
                <a:latin typeface="Consolas" panose="020B0609020204030204" pitchFamily="49" charset="0"/>
              </a:rPr>
              <a:t>FROM Orders</a:t>
            </a:r>
            <a:br>
              <a:rPr lang="en-US" dirty="0"/>
            </a:br>
            <a:r>
              <a:rPr lang="en-US" b="0" i="0" dirty="0">
                <a:effectLst/>
                <a:latin typeface="Consolas" panose="020B0609020204030204" pitchFamily="49" charset="0"/>
              </a:rPr>
              <a:t>RIGHT JOIN Employees ON </a:t>
            </a:r>
            <a:r>
              <a:rPr lang="en-US" b="0" i="0" dirty="0" err="1">
                <a:effectLst/>
                <a:latin typeface="Consolas" panose="020B0609020204030204" pitchFamily="49" charset="0"/>
              </a:rPr>
              <a:t>Orders.EmployeeID</a:t>
            </a:r>
            <a:r>
              <a:rPr lang="en-US" b="0" i="0" dirty="0">
                <a:effectLst/>
                <a:latin typeface="Consolas" panose="020B0609020204030204" pitchFamily="49" charset="0"/>
              </a:rPr>
              <a:t> = </a:t>
            </a:r>
            <a:r>
              <a:rPr lang="en-US" b="0" i="0" dirty="0" err="1">
                <a:effectLst/>
                <a:latin typeface="Consolas" panose="020B0609020204030204" pitchFamily="49" charset="0"/>
              </a:rPr>
              <a:t>Employees.EmployeeID</a:t>
            </a:r>
            <a:br>
              <a:rPr lang="en-US" dirty="0"/>
            </a:br>
            <a:r>
              <a:rPr lang="en-US" b="0" i="0" dirty="0">
                <a:effectLst/>
                <a:latin typeface="Consolas" panose="020B0609020204030204" pitchFamily="49" charset="0"/>
              </a:rPr>
              <a:t>ORDER BY </a:t>
            </a:r>
            <a:r>
              <a:rPr lang="en-US" b="0" i="0" dirty="0" err="1">
                <a:effectLst/>
                <a:latin typeface="Consolas" panose="020B0609020204030204" pitchFamily="49" charset="0"/>
              </a:rPr>
              <a:t>Orders.OrderID</a:t>
            </a:r>
            <a:r>
              <a:rPr lang="en-US" b="0" i="0" dirty="0">
                <a:effectLst/>
                <a:latin typeface="Consolas" panose="020B0609020204030204" pitchFamily="49" charset="0"/>
              </a:rPr>
              <a:t>;</a:t>
            </a:r>
            <a:endParaRPr lang="en-US" dirty="0"/>
          </a:p>
        </p:txBody>
      </p:sp>
      <p:sp>
        <p:nvSpPr>
          <p:cNvPr id="14" name="Rectangle 13">
            <a:extLst>
              <a:ext uri="{FF2B5EF4-FFF2-40B4-BE49-F238E27FC236}">
                <a16:creationId xmlns:a16="http://schemas.microsoft.com/office/drawing/2014/main" id="{F3F971F4-D2DE-C65F-6BA5-93C2A8E503B1}"/>
              </a:ext>
            </a:extLst>
          </p:cNvPr>
          <p:cNvSpPr/>
          <p:nvPr/>
        </p:nvSpPr>
        <p:spPr>
          <a:xfrm>
            <a:off x="182982" y="5651216"/>
            <a:ext cx="2414444" cy="461665"/>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2400" dirty="0">
                <a:ln/>
              </a:rPr>
              <a:t>Result =</a:t>
            </a:r>
          </a:p>
        </p:txBody>
      </p:sp>
      <p:pic>
        <p:nvPicPr>
          <p:cNvPr id="4" name="Picture 3">
            <a:extLst>
              <a:ext uri="{FF2B5EF4-FFF2-40B4-BE49-F238E27FC236}">
                <a16:creationId xmlns:a16="http://schemas.microsoft.com/office/drawing/2014/main" id="{BCFA3023-70E7-1765-D15F-035956D55E6B}"/>
              </a:ext>
            </a:extLst>
          </p:cNvPr>
          <p:cNvPicPr>
            <a:picLocks noChangeAspect="1"/>
          </p:cNvPicPr>
          <p:nvPr/>
        </p:nvPicPr>
        <p:blipFill>
          <a:blip r:embed="rId3"/>
          <a:stretch>
            <a:fillRect/>
          </a:stretch>
        </p:blipFill>
        <p:spPr>
          <a:xfrm>
            <a:off x="6096000" y="1533599"/>
            <a:ext cx="5873020" cy="1571844"/>
          </a:xfrm>
          <a:prstGeom prst="rect">
            <a:avLst/>
          </a:prstGeom>
        </p:spPr>
      </p:pic>
      <p:pic>
        <p:nvPicPr>
          <p:cNvPr id="6" name="Picture 5">
            <a:extLst>
              <a:ext uri="{FF2B5EF4-FFF2-40B4-BE49-F238E27FC236}">
                <a16:creationId xmlns:a16="http://schemas.microsoft.com/office/drawing/2014/main" id="{7B05A91D-CE2E-3229-C1BC-9BBDE650D367}"/>
              </a:ext>
            </a:extLst>
          </p:cNvPr>
          <p:cNvPicPr>
            <a:picLocks noChangeAspect="1"/>
          </p:cNvPicPr>
          <p:nvPr/>
        </p:nvPicPr>
        <p:blipFill>
          <a:blip r:embed="rId4"/>
          <a:stretch>
            <a:fillRect/>
          </a:stretch>
        </p:blipFill>
        <p:spPr>
          <a:xfrm>
            <a:off x="2540658" y="5315231"/>
            <a:ext cx="7316221" cy="1133633"/>
          </a:xfrm>
          <a:prstGeom prst="rect">
            <a:avLst/>
          </a:prstGeom>
        </p:spPr>
      </p:pic>
    </p:spTree>
    <p:extLst>
      <p:ext uri="{BB962C8B-B14F-4D97-AF65-F5344CB8AC3E}">
        <p14:creationId xmlns:p14="http://schemas.microsoft.com/office/powerpoint/2010/main" val="42151225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75B55B-EB92-B70B-27E5-9086B4AFEF9B}"/>
              </a:ext>
            </a:extLst>
          </p:cNvPr>
          <p:cNvSpPr>
            <a:spLocks noGrp="1"/>
          </p:cNvSpPr>
          <p:nvPr>
            <p:ph type="title"/>
          </p:nvPr>
        </p:nvSpPr>
        <p:spPr>
          <a:xfrm>
            <a:off x="1103312" y="452717"/>
            <a:ext cx="6046237" cy="607456"/>
          </a:xfrm>
        </p:spPr>
        <p:txBody>
          <a:bodyPr/>
          <a:lstStyle/>
          <a:p>
            <a:r>
              <a:rPr lang="en-US" sz="2800" b="1" dirty="0"/>
              <a:t>FULL JOIN</a:t>
            </a:r>
          </a:p>
        </p:txBody>
      </p:sp>
      <p:sp>
        <p:nvSpPr>
          <p:cNvPr id="3" name="Content Placeholder 2">
            <a:extLst>
              <a:ext uri="{FF2B5EF4-FFF2-40B4-BE49-F238E27FC236}">
                <a16:creationId xmlns:a16="http://schemas.microsoft.com/office/drawing/2014/main" id="{CEAD24F1-B6D5-9313-6C92-128B2670445A}"/>
              </a:ext>
            </a:extLst>
          </p:cNvPr>
          <p:cNvSpPr>
            <a:spLocks noGrp="1"/>
          </p:cNvSpPr>
          <p:nvPr>
            <p:ph idx="1"/>
          </p:nvPr>
        </p:nvSpPr>
        <p:spPr>
          <a:xfrm>
            <a:off x="1237756" y="3505200"/>
            <a:ext cx="10371148" cy="4195481"/>
          </a:xfrm>
        </p:spPr>
        <p:txBody>
          <a:bodyPr/>
          <a:lstStyle/>
          <a:p>
            <a:r>
              <a:rPr lang="en-US" dirty="0"/>
              <a:t>It returns all records when there is a match in Table 1 or Table 2 records.</a:t>
            </a:r>
          </a:p>
          <a:p>
            <a:r>
              <a:rPr lang="en-US" dirty="0"/>
              <a:t>SYNTAX</a:t>
            </a:r>
          </a:p>
          <a:p>
            <a:pPr marL="0" indent="0">
              <a:buNone/>
            </a:pPr>
            <a:endParaRPr lang="en-US" dirty="0"/>
          </a:p>
          <a:p>
            <a:pPr marL="457200" lvl="1" indent="0">
              <a:buNone/>
            </a:pPr>
            <a:r>
              <a:rPr lang="en-US" b="0" i="0" dirty="0">
                <a:effectLst/>
                <a:latin typeface="Consolas" panose="020B0609020204030204" pitchFamily="49" charset="0"/>
              </a:rPr>
              <a:t>SELECT </a:t>
            </a:r>
            <a:r>
              <a:rPr lang="en-US" b="0" i="1" dirty="0" err="1">
                <a:effectLst/>
                <a:latin typeface="Consolas" panose="020B0609020204030204" pitchFamily="49" charset="0"/>
              </a:rPr>
              <a:t>column_name</a:t>
            </a:r>
            <a:r>
              <a:rPr lang="en-US" b="0" i="1" dirty="0">
                <a:effectLst/>
                <a:latin typeface="Consolas" panose="020B0609020204030204" pitchFamily="49" charset="0"/>
              </a:rPr>
              <a:t>(s)</a:t>
            </a:r>
            <a:br>
              <a:rPr lang="en-US" dirty="0"/>
            </a:br>
            <a:r>
              <a:rPr lang="en-US" b="0" i="0" dirty="0">
                <a:effectLst/>
                <a:latin typeface="Consolas" panose="020B0609020204030204" pitchFamily="49" charset="0"/>
              </a:rPr>
              <a:t>FROM </a:t>
            </a:r>
            <a:r>
              <a:rPr lang="en-US" b="0" i="1" dirty="0">
                <a:effectLst/>
                <a:latin typeface="Consolas" panose="020B0609020204030204" pitchFamily="49" charset="0"/>
              </a:rPr>
              <a:t>table1</a:t>
            </a:r>
            <a:br>
              <a:rPr lang="en-US" dirty="0"/>
            </a:br>
            <a:r>
              <a:rPr lang="en-US" b="0" i="0" dirty="0">
                <a:effectLst/>
                <a:latin typeface="Consolas" panose="020B0609020204030204" pitchFamily="49" charset="0"/>
              </a:rPr>
              <a:t>FULL OUTER JOIN </a:t>
            </a:r>
            <a:r>
              <a:rPr lang="en-US" b="0" i="1" dirty="0">
                <a:effectLst/>
                <a:latin typeface="Consolas" panose="020B0609020204030204" pitchFamily="49" charset="0"/>
              </a:rPr>
              <a:t>table2</a:t>
            </a:r>
            <a:br>
              <a:rPr lang="en-US" b="0" i="1" dirty="0">
                <a:effectLst/>
                <a:latin typeface="Consolas" panose="020B0609020204030204" pitchFamily="49" charset="0"/>
              </a:rPr>
            </a:br>
            <a:r>
              <a:rPr lang="en-US" b="0" i="0" dirty="0">
                <a:effectLst/>
                <a:latin typeface="Consolas" panose="020B0609020204030204" pitchFamily="49" charset="0"/>
              </a:rPr>
              <a:t>ON </a:t>
            </a:r>
            <a:r>
              <a:rPr lang="en-US" b="0" i="1" dirty="0">
                <a:effectLst/>
                <a:latin typeface="Consolas" panose="020B0609020204030204" pitchFamily="49" charset="0"/>
              </a:rPr>
              <a:t>table1.column_name </a:t>
            </a:r>
            <a:r>
              <a:rPr lang="en-US" b="0" i="0" dirty="0">
                <a:effectLst/>
                <a:latin typeface="Consolas" panose="020B0609020204030204" pitchFamily="49" charset="0"/>
              </a:rPr>
              <a:t>=</a:t>
            </a:r>
            <a:r>
              <a:rPr lang="en-US" b="0" i="1" dirty="0">
                <a:effectLst/>
                <a:latin typeface="Consolas" panose="020B0609020204030204" pitchFamily="49" charset="0"/>
              </a:rPr>
              <a:t> table2.column_name</a:t>
            </a:r>
            <a:br>
              <a:rPr lang="en-US" b="0" i="1" dirty="0">
                <a:effectLst/>
                <a:latin typeface="Consolas" panose="020B0609020204030204" pitchFamily="49" charset="0"/>
              </a:rPr>
            </a:br>
            <a:r>
              <a:rPr lang="en-US" b="0" i="0" dirty="0">
                <a:effectLst/>
                <a:latin typeface="Consolas" panose="020B0609020204030204" pitchFamily="49" charset="0"/>
              </a:rPr>
              <a:t>WHERE </a:t>
            </a:r>
            <a:r>
              <a:rPr lang="en-US" b="0" i="1" dirty="0">
                <a:effectLst/>
                <a:latin typeface="Consolas" panose="020B0609020204030204" pitchFamily="49" charset="0"/>
              </a:rPr>
              <a:t>condition</a:t>
            </a:r>
            <a:r>
              <a:rPr lang="en-US" b="0" i="0" dirty="0">
                <a:effectLst/>
                <a:latin typeface="Consolas" panose="020B0609020204030204" pitchFamily="49" charset="0"/>
              </a:rPr>
              <a:t>;</a:t>
            </a:r>
            <a:endParaRPr lang="en-US" dirty="0"/>
          </a:p>
        </p:txBody>
      </p:sp>
      <p:pic>
        <p:nvPicPr>
          <p:cNvPr id="5" name="Picture 4">
            <a:extLst>
              <a:ext uri="{FF2B5EF4-FFF2-40B4-BE49-F238E27FC236}">
                <a16:creationId xmlns:a16="http://schemas.microsoft.com/office/drawing/2014/main" id="{88ED06B7-23FB-8004-2C33-0934031EC5FE}"/>
              </a:ext>
            </a:extLst>
          </p:cNvPr>
          <p:cNvPicPr>
            <a:picLocks noChangeAspect="1"/>
          </p:cNvPicPr>
          <p:nvPr/>
        </p:nvPicPr>
        <p:blipFill>
          <a:blip r:embed="rId2"/>
          <a:stretch>
            <a:fillRect/>
          </a:stretch>
        </p:blipFill>
        <p:spPr>
          <a:xfrm>
            <a:off x="4409660" y="1338798"/>
            <a:ext cx="3054627" cy="1695951"/>
          </a:xfrm>
          <a:prstGeom prst="rect">
            <a:avLst/>
          </a:prstGeom>
        </p:spPr>
      </p:pic>
    </p:spTree>
    <p:extLst>
      <p:ext uri="{BB962C8B-B14F-4D97-AF65-F5344CB8AC3E}">
        <p14:creationId xmlns:p14="http://schemas.microsoft.com/office/powerpoint/2010/main" val="4779349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E393C-B7C0-B633-F553-52A75DB7C867}"/>
              </a:ext>
            </a:extLst>
          </p:cNvPr>
          <p:cNvSpPr>
            <a:spLocks noGrp="1"/>
          </p:cNvSpPr>
          <p:nvPr>
            <p:ph type="title"/>
          </p:nvPr>
        </p:nvSpPr>
        <p:spPr>
          <a:xfrm>
            <a:off x="3806953" y="6858000"/>
            <a:ext cx="9404723" cy="1400530"/>
          </a:xfrm>
        </p:spPr>
        <p:txBody>
          <a:bodyPr/>
          <a:lstStyle/>
          <a:p>
            <a:endParaRPr lang="en-US"/>
          </a:p>
        </p:txBody>
      </p:sp>
      <p:pic>
        <p:nvPicPr>
          <p:cNvPr id="5" name="Content Placeholder 4">
            <a:extLst>
              <a:ext uri="{FF2B5EF4-FFF2-40B4-BE49-F238E27FC236}">
                <a16:creationId xmlns:a16="http://schemas.microsoft.com/office/drawing/2014/main" id="{D76C5F55-F56E-901B-6B84-3D90B1A2D242}"/>
              </a:ext>
            </a:extLst>
          </p:cNvPr>
          <p:cNvPicPr>
            <a:picLocks noGrp="1" noChangeAspect="1"/>
          </p:cNvPicPr>
          <p:nvPr>
            <p:ph idx="1"/>
          </p:nvPr>
        </p:nvPicPr>
        <p:blipFill>
          <a:blip r:embed="rId2"/>
          <a:stretch>
            <a:fillRect/>
          </a:stretch>
        </p:blipFill>
        <p:spPr>
          <a:xfrm>
            <a:off x="6769554" y="1352826"/>
            <a:ext cx="4971872" cy="1571844"/>
          </a:xfrm>
        </p:spPr>
      </p:pic>
      <p:pic>
        <p:nvPicPr>
          <p:cNvPr id="7" name="Picture 6">
            <a:extLst>
              <a:ext uri="{FF2B5EF4-FFF2-40B4-BE49-F238E27FC236}">
                <a16:creationId xmlns:a16="http://schemas.microsoft.com/office/drawing/2014/main" id="{D4CAB216-2C8A-DA5A-2ABD-485097A88444}"/>
              </a:ext>
            </a:extLst>
          </p:cNvPr>
          <p:cNvPicPr>
            <a:picLocks noChangeAspect="1"/>
          </p:cNvPicPr>
          <p:nvPr/>
        </p:nvPicPr>
        <p:blipFill>
          <a:blip r:embed="rId3"/>
          <a:stretch>
            <a:fillRect/>
          </a:stretch>
        </p:blipFill>
        <p:spPr>
          <a:xfrm>
            <a:off x="315504" y="1352826"/>
            <a:ext cx="5607312" cy="1571844"/>
          </a:xfrm>
          <a:prstGeom prst="rect">
            <a:avLst/>
          </a:prstGeom>
        </p:spPr>
      </p:pic>
      <p:sp>
        <p:nvSpPr>
          <p:cNvPr id="8" name="Rectangle 7">
            <a:extLst>
              <a:ext uri="{FF2B5EF4-FFF2-40B4-BE49-F238E27FC236}">
                <a16:creationId xmlns:a16="http://schemas.microsoft.com/office/drawing/2014/main" id="{68CC3EFA-A339-7FE6-EA59-C54C5B207C6F}"/>
              </a:ext>
            </a:extLst>
          </p:cNvPr>
          <p:cNvSpPr/>
          <p:nvPr/>
        </p:nvSpPr>
        <p:spPr>
          <a:xfrm>
            <a:off x="8048268" y="672772"/>
            <a:ext cx="2414444" cy="461665"/>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2400" dirty="0">
                <a:ln/>
              </a:rPr>
              <a:t>Orders</a:t>
            </a:r>
          </a:p>
        </p:txBody>
      </p:sp>
      <p:sp>
        <p:nvSpPr>
          <p:cNvPr id="9" name="Rectangle 8">
            <a:extLst>
              <a:ext uri="{FF2B5EF4-FFF2-40B4-BE49-F238E27FC236}">
                <a16:creationId xmlns:a16="http://schemas.microsoft.com/office/drawing/2014/main" id="{ABBFEDE1-C94F-803F-5AFA-5F1526DFF643}"/>
              </a:ext>
            </a:extLst>
          </p:cNvPr>
          <p:cNvSpPr/>
          <p:nvPr/>
        </p:nvSpPr>
        <p:spPr>
          <a:xfrm>
            <a:off x="1628744" y="676812"/>
            <a:ext cx="2414444" cy="461665"/>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2400" dirty="0">
                <a:ln/>
              </a:rPr>
              <a:t>Customers</a:t>
            </a:r>
          </a:p>
        </p:txBody>
      </p:sp>
      <p:sp>
        <p:nvSpPr>
          <p:cNvPr id="11" name="TextBox 10">
            <a:extLst>
              <a:ext uri="{FF2B5EF4-FFF2-40B4-BE49-F238E27FC236}">
                <a16:creationId xmlns:a16="http://schemas.microsoft.com/office/drawing/2014/main" id="{8D593201-576C-07FE-53DB-1772CFE72731}"/>
              </a:ext>
            </a:extLst>
          </p:cNvPr>
          <p:cNvSpPr txBox="1"/>
          <p:nvPr/>
        </p:nvSpPr>
        <p:spPr>
          <a:xfrm>
            <a:off x="2835966" y="3369193"/>
            <a:ext cx="6520068" cy="1477328"/>
          </a:xfrm>
          <a:prstGeom prst="rect">
            <a:avLst/>
          </a:prstGeom>
          <a:noFill/>
        </p:spPr>
        <p:txBody>
          <a:bodyPr wrap="square">
            <a:spAutoFit/>
          </a:bodyPr>
          <a:lstStyle/>
          <a:p>
            <a:r>
              <a:rPr lang="en-US" b="0" i="0" dirty="0">
                <a:effectLst/>
                <a:latin typeface="Consolas" panose="020B0609020204030204" pitchFamily="49" charset="0"/>
              </a:rPr>
              <a:t>SELECT </a:t>
            </a:r>
            <a:r>
              <a:rPr lang="en-US" b="0" i="0" dirty="0" err="1">
                <a:effectLst/>
                <a:latin typeface="Consolas" panose="020B0609020204030204" pitchFamily="49" charset="0"/>
              </a:rPr>
              <a:t>Customers.CustomerName</a:t>
            </a:r>
            <a:r>
              <a:rPr lang="en-US" b="0" i="0" dirty="0">
                <a:effectLst/>
                <a:latin typeface="Consolas" panose="020B0609020204030204" pitchFamily="49" charset="0"/>
              </a:rPr>
              <a:t>, </a:t>
            </a:r>
            <a:r>
              <a:rPr lang="en-US" b="0" i="0" dirty="0" err="1">
                <a:effectLst/>
                <a:latin typeface="Consolas" panose="020B0609020204030204" pitchFamily="49" charset="0"/>
              </a:rPr>
              <a:t>Orders.OrderID</a:t>
            </a:r>
            <a:br>
              <a:rPr lang="en-US" dirty="0"/>
            </a:br>
            <a:r>
              <a:rPr lang="en-US" b="0" i="0" dirty="0">
                <a:effectLst/>
                <a:latin typeface="Consolas" panose="020B0609020204030204" pitchFamily="49" charset="0"/>
              </a:rPr>
              <a:t>FROM Customers</a:t>
            </a:r>
            <a:br>
              <a:rPr lang="en-US" dirty="0"/>
            </a:br>
            <a:r>
              <a:rPr lang="en-US" b="0" i="0" dirty="0">
                <a:effectLst/>
                <a:latin typeface="Consolas" panose="020B0609020204030204" pitchFamily="49" charset="0"/>
              </a:rPr>
              <a:t>FULL OUTER JOIN Orders ON </a:t>
            </a:r>
            <a:r>
              <a:rPr lang="en-US" b="0" i="0" dirty="0" err="1">
                <a:effectLst/>
                <a:latin typeface="Consolas" panose="020B0609020204030204" pitchFamily="49" charset="0"/>
              </a:rPr>
              <a:t>Customers.CustomerID</a:t>
            </a:r>
            <a:r>
              <a:rPr lang="en-US" b="0" i="0" dirty="0">
                <a:effectLst/>
                <a:latin typeface="Consolas" panose="020B0609020204030204" pitchFamily="49" charset="0"/>
              </a:rPr>
              <a:t>=</a:t>
            </a:r>
            <a:r>
              <a:rPr lang="en-US" b="0" i="0" dirty="0" err="1">
                <a:effectLst/>
                <a:latin typeface="Consolas" panose="020B0609020204030204" pitchFamily="49" charset="0"/>
              </a:rPr>
              <a:t>Orders.CustomerID</a:t>
            </a:r>
            <a:br>
              <a:rPr lang="en-US" dirty="0"/>
            </a:br>
            <a:r>
              <a:rPr lang="en-US" b="0" i="0" dirty="0">
                <a:effectLst/>
                <a:latin typeface="Consolas" panose="020B0609020204030204" pitchFamily="49" charset="0"/>
              </a:rPr>
              <a:t>ORDER BY </a:t>
            </a:r>
            <a:r>
              <a:rPr lang="en-US" b="0" i="0" dirty="0" err="1">
                <a:effectLst/>
                <a:latin typeface="Consolas" panose="020B0609020204030204" pitchFamily="49" charset="0"/>
              </a:rPr>
              <a:t>Customers.CustomerName</a:t>
            </a:r>
            <a:r>
              <a:rPr lang="en-US" b="0" i="0" dirty="0">
                <a:effectLst/>
                <a:latin typeface="Consolas" panose="020B0609020204030204" pitchFamily="49" charset="0"/>
              </a:rPr>
              <a:t>;</a:t>
            </a:r>
            <a:endParaRPr lang="en-US" dirty="0"/>
          </a:p>
        </p:txBody>
      </p:sp>
      <p:sp>
        <p:nvSpPr>
          <p:cNvPr id="14" name="Rectangle 13">
            <a:extLst>
              <a:ext uri="{FF2B5EF4-FFF2-40B4-BE49-F238E27FC236}">
                <a16:creationId xmlns:a16="http://schemas.microsoft.com/office/drawing/2014/main" id="{F3F971F4-D2DE-C65F-6BA5-93C2A8E503B1}"/>
              </a:ext>
            </a:extLst>
          </p:cNvPr>
          <p:cNvSpPr/>
          <p:nvPr/>
        </p:nvSpPr>
        <p:spPr>
          <a:xfrm>
            <a:off x="182982" y="5651216"/>
            <a:ext cx="2414444" cy="461665"/>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2400" dirty="0">
                <a:ln/>
              </a:rPr>
              <a:t>Result =</a:t>
            </a:r>
          </a:p>
        </p:txBody>
      </p:sp>
      <p:pic>
        <p:nvPicPr>
          <p:cNvPr id="6" name="Picture 5">
            <a:extLst>
              <a:ext uri="{FF2B5EF4-FFF2-40B4-BE49-F238E27FC236}">
                <a16:creationId xmlns:a16="http://schemas.microsoft.com/office/drawing/2014/main" id="{4B23B3C9-A23F-FEB0-368C-2CAB632D82DC}"/>
              </a:ext>
            </a:extLst>
          </p:cNvPr>
          <p:cNvPicPr>
            <a:picLocks noChangeAspect="1"/>
          </p:cNvPicPr>
          <p:nvPr/>
        </p:nvPicPr>
        <p:blipFill>
          <a:blip r:embed="rId4"/>
          <a:stretch>
            <a:fillRect/>
          </a:stretch>
        </p:blipFill>
        <p:spPr>
          <a:xfrm>
            <a:off x="2735422" y="5048822"/>
            <a:ext cx="6520068" cy="1606876"/>
          </a:xfrm>
          <a:prstGeom prst="rect">
            <a:avLst/>
          </a:prstGeom>
        </p:spPr>
      </p:pic>
    </p:spTree>
    <p:extLst>
      <p:ext uri="{BB962C8B-B14F-4D97-AF65-F5344CB8AC3E}">
        <p14:creationId xmlns:p14="http://schemas.microsoft.com/office/powerpoint/2010/main" val="1291429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5878AC-914E-110F-5E90-6AD4D0DD0EF1}"/>
              </a:ext>
            </a:extLst>
          </p:cNvPr>
          <p:cNvSpPr>
            <a:spLocks noGrp="1"/>
          </p:cNvSpPr>
          <p:nvPr>
            <p:ph type="title"/>
          </p:nvPr>
        </p:nvSpPr>
        <p:spPr/>
        <p:txBody>
          <a:bodyPr/>
          <a:lstStyle/>
          <a:p>
            <a:r>
              <a:rPr lang="en-US" dirty="0"/>
              <a:t>GROUP BY</a:t>
            </a:r>
          </a:p>
        </p:txBody>
      </p:sp>
      <p:sp>
        <p:nvSpPr>
          <p:cNvPr id="3" name="Content Placeholder 2">
            <a:extLst>
              <a:ext uri="{FF2B5EF4-FFF2-40B4-BE49-F238E27FC236}">
                <a16:creationId xmlns:a16="http://schemas.microsoft.com/office/drawing/2014/main" id="{DC5E98AE-8CEE-BAA2-7F9C-E6ED6BC4C7B8}"/>
              </a:ext>
            </a:extLst>
          </p:cNvPr>
          <p:cNvSpPr>
            <a:spLocks noGrp="1"/>
          </p:cNvSpPr>
          <p:nvPr>
            <p:ph idx="1"/>
          </p:nvPr>
        </p:nvSpPr>
        <p:spPr/>
        <p:txBody>
          <a:bodyPr/>
          <a:lstStyle/>
          <a:p>
            <a:r>
              <a:rPr lang="en-US" dirty="0"/>
              <a:t>GROUP BY clause is used to group rows from a table based on the values in one or more columns.</a:t>
            </a:r>
          </a:p>
          <a:p>
            <a:r>
              <a:rPr lang="en-US" dirty="0"/>
              <a:t>It is often used in conjunction with aggregate functions to perform calculations on the grouped data.</a:t>
            </a:r>
          </a:p>
          <a:p>
            <a:r>
              <a:rPr lang="en-US" dirty="0"/>
              <a:t>Aggregate functions are </a:t>
            </a:r>
          </a:p>
          <a:p>
            <a:pPr lvl="1">
              <a:buFont typeface="Wingdings" panose="05000000000000000000" pitchFamily="2" charset="2"/>
              <a:buChar char="q"/>
            </a:pPr>
            <a:r>
              <a:rPr lang="en-US" dirty="0"/>
              <a:t>SUM()</a:t>
            </a:r>
          </a:p>
          <a:p>
            <a:pPr lvl="1">
              <a:buFont typeface="Wingdings" panose="05000000000000000000" pitchFamily="2" charset="2"/>
              <a:buChar char="q"/>
            </a:pPr>
            <a:r>
              <a:rPr lang="en-US" dirty="0"/>
              <a:t>COUNT()</a:t>
            </a:r>
          </a:p>
          <a:p>
            <a:pPr lvl="1">
              <a:buFont typeface="Wingdings" panose="05000000000000000000" pitchFamily="2" charset="2"/>
              <a:buChar char="q"/>
            </a:pPr>
            <a:r>
              <a:rPr lang="en-US" dirty="0"/>
              <a:t>AVG()</a:t>
            </a:r>
          </a:p>
          <a:p>
            <a:pPr lvl="1">
              <a:buFont typeface="Wingdings" panose="05000000000000000000" pitchFamily="2" charset="2"/>
              <a:buChar char="q"/>
            </a:pPr>
            <a:r>
              <a:rPr lang="en-US" dirty="0"/>
              <a:t>MAX()</a:t>
            </a:r>
          </a:p>
          <a:p>
            <a:pPr lvl="1">
              <a:buFont typeface="Wingdings" panose="05000000000000000000" pitchFamily="2" charset="2"/>
              <a:buChar char="q"/>
            </a:pPr>
            <a:r>
              <a:rPr lang="en-US" dirty="0"/>
              <a:t>MIN()</a:t>
            </a:r>
          </a:p>
        </p:txBody>
      </p:sp>
    </p:spTree>
    <p:extLst>
      <p:ext uri="{BB962C8B-B14F-4D97-AF65-F5344CB8AC3E}">
        <p14:creationId xmlns:p14="http://schemas.microsoft.com/office/powerpoint/2010/main" val="34142117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B2C74-4F1E-CD37-1DFF-E5F6927FCC7C}"/>
              </a:ext>
            </a:extLst>
          </p:cNvPr>
          <p:cNvSpPr>
            <a:spLocks noGrp="1"/>
          </p:cNvSpPr>
          <p:nvPr>
            <p:ph type="title"/>
          </p:nvPr>
        </p:nvSpPr>
        <p:spPr>
          <a:xfrm>
            <a:off x="2038183" y="6858000"/>
            <a:ext cx="9404723" cy="1400530"/>
          </a:xfrm>
        </p:spPr>
        <p:txBody>
          <a:bodyPr/>
          <a:lstStyle/>
          <a:p>
            <a:endParaRPr lang="en-US"/>
          </a:p>
        </p:txBody>
      </p:sp>
      <p:sp>
        <p:nvSpPr>
          <p:cNvPr id="3" name="Content Placeholder 2">
            <a:extLst>
              <a:ext uri="{FF2B5EF4-FFF2-40B4-BE49-F238E27FC236}">
                <a16:creationId xmlns:a16="http://schemas.microsoft.com/office/drawing/2014/main" id="{65BC6075-71CB-EB19-C10B-68288BA30857}"/>
              </a:ext>
            </a:extLst>
          </p:cNvPr>
          <p:cNvSpPr>
            <a:spLocks noGrp="1"/>
          </p:cNvSpPr>
          <p:nvPr>
            <p:ph idx="1"/>
          </p:nvPr>
        </p:nvSpPr>
        <p:spPr>
          <a:xfrm>
            <a:off x="313899" y="177422"/>
            <a:ext cx="10686197" cy="6680578"/>
          </a:xfrm>
        </p:spPr>
        <p:txBody>
          <a:bodyPr/>
          <a:lstStyle/>
          <a:p>
            <a:r>
              <a:rPr lang="en-US" dirty="0"/>
              <a:t>SYNTAX</a:t>
            </a:r>
          </a:p>
          <a:p>
            <a:pPr marL="0" indent="0">
              <a:buNone/>
            </a:pPr>
            <a:endParaRPr lang="en-US" dirty="0"/>
          </a:p>
          <a:p>
            <a:pPr marL="914400" lvl="2" indent="0">
              <a:buNone/>
            </a:pPr>
            <a:r>
              <a:rPr lang="en-US" dirty="0"/>
              <a:t>SELECT column1, </a:t>
            </a:r>
            <a:r>
              <a:rPr lang="en-US" dirty="0" err="1"/>
              <a:t>aggregate_function</a:t>
            </a:r>
            <a:r>
              <a:rPr lang="en-US" dirty="0"/>
              <a:t>(column2)</a:t>
            </a:r>
          </a:p>
          <a:p>
            <a:pPr marL="914400" lvl="2" indent="0">
              <a:buNone/>
            </a:pPr>
            <a:r>
              <a:rPr lang="en-US" dirty="0"/>
              <a:t>FROM </a:t>
            </a:r>
            <a:r>
              <a:rPr lang="en-US" dirty="0" err="1"/>
              <a:t>table_name</a:t>
            </a:r>
            <a:endParaRPr lang="en-US" dirty="0"/>
          </a:p>
          <a:p>
            <a:pPr marL="914400" lvl="2" indent="0">
              <a:buNone/>
            </a:pPr>
            <a:r>
              <a:rPr lang="en-US" dirty="0"/>
              <a:t>GROUP BY column1;</a:t>
            </a:r>
          </a:p>
          <a:p>
            <a:pPr marL="457200" lvl="1" indent="0">
              <a:buNone/>
            </a:pPr>
            <a:endParaRPr lang="en-US" dirty="0"/>
          </a:p>
          <a:p>
            <a:pPr marL="457200" lvl="1" indent="0">
              <a:buNone/>
            </a:pPr>
            <a:endParaRPr lang="en-US" dirty="0"/>
          </a:p>
          <a:p>
            <a:pPr marL="457200" lvl="1" indent="0">
              <a:buNone/>
            </a:pPr>
            <a:r>
              <a:rPr lang="en-US" dirty="0"/>
              <a:t>CREATING Table and Inserting Data </a:t>
            </a:r>
          </a:p>
          <a:p>
            <a:pPr marL="914400" lvl="2" indent="0">
              <a:buNone/>
            </a:pPr>
            <a:r>
              <a:rPr lang="en-US" dirty="0"/>
              <a:t>CREATE TABLE sales ( </a:t>
            </a:r>
            <a:r>
              <a:rPr lang="en-US" dirty="0" err="1"/>
              <a:t>order_id</a:t>
            </a:r>
            <a:r>
              <a:rPr lang="en-US" dirty="0"/>
              <a:t> INT PRIMARY KEY, </a:t>
            </a:r>
            <a:r>
              <a:rPr lang="en-US" dirty="0" err="1"/>
              <a:t>product_id</a:t>
            </a:r>
            <a:r>
              <a:rPr lang="en-US" dirty="0"/>
              <a:t> INT, quantity INT, price DECIMAL(10, 2), </a:t>
            </a:r>
            <a:r>
              <a:rPr lang="en-US" dirty="0" err="1"/>
              <a:t>customer_id</a:t>
            </a:r>
            <a:r>
              <a:rPr lang="en-US" dirty="0"/>
              <a:t> INT, </a:t>
            </a:r>
            <a:r>
              <a:rPr lang="en-US" dirty="0" err="1"/>
              <a:t>order_date</a:t>
            </a:r>
            <a:r>
              <a:rPr lang="en-US" dirty="0"/>
              <a:t> DATE );</a:t>
            </a:r>
          </a:p>
          <a:p>
            <a:pPr marL="914400" lvl="2" indent="0">
              <a:buNone/>
            </a:pPr>
            <a:endParaRPr lang="en-US" dirty="0"/>
          </a:p>
          <a:p>
            <a:pPr marL="914400" lvl="2" indent="0">
              <a:buNone/>
            </a:pPr>
            <a:r>
              <a:rPr lang="en-US" dirty="0"/>
              <a:t>INSERT INTO sales (</a:t>
            </a:r>
            <a:r>
              <a:rPr lang="en-US" dirty="0" err="1"/>
              <a:t>order_id</a:t>
            </a:r>
            <a:r>
              <a:rPr lang="en-US" dirty="0"/>
              <a:t>, </a:t>
            </a:r>
            <a:r>
              <a:rPr lang="en-US" dirty="0" err="1"/>
              <a:t>product_id</a:t>
            </a:r>
            <a:r>
              <a:rPr lang="en-US" dirty="0"/>
              <a:t>, quantity, price, </a:t>
            </a:r>
            <a:r>
              <a:rPr lang="en-US" dirty="0" err="1"/>
              <a:t>customer_id</a:t>
            </a:r>
            <a:r>
              <a:rPr lang="en-US" dirty="0"/>
              <a:t>, </a:t>
            </a:r>
            <a:r>
              <a:rPr lang="en-US" dirty="0" err="1"/>
              <a:t>order_date</a:t>
            </a:r>
            <a:r>
              <a:rPr lang="en-US" dirty="0"/>
              <a:t>) VALUES (1, 101, 5</a:t>
            </a:r>
            <a:r>
              <a:rPr lang="en-US"/>
              <a:t>, 11.99</a:t>
            </a:r>
            <a:r>
              <a:rPr lang="en-US" dirty="0"/>
              <a:t>, 1, '2023-01-15'), (2, 102, 3, 8.49, 2, '2023-01-16'), (3, 101, 2, 10.99, 3, '2023-01-16'), (4, 103, 1, 15.99, 2, '2023-01-17'), (5, 101, 4, 10.99, 4, '2023-01-18'), (6, 102, 2</a:t>
            </a:r>
            <a:r>
              <a:rPr lang="en-US"/>
              <a:t>, 12.49</a:t>
            </a:r>
            <a:r>
              <a:rPr lang="en-US" dirty="0"/>
              <a:t>, 5, '2023-01-19'), (7, 104, 3, 12.99, 3, '2023-01-20'), (8, 103, 5</a:t>
            </a:r>
            <a:r>
              <a:rPr lang="en-US"/>
              <a:t>, 18.99</a:t>
            </a:r>
            <a:r>
              <a:rPr lang="en-US" dirty="0"/>
              <a:t>, 6, '2023-01-20'), (9, 101, 2</a:t>
            </a:r>
            <a:r>
              <a:rPr lang="en-US"/>
              <a:t>, 12.99</a:t>
            </a:r>
            <a:r>
              <a:rPr lang="en-US" dirty="0"/>
              <a:t>, 4, '2023-01-21'), (10, 102, 3, 8.49, 7, '2023-01-21');</a:t>
            </a:r>
          </a:p>
        </p:txBody>
      </p:sp>
    </p:spTree>
    <p:extLst>
      <p:ext uri="{BB962C8B-B14F-4D97-AF65-F5344CB8AC3E}">
        <p14:creationId xmlns:p14="http://schemas.microsoft.com/office/powerpoint/2010/main" val="9808105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DBAF956B-591A-4461-BB3C-79AA176B09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270819" y="-63600"/>
            <a:ext cx="6858001" cy="6985200"/>
          </a:xfrm>
          <a:custGeom>
            <a:avLst/>
            <a:gdLst>
              <a:gd name="connsiteX0" fmla="*/ 6858001 w 6858001"/>
              <a:gd name="connsiteY0" fmla="*/ 1177 h 6985200"/>
              <a:gd name="connsiteX1" fmla="*/ 6858001 w 6858001"/>
              <a:gd name="connsiteY1" fmla="*/ 1344715 h 6985200"/>
              <a:gd name="connsiteX2" fmla="*/ 6858000 w 6858001"/>
              <a:gd name="connsiteY2" fmla="*/ 1344715 h 6985200"/>
              <a:gd name="connsiteX3" fmla="*/ 6858000 w 6858001"/>
              <a:gd name="connsiteY3" fmla="*/ 6985200 h 6985200"/>
              <a:gd name="connsiteX4" fmla="*/ 0 w 6858001"/>
              <a:gd name="connsiteY4" fmla="*/ 6985199 h 6985200"/>
              <a:gd name="connsiteX5" fmla="*/ 0 w 6858001"/>
              <a:gd name="connsiteY5" fmla="*/ 887191 h 6985200"/>
              <a:gd name="connsiteX6" fmla="*/ 1 w 6858001"/>
              <a:gd name="connsiteY6" fmla="*/ 887191 h 6985200"/>
              <a:gd name="connsiteX7" fmla="*/ 1 w 6858001"/>
              <a:gd name="connsiteY7" fmla="*/ 0 h 6985200"/>
              <a:gd name="connsiteX8" fmla="*/ 40463 w 6858001"/>
              <a:gd name="connsiteY8" fmla="*/ 5883 h 6985200"/>
              <a:gd name="connsiteX9" fmla="*/ 159107 w 6858001"/>
              <a:gd name="connsiteY9" fmla="*/ 23196 h 6985200"/>
              <a:gd name="connsiteX10" fmla="*/ 245518 w 6858001"/>
              <a:gd name="connsiteY10" fmla="*/ 35299 h 6985200"/>
              <a:gd name="connsiteX11" fmla="*/ 348388 w 6858001"/>
              <a:gd name="connsiteY11" fmla="*/ 48073 h 6985200"/>
              <a:gd name="connsiteX12" fmla="*/ 470460 w 6858001"/>
              <a:gd name="connsiteY12" fmla="*/ 63369 h 6985200"/>
              <a:gd name="connsiteX13" fmla="*/ 605563 w 6858001"/>
              <a:gd name="connsiteY13" fmla="*/ 79506 h 6985200"/>
              <a:gd name="connsiteX14" fmla="*/ 757810 w 6858001"/>
              <a:gd name="connsiteY14" fmla="*/ 96483 h 6985200"/>
              <a:gd name="connsiteX15" fmla="*/ 923774 w 6858001"/>
              <a:gd name="connsiteY15" fmla="*/ 114469 h 6985200"/>
              <a:gd name="connsiteX16" fmla="*/ 1104139 w 6858001"/>
              <a:gd name="connsiteY16" fmla="*/ 132454 h 6985200"/>
              <a:gd name="connsiteX17" fmla="*/ 1296163 w 6858001"/>
              <a:gd name="connsiteY17" fmla="*/ 150776 h 6985200"/>
              <a:gd name="connsiteX18" fmla="*/ 1503275 w 6858001"/>
              <a:gd name="connsiteY18" fmla="*/ 167753 h 6985200"/>
              <a:gd name="connsiteX19" fmla="*/ 1719988 w 6858001"/>
              <a:gd name="connsiteY19" fmla="*/ 184058 h 6985200"/>
              <a:gd name="connsiteX20" fmla="*/ 1949045 w 6858001"/>
              <a:gd name="connsiteY20" fmla="*/ 198849 h 6985200"/>
              <a:gd name="connsiteX21" fmla="*/ 2187703 w 6858001"/>
              <a:gd name="connsiteY21" fmla="*/ 212969 h 6985200"/>
              <a:gd name="connsiteX22" fmla="*/ 2436649 w 6858001"/>
              <a:gd name="connsiteY22" fmla="*/ 226248 h 6985200"/>
              <a:gd name="connsiteX23" fmla="*/ 2564208 w 6858001"/>
              <a:gd name="connsiteY23" fmla="*/ 230955 h 6985200"/>
              <a:gd name="connsiteX24" fmla="*/ 2694509 w 6858001"/>
              <a:gd name="connsiteY24" fmla="*/ 236165 h 6985200"/>
              <a:gd name="connsiteX25" fmla="*/ 2826869 w 6858001"/>
              <a:gd name="connsiteY25" fmla="*/ 241040 h 6985200"/>
              <a:gd name="connsiteX26" fmla="*/ 2959914 w 6858001"/>
              <a:gd name="connsiteY26" fmla="*/ 244234 h 6985200"/>
              <a:gd name="connsiteX27" fmla="*/ 3095702 w 6858001"/>
              <a:gd name="connsiteY27" fmla="*/ 247091 h 6985200"/>
              <a:gd name="connsiteX28" fmla="*/ 3232862 w 6858001"/>
              <a:gd name="connsiteY28" fmla="*/ 250117 h 6985200"/>
              <a:gd name="connsiteX29" fmla="*/ 3372766 w 6858001"/>
              <a:gd name="connsiteY29" fmla="*/ 252134 h 6985200"/>
              <a:gd name="connsiteX30" fmla="*/ 3514040 w 6858001"/>
              <a:gd name="connsiteY30" fmla="*/ 252134 h 6985200"/>
              <a:gd name="connsiteX31" fmla="*/ 3656686 w 6858001"/>
              <a:gd name="connsiteY31" fmla="*/ 253142 h 6985200"/>
              <a:gd name="connsiteX32" fmla="*/ 3800705 w 6858001"/>
              <a:gd name="connsiteY32" fmla="*/ 252134 h 6985200"/>
              <a:gd name="connsiteX33" fmla="*/ 3946780 w 6858001"/>
              <a:gd name="connsiteY33" fmla="*/ 250117 h 6985200"/>
              <a:gd name="connsiteX34" fmla="*/ 4092856 w 6858001"/>
              <a:gd name="connsiteY34" fmla="*/ 248268 h 6985200"/>
              <a:gd name="connsiteX35" fmla="*/ 4240988 w 6858001"/>
              <a:gd name="connsiteY35" fmla="*/ 244234 h 6985200"/>
              <a:gd name="connsiteX36" fmla="*/ 4390492 w 6858001"/>
              <a:gd name="connsiteY36" fmla="*/ 240032 h 6985200"/>
              <a:gd name="connsiteX37" fmla="*/ 4539997 w 6858001"/>
              <a:gd name="connsiteY37" fmla="*/ 235157 h 6985200"/>
              <a:gd name="connsiteX38" fmla="*/ 4690873 w 6858001"/>
              <a:gd name="connsiteY38" fmla="*/ 228266 h 6985200"/>
              <a:gd name="connsiteX39" fmla="*/ 4843120 w 6858001"/>
              <a:gd name="connsiteY39" fmla="*/ 220029 h 6985200"/>
              <a:gd name="connsiteX40" fmla="*/ 4996054 w 6858001"/>
              <a:gd name="connsiteY40" fmla="*/ 212129 h 6985200"/>
              <a:gd name="connsiteX41" fmla="*/ 5148987 w 6858001"/>
              <a:gd name="connsiteY41" fmla="*/ 202044 h 6985200"/>
              <a:gd name="connsiteX42" fmla="*/ 5303978 w 6858001"/>
              <a:gd name="connsiteY42" fmla="*/ 189941 h 6985200"/>
              <a:gd name="connsiteX43" fmla="*/ 5456911 w 6858001"/>
              <a:gd name="connsiteY43" fmla="*/ 177839 h 6985200"/>
              <a:gd name="connsiteX44" fmla="*/ 5612588 w 6858001"/>
              <a:gd name="connsiteY44" fmla="*/ 163887 h 6985200"/>
              <a:gd name="connsiteX45" fmla="*/ 5768950 w 6858001"/>
              <a:gd name="connsiteY45" fmla="*/ 148591 h 6985200"/>
              <a:gd name="connsiteX46" fmla="*/ 5923255 w 6858001"/>
              <a:gd name="connsiteY46" fmla="*/ 132455 h 6985200"/>
              <a:gd name="connsiteX47" fmla="*/ 6079618 w 6858001"/>
              <a:gd name="connsiteY47" fmla="*/ 113629 h 6985200"/>
              <a:gd name="connsiteX48" fmla="*/ 6235294 w 6858001"/>
              <a:gd name="connsiteY48" fmla="*/ 93458 h 6985200"/>
              <a:gd name="connsiteX49" fmla="*/ 6391657 w 6858001"/>
              <a:gd name="connsiteY49" fmla="*/ 73455 h 6985200"/>
              <a:gd name="connsiteX50" fmla="*/ 6547333 w 6858001"/>
              <a:gd name="connsiteY50" fmla="*/ 50091 h 6985200"/>
              <a:gd name="connsiteX51" fmla="*/ 6702324 w 6858001"/>
              <a:gd name="connsiteY51" fmla="*/ 26222 h 698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85200">
                <a:moveTo>
                  <a:pt x="6858001" y="1177"/>
                </a:moveTo>
                <a:lnTo>
                  <a:pt x="6858001" y="1344715"/>
                </a:lnTo>
                <a:lnTo>
                  <a:pt x="6858000" y="1344715"/>
                </a:lnTo>
                <a:lnTo>
                  <a:pt x="6858000" y="6985200"/>
                </a:lnTo>
                <a:lnTo>
                  <a:pt x="0" y="6985199"/>
                </a:lnTo>
                <a:lnTo>
                  <a:pt x="0" y="887191"/>
                </a:lnTo>
                <a:lnTo>
                  <a:pt x="1" y="887191"/>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9" y="241040"/>
                </a:lnTo>
                <a:lnTo>
                  <a:pt x="2959914" y="244234"/>
                </a:lnTo>
                <a:lnTo>
                  <a:pt x="3095702" y="247091"/>
                </a:lnTo>
                <a:lnTo>
                  <a:pt x="3232862" y="250117"/>
                </a:lnTo>
                <a:lnTo>
                  <a:pt x="3372766" y="252134"/>
                </a:lnTo>
                <a:lnTo>
                  <a:pt x="3514040" y="252134"/>
                </a:lnTo>
                <a:lnTo>
                  <a:pt x="3656686" y="253142"/>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solidFill>
            <a:srgbClr val="FFFFFF"/>
          </a:solidFill>
          <a:ln>
            <a:noFill/>
          </a:ln>
        </p:spPr>
        <p:txBody>
          <a:bodyPr/>
          <a:lstStyle/>
          <a:p>
            <a:endParaRPr lang="en-US"/>
          </a:p>
        </p:txBody>
      </p:sp>
      <p:sp>
        <p:nvSpPr>
          <p:cNvPr id="13" name="Freeform 23">
            <a:extLst>
              <a:ext uri="{FF2B5EF4-FFF2-40B4-BE49-F238E27FC236}">
                <a16:creationId xmlns:a16="http://schemas.microsoft.com/office/drawing/2014/main" id="{E8895FAA-0D03-43F6-9594-A8733552E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pic>
        <p:nvPicPr>
          <p:cNvPr id="6" name="Picture 5" descr="A screenshot of a table&#10;&#10;Description automatically generated">
            <a:extLst>
              <a:ext uri="{FF2B5EF4-FFF2-40B4-BE49-F238E27FC236}">
                <a16:creationId xmlns:a16="http://schemas.microsoft.com/office/drawing/2014/main" id="{471B1B16-FD52-8928-4A16-A99FE024EBA3}"/>
              </a:ext>
            </a:extLst>
          </p:cNvPr>
          <p:cNvPicPr>
            <a:picLocks noChangeAspect="1"/>
          </p:cNvPicPr>
          <p:nvPr/>
        </p:nvPicPr>
        <p:blipFill>
          <a:blip r:embed="rId3"/>
          <a:stretch>
            <a:fillRect/>
          </a:stretch>
        </p:blipFill>
        <p:spPr>
          <a:xfrm>
            <a:off x="6094410" y="770196"/>
            <a:ext cx="5449471" cy="2997208"/>
          </a:xfrm>
          <a:prstGeom prst="rect">
            <a:avLst/>
          </a:prstGeom>
          <a:effectLst/>
        </p:spPr>
      </p:pic>
      <p:sp>
        <p:nvSpPr>
          <p:cNvPr id="15" name="Rectangle 14">
            <a:extLst>
              <a:ext uri="{FF2B5EF4-FFF2-40B4-BE49-F238E27FC236}">
                <a16:creationId xmlns:a16="http://schemas.microsoft.com/office/drawing/2014/main" id="{918FB696-BC5E-43A4-9768-4BB5278BDC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 name="Content Placeholder 2">
            <a:extLst>
              <a:ext uri="{FF2B5EF4-FFF2-40B4-BE49-F238E27FC236}">
                <a16:creationId xmlns:a16="http://schemas.microsoft.com/office/drawing/2014/main" id="{6618FA59-2957-7E6E-12E1-718C5A0CD207}"/>
              </a:ext>
            </a:extLst>
          </p:cNvPr>
          <p:cNvSpPr>
            <a:spLocks noGrp="1"/>
          </p:cNvSpPr>
          <p:nvPr>
            <p:ph idx="1"/>
          </p:nvPr>
        </p:nvSpPr>
        <p:spPr>
          <a:xfrm>
            <a:off x="-29377" y="2162682"/>
            <a:ext cx="5475248" cy="4246334"/>
          </a:xfrm>
        </p:spPr>
        <p:txBody>
          <a:bodyPr>
            <a:normAutofit/>
          </a:bodyPr>
          <a:lstStyle/>
          <a:p>
            <a:pPr marL="914400" lvl="2" indent="0">
              <a:buNone/>
            </a:pPr>
            <a:r>
              <a:rPr lang="en-US" sz="2000" dirty="0"/>
              <a:t>SELECT </a:t>
            </a:r>
            <a:r>
              <a:rPr lang="en-US" sz="2000" dirty="0" err="1"/>
              <a:t>product_id</a:t>
            </a:r>
            <a:r>
              <a:rPr lang="en-US" sz="2000" dirty="0"/>
              <a:t>, SUM(quantity) AS </a:t>
            </a:r>
            <a:r>
              <a:rPr lang="en-US" sz="2000" dirty="0" err="1"/>
              <a:t>total_quantity</a:t>
            </a:r>
            <a:r>
              <a:rPr lang="en-US" sz="2000" dirty="0"/>
              <a:t>, </a:t>
            </a:r>
          </a:p>
          <a:p>
            <a:pPr marL="914400" lvl="2" indent="0">
              <a:buNone/>
            </a:pPr>
            <a:r>
              <a:rPr lang="en-US" sz="2000" dirty="0"/>
              <a:t>AVG(price) AS </a:t>
            </a:r>
            <a:r>
              <a:rPr lang="en-US" sz="2000" dirty="0" err="1"/>
              <a:t>average_price</a:t>
            </a:r>
            <a:r>
              <a:rPr lang="en-US" sz="2000" dirty="0"/>
              <a:t>, </a:t>
            </a:r>
          </a:p>
          <a:p>
            <a:pPr marL="914400" lvl="2" indent="0">
              <a:buNone/>
            </a:pPr>
            <a:r>
              <a:rPr lang="en-US" sz="2000" dirty="0"/>
              <a:t>COUNT(*) AS </a:t>
            </a:r>
            <a:r>
              <a:rPr lang="en-US" sz="2000" dirty="0" err="1"/>
              <a:t>total_orders</a:t>
            </a:r>
            <a:r>
              <a:rPr lang="en-US" sz="2000" dirty="0"/>
              <a:t>, </a:t>
            </a:r>
          </a:p>
          <a:p>
            <a:pPr marL="914400" lvl="2" indent="0">
              <a:buNone/>
            </a:pPr>
            <a:r>
              <a:rPr lang="en-US" sz="2000" dirty="0"/>
              <a:t>MIN(price) AS </a:t>
            </a:r>
            <a:r>
              <a:rPr lang="en-US" sz="2000" dirty="0" err="1"/>
              <a:t>min_price</a:t>
            </a:r>
            <a:r>
              <a:rPr lang="en-US" sz="2000" dirty="0"/>
              <a:t>, </a:t>
            </a:r>
          </a:p>
          <a:p>
            <a:pPr marL="914400" lvl="2" indent="0">
              <a:buNone/>
            </a:pPr>
            <a:r>
              <a:rPr lang="en-US" sz="2000" dirty="0"/>
              <a:t>MAX(price) AS </a:t>
            </a:r>
            <a:r>
              <a:rPr lang="en-US" sz="2000" dirty="0" err="1"/>
              <a:t>max_price</a:t>
            </a:r>
            <a:r>
              <a:rPr lang="en-US" sz="2000" dirty="0"/>
              <a:t> </a:t>
            </a:r>
          </a:p>
          <a:p>
            <a:pPr marL="914400" lvl="2" indent="0">
              <a:buNone/>
            </a:pPr>
            <a:r>
              <a:rPr lang="en-US" sz="2000" dirty="0"/>
              <a:t>FROM sales</a:t>
            </a:r>
          </a:p>
          <a:p>
            <a:pPr marL="914400" lvl="2" indent="0">
              <a:buNone/>
            </a:pPr>
            <a:r>
              <a:rPr lang="en-US" sz="2000" dirty="0"/>
              <a:t>GROUP BY </a:t>
            </a:r>
            <a:r>
              <a:rPr lang="en-US" sz="2000" dirty="0" err="1"/>
              <a:t>product_id</a:t>
            </a:r>
            <a:r>
              <a:rPr lang="en-US" sz="2000" dirty="0"/>
              <a:t>;</a:t>
            </a:r>
          </a:p>
          <a:p>
            <a:pPr marL="914400" lvl="2" indent="0">
              <a:buNone/>
            </a:pPr>
            <a:endParaRPr lang="en-US" dirty="0"/>
          </a:p>
        </p:txBody>
      </p:sp>
      <p:pic>
        <p:nvPicPr>
          <p:cNvPr id="5" name="Picture 4" descr="A screen shot of a computer&#10;&#10;Description automatically generated">
            <a:extLst>
              <a:ext uri="{FF2B5EF4-FFF2-40B4-BE49-F238E27FC236}">
                <a16:creationId xmlns:a16="http://schemas.microsoft.com/office/drawing/2014/main" id="{E053E084-EC70-FF72-DCC5-D946EC27E62F}"/>
              </a:ext>
            </a:extLst>
          </p:cNvPr>
          <p:cNvPicPr>
            <a:picLocks noChangeAspect="1"/>
          </p:cNvPicPr>
          <p:nvPr/>
        </p:nvPicPr>
        <p:blipFill>
          <a:blip r:embed="rId4"/>
          <a:stretch>
            <a:fillRect/>
          </a:stretch>
        </p:blipFill>
        <p:spPr>
          <a:xfrm>
            <a:off x="5597700" y="4420215"/>
            <a:ext cx="6442890" cy="1542197"/>
          </a:xfrm>
          <a:prstGeom prst="rect">
            <a:avLst/>
          </a:prstGeom>
          <a:effectLst/>
        </p:spPr>
      </p:pic>
      <p:sp>
        <p:nvSpPr>
          <p:cNvPr id="2" name="Title 1">
            <a:extLst>
              <a:ext uri="{FF2B5EF4-FFF2-40B4-BE49-F238E27FC236}">
                <a16:creationId xmlns:a16="http://schemas.microsoft.com/office/drawing/2014/main" id="{D5DAA63C-7768-A3DE-4589-63ADF5160DFF}"/>
              </a:ext>
            </a:extLst>
          </p:cNvPr>
          <p:cNvSpPr>
            <a:spLocks noGrp="1"/>
          </p:cNvSpPr>
          <p:nvPr>
            <p:ph type="title"/>
          </p:nvPr>
        </p:nvSpPr>
        <p:spPr>
          <a:xfrm>
            <a:off x="4634070" y="7058005"/>
            <a:ext cx="9404723" cy="1400530"/>
          </a:xfrm>
        </p:spPr>
        <p:txBody>
          <a:bodyPr/>
          <a:lstStyle/>
          <a:p>
            <a:endParaRPr lang="en-US"/>
          </a:p>
        </p:txBody>
      </p:sp>
    </p:spTree>
    <p:extLst>
      <p:ext uri="{BB962C8B-B14F-4D97-AF65-F5344CB8AC3E}">
        <p14:creationId xmlns:p14="http://schemas.microsoft.com/office/powerpoint/2010/main" val="7561681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C4272-4C83-2FEB-075E-104D1ECCBA21}"/>
              </a:ext>
            </a:extLst>
          </p:cNvPr>
          <p:cNvSpPr>
            <a:spLocks noGrp="1"/>
          </p:cNvSpPr>
          <p:nvPr>
            <p:ph type="title"/>
          </p:nvPr>
        </p:nvSpPr>
        <p:spPr>
          <a:xfrm>
            <a:off x="646111" y="452718"/>
            <a:ext cx="9404723" cy="720989"/>
          </a:xfrm>
        </p:spPr>
        <p:txBody>
          <a:bodyPr/>
          <a:lstStyle/>
          <a:p>
            <a:r>
              <a:rPr lang="en-US" dirty="0"/>
              <a:t>SUBQUERIES</a:t>
            </a:r>
          </a:p>
        </p:txBody>
      </p:sp>
      <p:sp>
        <p:nvSpPr>
          <p:cNvPr id="3" name="Content Placeholder 2">
            <a:extLst>
              <a:ext uri="{FF2B5EF4-FFF2-40B4-BE49-F238E27FC236}">
                <a16:creationId xmlns:a16="http://schemas.microsoft.com/office/drawing/2014/main" id="{34391195-8FB6-C279-D301-3027B740FB66}"/>
              </a:ext>
            </a:extLst>
          </p:cNvPr>
          <p:cNvSpPr>
            <a:spLocks noGrp="1"/>
          </p:cNvSpPr>
          <p:nvPr>
            <p:ph idx="1"/>
          </p:nvPr>
        </p:nvSpPr>
        <p:spPr>
          <a:xfrm>
            <a:off x="1040917" y="1589898"/>
            <a:ext cx="9404722" cy="4815384"/>
          </a:xfrm>
        </p:spPr>
        <p:txBody>
          <a:bodyPr/>
          <a:lstStyle/>
          <a:p>
            <a:r>
              <a:rPr lang="en-US" dirty="0"/>
              <a:t>Subquery are also known as a </a:t>
            </a:r>
            <a:r>
              <a:rPr lang="en-US" b="1" dirty="0"/>
              <a:t>nested query </a:t>
            </a:r>
            <a:r>
              <a:rPr lang="en-US" dirty="0"/>
              <a:t>or </a:t>
            </a:r>
            <a:r>
              <a:rPr lang="en-US" b="1" dirty="0"/>
              <a:t>inner query.</a:t>
            </a:r>
          </a:p>
          <a:p>
            <a:r>
              <a:rPr lang="en-US" dirty="0"/>
              <a:t>Subqueries are used to retrieve data from one or more tables and then use that result set as a condition or criteria for another query.</a:t>
            </a:r>
          </a:p>
          <a:p>
            <a:r>
              <a:rPr lang="en-US" dirty="0"/>
              <a:t>Subqueries are a powerful tool in SQL, allowing you to perform complex data retrieval and manipulation tasks.</a:t>
            </a:r>
          </a:p>
          <a:p>
            <a:r>
              <a:rPr lang="en-US" dirty="0"/>
              <a:t>SYNTAX:-</a:t>
            </a:r>
          </a:p>
          <a:p>
            <a:pPr marL="0" indent="0">
              <a:buNone/>
            </a:pPr>
            <a:endParaRPr lang="en-US" dirty="0"/>
          </a:p>
          <a:p>
            <a:pPr marL="0" indent="0">
              <a:buNone/>
            </a:pPr>
            <a:r>
              <a:rPr lang="en-US" dirty="0"/>
              <a:t>		 </a:t>
            </a:r>
            <a:r>
              <a:rPr lang="en-US" sz="1800" dirty="0"/>
              <a:t>SELECT column1, column2, ...</a:t>
            </a:r>
          </a:p>
          <a:p>
            <a:pPr marL="0" indent="0">
              <a:buNone/>
            </a:pPr>
            <a:r>
              <a:rPr lang="en-US" sz="1800" dirty="0"/>
              <a:t>		 FROM table1</a:t>
            </a:r>
          </a:p>
          <a:p>
            <a:pPr marL="0" indent="0">
              <a:buNone/>
            </a:pPr>
            <a:r>
              <a:rPr lang="en-US" sz="1800" dirty="0"/>
              <a:t>		 WHERE </a:t>
            </a:r>
            <a:r>
              <a:rPr lang="en-US" sz="1800" dirty="0" err="1"/>
              <a:t>columnN</a:t>
            </a:r>
            <a:r>
              <a:rPr lang="en-US" sz="1800" dirty="0"/>
              <a:t> operator (SELECT </a:t>
            </a:r>
            <a:r>
              <a:rPr lang="en-US" sz="1800" dirty="0" err="1"/>
              <a:t>columnX</a:t>
            </a:r>
            <a:r>
              <a:rPr lang="en-US" sz="1800" dirty="0"/>
              <a:t> FROM </a:t>
            </a:r>
            <a:r>
              <a:rPr lang="en-US" sz="1800" dirty="0" err="1"/>
              <a:t>tableY</a:t>
            </a:r>
            <a:r>
              <a:rPr lang="en-US" sz="1800" dirty="0"/>
              <a:t> </a:t>
            </a:r>
          </a:p>
          <a:p>
            <a:pPr marL="0" indent="0">
              <a:buNone/>
            </a:pPr>
            <a:r>
              <a:rPr lang="en-US" sz="1800" dirty="0"/>
              <a:t>		 WHERE condition);</a:t>
            </a:r>
          </a:p>
        </p:txBody>
      </p:sp>
    </p:spTree>
    <p:extLst>
      <p:ext uri="{BB962C8B-B14F-4D97-AF65-F5344CB8AC3E}">
        <p14:creationId xmlns:p14="http://schemas.microsoft.com/office/powerpoint/2010/main" val="34163621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C7B36-9A9F-403B-36DD-2DD9DC771E84}"/>
              </a:ext>
            </a:extLst>
          </p:cNvPr>
          <p:cNvSpPr>
            <a:spLocks noGrp="1"/>
          </p:cNvSpPr>
          <p:nvPr>
            <p:ph type="title"/>
          </p:nvPr>
        </p:nvSpPr>
        <p:spPr>
          <a:xfrm>
            <a:off x="1847114" y="6858000"/>
            <a:ext cx="9404723" cy="1400530"/>
          </a:xfrm>
        </p:spPr>
        <p:txBody>
          <a:bodyPr/>
          <a:lstStyle/>
          <a:p>
            <a:r>
              <a:rPr lang="en-US" dirty="0"/>
              <a:t>R</a:t>
            </a:r>
          </a:p>
        </p:txBody>
      </p:sp>
      <p:pic>
        <p:nvPicPr>
          <p:cNvPr id="18" name="Picture 17">
            <a:extLst>
              <a:ext uri="{FF2B5EF4-FFF2-40B4-BE49-F238E27FC236}">
                <a16:creationId xmlns:a16="http://schemas.microsoft.com/office/drawing/2014/main" id="{541598DA-FA96-7EC0-E0A2-2CCB35AF737D}"/>
              </a:ext>
            </a:extLst>
          </p:cNvPr>
          <p:cNvPicPr>
            <a:picLocks noChangeAspect="1"/>
          </p:cNvPicPr>
          <p:nvPr/>
        </p:nvPicPr>
        <p:blipFill>
          <a:blip r:embed="rId2"/>
          <a:stretch>
            <a:fillRect/>
          </a:stretch>
        </p:blipFill>
        <p:spPr>
          <a:xfrm>
            <a:off x="3949700" y="661585"/>
            <a:ext cx="7719850" cy="2277957"/>
          </a:xfrm>
          <a:prstGeom prst="rect">
            <a:avLst/>
          </a:prstGeom>
        </p:spPr>
      </p:pic>
      <p:sp>
        <p:nvSpPr>
          <p:cNvPr id="20" name="TextBox 19">
            <a:extLst>
              <a:ext uri="{FF2B5EF4-FFF2-40B4-BE49-F238E27FC236}">
                <a16:creationId xmlns:a16="http://schemas.microsoft.com/office/drawing/2014/main" id="{564CC741-7E4C-2487-BFAF-3C11E8BE61EE}"/>
              </a:ext>
            </a:extLst>
          </p:cNvPr>
          <p:cNvSpPr txBox="1"/>
          <p:nvPr/>
        </p:nvSpPr>
        <p:spPr>
          <a:xfrm>
            <a:off x="403555" y="578952"/>
            <a:ext cx="6857054" cy="1077218"/>
          </a:xfrm>
          <a:prstGeom prst="rect">
            <a:avLst/>
          </a:prstGeom>
          <a:noFill/>
        </p:spPr>
        <p:txBody>
          <a:bodyPr wrap="square">
            <a:spAutoFit/>
          </a:bodyPr>
          <a:lstStyle/>
          <a:p>
            <a:pPr marL="0" indent="0">
              <a:buNone/>
            </a:pPr>
            <a:r>
              <a:rPr lang="en-US" sz="1600" dirty="0"/>
              <a:t>CREATE TABLE students (</a:t>
            </a:r>
          </a:p>
          <a:p>
            <a:pPr marL="0" indent="0">
              <a:buNone/>
            </a:pPr>
            <a:r>
              <a:rPr lang="en-US" sz="1600" dirty="0"/>
              <a:t>    </a:t>
            </a:r>
            <a:r>
              <a:rPr lang="en-US" sz="1600" dirty="0" err="1"/>
              <a:t>student_id</a:t>
            </a:r>
            <a:r>
              <a:rPr lang="en-US" sz="1600" dirty="0"/>
              <a:t> INT PRIMARY KEY,</a:t>
            </a:r>
          </a:p>
          <a:p>
            <a:pPr marL="0" indent="0">
              <a:buNone/>
            </a:pPr>
            <a:r>
              <a:rPr lang="en-US" sz="1600" dirty="0"/>
              <a:t>    </a:t>
            </a:r>
            <a:r>
              <a:rPr lang="en-US" sz="1600" dirty="0" err="1"/>
              <a:t>student_name</a:t>
            </a:r>
            <a:r>
              <a:rPr lang="en-US" sz="1600" dirty="0"/>
              <a:t> VARCHAR(50),</a:t>
            </a:r>
          </a:p>
          <a:p>
            <a:pPr marL="0" indent="0">
              <a:buNone/>
            </a:pPr>
            <a:r>
              <a:rPr lang="en-US" sz="1600" dirty="0"/>
              <a:t>  </a:t>
            </a:r>
            <a:r>
              <a:rPr lang="en-US" sz="1600" dirty="0" err="1"/>
              <a:t>exam_score</a:t>
            </a:r>
            <a:r>
              <a:rPr lang="en-US" sz="1600" dirty="0"/>
              <a:t> INT );</a:t>
            </a:r>
          </a:p>
        </p:txBody>
      </p:sp>
      <p:sp>
        <p:nvSpPr>
          <p:cNvPr id="22" name="TextBox 21">
            <a:extLst>
              <a:ext uri="{FF2B5EF4-FFF2-40B4-BE49-F238E27FC236}">
                <a16:creationId xmlns:a16="http://schemas.microsoft.com/office/drawing/2014/main" id="{97F58DD6-1FAF-89B7-FBA3-37A4F289EABD}"/>
              </a:ext>
            </a:extLst>
          </p:cNvPr>
          <p:cNvSpPr txBox="1"/>
          <p:nvPr/>
        </p:nvSpPr>
        <p:spPr>
          <a:xfrm>
            <a:off x="2734273" y="3840999"/>
            <a:ext cx="7630404" cy="646331"/>
          </a:xfrm>
          <a:prstGeom prst="rect">
            <a:avLst/>
          </a:prstGeom>
          <a:noFill/>
        </p:spPr>
        <p:txBody>
          <a:bodyPr wrap="square">
            <a:spAutoFit/>
          </a:bodyPr>
          <a:lstStyle/>
          <a:p>
            <a:r>
              <a:rPr lang="en-US" b="1" dirty="0"/>
              <a:t>SELECT </a:t>
            </a:r>
            <a:r>
              <a:rPr lang="en-US" b="1" dirty="0" err="1"/>
              <a:t>student_name</a:t>
            </a:r>
            <a:r>
              <a:rPr lang="en-US" b="1" dirty="0"/>
              <a:t>, </a:t>
            </a:r>
            <a:r>
              <a:rPr lang="en-US" b="1" dirty="0" err="1"/>
              <a:t>exam_score</a:t>
            </a:r>
            <a:r>
              <a:rPr lang="en-US" b="1" dirty="0"/>
              <a:t> FROM students</a:t>
            </a:r>
          </a:p>
          <a:p>
            <a:r>
              <a:rPr lang="en-US" b="1" dirty="0"/>
              <a:t>WHERE </a:t>
            </a:r>
            <a:r>
              <a:rPr lang="en-US" b="1" dirty="0" err="1"/>
              <a:t>exam_score</a:t>
            </a:r>
            <a:r>
              <a:rPr lang="en-US" b="1" dirty="0"/>
              <a:t> &gt; (SELECT AVG(</a:t>
            </a:r>
            <a:r>
              <a:rPr lang="en-US" b="1" dirty="0" err="1"/>
              <a:t>exam_score</a:t>
            </a:r>
            <a:r>
              <a:rPr lang="en-US" b="1" dirty="0"/>
              <a:t>) FROM students);</a:t>
            </a:r>
          </a:p>
        </p:txBody>
      </p:sp>
      <p:pic>
        <p:nvPicPr>
          <p:cNvPr id="29" name="Picture 28">
            <a:extLst>
              <a:ext uri="{FF2B5EF4-FFF2-40B4-BE49-F238E27FC236}">
                <a16:creationId xmlns:a16="http://schemas.microsoft.com/office/drawing/2014/main" id="{735F7B8C-628C-F0DE-F268-F8EA2ACB2F9A}"/>
              </a:ext>
            </a:extLst>
          </p:cNvPr>
          <p:cNvPicPr>
            <a:picLocks noChangeAspect="1"/>
          </p:cNvPicPr>
          <p:nvPr/>
        </p:nvPicPr>
        <p:blipFill>
          <a:blip r:embed="rId3"/>
          <a:stretch>
            <a:fillRect/>
          </a:stretch>
        </p:blipFill>
        <p:spPr>
          <a:xfrm>
            <a:off x="4514102" y="5032080"/>
            <a:ext cx="2822707" cy="1281169"/>
          </a:xfrm>
          <a:prstGeom prst="rect">
            <a:avLst/>
          </a:prstGeom>
        </p:spPr>
      </p:pic>
      <p:sp>
        <p:nvSpPr>
          <p:cNvPr id="31" name="TextBox 30">
            <a:extLst>
              <a:ext uri="{FF2B5EF4-FFF2-40B4-BE49-F238E27FC236}">
                <a16:creationId xmlns:a16="http://schemas.microsoft.com/office/drawing/2014/main" id="{55DD5B7D-DF7D-30CF-3C77-21E5F4DB1EE5}"/>
              </a:ext>
            </a:extLst>
          </p:cNvPr>
          <p:cNvSpPr txBox="1"/>
          <p:nvPr/>
        </p:nvSpPr>
        <p:spPr>
          <a:xfrm>
            <a:off x="522450" y="1800564"/>
            <a:ext cx="6096000" cy="1569660"/>
          </a:xfrm>
          <a:prstGeom prst="rect">
            <a:avLst/>
          </a:prstGeom>
          <a:noFill/>
        </p:spPr>
        <p:txBody>
          <a:bodyPr wrap="square">
            <a:spAutoFit/>
          </a:bodyPr>
          <a:lstStyle/>
          <a:p>
            <a:pPr marL="0" indent="0">
              <a:buNone/>
            </a:pPr>
            <a:r>
              <a:rPr lang="en-US" sz="1600" dirty="0"/>
              <a:t>INSERT INTO students</a:t>
            </a:r>
          </a:p>
          <a:p>
            <a:pPr marL="0" indent="0">
              <a:buNone/>
            </a:pPr>
            <a:r>
              <a:rPr lang="en-US" sz="1600" dirty="0"/>
              <a:t>VALUES</a:t>
            </a:r>
          </a:p>
          <a:p>
            <a:pPr marL="0" indent="0">
              <a:buNone/>
            </a:pPr>
            <a:r>
              <a:rPr lang="en-US" sz="1600" dirty="0"/>
              <a:t>    (1, 'John',85),</a:t>
            </a:r>
          </a:p>
          <a:p>
            <a:pPr marL="0" indent="0">
              <a:buNone/>
            </a:pPr>
            <a:r>
              <a:rPr lang="en-US" sz="1600" dirty="0"/>
              <a:t>    (2, 'Sarah',92),</a:t>
            </a:r>
          </a:p>
          <a:p>
            <a:pPr marL="0" indent="0">
              <a:buNone/>
            </a:pPr>
            <a:r>
              <a:rPr lang="en-US" sz="1600" dirty="0"/>
              <a:t>    (3, 'Michael',78),</a:t>
            </a:r>
          </a:p>
          <a:p>
            <a:pPr marL="0" indent="0">
              <a:buNone/>
            </a:pPr>
            <a:r>
              <a:rPr lang="en-US" sz="1600" dirty="0"/>
              <a:t>    (4, 'Emily',95);</a:t>
            </a:r>
          </a:p>
        </p:txBody>
      </p:sp>
      <p:sp>
        <p:nvSpPr>
          <p:cNvPr id="33" name="Content Placeholder 32">
            <a:extLst>
              <a:ext uri="{FF2B5EF4-FFF2-40B4-BE49-F238E27FC236}">
                <a16:creationId xmlns:a16="http://schemas.microsoft.com/office/drawing/2014/main" id="{77E3DDB3-60FD-7815-9408-350BA6A922A1}"/>
              </a:ext>
            </a:extLst>
          </p:cNvPr>
          <p:cNvSpPr>
            <a:spLocks noGrp="1"/>
          </p:cNvSpPr>
          <p:nvPr>
            <p:ph idx="1"/>
          </p:nvPr>
        </p:nvSpPr>
        <p:spPr>
          <a:xfrm>
            <a:off x="2282118" y="5326899"/>
            <a:ext cx="2366083" cy="1200329"/>
          </a:xfrm>
        </p:spPr>
        <p:txBody>
          <a:bodyPr>
            <a:normAutofit/>
          </a:bodyPr>
          <a:lstStyle/>
          <a:p>
            <a:pPr marL="0" indent="0">
              <a:buNone/>
            </a:pPr>
            <a:r>
              <a:rPr lang="en-US" sz="3200" dirty="0"/>
              <a:t>Result =</a:t>
            </a:r>
          </a:p>
        </p:txBody>
      </p:sp>
    </p:spTree>
    <p:extLst>
      <p:ext uri="{BB962C8B-B14F-4D97-AF65-F5344CB8AC3E}">
        <p14:creationId xmlns:p14="http://schemas.microsoft.com/office/powerpoint/2010/main" val="22438932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984673-961F-177E-8DFB-1537031F5CE7}"/>
              </a:ext>
            </a:extLst>
          </p:cNvPr>
          <p:cNvSpPr>
            <a:spLocks noGrp="1"/>
          </p:cNvSpPr>
          <p:nvPr>
            <p:ph type="title"/>
          </p:nvPr>
        </p:nvSpPr>
        <p:spPr>
          <a:xfrm>
            <a:off x="646111" y="452718"/>
            <a:ext cx="1010411" cy="474934"/>
          </a:xfrm>
        </p:spPr>
        <p:txBody>
          <a:bodyPr/>
          <a:lstStyle/>
          <a:p>
            <a:r>
              <a:rPr lang="en-US" sz="2400" dirty="0"/>
              <a:t>EG2-</a:t>
            </a:r>
            <a:endParaRPr lang="en-US" dirty="0"/>
          </a:p>
        </p:txBody>
      </p:sp>
      <p:sp>
        <p:nvSpPr>
          <p:cNvPr id="3" name="Content Placeholder 2">
            <a:extLst>
              <a:ext uri="{FF2B5EF4-FFF2-40B4-BE49-F238E27FC236}">
                <a16:creationId xmlns:a16="http://schemas.microsoft.com/office/drawing/2014/main" id="{CA5801F8-B1DA-47B9-8F0A-39E302CEF5A1}"/>
              </a:ext>
            </a:extLst>
          </p:cNvPr>
          <p:cNvSpPr>
            <a:spLocks noGrp="1"/>
          </p:cNvSpPr>
          <p:nvPr>
            <p:ph idx="1"/>
          </p:nvPr>
        </p:nvSpPr>
        <p:spPr>
          <a:xfrm>
            <a:off x="4409729" y="6858000"/>
            <a:ext cx="9403742" cy="5320747"/>
          </a:xfrm>
        </p:spPr>
        <p:txBody>
          <a:bodyPr/>
          <a:lstStyle/>
          <a:p>
            <a:endParaRPr lang="en-US" dirty="0"/>
          </a:p>
        </p:txBody>
      </p:sp>
      <p:pic>
        <p:nvPicPr>
          <p:cNvPr id="5" name="Picture 4">
            <a:extLst>
              <a:ext uri="{FF2B5EF4-FFF2-40B4-BE49-F238E27FC236}">
                <a16:creationId xmlns:a16="http://schemas.microsoft.com/office/drawing/2014/main" id="{85833B99-6AE0-8594-8CEC-2C353010D071}"/>
              </a:ext>
            </a:extLst>
          </p:cNvPr>
          <p:cNvPicPr>
            <a:picLocks noChangeAspect="1"/>
          </p:cNvPicPr>
          <p:nvPr/>
        </p:nvPicPr>
        <p:blipFill>
          <a:blip r:embed="rId2"/>
          <a:stretch>
            <a:fillRect/>
          </a:stretch>
        </p:blipFill>
        <p:spPr>
          <a:xfrm>
            <a:off x="3407738" y="282222"/>
            <a:ext cx="5376523" cy="2295845"/>
          </a:xfrm>
          <a:prstGeom prst="rect">
            <a:avLst/>
          </a:prstGeom>
        </p:spPr>
      </p:pic>
      <p:sp>
        <p:nvSpPr>
          <p:cNvPr id="7" name="TextBox 6">
            <a:extLst>
              <a:ext uri="{FF2B5EF4-FFF2-40B4-BE49-F238E27FC236}">
                <a16:creationId xmlns:a16="http://schemas.microsoft.com/office/drawing/2014/main" id="{BCA844EC-949B-EA4C-E314-513734702D4E}"/>
              </a:ext>
            </a:extLst>
          </p:cNvPr>
          <p:cNvSpPr txBox="1"/>
          <p:nvPr/>
        </p:nvSpPr>
        <p:spPr>
          <a:xfrm>
            <a:off x="2904061" y="3230761"/>
            <a:ext cx="6921304" cy="646331"/>
          </a:xfrm>
          <a:prstGeom prst="rect">
            <a:avLst/>
          </a:prstGeom>
          <a:noFill/>
        </p:spPr>
        <p:txBody>
          <a:bodyPr wrap="square">
            <a:spAutoFit/>
          </a:bodyPr>
          <a:lstStyle/>
          <a:p>
            <a:r>
              <a:rPr lang="en-US" b="0" i="0" dirty="0">
                <a:effectLst/>
                <a:latin typeface="Liberation Mono" panose="02070409020205020404" pitchFamily="49" charset="0"/>
              </a:rPr>
              <a:t>SELECT * FROM CUSTOMERS WHERE ID IN (SELECT ID FROM CUSTOMERS WHERE SALARY &gt; 4500) ;</a:t>
            </a:r>
            <a:endParaRPr lang="en-US" dirty="0"/>
          </a:p>
        </p:txBody>
      </p:sp>
      <p:pic>
        <p:nvPicPr>
          <p:cNvPr id="9" name="Picture 8">
            <a:extLst>
              <a:ext uri="{FF2B5EF4-FFF2-40B4-BE49-F238E27FC236}">
                <a16:creationId xmlns:a16="http://schemas.microsoft.com/office/drawing/2014/main" id="{8A2FAF1B-D78E-D80F-B450-057F6A89879B}"/>
              </a:ext>
            </a:extLst>
          </p:cNvPr>
          <p:cNvPicPr>
            <a:picLocks noChangeAspect="1"/>
          </p:cNvPicPr>
          <p:nvPr/>
        </p:nvPicPr>
        <p:blipFill>
          <a:blip r:embed="rId3"/>
          <a:stretch>
            <a:fillRect/>
          </a:stretch>
        </p:blipFill>
        <p:spPr>
          <a:xfrm>
            <a:off x="3230897" y="4280574"/>
            <a:ext cx="5730205" cy="2295204"/>
          </a:xfrm>
          <a:prstGeom prst="rect">
            <a:avLst/>
          </a:prstGeom>
        </p:spPr>
      </p:pic>
    </p:spTree>
    <p:extLst>
      <p:ext uri="{BB962C8B-B14F-4D97-AF65-F5344CB8AC3E}">
        <p14:creationId xmlns:p14="http://schemas.microsoft.com/office/powerpoint/2010/main" val="22551313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635E7B-5520-CCB2-7325-E9B1686B4E4A}"/>
              </a:ext>
            </a:extLst>
          </p:cNvPr>
          <p:cNvSpPr>
            <a:spLocks noGrp="1"/>
          </p:cNvSpPr>
          <p:nvPr>
            <p:ph type="title"/>
          </p:nvPr>
        </p:nvSpPr>
        <p:spPr/>
        <p:txBody>
          <a:bodyPr/>
          <a:lstStyle/>
          <a:p>
            <a:r>
              <a:rPr lang="en-US" dirty="0"/>
              <a:t>Introduction to SQL</a:t>
            </a:r>
          </a:p>
        </p:txBody>
      </p:sp>
      <p:sp>
        <p:nvSpPr>
          <p:cNvPr id="3" name="Content Placeholder 2">
            <a:extLst>
              <a:ext uri="{FF2B5EF4-FFF2-40B4-BE49-F238E27FC236}">
                <a16:creationId xmlns:a16="http://schemas.microsoft.com/office/drawing/2014/main" id="{06772841-EC95-B51C-E927-A7011AC73980}"/>
              </a:ext>
            </a:extLst>
          </p:cNvPr>
          <p:cNvSpPr>
            <a:spLocks noGrp="1"/>
          </p:cNvSpPr>
          <p:nvPr>
            <p:ph idx="1"/>
          </p:nvPr>
        </p:nvSpPr>
        <p:spPr/>
        <p:txBody>
          <a:bodyPr/>
          <a:lstStyle/>
          <a:p>
            <a:r>
              <a:rPr lang="en-US" b="0" i="0" dirty="0">
                <a:effectLst/>
                <a:latin typeface="Verdana" panose="020B0604030504040204" pitchFamily="34" charset="0"/>
              </a:rPr>
              <a:t>SQL stands for Structured Query Language</a:t>
            </a:r>
          </a:p>
          <a:p>
            <a:r>
              <a:rPr lang="en-US" b="0" i="0" dirty="0">
                <a:effectLst/>
                <a:latin typeface="Nunito" pitchFamily="2" charset="0"/>
              </a:rPr>
              <a:t>SQL was developed in the 1970s by IBM Computer Scientists and became a standard of the International Organization for Standardization (ISO) in 1987.</a:t>
            </a:r>
          </a:p>
          <a:p>
            <a:r>
              <a:rPr lang="en-US" b="0" i="0" dirty="0">
                <a:effectLst/>
                <a:latin typeface="Verdana" panose="020B0604030504040204" pitchFamily="34" charset="0"/>
              </a:rPr>
              <a:t>SQL is a standard language for storing, manipulating and retrieving data in databases.</a:t>
            </a:r>
          </a:p>
          <a:p>
            <a:r>
              <a:rPr lang="en-US" b="0" i="0" dirty="0">
                <a:effectLst/>
                <a:latin typeface="Nunito" pitchFamily="2" charset="0"/>
              </a:rPr>
              <a:t>It includes Database Creation, Database Deletion, Fetching Data Rows, Modifying &amp; Deleting Data rows, etc.</a:t>
            </a:r>
          </a:p>
          <a:p>
            <a:r>
              <a:rPr lang="en-US" dirty="0">
                <a:latin typeface="Nunito" pitchFamily="2" charset="0"/>
              </a:rPr>
              <a:t>It is one of the easiest way to </a:t>
            </a:r>
            <a:r>
              <a:rPr lang="en-US" b="0" i="0" dirty="0">
                <a:effectLst/>
                <a:latin typeface="Nunito" pitchFamily="2" charset="0"/>
              </a:rPr>
              <a:t>access data in the relational database management systems.</a:t>
            </a:r>
          </a:p>
          <a:p>
            <a:endParaRPr lang="en-US" dirty="0"/>
          </a:p>
        </p:txBody>
      </p:sp>
    </p:spTree>
    <p:extLst>
      <p:ext uri="{BB962C8B-B14F-4D97-AF65-F5344CB8AC3E}">
        <p14:creationId xmlns:p14="http://schemas.microsoft.com/office/powerpoint/2010/main" val="11123990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31D83-5E3F-8B16-A9C5-D970A5747E6C}"/>
              </a:ext>
            </a:extLst>
          </p:cNvPr>
          <p:cNvSpPr>
            <a:spLocks noGrp="1"/>
          </p:cNvSpPr>
          <p:nvPr>
            <p:ph type="title"/>
          </p:nvPr>
        </p:nvSpPr>
        <p:spPr/>
        <p:txBody>
          <a:bodyPr/>
          <a:lstStyle/>
          <a:p>
            <a:r>
              <a:rPr lang="en-US" dirty="0"/>
              <a:t>INDEXING</a:t>
            </a:r>
          </a:p>
        </p:txBody>
      </p:sp>
      <p:sp>
        <p:nvSpPr>
          <p:cNvPr id="3" name="Content Placeholder 2">
            <a:extLst>
              <a:ext uri="{FF2B5EF4-FFF2-40B4-BE49-F238E27FC236}">
                <a16:creationId xmlns:a16="http://schemas.microsoft.com/office/drawing/2014/main" id="{A7448C61-B8E6-D8AA-2D48-A0049C797DE6}"/>
              </a:ext>
            </a:extLst>
          </p:cNvPr>
          <p:cNvSpPr>
            <a:spLocks noGrp="1"/>
          </p:cNvSpPr>
          <p:nvPr>
            <p:ph idx="1"/>
          </p:nvPr>
        </p:nvSpPr>
        <p:spPr>
          <a:xfrm>
            <a:off x="1434617" y="1853247"/>
            <a:ext cx="8946541" cy="4892109"/>
          </a:xfrm>
        </p:spPr>
        <p:txBody>
          <a:bodyPr>
            <a:normAutofit/>
          </a:bodyPr>
          <a:lstStyle/>
          <a:p>
            <a:r>
              <a:rPr lang="en-US" dirty="0"/>
              <a:t>Indexing is a database optimization technique used in SQL to improve the performance of queries.</a:t>
            </a:r>
          </a:p>
          <a:p>
            <a:r>
              <a:rPr lang="en-US" dirty="0"/>
              <a:t>An index is a data structure that provides fast access to rows in a table based on the values in one or more columns (Increase speed).</a:t>
            </a:r>
          </a:p>
          <a:p>
            <a:r>
              <a:rPr lang="en-US" dirty="0"/>
              <a:t>By creating indexes on specific columns, you can significantly speed up the retrieval of data.</a:t>
            </a:r>
          </a:p>
          <a:p>
            <a:r>
              <a:rPr lang="en-US" dirty="0"/>
              <a:t>Without indexes, the database management system would need to perform full table scans, which can be slow and resource-intensive, especially on large tables</a:t>
            </a:r>
          </a:p>
        </p:txBody>
      </p:sp>
    </p:spTree>
    <p:extLst>
      <p:ext uri="{BB962C8B-B14F-4D97-AF65-F5344CB8AC3E}">
        <p14:creationId xmlns:p14="http://schemas.microsoft.com/office/powerpoint/2010/main" val="39491011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698591D-708E-5584-D726-072115F7F1A1}"/>
              </a:ext>
            </a:extLst>
          </p:cNvPr>
          <p:cNvSpPr txBox="1"/>
          <p:nvPr/>
        </p:nvSpPr>
        <p:spPr>
          <a:xfrm>
            <a:off x="821634" y="332818"/>
            <a:ext cx="9263270" cy="3200876"/>
          </a:xfrm>
          <a:prstGeom prst="rect">
            <a:avLst/>
          </a:prstGeom>
          <a:noFill/>
        </p:spPr>
        <p:txBody>
          <a:bodyPr wrap="square">
            <a:spAutoFit/>
          </a:bodyPr>
          <a:lstStyle/>
          <a:p>
            <a:pPr marL="285750" indent="-285750">
              <a:buFont typeface="Wingdings" panose="05000000000000000000" pitchFamily="2" charset="2"/>
              <a:buChar char="Ø"/>
            </a:pPr>
            <a:r>
              <a:rPr lang="en-US" dirty="0"/>
              <a:t>SYNTAX:-</a:t>
            </a:r>
          </a:p>
          <a:p>
            <a:endParaRPr lang="en-US" dirty="0"/>
          </a:p>
          <a:p>
            <a:r>
              <a:rPr lang="en-US" dirty="0"/>
              <a:t>	CREATE INDEX </a:t>
            </a:r>
            <a:r>
              <a:rPr lang="en-US" dirty="0" err="1"/>
              <a:t>index_name</a:t>
            </a:r>
            <a:endParaRPr lang="en-US" dirty="0"/>
          </a:p>
          <a:p>
            <a:r>
              <a:rPr lang="en-US" dirty="0"/>
              <a:t>	ON </a:t>
            </a:r>
            <a:r>
              <a:rPr lang="en-US" dirty="0" err="1"/>
              <a:t>table_name</a:t>
            </a:r>
            <a:r>
              <a:rPr lang="en-US" dirty="0"/>
              <a:t> (</a:t>
            </a:r>
            <a:r>
              <a:rPr lang="en-US" dirty="0" err="1"/>
              <a:t>column_name</a:t>
            </a:r>
            <a:r>
              <a:rPr lang="en-US" dirty="0"/>
              <a:t>);</a:t>
            </a:r>
          </a:p>
          <a:p>
            <a:endParaRPr lang="en-US" dirty="0"/>
          </a:p>
          <a:p>
            <a:pPr marL="342900" indent="-342900">
              <a:buFont typeface="Wingdings" panose="05000000000000000000" pitchFamily="2" charset="2"/>
              <a:buChar char="Ø"/>
            </a:pPr>
            <a:r>
              <a:rPr lang="en-US" dirty="0"/>
              <a:t>To create on multiple column</a:t>
            </a:r>
          </a:p>
          <a:p>
            <a:endParaRPr lang="en-US" sz="2000" b="1" dirty="0"/>
          </a:p>
          <a:p>
            <a:r>
              <a:rPr lang="en-US" dirty="0"/>
              <a:t>	CREATE INDEX </a:t>
            </a:r>
            <a:r>
              <a:rPr lang="en-US" dirty="0" err="1"/>
              <a:t>index_name</a:t>
            </a:r>
            <a:endParaRPr lang="en-US" dirty="0"/>
          </a:p>
          <a:p>
            <a:r>
              <a:rPr lang="en-US" dirty="0"/>
              <a:t>	ON </a:t>
            </a:r>
            <a:r>
              <a:rPr lang="en-US" dirty="0" err="1"/>
              <a:t>table_name</a:t>
            </a:r>
            <a:r>
              <a:rPr lang="en-US" dirty="0"/>
              <a:t> (column1, column2);</a:t>
            </a:r>
          </a:p>
          <a:p>
            <a:endParaRPr lang="en-US" dirty="0"/>
          </a:p>
          <a:p>
            <a:endParaRPr lang="en-US" dirty="0"/>
          </a:p>
        </p:txBody>
      </p:sp>
      <p:sp>
        <p:nvSpPr>
          <p:cNvPr id="4" name="TextBox 3">
            <a:extLst>
              <a:ext uri="{FF2B5EF4-FFF2-40B4-BE49-F238E27FC236}">
                <a16:creationId xmlns:a16="http://schemas.microsoft.com/office/drawing/2014/main" id="{B577797D-2EFC-5DEB-B59B-0079A3557F0E}"/>
              </a:ext>
            </a:extLst>
          </p:cNvPr>
          <p:cNvSpPr txBox="1"/>
          <p:nvPr/>
        </p:nvSpPr>
        <p:spPr>
          <a:xfrm>
            <a:off x="821634" y="3202386"/>
            <a:ext cx="9475306" cy="3416320"/>
          </a:xfrm>
          <a:prstGeom prst="rect">
            <a:avLst/>
          </a:prstGeom>
          <a:noFill/>
        </p:spPr>
        <p:txBody>
          <a:bodyPr wrap="square">
            <a:spAutoFit/>
          </a:bodyPr>
          <a:lstStyle/>
          <a:p>
            <a:pPr marL="285750" indent="-285750">
              <a:buFont typeface="Wingdings" panose="05000000000000000000" pitchFamily="2" charset="2"/>
              <a:buChar char="Ø"/>
            </a:pPr>
            <a:r>
              <a:rPr lang="en-US" dirty="0"/>
              <a:t>Here the query and everything will be same but after creating the index on particular column its easy for database to fetch the record from particular column </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SELECT * FROM </a:t>
            </a:r>
            <a:r>
              <a:rPr lang="en-US" dirty="0" err="1"/>
              <a:t>table_name</a:t>
            </a:r>
            <a:r>
              <a:rPr lang="en-US" dirty="0"/>
              <a:t> WHERE CONDITION</a:t>
            </a:r>
          </a:p>
          <a:p>
            <a:endParaRPr lang="en-US" dirty="0"/>
          </a:p>
          <a:p>
            <a:pPr marL="285750" indent="-285750">
              <a:buFont typeface="Wingdings" panose="05000000000000000000" pitchFamily="2" charset="2"/>
              <a:buChar char="Ø"/>
            </a:pPr>
            <a:r>
              <a:rPr lang="en-US" dirty="0"/>
              <a:t>SHOW INDEX FROM </a:t>
            </a:r>
            <a:r>
              <a:rPr lang="en-US" dirty="0" err="1"/>
              <a:t>your_table_name</a:t>
            </a:r>
            <a:r>
              <a:rPr lang="en-US" dirty="0"/>
              <a:t>;</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DROP INDEX </a:t>
            </a:r>
            <a:r>
              <a:rPr lang="en-US" dirty="0" err="1"/>
              <a:t>index_name</a:t>
            </a:r>
            <a:r>
              <a:rPr lang="en-US" dirty="0"/>
              <a:t> ON </a:t>
            </a:r>
            <a:r>
              <a:rPr lang="en-US" dirty="0" err="1"/>
              <a:t>table_name</a:t>
            </a:r>
            <a:r>
              <a:rPr lang="en-US" dirty="0"/>
              <a:t>;</a:t>
            </a:r>
          </a:p>
          <a:p>
            <a:pPr marL="742950" lvl="3" indent="-285750">
              <a:buFont typeface="Arial" panose="020B0604020202020204" pitchFamily="34" charset="0"/>
              <a:buChar char="•"/>
            </a:pPr>
            <a:r>
              <a:rPr lang="en-US" dirty="0"/>
              <a:t>ALTER TABLE </a:t>
            </a:r>
            <a:r>
              <a:rPr lang="en-US" dirty="0" err="1"/>
              <a:t>table_name</a:t>
            </a:r>
            <a:r>
              <a:rPr lang="en-US" dirty="0"/>
              <a:t> DROP INDEX </a:t>
            </a:r>
            <a:r>
              <a:rPr lang="en-US" dirty="0" err="1"/>
              <a:t>index_name</a:t>
            </a:r>
            <a:r>
              <a:rPr lang="en-US" dirty="0"/>
              <a:t>;</a:t>
            </a:r>
          </a:p>
          <a:p>
            <a:pPr marL="285750" indent="-285750">
              <a:buFont typeface="Arial" panose="020B0604020202020204" pitchFamily="34" charset="0"/>
              <a:buChar char="•"/>
            </a:pPr>
            <a:endParaRPr lang="en-US" dirty="0"/>
          </a:p>
          <a:p>
            <a:endParaRPr lang="en-US" dirty="0"/>
          </a:p>
        </p:txBody>
      </p:sp>
    </p:spTree>
    <p:extLst>
      <p:ext uri="{BB962C8B-B14F-4D97-AF65-F5344CB8AC3E}">
        <p14:creationId xmlns:p14="http://schemas.microsoft.com/office/powerpoint/2010/main" val="26806487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8A6FD-89FF-8F94-82D4-411C0F2D4F99}"/>
              </a:ext>
            </a:extLst>
          </p:cNvPr>
          <p:cNvSpPr>
            <a:spLocks noGrp="1"/>
          </p:cNvSpPr>
          <p:nvPr>
            <p:ph type="title"/>
          </p:nvPr>
        </p:nvSpPr>
        <p:spPr/>
        <p:txBody>
          <a:bodyPr/>
          <a:lstStyle/>
          <a:p>
            <a:r>
              <a:rPr lang="en-US" dirty="0"/>
              <a:t>KEYS IN SQL</a:t>
            </a:r>
          </a:p>
        </p:txBody>
      </p:sp>
      <p:sp>
        <p:nvSpPr>
          <p:cNvPr id="3" name="Content Placeholder 2">
            <a:extLst>
              <a:ext uri="{FF2B5EF4-FFF2-40B4-BE49-F238E27FC236}">
                <a16:creationId xmlns:a16="http://schemas.microsoft.com/office/drawing/2014/main" id="{3D6D68DE-AA2A-CE9C-A7FE-72CDC2DDD94C}"/>
              </a:ext>
            </a:extLst>
          </p:cNvPr>
          <p:cNvSpPr>
            <a:spLocks noGrp="1"/>
          </p:cNvSpPr>
          <p:nvPr>
            <p:ph idx="1"/>
          </p:nvPr>
        </p:nvSpPr>
        <p:spPr>
          <a:xfrm>
            <a:off x="1103312" y="2052918"/>
            <a:ext cx="9895992" cy="4195481"/>
          </a:xfrm>
        </p:spPr>
        <p:txBody>
          <a:bodyPr>
            <a:normAutofit/>
          </a:bodyPr>
          <a:lstStyle/>
          <a:p>
            <a:pPr lvl="1"/>
            <a:r>
              <a:rPr lang="en-US" b="1" dirty="0"/>
              <a:t>PRIMARY KEY</a:t>
            </a:r>
          </a:p>
          <a:p>
            <a:pPr marL="457200" lvl="1" indent="0">
              <a:buNone/>
            </a:pPr>
            <a:r>
              <a:rPr lang="en-US" dirty="0"/>
              <a:t>	Primary key uniquely identifies each row in a table.</a:t>
            </a:r>
            <a:endParaRPr lang="en-US" sz="2000" dirty="0"/>
          </a:p>
          <a:p>
            <a:pPr marL="457200" lvl="1" indent="0">
              <a:buNone/>
            </a:pPr>
            <a:endParaRPr lang="en-US" dirty="0"/>
          </a:p>
          <a:p>
            <a:pPr lvl="1"/>
            <a:r>
              <a:rPr lang="en-US" b="1" dirty="0"/>
              <a:t>Unique Key</a:t>
            </a:r>
          </a:p>
          <a:p>
            <a:pPr marL="457200" lvl="1" indent="0">
              <a:buNone/>
            </a:pPr>
            <a:r>
              <a:rPr lang="en-US" dirty="0"/>
              <a:t>	Set of one or more fields that identifies records in the table.</a:t>
            </a:r>
          </a:p>
          <a:p>
            <a:pPr marL="457200" lvl="1" indent="0">
              <a:buNone/>
            </a:pPr>
            <a:r>
              <a:rPr lang="en-US" dirty="0"/>
              <a:t>	Same as that of primary key just that there can be null values but no duplicates 	are allowed.</a:t>
            </a:r>
          </a:p>
          <a:p>
            <a:pPr marL="457200" lvl="1" indent="0">
              <a:buNone/>
            </a:pPr>
            <a:r>
              <a:rPr lang="en-US" dirty="0"/>
              <a:t>CREATE TABLE Products (</a:t>
            </a:r>
            <a:r>
              <a:rPr lang="en-US" dirty="0" err="1"/>
              <a:t>ProductID</a:t>
            </a:r>
            <a:r>
              <a:rPr lang="en-US" dirty="0"/>
              <a:t> INT UNIQUE,  ProductName VARCHAR(100),</a:t>
            </a:r>
          </a:p>
          <a:p>
            <a:pPr marL="457200" lvl="1" indent="0">
              <a:buNone/>
            </a:pPr>
            <a:r>
              <a:rPr lang="en-US" dirty="0"/>
              <a:t>    Price DECIMAL(10, 2));</a:t>
            </a:r>
          </a:p>
          <a:p>
            <a:pPr marL="457200" lvl="1" indent="0">
              <a:buNone/>
            </a:pPr>
            <a:endParaRPr lang="en-US" b="1" dirty="0"/>
          </a:p>
        </p:txBody>
      </p:sp>
    </p:spTree>
    <p:extLst>
      <p:ext uri="{BB962C8B-B14F-4D97-AF65-F5344CB8AC3E}">
        <p14:creationId xmlns:p14="http://schemas.microsoft.com/office/powerpoint/2010/main" val="156334692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2C046FE4-7639-CCA2-96BB-1E15ACCC0028}"/>
              </a:ext>
            </a:extLst>
          </p:cNvPr>
          <p:cNvSpPr txBox="1">
            <a:spLocks/>
          </p:cNvSpPr>
          <p:nvPr/>
        </p:nvSpPr>
        <p:spPr>
          <a:xfrm>
            <a:off x="496956" y="530087"/>
            <a:ext cx="10144540" cy="6500191"/>
          </a:xfrm>
          <a:prstGeom prst="rect">
            <a:avLst/>
          </a:prstGeom>
        </p:spPr>
        <p:txBody>
          <a:bodyPr>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lvl="1"/>
            <a:r>
              <a:rPr lang="en-US" b="1" dirty="0"/>
              <a:t>FOREIGN KEY</a:t>
            </a:r>
          </a:p>
          <a:p>
            <a:pPr marL="457200" lvl="1" indent="0">
              <a:buFont typeface="Wingdings 3" charset="2"/>
              <a:buNone/>
            </a:pPr>
            <a:r>
              <a:rPr lang="en-US" dirty="0"/>
              <a:t>	It Is a field in one table that refers the primary key in another table.</a:t>
            </a:r>
          </a:p>
          <a:p>
            <a:pPr marL="457200" lvl="1" indent="0">
              <a:buFont typeface="Wingdings 3" charset="2"/>
              <a:buNone/>
            </a:pPr>
            <a:r>
              <a:rPr lang="en-US" dirty="0"/>
              <a:t>	Table with foreign key is called as child table and table with parent key is called as parent table.</a:t>
            </a:r>
          </a:p>
          <a:p>
            <a:pPr marL="457200" lvl="1" indent="0">
              <a:buFont typeface="Wingdings 3" charset="2"/>
              <a:buNone/>
            </a:pPr>
            <a:r>
              <a:rPr lang="en-US" dirty="0"/>
              <a:t>CREATE TABLE Orders (  </a:t>
            </a:r>
            <a:r>
              <a:rPr lang="en-US" dirty="0" err="1"/>
              <a:t>OrderID</a:t>
            </a:r>
            <a:r>
              <a:rPr lang="en-US" dirty="0"/>
              <a:t> INT PRIMARY KEY, </a:t>
            </a:r>
            <a:r>
              <a:rPr lang="en-US" dirty="0" err="1"/>
              <a:t>CustomerID</a:t>
            </a:r>
            <a:r>
              <a:rPr lang="en-US" dirty="0"/>
              <a:t> INT,</a:t>
            </a:r>
          </a:p>
          <a:p>
            <a:pPr marL="457200" lvl="1" indent="0">
              <a:buFont typeface="Wingdings 3" charset="2"/>
              <a:buNone/>
            </a:pPr>
            <a:r>
              <a:rPr lang="en-US" dirty="0"/>
              <a:t>    </a:t>
            </a:r>
            <a:r>
              <a:rPr lang="en-US" dirty="0" err="1"/>
              <a:t>OrderDate</a:t>
            </a:r>
            <a:r>
              <a:rPr lang="en-US" dirty="0"/>
              <a:t> DATE, FOREIGN KEY (</a:t>
            </a:r>
            <a:r>
              <a:rPr lang="en-US" dirty="0" err="1"/>
              <a:t>CustomerID</a:t>
            </a:r>
            <a:r>
              <a:rPr lang="en-US" dirty="0"/>
              <a:t>) REFERENCES Customers(</a:t>
            </a:r>
            <a:r>
              <a:rPr lang="en-US" dirty="0" err="1"/>
              <a:t>CustomerID</a:t>
            </a:r>
            <a:r>
              <a:rPr lang="en-US" dirty="0"/>
              <a:t>) );</a:t>
            </a:r>
          </a:p>
          <a:p>
            <a:pPr marL="457200" lvl="1" indent="0">
              <a:buFont typeface="Wingdings 3" charset="2"/>
              <a:buNone/>
            </a:pPr>
            <a:endParaRPr lang="en-US" dirty="0"/>
          </a:p>
          <a:p>
            <a:pPr lvl="1"/>
            <a:r>
              <a:rPr lang="en-US" b="1" dirty="0"/>
              <a:t>COMPOSITE KEY</a:t>
            </a:r>
          </a:p>
          <a:p>
            <a:pPr marL="457200" lvl="1" indent="0">
              <a:buFont typeface="Wingdings 3" charset="2"/>
              <a:buNone/>
            </a:pPr>
            <a:r>
              <a:rPr lang="en-US" dirty="0"/>
              <a:t>	This key is combination of more than one field or column</a:t>
            </a:r>
          </a:p>
          <a:p>
            <a:pPr marL="457200" lvl="1" indent="0">
              <a:buFont typeface="Wingdings 3" charset="2"/>
              <a:buNone/>
            </a:pPr>
            <a:r>
              <a:rPr lang="en-US" dirty="0"/>
              <a:t>CREATE TABLE </a:t>
            </a:r>
            <a:r>
              <a:rPr lang="en-US" dirty="0" err="1"/>
              <a:t>StudentCourses</a:t>
            </a:r>
            <a:r>
              <a:rPr lang="en-US" dirty="0"/>
              <a:t> ( </a:t>
            </a:r>
            <a:r>
              <a:rPr lang="en-US" dirty="0" err="1"/>
              <a:t>StudentID</a:t>
            </a:r>
            <a:r>
              <a:rPr lang="en-US" dirty="0"/>
              <a:t> INT, </a:t>
            </a:r>
            <a:r>
              <a:rPr lang="en-US" dirty="0" err="1"/>
              <a:t>CourseID</a:t>
            </a:r>
            <a:r>
              <a:rPr lang="en-US" dirty="0"/>
              <a:t> INT, PRIMARY KEY (</a:t>
            </a:r>
            <a:r>
              <a:rPr lang="en-US" dirty="0" err="1"/>
              <a:t>StudentID</a:t>
            </a:r>
            <a:r>
              <a:rPr lang="en-US" dirty="0"/>
              <a:t>, </a:t>
            </a:r>
            <a:r>
              <a:rPr lang="en-US" dirty="0" err="1"/>
              <a:t>CourseID</a:t>
            </a:r>
            <a:r>
              <a:rPr lang="en-US" dirty="0"/>
              <a:t>) ;</a:t>
            </a:r>
          </a:p>
          <a:p>
            <a:pPr marL="457200" lvl="1" indent="0">
              <a:buFont typeface="Wingdings 3" charset="2"/>
              <a:buNone/>
            </a:pPr>
            <a:endParaRPr lang="en-US" dirty="0"/>
          </a:p>
          <a:p>
            <a:pPr lvl="1"/>
            <a:r>
              <a:rPr lang="en-US" b="1" dirty="0"/>
              <a:t>CANDIDATE KEY</a:t>
            </a:r>
          </a:p>
          <a:p>
            <a:pPr marL="457200" lvl="1" indent="0">
              <a:buFont typeface="Wingdings 3" charset="2"/>
              <a:buNone/>
            </a:pPr>
            <a:r>
              <a:rPr lang="en-US" dirty="0"/>
              <a:t>	A key which is candidate of primary key is nothing but candidate key.</a:t>
            </a:r>
          </a:p>
          <a:p>
            <a:pPr marL="457200" lvl="1" indent="0">
              <a:buFont typeface="Wingdings 3" charset="2"/>
              <a:buNone/>
            </a:pPr>
            <a:endParaRPr lang="en-US" dirty="0"/>
          </a:p>
          <a:p>
            <a:pPr marL="457200" lvl="1" indent="0">
              <a:buNone/>
            </a:pPr>
            <a:endParaRPr lang="en-US" dirty="0"/>
          </a:p>
          <a:p>
            <a:pPr marL="457200" lvl="1" indent="0">
              <a:buFont typeface="Wingdings 3" charset="2"/>
              <a:buNone/>
            </a:pPr>
            <a:endParaRPr lang="en-US" b="1" dirty="0"/>
          </a:p>
        </p:txBody>
      </p:sp>
    </p:spTree>
    <p:extLst>
      <p:ext uri="{BB962C8B-B14F-4D97-AF65-F5344CB8AC3E}">
        <p14:creationId xmlns:p14="http://schemas.microsoft.com/office/powerpoint/2010/main" val="129868237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89485DF-9E30-F58F-8E0F-641DE7439E83}"/>
              </a:ext>
            </a:extLst>
          </p:cNvPr>
          <p:cNvSpPr txBox="1"/>
          <p:nvPr/>
        </p:nvSpPr>
        <p:spPr>
          <a:xfrm>
            <a:off x="225287" y="585905"/>
            <a:ext cx="9289774" cy="1754326"/>
          </a:xfrm>
          <a:prstGeom prst="rect">
            <a:avLst/>
          </a:prstGeom>
          <a:noFill/>
        </p:spPr>
        <p:txBody>
          <a:bodyPr wrap="square">
            <a:spAutoFit/>
          </a:bodyPr>
          <a:lstStyle/>
          <a:p>
            <a:pPr marL="742950" lvl="1" indent="-285750">
              <a:buFont typeface="Wingdings" panose="05000000000000000000" pitchFamily="2" charset="2"/>
              <a:buChar char="Ø"/>
            </a:pPr>
            <a:r>
              <a:rPr lang="en-US" b="1" dirty="0"/>
              <a:t>SUPER KEY</a:t>
            </a:r>
          </a:p>
          <a:p>
            <a:pPr marL="457200" lvl="1" indent="0">
              <a:buNone/>
            </a:pPr>
            <a:r>
              <a:rPr lang="en-US" dirty="0"/>
              <a:t>	It is a set of one or more columns (attributes) within a table that can be 	used to uniquely identify rows in that table.</a:t>
            </a:r>
          </a:p>
          <a:p>
            <a:pPr marL="457200" lvl="1" indent="0">
              <a:buNone/>
            </a:pPr>
            <a:r>
              <a:rPr lang="en-US" dirty="0"/>
              <a:t>	The Primary Key is a subset of Super Key. So, we can say every primary key 	is super key</a:t>
            </a:r>
          </a:p>
          <a:p>
            <a:pPr marL="457200" lvl="1" indent="0">
              <a:buNone/>
            </a:pPr>
            <a:r>
              <a:rPr lang="en-US" dirty="0"/>
              <a:t>	</a:t>
            </a:r>
          </a:p>
        </p:txBody>
      </p:sp>
      <p:pic>
        <p:nvPicPr>
          <p:cNvPr id="5" name="Picture 4">
            <a:extLst>
              <a:ext uri="{FF2B5EF4-FFF2-40B4-BE49-F238E27FC236}">
                <a16:creationId xmlns:a16="http://schemas.microsoft.com/office/drawing/2014/main" id="{452C2316-0DC6-EFE5-D00C-1CA16EBCF2B9}"/>
              </a:ext>
            </a:extLst>
          </p:cNvPr>
          <p:cNvPicPr>
            <a:picLocks noChangeAspect="1"/>
          </p:cNvPicPr>
          <p:nvPr/>
        </p:nvPicPr>
        <p:blipFill>
          <a:blip r:embed="rId2"/>
          <a:stretch>
            <a:fillRect/>
          </a:stretch>
        </p:blipFill>
        <p:spPr>
          <a:xfrm>
            <a:off x="2690192" y="2578770"/>
            <a:ext cx="6374295" cy="3503978"/>
          </a:xfrm>
          <a:prstGeom prst="rect">
            <a:avLst/>
          </a:prstGeom>
        </p:spPr>
      </p:pic>
    </p:spTree>
    <p:extLst>
      <p:ext uri="{BB962C8B-B14F-4D97-AF65-F5344CB8AC3E}">
        <p14:creationId xmlns:p14="http://schemas.microsoft.com/office/powerpoint/2010/main" val="135018285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FE3F4-3F68-E9D1-4B55-2BEBC9C9CAA8}"/>
              </a:ext>
            </a:extLst>
          </p:cNvPr>
          <p:cNvSpPr>
            <a:spLocks noGrp="1"/>
          </p:cNvSpPr>
          <p:nvPr>
            <p:ph type="title"/>
          </p:nvPr>
        </p:nvSpPr>
        <p:spPr>
          <a:xfrm>
            <a:off x="646111" y="452718"/>
            <a:ext cx="9404723" cy="806239"/>
          </a:xfrm>
        </p:spPr>
        <p:txBody>
          <a:bodyPr/>
          <a:lstStyle/>
          <a:p>
            <a:r>
              <a:rPr lang="en-US" dirty="0"/>
              <a:t>NORMALIZATION</a:t>
            </a:r>
          </a:p>
        </p:txBody>
      </p:sp>
      <p:sp>
        <p:nvSpPr>
          <p:cNvPr id="3" name="Content Placeholder 2">
            <a:extLst>
              <a:ext uri="{FF2B5EF4-FFF2-40B4-BE49-F238E27FC236}">
                <a16:creationId xmlns:a16="http://schemas.microsoft.com/office/drawing/2014/main" id="{33E9A9F0-06F5-4BA2-BAB8-94E903E7BFBA}"/>
              </a:ext>
            </a:extLst>
          </p:cNvPr>
          <p:cNvSpPr>
            <a:spLocks noGrp="1"/>
          </p:cNvSpPr>
          <p:nvPr>
            <p:ph idx="1"/>
          </p:nvPr>
        </p:nvSpPr>
        <p:spPr/>
        <p:txBody>
          <a:bodyPr/>
          <a:lstStyle/>
          <a:p>
            <a:r>
              <a:rPr lang="en-US" sz="1800" dirty="0"/>
              <a:t>Normalization is the process of organizing the data in the database.</a:t>
            </a:r>
          </a:p>
          <a:p>
            <a:r>
              <a:rPr lang="en-US" sz="1800" dirty="0"/>
              <a:t>Normalization divides the larger table into smaller and links them using relationships.</a:t>
            </a:r>
          </a:p>
          <a:p>
            <a:r>
              <a:rPr lang="en-US" sz="1800" dirty="0"/>
              <a:t>The process of normalization typically involves breaking down a large table into smaller, related tables and defining relationships between them using keys (usually primary and foreign keys). This reduces data duplication and ensures that each piece of data is stored in only one place</a:t>
            </a:r>
          </a:p>
          <a:p>
            <a:r>
              <a:rPr lang="en-US" sz="1800" dirty="0"/>
              <a:t>Why NORMALIZATION?</a:t>
            </a:r>
          </a:p>
          <a:p>
            <a:pPr lvl="1">
              <a:buFont typeface="Wingdings" panose="05000000000000000000" pitchFamily="2" charset="2"/>
              <a:buChar char="q"/>
            </a:pPr>
            <a:r>
              <a:rPr lang="en-US" dirty="0"/>
              <a:t>Helps to minimize data redundancy</a:t>
            </a:r>
          </a:p>
          <a:p>
            <a:pPr lvl="1">
              <a:buFont typeface="Wingdings" panose="05000000000000000000" pitchFamily="2" charset="2"/>
              <a:buChar char="q"/>
            </a:pPr>
            <a:r>
              <a:rPr lang="en-US" dirty="0"/>
              <a:t>Database organization</a:t>
            </a:r>
          </a:p>
          <a:p>
            <a:pPr lvl="1">
              <a:buFont typeface="Wingdings" panose="05000000000000000000" pitchFamily="2" charset="2"/>
              <a:buChar char="q"/>
            </a:pPr>
            <a:r>
              <a:rPr lang="en-US" dirty="0"/>
              <a:t>Much more flexible database design</a:t>
            </a:r>
          </a:p>
          <a:p>
            <a:pPr marL="457200" lvl="1" indent="0">
              <a:buNone/>
            </a:pPr>
            <a:endParaRPr lang="en-US" dirty="0"/>
          </a:p>
        </p:txBody>
      </p:sp>
    </p:spTree>
    <p:extLst>
      <p:ext uri="{BB962C8B-B14F-4D97-AF65-F5344CB8AC3E}">
        <p14:creationId xmlns:p14="http://schemas.microsoft.com/office/powerpoint/2010/main" val="49012530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41FF9-896F-5B2A-8B31-EC6F3C10F08D}"/>
              </a:ext>
            </a:extLst>
          </p:cNvPr>
          <p:cNvSpPr>
            <a:spLocks noGrp="1"/>
          </p:cNvSpPr>
          <p:nvPr>
            <p:ph type="title"/>
          </p:nvPr>
        </p:nvSpPr>
        <p:spPr>
          <a:xfrm>
            <a:off x="646111" y="452718"/>
            <a:ext cx="8325611" cy="726725"/>
          </a:xfrm>
        </p:spPr>
        <p:txBody>
          <a:bodyPr/>
          <a:lstStyle/>
          <a:p>
            <a:r>
              <a:rPr lang="en-US" sz="4000" dirty="0"/>
              <a:t>Normalization are of 4 types</a:t>
            </a:r>
          </a:p>
        </p:txBody>
      </p:sp>
      <p:sp>
        <p:nvSpPr>
          <p:cNvPr id="3" name="Content Placeholder 2">
            <a:extLst>
              <a:ext uri="{FF2B5EF4-FFF2-40B4-BE49-F238E27FC236}">
                <a16:creationId xmlns:a16="http://schemas.microsoft.com/office/drawing/2014/main" id="{EB52773B-A4B7-D696-A684-2ED6D9878BCC}"/>
              </a:ext>
            </a:extLst>
          </p:cNvPr>
          <p:cNvSpPr>
            <a:spLocks noGrp="1"/>
          </p:cNvSpPr>
          <p:nvPr>
            <p:ph idx="1"/>
          </p:nvPr>
        </p:nvSpPr>
        <p:spPr/>
        <p:txBody>
          <a:bodyPr/>
          <a:lstStyle/>
          <a:p>
            <a:r>
              <a:rPr lang="en-US" dirty="0"/>
              <a:t>First Normal Form (1NF)</a:t>
            </a:r>
          </a:p>
          <a:p>
            <a:r>
              <a:rPr lang="en-US" dirty="0"/>
              <a:t>Second Normal Form (2NF)</a:t>
            </a:r>
          </a:p>
          <a:p>
            <a:r>
              <a:rPr lang="en-US" dirty="0"/>
              <a:t>Third Normal Form (3NF)</a:t>
            </a:r>
          </a:p>
          <a:p>
            <a:r>
              <a:rPr lang="en-US" dirty="0"/>
              <a:t>Boyce-Codd Normal Form (BCNF)</a:t>
            </a:r>
          </a:p>
        </p:txBody>
      </p:sp>
    </p:spTree>
    <p:extLst>
      <p:ext uri="{BB962C8B-B14F-4D97-AF65-F5344CB8AC3E}">
        <p14:creationId xmlns:p14="http://schemas.microsoft.com/office/powerpoint/2010/main" val="117121979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D195CD-900E-1917-05EB-21D99A15990B}"/>
              </a:ext>
            </a:extLst>
          </p:cNvPr>
          <p:cNvSpPr>
            <a:spLocks noGrp="1"/>
          </p:cNvSpPr>
          <p:nvPr>
            <p:ph type="title"/>
          </p:nvPr>
        </p:nvSpPr>
        <p:spPr/>
        <p:txBody>
          <a:bodyPr/>
          <a:lstStyle/>
          <a:p>
            <a:r>
              <a:rPr lang="en-US" dirty="0"/>
              <a:t>First Normal Form (1NF)</a:t>
            </a:r>
            <a:br>
              <a:rPr lang="en-US" dirty="0"/>
            </a:br>
            <a:endParaRPr lang="en-US" dirty="0"/>
          </a:p>
        </p:txBody>
      </p:sp>
      <p:sp>
        <p:nvSpPr>
          <p:cNvPr id="3" name="Content Placeholder 2">
            <a:extLst>
              <a:ext uri="{FF2B5EF4-FFF2-40B4-BE49-F238E27FC236}">
                <a16:creationId xmlns:a16="http://schemas.microsoft.com/office/drawing/2014/main" id="{3BD90B66-DD08-A569-D59A-2D861CE01673}"/>
              </a:ext>
            </a:extLst>
          </p:cNvPr>
          <p:cNvSpPr>
            <a:spLocks noGrp="1"/>
          </p:cNvSpPr>
          <p:nvPr>
            <p:ph idx="1"/>
          </p:nvPr>
        </p:nvSpPr>
        <p:spPr>
          <a:xfrm>
            <a:off x="1164518" y="1872388"/>
            <a:ext cx="9670705" cy="1376082"/>
          </a:xfrm>
        </p:spPr>
        <p:txBody>
          <a:bodyPr>
            <a:normAutofit/>
          </a:bodyPr>
          <a:lstStyle/>
          <a:p>
            <a:pPr algn="l">
              <a:buFont typeface="Arial" panose="020B0604020202020204" pitchFamily="34" charset="0"/>
              <a:buChar char="•"/>
            </a:pPr>
            <a:r>
              <a:rPr lang="en-US" sz="1800" dirty="0">
                <a:latin typeface="+mn-lt"/>
                <a:ea typeface="+mn-ea"/>
                <a:cs typeface="+mn-cs"/>
              </a:rPr>
              <a:t>Eliminates duplicate columns within a table.</a:t>
            </a:r>
          </a:p>
          <a:p>
            <a:pPr algn="l">
              <a:buFont typeface="Arial" panose="020B0604020202020204" pitchFamily="34" charset="0"/>
              <a:buChar char="•"/>
            </a:pPr>
            <a:r>
              <a:rPr lang="en-US" sz="1800" dirty="0">
                <a:latin typeface="+mn-lt"/>
                <a:ea typeface="+mn-ea"/>
                <a:cs typeface="+mn-cs"/>
              </a:rPr>
              <a:t>Ensures that each column contains indivisible values.</a:t>
            </a:r>
          </a:p>
          <a:p>
            <a:pPr algn="l">
              <a:buFont typeface="Arial" panose="020B0604020202020204" pitchFamily="34" charset="0"/>
              <a:buChar char="•"/>
            </a:pPr>
            <a:r>
              <a:rPr lang="en-US" sz="1800" dirty="0">
                <a:latin typeface="+mn-lt"/>
                <a:ea typeface="+mn-ea"/>
                <a:cs typeface="+mn-cs"/>
              </a:rPr>
              <a:t>Allows for the easy addition of new rows without changing the table structure</a:t>
            </a:r>
            <a:r>
              <a:rPr lang="en-US" b="0" i="0" dirty="0">
                <a:solidFill>
                  <a:srgbClr val="374151"/>
                </a:solidFill>
                <a:effectLst/>
                <a:latin typeface="Söhne"/>
              </a:rPr>
              <a:t>.</a:t>
            </a:r>
          </a:p>
          <a:p>
            <a:pPr marL="0" indent="0" algn="l">
              <a:buNone/>
            </a:pPr>
            <a:endParaRPr lang="en-US" b="0" i="0" dirty="0">
              <a:solidFill>
                <a:srgbClr val="374151"/>
              </a:solidFill>
              <a:effectLst/>
              <a:latin typeface="Söhne"/>
            </a:endParaRPr>
          </a:p>
          <a:p>
            <a:pPr marL="0" indent="0">
              <a:buNone/>
            </a:pPr>
            <a:endParaRPr lang="en-US" dirty="0"/>
          </a:p>
        </p:txBody>
      </p:sp>
      <p:pic>
        <p:nvPicPr>
          <p:cNvPr id="5" name="Picture 4">
            <a:extLst>
              <a:ext uri="{FF2B5EF4-FFF2-40B4-BE49-F238E27FC236}">
                <a16:creationId xmlns:a16="http://schemas.microsoft.com/office/drawing/2014/main" id="{F0615C2E-7424-BA3D-0707-9000E7579019}"/>
              </a:ext>
            </a:extLst>
          </p:cNvPr>
          <p:cNvPicPr>
            <a:picLocks noChangeAspect="1"/>
          </p:cNvPicPr>
          <p:nvPr/>
        </p:nvPicPr>
        <p:blipFill>
          <a:blip r:embed="rId2"/>
          <a:stretch>
            <a:fillRect/>
          </a:stretch>
        </p:blipFill>
        <p:spPr>
          <a:xfrm>
            <a:off x="662928" y="5131655"/>
            <a:ext cx="4685544" cy="1192684"/>
          </a:xfrm>
          <a:prstGeom prst="rect">
            <a:avLst/>
          </a:prstGeom>
        </p:spPr>
      </p:pic>
      <p:pic>
        <p:nvPicPr>
          <p:cNvPr id="7" name="Picture 6">
            <a:extLst>
              <a:ext uri="{FF2B5EF4-FFF2-40B4-BE49-F238E27FC236}">
                <a16:creationId xmlns:a16="http://schemas.microsoft.com/office/drawing/2014/main" id="{D2A1020B-C142-694F-3806-E8204FEE4296}"/>
              </a:ext>
            </a:extLst>
          </p:cNvPr>
          <p:cNvPicPr>
            <a:picLocks noChangeAspect="1"/>
          </p:cNvPicPr>
          <p:nvPr/>
        </p:nvPicPr>
        <p:blipFill>
          <a:blip r:embed="rId3"/>
          <a:stretch>
            <a:fillRect/>
          </a:stretch>
        </p:blipFill>
        <p:spPr>
          <a:xfrm>
            <a:off x="6745171" y="4555365"/>
            <a:ext cx="5172797" cy="2143424"/>
          </a:xfrm>
          <a:prstGeom prst="rect">
            <a:avLst/>
          </a:prstGeom>
        </p:spPr>
      </p:pic>
      <p:sp>
        <p:nvSpPr>
          <p:cNvPr id="8" name="Arrow: Right 7">
            <a:extLst>
              <a:ext uri="{FF2B5EF4-FFF2-40B4-BE49-F238E27FC236}">
                <a16:creationId xmlns:a16="http://schemas.microsoft.com/office/drawing/2014/main" id="{252B3B92-8CC4-9C16-05C6-C110C39F69C6}"/>
              </a:ext>
            </a:extLst>
          </p:cNvPr>
          <p:cNvSpPr/>
          <p:nvPr/>
        </p:nvSpPr>
        <p:spPr>
          <a:xfrm>
            <a:off x="5598941" y="5416061"/>
            <a:ext cx="801858" cy="42203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A4C4C411-2D81-0FB2-D2FA-8F8ADACF33E6}"/>
              </a:ext>
            </a:extLst>
          </p:cNvPr>
          <p:cNvSpPr txBox="1"/>
          <p:nvPr/>
        </p:nvSpPr>
        <p:spPr>
          <a:xfrm>
            <a:off x="476985" y="3921060"/>
            <a:ext cx="6096000" cy="923330"/>
          </a:xfrm>
          <a:prstGeom prst="rect">
            <a:avLst/>
          </a:prstGeom>
          <a:noFill/>
        </p:spPr>
        <p:txBody>
          <a:bodyPr wrap="square">
            <a:spAutoFit/>
          </a:bodyPr>
          <a:lstStyle/>
          <a:p>
            <a:r>
              <a:rPr lang="en-US" dirty="0"/>
              <a:t>Here column courses have multiple values. This is not in 1NF because it violates the rule that each column should contain indivisible values. </a:t>
            </a:r>
          </a:p>
        </p:txBody>
      </p:sp>
    </p:spTree>
    <p:extLst>
      <p:ext uri="{BB962C8B-B14F-4D97-AF65-F5344CB8AC3E}">
        <p14:creationId xmlns:p14="http://schemas.microsoft.com/office/powerpoint/2010/main" val="67526571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1C271-2188-2313-EB34-C654DCDCB0BE}"/>
              </a:ext>
            </a:extLst>
          </p:cNvPr>
          <p:cNvSpPr>
            <a:spLocks noGrp="1"/>
          </p:cNvSpPr>
          <p:nvPr>
            <p:ph type="title"/>
          </p:nvPr>
        </p:nvSpPr>
        <p:spPr/>
        <p:txBody>
          <a:bodyPr/>
          <a:lstStyle/>
          <a:p>
            <a:r>
              <a:rPr lang="en-US" dirty="0"/>
              <a:t>Second Normal Form (2NF)</a:t>
            </a:r>
          </a:p>
        </p:txBody>
      </p:sp>
      <p:sp>
        <p:nvSpPr>
          <p:cNvPr id="3" name="Content Placeholder 2">
            <a:extLst>
              <a:ext uri="{FF2B5EF4-FFF2-40B4-BE49-F238E27FC236}">
                <a16:creationId xmlns:a16="http://schemas.microsoft.com/office/drawing/2014/main" id="{032280FA-3BBE-598C-ED9E-0729FA3ED71F}"/>
              </a:ext>
            </a:extLst>
          </p:cNvPr>
          <p:cNvSpPr>
            <a:spLocks noGrp="1"/>
          </p:cNvSpPr>
          <p:nvPr>
            <p:ph idx="1"/>
          </p:nvPr>
        </p:nvSpPr>
        <p:spPr/>
        <p:txBody>
          <a:bodyPr/>
          <a:lstStyle/>
          <a:p>
            <a:pPr algn="l">
              <a:buFont typeface="Arial" panose="020B0604020202020204" pitchFamily="34" charset="0"/>
              <a:buChar char="•"/>
            </a:pPr>
            <a:r>
              <a:rPr lang="en-US" dirty="0">
                <a:latin typeface="+mn-lt"/>
                <a:ea typeface="+mn-ea"/>
                <a:cs typeface="+mn-cs"/>
              </a:rPr>
              <a:t>Builds on 1NF.</a:t>
            </a:r>
          </a:p>
          <a:p>
            <a:pPr algn="l">
              <a:buFont typeface="Arial" panose="020B0604020202020204" pitchFamily="34" charset="0"/>
              <a:buChar char="•"/>
            </a:pPr>
            <a:r>
              <a:rPr lang="en-US" dirty="0">
                <a:latin typeface="+mn-lt"/>
                <a:ea typeface="+mn-ea"/>
                <a:cs typeface="+mn-cs"/>
              </a:rPr>
              <a:t>Ensures that each non-key column is fully functionally dependent on the entire primary key.</a:t>
            </a:r>
          </a:p>
          <a:p>
            <a:pPr algn="l">
              <a:buFont typeface="Arial" panose="020B0604020202020204" pitchFamily="34" charset="0"/>
              <a:buChar char="•"/>
            </a:pPr>
            <a:r>
              <a:rPr lang="en-US" dirty="0">
                <a:latin typeface="+mn-lt"/>
                <a:ea typeface="+mn-ea"/>
                <a:cs typeface="+mn-cs"/>
              </a:rPr>
              <a:t>Involves splitting tables to achieve this if necessary.</a:t>
            </a:r>
          </a:p>
          <a:p>
            <a:endParaRPr lang="en-US" dirty="0">
              <a:latin typeface="+mn-lt"/>
              <a:ea typeface="+mn-ea"/>
              <a:cs typeface="+mn-cs"/>
            </a:endParaRPr>
          </a:p>
        </p:txBody>
      </p:sp>
      <p:pic>
        <p:nvPicPr>
          <p:cNvPr id="5" name="Picture 4">
            <a:extLst>
              <a:ext uri="{FF2B5EF4-FFF2-40B4-BE49-F238E27FC236}">
                <a16:creationId xmlns:a16="http://schemas.microsoft.com/office/drawing/2014/main" id="{81FB48FD-EF7C-E0AA-77BF-FD516098CE1D}"/>
              </a:ext>
            </a:extLst>
          </p:cNvPr>
          <p:cNvPicPr>
            <a:picLocks noChangeAspect="1"/>
          </p:cNvPicPr>
          <p:nvPr/>
        </p:nvPicPr>
        <p:blipFill>
          <a:blip r:embed="rId2"/>
          <a:stretch>
            <a:fillRect/>
          </a:stretch>
        </p:blipFill>
        <p:spPr>
          <a:xfrm>
            <a:off x="7973113" y="3873834"/>
            <a:ext cx="3819907" cy="2574235"/>
          </a:xfrm>
          <a:prstGeom prst="rect">
            <a:avLst/>
          </a:prstGeom>
        </p:spPr>
      </p:pic>
      <p:sp>
        <p:nvSpPr>
          <p:cNvPr id="7" name="TextBox 6">
            <a:extLst>
              <a:ext uri="{FF2B5EF4-FFF2-40B4-BE49-F238E27FC236}">
                <a16:creationId xmlns:a16="http://schemas.microsoft.com/office/drawing/2014/main" id="{09D4DADF-6BF1-9BF7-DD1F-47B882231559}"/>
              </a:ext>
            </a:extLst>
          </p:cNvPr>
          <p:cNvSpPr txBox="1"/>
          <p:nvPr/>
        </p:nvSpPr>
        <p:spPr>
          <a:xfrm>
            <a:off x="722303" y="4150658"/>
            <a:ext cx="6592897" cy="1938992"/>
          </a:xfrm>
          <a:prstGeom prst="rect">
            <a:avLst/>
          </a:prstGeom>
          <a:noFill/>
        </p:spPr>
        <p:txBody>
          <a:bodyPr wrap="square">
            <a:spAutoFit/>
          </a:bodyPr>
          <a:lstStyle/>
          <a:p>
            <a:r>
              <a:rPr lang="en-US" sz="2000" dirty="0"/>
              <a:t>The table possesses a composite primary key </a:t>
            </a:r>
            <a:r>
              <a:rPr lang="en-US" sz="2000" dirty="0" err="1"/>
              <a:t>cust_id</a:t>
            </a:r>
            <a:r>
              <a:rPr lang="en-US" sz="2000" dirty="0"/>
              <a:t>, </a:t>
            </a:r>
            <a:r>
              <a:rPr lang="en-US" sz="2000" dirty="0" err="1"/>
              <a:t>storeid</a:t>
            </a:r>
            <a:r>
              <a:rPr lang="en-US" sz="2000" dirty="0"/>
              <a:t>. The non-key attribute is </a:t>
            </a:r>
            <a:r>
              <a:rPr lang="en-US" sz="2000" dirty="0" err="1"/>
              <a:t>store_location</a:t>
            </a:r>
            <a:r>
              <a:rPr lang="en-US" sz="2000" dirty="0"/>
              <a:t>. In this case, </a:t>
            </a:r>
            <a:r>
              <a:rPr lang="en-US" sz="2000" dirty="0" err="1"/>
              <a:t>store_location</a:t>
            </a:r>
            <a:r>
              <a:rPr lang="en-US" sz="2000" dirty="0"/>
              <a:t> only depends on </a:t>
            </a:r>
            <a:r>
              <a:rPr lang="en-US" sz="2000" dirty="0" err="1"/>
              <a:t>storeid</a:t>
            </a:r>
            <a:r>
              <a:rPr lang="en-US" sz="2000" dirty="0"/>
              <a:t>, which is a part of the primary key. Hence, this table does not fulfill the second normal form</a:t>
            </a:r>
            <a:r>
              <a:rPr lang="en-US" b="0" i="0" dirty="0">
                <a:solidFill>
                  <a:srgbClr val="51565E"/>
                </a:solidFill>
                <a:effectLst/>
                <a:latin typeface="Roboto" panose="02000000000000000000" pitchFamily="2" charset="0"/>
              </a:rPr>
              <a:t>.</a:t>
            </a:r>
            <a:endParaRPr lang="en-US" dirty="0"/>
          </a:p>
        </p:txBody>
      </p:sp>
    </p:spTree>
    <p:extLst>
      <p:ext uri="{BB962C8B-B14F-4D97-AF65-F5344CB8AC3E}">
        <p14:creationId xmlns:p14="http://schemas.microsoft.com/office/powerpoint/2010/main" val="277228428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81916A2-E692-38AB-678D-349F46E3ACEA}"/>
              </a:ext>
            </a:extLst>
          </p:cNvPr>
          <p:cNvSpPr txBox="1"/>
          <p:nvPr/>
        </p:nvSpPr>
        <p:spPr>
          <a:xfrm>
            <a:off x="801816" y="625580"/>
            <a:ext cx="8315680" cy="400110"/>
          </a:xfrm>
          <a:prstGeom prst="rect">
            <a:avLst/>
          </a:prstGeom>
          <a:noFill/>
        </p:spPr>
        <p:txBody>
          <a:bodyPr wrap="square">
            <a:spAutoFit/>
          </a:bodyPr>
          <a:lstStyle/>
          <a:p>
            <a:r>
              <a:rPr lang="en-US" sz="2000" dirty="0"/>
              <a:t>Now to convert the table in 2 NF we need to split the table</a:t>
            </a:r>
            <a:endParaRPr lang="en-US" dirty="0"/>
          </a:p>
        </p:txBody>
      </p:sp>
      <p:pic>
        <p:nvPicPr>
          <p:cNvPr id="4" name="Picture 3">
            <a:extLst>
              <a:ext uri="{FF2B5EF4-FFF2-40B4-BE49-F238E27FC236}">
                <a16:creationId xmlns:a16="http://schemas.microsoft.com/office/drawing/2014/main" id="{49DA62C9-C4D0-8C64-80A5-4AB209747B2B}"/>
              </a:ext>
            </a:extLst>
          </p:cNvPr>
          <p:cNvPicPr>
            <a:picLocks noChangeAspect="1"/>
          </p:cNvPicPr>
          <p:nvPr/>
        </p:nvPicPr>
        <p:blipFill>
          <a:blip r:embed="rId2"/>
          <a:stretch>
            <a:fillRect/>
          </a:stretch>
        </p:blipFill>
        <p:spPr>
          <a:xfrm>
            <a:off x="2001971" y="3429000"/>
            <a:ext cx="2612436" cy="1750611"/>
          </a:xfrm>
          <a:prstGeom prst="rect">
            <a:avLst/>
          </a:prstGeom>
        </p:spPr>
      </p:pic>
      <p:pic>
        <p:nvPicPr>
          <p:cNvPr id="6" name="Picture 5">
            <a:extLst>
              <a:ext uri="{FF2B5EF4-FFF2-40B4-BE49-F238E27FC236}">
                <a16:creationId xmlns:a16="http://schemas.microsoft.com/office/drawing/2014/main" id="{72897C64-6C49-A41F-5070-24737063ED0D}"/>
              </a:ext>
            </a:extLst>
          </p:cNvPr>
          <p:cNvPicPr>
            <a:picLocks noChangeAspect="1"/>
          </p:cNvPicPr>
          <p:nvPr/>
        </p:nvPicPr>
        <p:blipFill>
          <a:blip r:embed="rId3"/>
          <a:stretch>
            <a:fillRect/>
          </a:stretch>
        </p:blipFill>
        <p:spPr>
          <a:xfrm>
            <a:off x="7811278" y="3428999"/>
            <a:ext cx="2612435" cy="1750611"/>
          </a:xfrm>
          <a:prstGeom prst="rect">
            <a:avLst/>
          </a:prstGeom>
        </p:spPr>
      </p:pic>
      <p:pic>
        <p:nvPicPr>
          <p:cNvPr id="7" name="Picture 6">
            <a:extLst>
              <a:ext uri="{FF2B5EF4-FFF2-40B4-BE49-F238E27FC236}">
                <a16:creationId xmlns:a16="http://schemas.microsoft.com/office/drawing/2014/main" id="{ACE174BD-4828-8BCE-4ACC-92F66605870E}"/>
              </a:ext>
            </a:extLst>
          </p:cNvPr>
          <p:cNvPicPr>
            <a:picLocks noChangeAspect="1"/>
          </p:cNvPicPr>
          <p:nvPr/>
        </p:nvPicPr>
        <p:blipFill>
          <a:blip r:embed="rId4"/>
          <a:stretch>
            <a:fillRect/>
          </a:stretch>
        </p:blipFill>
        <p:spPr>
          <a:xfrm>
            <a:off x="4385266" y="1229109"/>
            <a:ext cx="3819905" cy="1750611"/>
          </a:xfrm>
          <a:prstGeom prst="rect">
            <a:avLst/>
          </a:prstGeom>
        </p:spPr>
      </p:pic>
      <p:sp>
        <p:nvSpPr>
          <p:cNvPr id="9" name="TextBox 8">
            <a:extLst>
              <a:ext uri="{FF2B5EF4-FFF2-40B4-BE49-F238E27FC236}">
                <a16:creationId xmlns:a16="http://schemas.microsoft.com/office/drawing/2014/main" id="{C8504344-B57C-C0DC-489C-66AB239C9AD6}"/>
              </a:ext>
            </a:extLst>
          </p:cNvPr>
          <p:cNvSpPr txBox="1"/>
          <p:nvPr/>
        </p:nvSpPr>
        <p:spPr>
          <a:xfrm>
            <a:off x="1829235" y="5628889"/>
            <a:ext cx="8931966" cy="1015663"/>
          </a:xfrm>
          <a:prstGeom prst="rect">
            <a:avLst/>
          </a:prstGeom>
          <a:noFill/>
        </p:spPr>
        <p:txBody>
          <a:bodyPr wrap="square">
            <a:spAutoFit/>
          </a:bodyPr>
          <a:lstStyle/>
          <a:p>
            <a:r>
              <a:rPr lang="en-US" sz="2000" dirty="0"/>
              <a:t>As we removed the partial functional dependency from the location table, the column </a:t>
            </a:r>
            <a:r>
              <a:rPr lang="en-US" sz="2000" dirty="0" err="1"/>
              <a:t>store_location</a:t>
            </a:r>
            <a:r>
              <a:rPr lang="en-US" sz="2000" dirty="0"/>
              <a:t> entirely depends on the primary key of that table, </a:t>
            </a:r>
            <a:r>
              <a:rPr lang="en-US" sz="2000" dirty="0" err="1"/>
              <a:t>storeid</a:t>
            </a:r>
            <a:r>
              <a:rPr lang="en-US" sz="2000" dirty="0"/>
              <a:t>.</a:t>
            </a:r>
          </a:p>
        </p:txBody>
      </p:sp>
    </p:spTree>
    <p:extLst>
      <p:ext uri="{BB962C8B-B14F-4D97-AF65-F5344CB8AC3E}">
        <p14:creationId xmlns:p14="http://schemas.microsoft.com/office/powerpoint/2010/main" val="31929616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2BE7D-1C9C-9EB2-B2FF-E6061BE202F0}"/>
              </a:ext>
            </a:extLst>
          </p:cNvPr>
          <p:cNvSpPr>
            <a:spLocks noGrp="1"/>
          </p:cNvSpPr>
          <p:nvPr>
            <p:ph type="title"/>
          </p:nvPr>
        </p:nvSpPr>
        <p:spPr/>
        <p:txBody>
          <a:bodyPr/>
          <a:lstStyle/>
          <a:p>
            <a:r>
              <a:rPr lang="en-US" dirty="0"/>
              <a:t>Components of SQL</a:t>
            </a:r>
          </a:p>
        </p:txBody>
      </p:sp>
      <p:sp>
        <p:nvSpPr>
          <p:cNvPr id="3" name="Content Placeholder 2">
            <a:extLst>
              <a:ext uri="{FF2B5EF4-FFF2-40B4-BE49-F238E27FC236}">
                <a16:creationId xmlns:a16="http://schemas.microsoft.com/office/drawing/2014/main" id="{1721C305-96EB-C3D7-0095-E9E5C5BB3C4F}"/>
              </a:ext>
            </a:extLst>
          </p:cNvPr>
          <p:cNvSpPr>
            <a:spLocks noGrp="1"/>
          </p:cNvSpPr>
          <p:nvPr>
            <p:ph idx="1"/>
          </p:nvPr>
        </p:nvSpPr>
        <p:spPr>
          <a:xfrm>
            <a:off x="9946507" y="3253778"/>
            <a:ext cx="208653" cy="703534"/>
          </a:xfrm>
        </p:spPr>
        <p:txBody>
          <a:bodyPr/>
          <a:lstStyle/>
          <a:p>
            <a:pPr marL="0" indent="0">
              <a:buNone/>
            </a:pPr>
            <a:endParaRPr lang="en-US" dirty="0"/>
          </a:p>
        </p:txBody>
      </p:sp>
      <p:pic>
        <p:nvPicPr>
          <p:cNvPr id="7" name="Picture 6">
            <a:extLst>
              <a:ext uri="{FF2B5EF4-FFF2-40B4-BE49-F238E27FC236}">
                <a16:creationId xmlns:a16="http://schemas.microsoft.com/office/drawing/2014/main" id="{C7E92D15-2061-A845-CBF3-370533FA0F2A}"/>
              </a:ext>
            </a:extLst>
          </p:cNvPr>
          <p:cNvPicPr>
            <a:picLocks noChangeAspect="1"/>
          </p:cNvPicPr>
          <p:nvPr/>
        </p:nvPicPr>
        <p:blipFill>
          <a:blip r:embed="rId2"/>
          <a:stretch>
            <a:fillRect/>
          </a:stretch>
        </p:blipFill>
        <p:spPr>
          <a:xfrm>
            <a:off x="1509424" y="1417983"/>
            <a:ext cx="8946541" cy="5128591"/>
          </a:xfrm>
          <a:prstGeom prst="rect">
            <a:avLst/>
          </a:prstGeom>
        </p:spPr>
      </p:pic>
    </p:spTree>
    <p:extLst>
      <p:ext uri="{BB962C8B-B14F-4D97-AF65-F5344CB8AC3E}">
        <p14:creationId xmlns:p14="http://schemas.microsoft.com/office/powerpoint/2010/main" val="163069745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2E5D3-2F52-B1ED-37DC-3F307BBF26FB}"/>
              </a:ext>
            </a:extLst>
          </p:cNvPr>
          <p:cNvSpPr>
            <a:spLocks noGrp="1"/>
          </p:cNvSpPr>
          <p:nvPr>
            <p:ph type="title"/>
          </p:nvPr>
        </p:nvSpPr>
        <p:spPr>
          <a:xfrm>
            <a:off x="646111" y="452718"/>
            <a:ext cx="9404723" cy="1124291"/>
          </a:xfrm>
        </p:spPr>
        <p:txBody>
          <a:bodyPr/>
          <a:lstStyle/>
          <a:p>
            <a:r>
              <a:rPr lang="en-US" dirty="0"/>
              <a:t>Third Normal Form (3NF)</a:t>
            </a:r>
          </a:p>
        </p:txBody>
      </p:sp>
      <p:sp>
        <p:nvSpPr>
          <p:cNvPr id="3" name="Content Placeholder 2">
            <a:extLst>
              <a:ext uri="{FF2B5EF4-FFF2-40B4-BE49-F238E27FC236}">
                <a16:creationId xmlns:a16="http://schemas.microsoft.com/office/drawing/2014/main" id="{215E6646-AF24-3F33-561E-AC41EFFE1A59}"/>
              </a:ext>
            </a:extLst>
          </p:cNvPr>
          <p:cNvSpPr>
            <a:spLocks noGrp="1"/>
          </p:cNvSpPr>
          <p:nvPr>
            <p:ph idx="1"/>
          </p:nvPr>
        </p:nvSpPr>
        <p:spPr>
          <a:xfrm>
            <a:off x="1103312" y="2052918"/>
            <a:ext cx="9829731" cy="4195481"/>
          </a:xfrm>
        </p:spPr>
        <p:txBody>
          <a:bodyPr/>
          <a:lstStyle/>
          <a:p>
            <a:pPr algn="l">
              <a:buFont typeface="Arial" panose="020B0604020202020204" pitchFamily="34" charset="0"/>
              <a:buChar char="•"/>
            </a:pPr>
            <a:r>
              <a:rPr lang="en-US" dirty="0">
                <a:latin typeface="+mn-lt"/>
                <a:ea typeface="+mn-ea"/>
                <a:cs typeface="+mn-cs"/>
              </a:rPr>
              <a:t>Builds on 2NF.</a:t>
            </a:r>
          </a:p>
          <a:p>
            <a:pPr algn="l">
              <a:buFont typeface="Arial" panose="020B0604020202020204" pitchFamily="34" charset="0"/>
              <a:buChar char="•"/>
            </a:pPr>
            <a:r>
              <a:rPr lang="en-US" dirty="0">
                <a:latin typeface="+mn-lt"/>
                <a:ea typeface="+mn-ea"/>
                <a:cs typeface="+mn-cs"/>
              </a:rPr>
              <a:t>Ensures that there is no transitive dependency between non-key columns.</a:t>
            </a:r>
          </a:p>
          <a:p>
            <a:pPr algn="l">
              <a:buFont typeface="Arial" panose="020B0604020202020204" pitchFamily="34" charset="0"/>
              <a:buChar char="•"/>
            </a:pPr>
            <a:r>
              <a:rPr lang="en-US" dirty="0">
                <a:latin typeface="+mn-lt"/>
                <a:ea typeface="+mn-ea"/>
                <a:cs typeface="+mn-cs"/>
              </a:rPr>
              <a:t>Non-key columns should only depend on the primary key directly.</a:t>
            </a:r>
          </a:p>
          <a:p>
            <a:pPr algn="l">
              <a:buFont typeface="Arial" panose="020B0604020202020204" pitchFamily="34" charset="0"/>
              <a:buChar char="•"/>
            </a:pPr>
            <a:endParaRPr lang="en-US" dirty="0">
              <a:latin typeface="+mn-lt"/>
              <a:ea typeface="+mn-ea"/>
              <a:cs typeface="+mn-cs"/>
            </a:endParaRPr>
          </a:p>
          <a:p>
            <a:pPr algn="l">
              <a:buFont typeface="Arial" panose="020B0604020202020204" pitchFamily="34" charset="0"/>
              <a:buChar char="•"/>
            </a:pPr>
            <a:r>
              <a:rPr lang="en-US" i="1" dirty="0">
                <a:latin typeface="+mn-lt"/>
                <a:ea typeface="+mn-ea"/>
                <a:cs typeface="+mn-cs"/>
              </a:rPr>
              <a:t>Transitive Dependency:- </a:t>
            </a:r>
            <a:r>
              <a:rPr lang="en-US" dirty="0">
                <a:latin typeface="+mn-lt"/>
                <a:ea typeface="+mn-ea"/>
                <a:cs typeface="+mn-cs"/>
              </a:rPr>
              <a:t>When one column depends on a column 											which is not a primary key. </a:t>
            </a:r>
          </a:p>
          <a:p>
            <a:pPr algn="l">
              <a:buFont typeface="Arial" panose="020B0604020202020204" pitchFamily="34" charset="0"/>
              <a:buChar char="•"/>
            </a:pPr>
            <a:r>
              <a:rPr lang="en-US" dirty="0">
                <a:latin typeface="+mn-lt"/>
                <a:ea typeface="+mn-ea"/>
                <a:cs typeface="+mn-cs"/>
              </a:rPr>
              <a:t>Let suppose A -</a:t>
            </a:r>
            <a:r>
              <a:rPr lang="en-US" dirty="0">
                <a:latin typeface="+mn-lt"/>
                <a:ea typeface="+mn-ea"/>
                <a:cs typeface="+mn-cs"/>
                <a:sym typeface="Wingdings" panose="05000000000000000000" pitchFamily="2" charset="2"/>
              </a:rPr>
              <a:t> B. Here A and B both are not a primary key </a:t>
            </a:r>
            <a:r>
              <a:rPr lang="en-US" dirty="0" err="1">
                <a:latin typeface="+mn-lt"/>
                <a:ea typeface="+mn-ea"/>
                <a:cs typeface="+mn-cs"/>
                <a:sym typeface="Wingdings" panose="05000000000000000000" pitchFamily="2" charset="2"/>
              </a:rPr>
              <a:t>i.e</a:t>
            </a:r>
            <a:r>
              <a:rPr lang="en-US" dirty="0">
                <a:latin typeface="+mn-lt"/>
                <a:ea typeface="+mn-ea"/>
                <a:cs typeface="+mn-cs"/>
                <a:sym typeface="Wingdings" panose="05000000000000000000" pitchFamily="2" charset="2"/>
              </a:rPr>
              <a:t> we can say they are non-prime attribute. So here A can contains null value as it is non-prime attribute and if B is fully dependent on non-prime A then issue </a:t>
            </a:r>
            <a:r>
              <a:rPr lang="en-US" dirty="0" err="1">
                <a:latin typeface="+mn-lt"/>
                <a:ea typeface="+mn-ea"/>
                <a:cs typeface="+mn-cs"/>
                <a:sym typeface="Wingdings" panose="05000000000000000000" pitchFamily="2" charset="2"/>
              </a:rPr>
              <a:t>arries</a:t>
            </a:r>
            <a:r>
              <a:rPr lang="en-US" dirty="0">
                <a:latin typeface="+mn-lt"/>
                <a:ea typeface="+mn-ea"/>
                <a:cs typeface="+mn-cs"/>
                <a:sym typeface="Wingdings" panose="05000000000000000000" pitchFamily="2" charset="2"/>
              </a:rPr>
              <a:t>. Thus Transitive Dependency should be removed.</a:t>
            </a:r>
            <a:endParaRPr lang="en-US" dirty="0">
              <a:latin typeface="+mn-lt"/>
              <a:ea typeface="+mn-ea"/>
              <a:cs typeface="+mn-cs"/>
            </a:endParaRPr>
          </a:p>
          <a:p>
            <a:pPr marL="0" indent="0" algn="ctr">
              <a:buNone/>
            </a:pPr>
            <a:endParaRPr lang="en-US" dirty="0">
              <a:latin typeface="+mn-lt"/>
              <a:ea typeface="+mn-ea"/>
              <a:cs typeface="+mn-cs"/>
            </a:endParaRPr>
          </a:p>
        </p:txBody>
      </p:sp>
    </p:spTree>
    <p:extLst>
      <p:ext uri="{BB962C8B-B14F-4D97-AF65-F5344CB8AC3E}">
        <p14:creationId xmlns:p14="http://schemas.microsoft.com/office/powerpoint/2010/main" val="393579525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85F0C59-C732-91FC-0B9D-8B5676F867FC}"/>
              </a:ext>
            </a:extLst>
          </p:cNvPr>
          <p:cNvSpPr txBox="1"/>
          <p:nvPr/>
        </p:nvSpPr>
        <p:spPr>
          <a:xfrm>
            <a:off x="955927" y="340093"/>
            <a:ext cx="9104244" cy="646331"/>
          </a:xfrm>
          <a:prstGeom prst="rect">
            <a:avLst/>
          </a:prstGeom>
          <a:noFill/>
        </p:spPr>
        <p:txBody>
          <a:bodyPr wrap="square">
            <a:spAutoFit/>
          </a:bodyPr>
          <a:lstStyle/>
          <a:p>
            <a:pPr algn="l"/>
            <a:r>
              <a:rPr lang="en-US" dirty="0">
                <a:latin typeface="+mn-lt"/>
                <a:ea typeface="+mn-ea"/>
                <a:cs typeface="+mn-cs"/>
              </a:rPr>
              <a:t>In this table the column </a:t>
            </a:r>
            <a:r>
              <a:rPr lang="en-US" dirty="0" err="1">
                <a:latin typeface="+mn-lt"/>
                <a:ea typeface="+mn-ea"/>
                <a:cs typeface="+mn-cs"/>
              </a:rPr>
              <a:t>stu_id</a:t>
            </a:r>
            <a:r>
              <a:rPr lang="en-US" dirty="0">
                <a:latin typeface="+mn-lt"/>
                <a:ea typeface="+mn-ea"/>
                <a:cs typeface="+mn-cs"/>
              </a:rPr>
              <a:t> is primary key else all the column are non-prime. </a:t>
            </a:r>
          </a:p>
          <a:p>
            <a:pPr algn="l">
              <a:buFont typeface="Arial" panose="020B0604020202020204" pitchFamily="34" charset="0"/>
              <a:buChar char="•"/>
            </a:pPr>
            <a:endParaRPr lang="en-US" dirty="0">
              <a:latin typeface="+mn-lt"/>
              <a:ea typeface="+mn-ea"/>
              <a:cs typeface="+mn-cs"/>
            </a:endParaRPr>
          </a:p>
        </p:txBody>
      </p:sp>
      <p:pic>
        <p:nvPicPr>
          <p:cNvPr id="7" name="Picture 6">
            <a:extLst>
              <a:ext uri="{FF2B5EF4-FFF2-40B4-BE49-F238E27FC236}">
                <a16:creationId xmlns:a16="http://schemas.microsoft.com/office/drawing/2014/main" id="{00AB01B5-127A-BED6-5954-BE73259901E8}"/>
              </a:ext>
            </a:extLst>
          </p:cNvPr>
          <p:cNvPicPr>
            <a:picLocks noChangeAspect="1"/>
          </p:cNvPicPr>
          <p:nvPr/>
        </p:nvPicPr>
        <p:blipFill>
          <a:blip r:embed="rId2"/>
          <a:stretch>
            <a:fillRect/>
          </a:stretch>
        </p:blipFill>
        <p:spPr>
          <a:xfrm>
            <a:off x="3376635" y="999676"/>
            <a:ext cx="4448359" cy="1547256"/>
          </a:xfrm>
          <a:prstGeom prst="rect">
            <a:avLst/>
          </a:prstGeom>
        </p:spPr>
      </p:pic>
      <p:sp>
        <p:nvSpPr>
          <p:cNvPr id="8" name="TextBox 7">
            <a:extLst>
              <a:ext uri="{FF2B5EF4-FFF2-40B4-BE49-F238E27FC236}">
                <a16:creationId xmlns:a16="http://schemas.microsoft.com/office/drawing/2014/main" id="{B22EA4BB-3309-BEE3-6EE0-9A67C5BF1831}"/>
              </a:ext>
            </a:extLst>
          </p:cNvPr>
          <p:cNvSpPr txBox="1"/>
          <p:nvPr/>
        </p:nvSpPr>
        <p:spPr>
          <a:xfrm>
            <a:off x="1340239" y="2782627"/>
            <a:ext cx="9104244" cy="923330"/>
          </a:xfrm>
          <a:prstGeom prst="rect">
            <a:avLst/>
          </a:prstGeom>
          <a:noFill/>
        </p:spPr>
        <p:txBody>
          <a:bodyPr wrap="square">
            <a:spAutoFit/>
          </a:bodyPr>
          <a:lstStyle/>
          <a:p>
            <a:pPr algn="l"/>
            <a:r>
              <a:rPr lang="en-US" dirty="0">
                <a:latin typeface="+mn-lt"/>
                <a:ea typeface="+mn-ea"/>
                <a:cs typeface="+mn-cs"/>
              </a:rPr>
              <a:t>Here we could see that the column sub is fully dependent on column </a:t>
            </a:r>
            <a:r>
              <a:rPr lang="en-US" dirty="0" err="1">
                <a:latin typeface="+mn-lt"/>
                <a:ea typeface="+mn-ea"/>
                <a:cs typeface="+mn-cs"/>
              </a:rPr>
              <a:t>subid</a:t>
            </a:r>
            <a:r>
              <a:rPr lang="en-US" dirty="0"/>
              <a:t>. Thus, we can say that transitive dependency Is present in the above table.</a:t>
            </a:r>
            <a:endParaRPr lang="en-US" dirty="0">
              <a:latin typeface="+mn-lt"/>
              <a:ea typeface="+mn-ea"/>
              <a:cs typeface="+mn-cs"/>
            </a:endParaRPr>
          </a:p>
          <a:p>
            <a:pPr algn="l">
              <a:buFont typeface="Arial" panose="020B0604020202020204" pitchFamily="34" charset="0"/>
              <a:buChar char="•"/>
            </a:pPr>
            <a:endParaRPr lang="en-US" dirty="0">
              <a:latin typeface="+mn-lt"/>
              <a:ea typeface="+mn-ea"/>
              <a:cs typeface="+mn-cs"/>
            </a:endParaRPr>
          </a:p>
        </p:txBody>
      </p:sp>
      <p:pic>
        <p:nvPicPr>
          <p:cNvPr id="10" name="Picture 9">
            <a:extLst>
              <a:ext uri="{FF2B5EF4-FFF2-40B4-BE49-F238E27FC236}">
                <a16:creationId xmlns:a16="http://schemas.microsoft.com/office/drawing/2014/main" id="{6252F221-D080-6E23-8ED7-2DA7001AC493}"/>
              </a:ext>
            </a:extLst>
          </p:cNvPr>
          <p:cNvPicPr>
            <a:picLocks noChangeAspect="1"/>
          </p:cNvPicPr>
          <p:nvPr/>
        </p:nvPicPr>
        <p:blipFill>
          <a:blip r:embed="rId3"/>
          <a:stretch>
            <a:fillRect/>
          </a:stretch>
        </p:blipFill>
        <p:spPr>
          <a:xfrm>
            <a:off x="1939100" y="3644023"/>
            <a:ext cx="3116697" cy="1522089"/>
          </a:xfrm>
          <a:prstGeom prst="rect">
            <a:avLst/>
          </a:prstGeom>
        </p:spPr>
      </p:pic>
      <p:pic>
        <p:nvPicPr>
          <p:cNvPr id="12" name="Picture 11">
            <a:extLst>
              <a:ext uri="{FF2B5EF4-FFF2-40B4-BE49-F238E27FC236}">
                <a16:creationId xmlns:a16="http://schemas.microsoft.com/office/drawing/2014/main" id="{6519C178-45B2-FEBC-CE1B-EF30AC909463}"/>
              </a:ext>
            </a:extLst>
          </p:cNvPr>
          <p:cNvPicPr>
            <a:picLocks noChangeAspect="1"/>
          </p:cNvPicPr>
          <p:nvPr/>
        </p:nvPicPr>
        <p:blipFill>
          <a:blip r:embed="rId4"/>
          <a:stretch>
            <a:fillRect/>
          </a:stretch>
        </p:blipFill>
        <p:spPr>
          <a:xfrm>
            <a:off x="7394162" y="3644024"/>
            <a:ext cx="1917833" cy="1522089"/>
          </a:xfrm>
          <a:prstGeom prst="rect">
            <a:avLst/>
          </a:prstGeom>
        </p:spPr>
      </p:pic>
      <p:sp>
        <p:nvSpPr>
          <p:cNvPr id="13" name="TextBox 12">
            <a:extLst>
              <a:ext uri="{FF2B5EF4-FFF2-40B4-BE49-F238E27FC236}">
                <a16:creationId xmlns:a16="http://schemas.microsoft.com/office/drawing/2014/main" id="{6D65FF48-D941-758F-A713-AE498600384C}"/>
              </a:ext>
            </a:extLst>
          </p:cNvPr>
          <p:cNvSpPr txBox="1"/>
          <p:nvPr/>
        </p:nvSpPr>
        <p:spPr>
          <a:xfrm>
            <a:off x="1340239" y="5502160"/>
            <a:ext cx="9579551" cy="1477328"/>
          </a:xfrm>
          <a:prstGeom prst="rect">
            <a:avLst/>
          </a:prstGeom>
          <a:noFill/>
        </p:spPr>
        <p:txBody>
          <a:bodyPr wrap="square">
            <a:spAutoFit/>
          </a:bodyPr>
          <a:lstStyle/>
          <a:p>
            <a:pPr algn="l"/>
            <a:r>
              <a:rPr lang="en-US" dirty="0"/>
              <a:t>Now we can say that the table is in 3NF as both tables are now fully functional, dependent only on the primary key. </a:t>
            </a:r>
          </a:p>
          <a:p>
            <a:pPr algn="l"/>
            <a:r>
              <a:rPr lang="en-US" dirty="0"/>
              <a:t>In first table all column are fully depends on </a:t>
            </a:r>
            <a:r>
              <a:rPr lang="en-US" dirty="0" err="1"/>
              <a:t>stu_id</a:t>
            </a:r>
            <a:r>
              <a:rPr lang="en-US" dirty="0"/>
              <a:t>.</a:t>
            </a:r>
          </a:p>
          <a:p>
            <a:pPr algn="l"/>
            <a:r>
              <a:rPr lang="en-US" dirty="0"/>
              <a:t>In second table subject is depends on </a:t>
            </a:r>
            <a:r>
              <a:rPr lang="en-US" dirty="0" err="1"/>
              <a:t>subid</a:t>
            </a:r>
            <a:r>
              <a:rPr lang="en-US" dirty="0"/>
              <a:t> and </a:t>
            </a:r>
            <a:r>
              <a:rPr lang="en-US" dirty="0" err="1"/>
              <a:t>subid</a:t>
            </a:r>
            <a:r>
              <a:rPr lang="en-US" dirty="0"/>
              <a:t> is fully depends on </a:t>
            </a:r>
            <a:r>
              <a:rPr lang="en-US" dirty="0" err="1"/>
              <a:t>stu_id</a:t>
            </a:r>
            <a:r>
              <a:rPr lang="en-US" dirty="0"/>
              <a:t>.</a:t>
            </a:r>
          </a:p>
          <a:p>
            <a:pPr algn="l">
              <a:buFont typeface="Arial" panose="020B0604020202020204" pitchFamily="34" charset="0"/>
              <a:buChar char="•"/>
            </a:pPr>
            <a:endParaRPr lang="en-US" dirty="0">
              <a:latin typeface="+mn-lt"/>
              <a:ea typeface="+mn-ea"/>
              <a:cs typeface="+mn-cs"/>
            </a:endParaRPr>
          </a:p>
        </p:txBody>
      </p:sp>
    </p:spTree>
    <p:extLst>
      <p:ext uri="{BB962C8B-B14F-4D97-AF65-F5344CB8AC3E}">
        <p14:creationId xmlns:p14="http://schemas.microsoft.com/office/powerpoint/2010/main" val="124004547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A5976C-A38B-83FC-998C-BAD36736A9A0}"/>
              </a:ext>
            </a:extLst>
          </p:cNvPr>
          <p:cNvSpPr>
            <a:spLocks noGrp="1"/>
          </p:cNvSpPr>
          <p:nvPr>
            <p:ph type="title"/>
          </p:nvPr>
        </p:nvSpPr>
        <p:spPr/>
        <p:txBody>
          <a:bodyPr/>
          <a:lstStyle/>
          <a:p>
            <a:r>
              <a:rPr lang="en-US" dirty="0"/>
              <a:t>Boyce-Codd Normal Form (BCNF)</a:t>
            </a:r>
          </a:p>
        </p:txBody>
      </p:sp>
      <p:sp>
        <p:nvSpPr>
          <p:cNvPr id="3" name="Content Placeholder 2">
            <a:extLst>
              <a:ext uri="{FF2B5EF4-FFF2-40B4-BE49-F238E27FC236}">
                <a16:creationId xmlns:a16="http://schemas.microsoft.com/office/drawing/2014/main" id="{27E8A40E-89A9-9C0E-BCF9-547866E60C9C}"/>
              </a:ext>
            </a:extLst>
          </p:cNvPr>
          <p:cNvSpPr>
            <a:spLocks noGrp="1"/>
          </p:cNvSpPr>
          <p:nvPr>
            <p:ph idx="1"/>
          </p:nvPr>
        </p:nvSpPr>
        <p:spPr>
          <a:xfrm>
            <a:off x="1103312" y="2052918"/>
            <a:ext cx="9551436" cy="4195481"/>
          </a:xfrm>
        </p:spPr>
        <p:txBody>
          <a:bodyPr/>
          <a:lstStyle/>
          <a:p>
            <a:pPr algn="l">
              <a:lnSpc>
                <a:spcPct val="150000"/>
              </a:lnSpc>
              <a:buFont typeface="Arial" panose="020B0604020202020204" pitchFamily="34" charset="0"/>
              <a:buChar char="•"/>
            </a:pPr>
            <a:r>
              <a:rPr lang="en-US" dirty="0">
                <a:latin typeface="+mn-lt"/>
                <a:ea typeface="+mn-ea"/>
                <a:cs typeface="+mn-cs"/>
              </a:rPr>
              <a:t>Boyce Codd Normal Form is also known as 3.5 NF</a:t>
            </a:r>
          </a:p>
          <a:p>
            <a:pPr algn="l">
              <a:lnSpc>
                <a:spcPct val="150000"/>
              </a:lnSpc>
              <a:buFont typeface="Arial" panose="020B0604020202020204" pitchFamily="34" charset="0"/>
              <a:buChar char="•"/>
            </a:pPr>
            <a:r>
              <a:rPr lang="en-US" dirty="0">
                <a:latin typeface="+mn-lt"/>
                <a:ea typeface="+mn-ea"/>
                <a:cs typeface="+mn-cs"/>
              </a:rPr>
              <a:t>Certain types of anomalies which were not resolved with 3NF thus BCNF was introduce.</a:t>
            </a:r>
          </a:p>
          <a:p>
            <a:pPr algn="l">
              <a:lnSpc>
                <a:spcPct val="150000"/>
              </a:lnSpc>
              <a:buFont typeface="Arial" panose="020B0604020202020204" pitchFamily="34" charset="0"/>
              <a:buChar char="•"/>
            </a:pPr>
            <a:r>
              <a:rPr lang="en-US" dirty="0">
                <a:latin typeface="+mn-lt"/>
                <a:ea typeface="+mn-ea"/>
                <a:cs typeface="+mn-cs"/>
              </a:rPr>
              <a:t>Table should be in 3NF.</a:t>
            </a:r>
          </a:p>
          <a:p>
            <a:pPr algn="l">
              <a:lnSpc>
                <a:spcPct val="150000"/>
              </a:lnSpc>
              <a:buFont typeface="Arial" panose="020B0604020202020204" pitchFamily="34" charset="0"/>
              <a:buChar char="•"/>
            </a:pPr>
            <a:r>
              <a:rPr lang="en-US" dirty="0">
                <a:latin typeface="+mn-lt"/>
                <a:ea typeface="+mn-ea"/>
                <a:cs typeface="+mn-cs"/>
              </a:rPr>
              <a:t>Every Right-Hand Side (RHS) attribute of the functional dependencies should depend on the super key of that particular table.</a:t>
            </a:r>
          </a:p>
          <a:p>
            <a:pPr marL="0" indent="0">
              <a:buNone/>
            </a:pPr>
            <a:endParaRPr lang="en-US" dirty="0"/>
          </a:p>
        </p:txBody>
      </p:sp>
    </p:spTree>
    <p:extLst>
      <p:ext uri="{BB962C8B-B14F-4D97-AF65-F5344CB8AC3E}">
        <p14:creationId xmlns:p14="http://schemas.microsoft.com/office/powerpoint/2010/main" val="258755446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8325138-9293-413D-A146-83D4D3F30F29}"/>
              </a:ext>
            </a:extLst>
          </p:cNvPr>
          <p:cNvPicPr>
            <a:picLocks noChangeAspect="1"/>
          </p:cNvPicPr>
          <p:nvPr/>
        </p:nvPicPr>
        <p:blipFill>
          <a:blip r:embed="rId2"/>
          <a:stretch>
            <a:fillRect/>
          </a:stretch>
        </p:blipFill>
        <p:spPr>
          <a:xfrm>
            <a:off x="2557670" y="498386"/>
            <a:ext cx="6095999" cy="2639452"/>
          </a:xfrm>
          <a:prstGeom prst="rect">
            <a:avLst/>
          </a:prstGeom>
        </p:spPr>
      </p:pic>
      <p:sp>
        <p:nvSpPr>
          <p:cNvPr id="5" name="TextBox 4">
            <a:extLst>
              <a:ext uri="{FF2B5EF4-FFF2-40B4-BE49-F238E27FC236}">
                <a16:creationId xmlns:a16="http://schemas.microsoft.com/office/drawing/2014/main" id="{AC79404C-49BB-2C26-3865-D258EEBC01AB}"/>
              </a:ext>
            </a:extLst>
          </p:cNvPr>
          <p:cNvSpPr txBox="1"/>
          <p:nvPr/>
        </p:nvSpPr>
        <p:spPr>
          <a:xfrm>
            <a:off x="3352800" y="3706911"/>
            <a:ext cx="6096000" cy="1477328"/>
          </a:xfrm>
          <a:prstGeom prst="rect">
            <a:avLst/>
          </a:prstGeom>
          <a:noFill/>
        </p:spPr>
        <p:txBody>
          <a:bodyPr wrap="square">
            <a:spAutoFit/>
          </a:bodyPr>
          <a:lstStyle/>
          <a:p>
            <a:r>
              <a:rPr lang="en-US" dirty="0"/>
              <a:t>From the table Functional dependencies are</a:t>
            </a:r>
          </a:p>
          <a:p>
            <a:r>
              <a:rPr lang="en-US" dirty="0"/>
              <a:t>EMP_ID  →  EMP_COUNTRY</a:t>
            </a:r>
          </a:p>
          <a:p>
            <a:r>
              <a:rPr lang="en-US" dirty="0"/>
              <a:t>EMP_DEPT  →   {DEPT_TYPE, EMP_DEPT_NO} </a:t>
            </a:r>
          </a:p>
          <a:p>
            <a:endParaRPr lang="en-US" dirty="0"/>
          </a:p>
          <a:p>
            <a:r>
              <a:rPr lang="en-US" dirty="0"/>
              <a:t>This Candidate key={ EMP_ID , EMP_DEPT } </a:t>
            </a:r>
          </a:p>
        </p:txBody>
      </p:sp>
      <p:sp>
        <p:nvSpPr>
          <p:cNvPr id="6" name="TextBox 5">
            <a:extLst>
              <a:ext uri="{FF2B5EF4-FFF2-40B4-BE49-F238E27FC236}">
                <a16:creationId xmlns:a16="http://schemas.microsoft.com/office/drawing/2014/main" id="{6AEF921C-ABEF-041A-5709-B9882A9B50E7}"/>
              </a:ext>
            </a:extLst>
          </p:cNvPr>
          <p:cNvSpPr txBox="1"/>
          <p:nvPr/>
        </p:nvSpPr>
        <p:spPr>
          <a:xfrm>
            <a:off x="1570383" y="5846942"/>
            <a:ext cx="9322904" cy="369332"/>
          </a:xfrm>
          <a:prstGeom prst="rect">
            <a:avLst/>
          </a:prstGeom>
          <a:noFill/>
        </p:spPr>
        <p:txBody>
          <a:bodyPr wrap="square">
            <a:spAutoFit/>
          </a:bodyPr>
          <a:lstStyle/>
          <a:p>
            <a:r>
              <a:rPr lang="en-US" dirty="0"/>
              <a:t>The table is not BCNF as both EMP_ID and EMP_DEPT are not super key</a:t>
            </a:r>
            <a:endParaRPr lang="en-US" b="0" i="0" dirty="0">
              <a:solidFill>
                <a:srgbClr val="000000"/>
              </a:solidFill>
              <a:effectLst/>
              <a:latin typeface="inter-regular"/>
            </a:endParaRPr>
          </a:p>
        </p:txBody>
      </p:sp>
    </p:spTree>
    <p:extLst>
      <p:ext uri="{BB962C8B-B14F-4D97-AF65-F5344CB8AC3E}">
        <p14:creationId xmlns:p14="http://schemas.microsoft.com/office/powerpoint/2010/main" val="128118590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ABFA75D-0814-8AD0-E760-6AAA415C2537}"/>
              </a:ext>
            </a:extLst>
          </p:cNvPr>
          <p:cNvPicPr>
            <a:picLocks noChangeAspect="1"/>
          </p:cNvPicPr>
          <p:nvPr/>
        </p:nvPicPr>
        <p:blipFill>
          <a:blip r:embed="rId2"/>
          <a:stretch>
            <a:fillRect/>
          </a:stretch>
        </p:blipFill>
        <p:spPr>
          <a:xfrm>
            <a:off x="424071" y="1810351"/>
            <a:ext cx="4113316" cy="1780988"/>
          </a:xfrm>
          <a:prstGeom prst="rect">
            <a:avLst/>
          </a:prstGeom>
        </p:spPr>
      </p:pic>
      <p:pic>
        <p:nvPicPr>
          <p:cNvPr id="4" name="Picture 3">
            <a:extLst>
              <a:ext uri="{FF2B5EF4-FFF2-40B4-BE49-F238E27FC236}">
                <a16:creationId xmlns:a16="http://schemas.microsoft.com/office/drawing/2014/main" id="{8EF5AD23-3940-5A17-4F7E-6D7794A66968}"/>
              </a:ext>
            </a:extLst>
          </p:cNvPr>
          <p:cNvPicPr>
            <a:picLocks noChangeAspect="1"/>
          </p:cNvPicPr>
          <p:nvPr/>
        </p:nvPicPr>
        <p:blipFill>
          <a:blip r:embed="rId3"/>
          <a:stretch>
            <a:fillRect/>
          </a:stretch>
        </p:blipFill>
        <p:spPr>
          <a:xfrm>
            <a:off x="6917146" y="408033"/>
            <a:ext cx="2952457" cy="970193"/>
          </a:xfrm>
          <a:prstGeom prst="rect">
            <a:avLst/>
          </a:prstGeom>
        </p:spPr>
      </p:pic>
      <p:pic>
        <p:nvPicPr>
          <p:cNvPr id="6" name="Picture 5">
            <a:extLst>
              <a:ext uri="{FF2B5EF4-FFF2-40B4-BE49-F238E27FC236}">
                <a16:creationId xmlns:a16="http://schemas.microsoft.com/office/drawing/2014/main" id="{55279501-1384-0D68-FC6C-285F37994E7D}"/>
              </a:ext>
            </a:extLst>
          </p:cNvPr>
          <p:cNvPicPr>
            <a:picLocks noChangeAspect="1"/>
          </p:cNvPicPr>
          <p:nvPr/>
        </p:nvPicPr>
        <p:blipFill>
          <a:blip r:embed="rId4"/>
          <a:stretch>
            <a:fillRect/>
          </a:stretch>
        </p:blipFill>
        <p:spPr>
          <a:xfrm>
            <a:off x="6096000" y="1810351"/>
            <a:ext cx="4914674" cy="1850230"/>
          </a:xfrm>
          <a:prstGeom prst="rect">
            <a:avLst/>
          </a:prstGeom>
        </p:spPr>
      </p:pic>
      <p:pic>
        <p:nvPicPr>
          <p:cNvPr id="8" name="Picture 7">
            <a:extLst>
              <a:ext uri="{FF2B5EF4-FFF2-40B4-BE49-F238E27FC236}">
                <a16:creationId xmlns:a16="http://schemas.microsoft.com/office/drawing/2014/main" id="{AF9740B7-848D-F280-9EF3-220561A46B0D}"/>
              </a:ext>
            </a:extLst>
          </p:cNvPr>
          <p:cNvPicPr>
            <a:picLocks noChangeAspect="1"/>
          </p:cNvPicPr>
          <p:nvPr/>
        </p:nvPicPr>
        <p:blipFill>
          <a:blip r:embed="rId5"/>
          <a:stretch>
            <a:fillRect/>
          </a:stretch>
        </p:blipFill>
        <p:spPr>
          <a:xfrm>
            <a:off x="6495650" y="4122191"/>
            <a:ext cx="4115374" cy="2133898"/>
          </a:xfrm>
          <a:prstGeom prst="rect">
            <a:avLst/>
          </a:prstGeom>
        </p:spPr>
      </p:pic>
      <p:sp>
        <p:nvSpPr>
          <p:cNvPr id="10" name="TextBox 9">
            <a:extLst>
              <a:ext uri="{FF2B5EF4-FFF2-40B4-BE49-F238E27FC236}">
                <a16:creationId xmlns:a16="http://schemas.microsoft.com/office/drawing/2014/main" id="{79FC32A5-FE70-A6BC-C032-BE8F22144EBC}"/>
              </a:ext>
            </a:extLst>
          </p:cNvPr>
          <p:cNvSpPr txBox="1"/>
          <p:nvPr/>
        </p:nvSpPr>
        <p:spPr>
          <a:xfrm>
            <a:off x="715619" y="4409429"/>
            <a:ext cx="6096000" cy="646331"/>
          </a:xfrm>
          <a:prstGeom prst="rect">
            <a:avLst/>
          </a:prstGeom>
          <a:noFill/>
        </p:spPr>
        <p:txBody>
          <a:bodyPr wrap="square">
            <a:spAutoFit/>
          </a:bodyPr>
          <a:lstStyle/>
          <a:p>
            <a:pPr algn="just"/>
            <a:r>
              <a:rPr lang="en-US" dirty="0"/>
              <a:t>EMP_ID   →    EMP_COUNTRY</a:t>
            </a:r>
            <a:endParaRPr lang="en-US" b="0" i="0" dirty="0">
              <a:solidFill>
                <a:srgbClr val="000000"/>
              </a:solidFill>
              <a:effectLst/>
              <a:latin typeface="inter-regular"/>
            </a:endParaRPr>
          </a:p>
          <a:p>
            <a:pPr algn="just"/>
            <a:r>
              <a:rPr lang="en-US" dirty="0"/>
              <a:t>EMP_DEPT   →   {DEPT_TYPE, EMP_DEPT_NO}</a:t>
            </a:r>
            <a:endParaRPr lang="en-US" b="0" i="0" dirty="0">
              <a:solidFill>
                <a:srgbClr val="000000"/>
              </a:solidFill>
              <a:effectLst/>
              <a:latin typeface="inter-regular"/>
            </a:endParaRPr>
          </a:p>
        </p:txBody>
      </p:sp>
      <p:sp>
        <p:nvSpPr>
          <p:cNvPr id="12" name="TextBox 11">
            <a:extLst>
              <a:ext uri="{FF2B5EF4-FFF2-40B4-BE49-F238E27FC236}">
                <a16:creationId xmlns:a16="http://schemas.microsoft.com/office/drawing/2014/main" id="{91578903-4138-5B96-B09F-6D40D60137AE}"/>
              </a:ext>
            </a:extLst>
          </p:cNvPr>
          <p:cNvSpPr txBox="1"/>
          <p:nvPr/>
        </p:nvSpPr>
        <p:spPr>
          <a:xfrm>
            <a:off x="424071" y="5389474"/>
            <a:ext cx="6096000" cy="1200329"/>
          </a:xfrm>
          <a:prstGeom prst="rect">
            <a:avLst/>
          </a:prstGeom>
          <a:noFill/>
        </p:spPr>
        <p:txBody>
          <a:bodyPr wrap="square">
            <a:spAutoFit/>
          </a:bodyPr>
          <a:lstStyle/>
          <a:p>
            <a:pPr algn="just"/>
            <a:r>
              <a:rPr lang="en-US" dirty="0"/>
              <a:t>Candidate keys:</a:t>
            </a:r>
          </a:p>
          <a:p>
            <a:r>
              <a:rPr lang="en-US" dirty="0"/>
              <a:t>For 1st table: EMP_ID</a:t>
            </a:r>
            <a:br>
              <a:rPr lang="en-US" dirty="0"/>
            </a:br>
            <a:r>
              <a:rPr lang="en-US" dirty="0"/>
              <a:t>For 2nd table: EMP_DEPT</a:t>
            </a:r>
            <a:br>
              <a:rPr lang="en-US" dirty="0"/>
            </a:br>
            <a:r>
              <a:rPr lang="en-US" dirty="0"/>
              <a:t>For 3rd table: {EMP_ID, EMP_DEPT}</a:t>
            </a:r>
          </a:p>
        </p:txBody>
      </p:sp>
      <p:cxnSp>
        <p:nvCxnSpPr>
          <p:cNvPr id="14" name="Straight Arrow Connector 13">
            <a:extLst>
              <a:ext uri="{FF2B5EF4-FFF2-40B4-BE49-F238E27FC236}">
                <a16:creationId xmlns:a16="http://schemas.microsoft.com/office/drawing/2014/main" id="{4E463C6F-1CEA-FE5B-776F-F831DB4C7B9A}"/>
              </a:ext>
            </a:extLst>
          </p:cNvPr>
          <p:cNvCxnSpPr>
            <a:stCxn id="2" idx="3"/>
            <a:endCxn id="4" idx="1"/>
          </p:cNvCxnSpPr>
          <p:nvPr/>
        </p:nvCxnSpPr>
        <p:spPr>
          <a:xfrm flipV="1">
            <a:off x="4537387" y="893130"/>
            <a:ext cx="2379759" cy="18077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EFFED741-FF1B-FE48-01B0-5248309245B3}"/>
              </a:ext>
            </a:extLst>
          </p:cNvPr>
          <p:cNvCxnSpPr>
            <a:stCxn id="2" idx="3"/>
            <a:endCxn id="6" idx="1"/>
          </p:cNvCxnSpPr>
          <p:nvPr/>
        </p:nvCxnSpPr>
        <p:spPr>
          <a:xfrm>
            <a:off x="4537387" y="2700845"/>
            <a:ext cx="1558613" cy="346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321DE72A-15A2-30A5-AF31-AAA43ADD57E3}"/>
              </a:ext>
            </a:extLst>
          </p:cNvPr>
          <p:cNvCxnSpPr>
            <a:stCxn id="2" idx="3"/>
          </p:cNvCxnSpPr>
          <p:nvPr/>
        </p:nvCxnSpPr>
        <p:spPr>
          <a:xfrm>
            <a:off x="4537387" y="2700845"/>
            <a:ext cx="1958263" cy="26886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0772990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931D6-EACC-3700-9227-86E423034621}"/>
              </a:ext>
            </a:extLst>
          </p:cNvPr>
          <p:cNvSpPr>
            <a:spLocks noGrp="1"/>
          </p:cNvSpPr>
          <p:nvPr>
            <p:ph type="title"/>
          </p:nvPr>
        </p:nvSpPr>
        <p:spPr/>
        <p:txBody>
          <a:bodyPr/>
          <a:lstStyle/>
          <a:p>
            <a:r>
              <a:rPr lang="en-US" dirty="0"/>
              <a:t>VIEWS</a:t>
            </a:r>
          </a:p>
        </p:txBody>
      </p:sp>
      <p:sp>
        <p:nvSpPr>
          <p:cNvPr id="3" name="Content Placeholder 2">
            <a:extLst>
              <a:ext uri="{FF2B5EF4-FFF2-40B4-BE49-F238E27FC236}">
                <a16:creationId xmlns:a16="http://schemas.microsoft.com/office/drawing/2014/main" id="{5CEE7755-5BC1-7128-4AE4-064F066D1D6B}"/>
              </a:ext>
            </a:extLst>
          </p:cNvPr>
          <p:cNvSpPr>
            <a:spLocks noGrp="1"/>
          </p:cNvSpPr>
          <p:nvPr>
            <p:ph idx="1"/>
          </p:nvPr>
        </p:nvSpPr>
        <p:spPr>
          <a:xfrm>
            <a:off x="1103312" y="2052918"/>
            <a:ext cx="8946541" cy="4679186"/>
          </a:xfrm>
        </p:spPr>
        <p:txBody>
          <a:bodyPr/>
          <a:lstStyle/>
          <a:p>
            <a:r>
              <a:rPr lang="en-US" dirty="0">
                <a:latin typeface="+mn-lt"/>
                <a:ea typeface="+mn-ea"/>
                <a:cs typeface="+mn-cs"/>
              </a:rPr>
              <a:t>View is a virtual table based on the result-set of an SQL statement.</a:t>
            </a:r>
          </a:p>
          <a:p>
            <a:r>
              <a:rPr lang="en-US" dirty="0">
                <a:latin typeface="+mn-lt"/>
                <a:ea typeface="+mn-ea"/>
                <a:cs typeface="+mn-cs"/>
              </a:rPr>
              <a:t>A view contains rows and columns, just like a real table. The fields in a view are fields from one or more real tables in the database.</a:t>
            </a:r>
          </a:p>
          <a:p>
            <a:r>
              <a:rPr lang="en-US" dirty="0">
                <a:latin typeface="+mn-lt"/>
                <a:ea typeface="+mn-ea"/>
                <a:cs typeface="+mn-cs"/>
              </a:rPr>
              <a:t>SYNTAX:-</a:t>
            </a:r>
          </a:p>
          <a:p>
            <a:pPr marL="0" indent="0">
              <a:buNone/>
            </a:pPr>
            <a:r>
              <a:rPr lang="en-US" dirty="0">
                <a:latin typeface="+mn-lt"/>
                <a:ea typeface="+mn-ea"/>
                <a:cs typeface="+mn-cs"/>
              </a:rPr>
              <a:t>		CREATE VIEW </a:t>
            </a:r>
            <a:r>
              <a:rPr lang="en-US" dirty="0" err="1">
                <a:latin typeface="+mn-lt"/>
                <a:ea typeface="+mn-ea"/>
                <a:cs typeface="+mn-cs"/>
              </a:rPr>
              <a:t>view_name</a:t>
            </a:r>
            <a:r>
              <a:rPr lang="en-US" dirty="0">
                <a:latin typeface="+mn-lt"/>
                <a:ea typeface="+mn-ea"/>
                <a:cs typeface="+mn-cs"/>
              </a:rPr>
              <a:t> AS</a:t>
            </a:r>
          </a:p>
          <a:p>
            <a:pPr marL="0" indent="0">
              <a:buNone/>
            </a:pPr>
            <a:r>
              <a:rPr lang="en-US" dirty="0">
                <a:latin typeface="+mn-lt"/>
                <a:ea typeface="+mn-ea"/>
                <a:cs typeface="+mn-cs"/>
              </a:rPr>
              <a:t>		SELECT column1, column2, ...</a:t>
            </a:r>
          </a:p>
          <a:p>
            <a:pPr marL="0" indent="0">
              <a:buNone/>
            </a:pPr>
            <a:r>
              <a:rPr lang="en-US" dirty="0">
                <a:latin typeface="+mn-lt"/>
                <a:ea typeface="+mn-ea"/>
                <a:cs typeface="+mn-cs"/>
              </a:rPr>
              <a:t>		FROM </a:t>
            </a:r>
            <a:r>
              <a:rPr lang="en-US" dirty="0" err="1">
                <a:latin typeface="+mn-lt"/>
                <a:ea typeface="+mn-ea"/>
                <a:cs typeface="+mn-cs"/>
              </a:rPr>
              <a:t>table_name</a:t>
            </a:r>
            <a:endParaRPr lang="en-US" dirty="0">
              <a:latin typeface="+mn-lt"/>
              <a:ea typeface="+mn-ea"/>
              <a:cs typeface="+mn-cs"/>
            </a:endParaRPr>
          </a:p>
          <a:p>
            <a:pPr marL="0" indent="0">
              <a:buNone/>
            </a:pPr>
            <a:r>
              <a:rPr lang="en-US" dirty="0">
                <a:latin typeface="+mn-lt"/>
                <a:ea typeface="+mn-ea"/>
                <a:cs typeface="+mn-cs"/>
              </a:rPr>
              <a:t>		WHERE condition;</a:t>
            </a:r>
            <a:endParaRPr lang="en-US" dirty="0"/>
          </a:p>
        </p:txBody>
      </p:sp>
    </p:spTree>
    <p:extLst>
      <p:ext uri="{BB962C8B-B14F-4D97-AF65-F5344CB8AC3E}">
        <p14:creationId xmlns:p14="http://schemas.microsoft.com/office/powerpoint/2010/main" val="332505848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AACB648-133E-A503-0B56-F35EB3227BA5}"/>
              </a:ext>
            </a:extLst>
          </p:cNvPr>
          <p:cNvSpPr txBox="1"/>
          <p:nvPr/>
        </p:nvSpPr>
        <p:spPr>
          <a:xfrm>
            <a:off x="503582" y="325542"/>
            <a:ext cx="6671459" cy="2585323"/>
          </a:xfrm>
          <a:prstGeom prst="rect">
            <a:avLst/>
          </a:prstGeom>
          <a:noFill/>
        </p:spPr>
        <p:txBody>
          <a:bodyPr wrap="square">
            <a:spAutoFit/>
          </a:bodyPr>
          <a:lstStyle/>
          <a:p>
            <a:pPr marL="285750" indent="-285750">
              <a:buFont typeface="Wingdings" panose="05000000000000000000" pitchFamily="2" charset="2"/>
              <a:buChar char="Ø"/>
            </a:pPr>
            <a:r>
              <a:rPr lang="en-US" dirty="0"/>
              <a:t>To create View the table should be already created.</a:t>
            </a:r>
          </a:p>
          <a:p>
            <a:pPr marL="0" indent="0">
              <a:buNone/>
            </a:pPr>
            <a:r>
              <a:rPr lang="en-US" sz="1800" dirty="0"/>
              <a:t>	</a:t>
            </a:r>
          </a:p>
          <a:p>
            <a:pPr marL="0" indent="0">
              <a:buNone/>
            </a:pPr>
            <a:r>
              <a:rPr lang="en-US" dirty="0"/>
              <a:t>	 </a:t>
            </a:r>
            <a:r>
              <a:rPr lang="en-US" sz="1800" dirty="0"/>
              <a:t>CREATE TABLE students (</a:t>
            </a:r>
          </a:p>
          <a:p>
            <a:pPr marL="0" indent="0">
              <a:buNone/>
            </a:pPr>
            <a:r>
              <a:rPr lang="en-US" sz="1800" dirty="0"/>
              <a:t>   	 </a:t>
            </a:r>
            <a:r>
              <a:rPr lang="en-US" sz="1800" dirty="0" err="1"/>
              <a:t>student_id</a:t>
            </a:r>
            <a:r>
              <a:rPr lang="en-US" sz="1800" dirty="0"/>
              <a:t> INT PRIMARY KEY,</a:t>
            </a:r>
          </a:p>
          <a:p>
            <a:pPr marL="0" indent="0">
              <a:buNone/>
            </a:pPr>
            <a:r>
              <a:rPr lang="en-US" sz="1800" dirty="0"/>
              <a:t>    	 </a:t>
            </a:r>
            <a:r>
              <a:rPr lang="en-US" sz="1800" dirty="0" err="1"/>
              <a:t>student_name</a:t>
            </a:r>
            <a:r>
              <a:rPr lang="en-US" sz="1800" dirty="0"/>
              <a:t> VARCHAR(50),</a:t>
            </a:r>
          </a:p>
          <a:p>
            <a:pPr marL="0" indent="0">
              <a:buNone/>
            </a:pPr>
            <a:r>
              <a:rPr lang="en-US" sz="1800" dirty="0"/>
              <a:t>  	 </a:t>
            </a:r>
            <a:r>
              <a:rPr lang="en-US" sz="1800" dirty="0" err="1"/>
              <a:t>exam_score</a:t>
            </a:r>
            <a:r>
              <a:rPr lang="en-US" sz="1800" dirty="0"/>
              <a:t> INT );</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a:p>
            <a:endParaRPr lang="en-US" dirty="0"/>
          </a:p>
        </p:txBody>
      </p:sp>
      <p:sp>
        <p:nvSpPr>
          <p:cNvPr id="4" name="TextBox 3">
            <a:extLst>
              <a:ext uri="{FF2B5EF4-FFF2-40B4-BE49-F238E27FC236}">
                <a16:creationId xmlns:a16="http://schemas.microsoft.com/office/drawing/2014/main" id="{7B42C448-8E45-1E08-97AD-EEB6AF82CEE9}"/>
              </a:ext>
            </a:extLst>
          </p:cNvPr>
          <p:cNvSpPr txBox="1"/>
          <p:nvPr/>
        </p:nvSpPr>
        <p:spPr>
          <a:xfrm>
            <a:off x="1079041" y="2180839"/>
            <a:ext cx="2605063" cy="1569660"/>
          </a:xfrm>
          <a:prstGeom prst="rect">
            <a:avLst/>
          </a:prstGeom>
          <a:noFill/>
        </p:spPr>
        <p:txBody>
          <a:bodyPr wrap="square">
            <a:spAutoFit/>
          </a:bodyPr>
          <a:lstStyle/>
          <a:p>
            <a:pPr marL="0" indent="0">
              <a:buNone/>
            </a:pPr>
            <a:r>
              <a:rPr lang="en-US" sz="1600" dirty="0"/>
              <a:t>INSERT INTO students</a:t>
            </a:r>
          </a:p>
          <a:p>
            <a:pPr marL="0" indent="0">
              <a:buNone/>
            </a:pPr>
            <a:r>
              <a:rPr lang="en-US" sz="1600" dirty="0"/>
              <a:t>VALUES</a:t>
            </a:r>
          </a:p>
          <a:p>
            <a:pPr marL="0" indent="0">
              <a:buNone/>
            </a:pPr>
            <a:r>
              <a:rPr lang="en-US" sz="1600" dirty="0"/>
              <a:t>    (1, 'John',85),</a:t>
            </a:r>
          </a:p>
          <a:p>
            <a:pPr marL="0" indent="0">
              <a:buNone/>
            </a:pPr>
            <a:r>
              <a:rPr lang="en-US" sz="1600" dirty="0"/>
              <a:t>    (2, 'Sarah',92),</a:t>
            </a:r>
          </a:p>
          <a:p>
            <a:pPr marL="0" indent="0">
              <a:buNone/>
            </a:pPr>
            <a:r>
              <a:rPr lang="en-US" sz="1600" dirty="0"/>
              <a:t>    (3, 'Michael',78),</a:t>
            </a:r>
          </a:p>
          <a:p>
            <a:pPr marL="0" indent="0">
              <a:buNone/>
            </a:pPr>
            <a:r>
              <a:rPr lang="en-US" sz="1600" dirty="0"/>
              <a:t>    (4, 'Emily',95);</a:t>
            </a:r>
          </a:p>
        </p:txBody>
      </p:sp>
      <p:pic>
        <p:nvPicPr>
          <p:cNvPr id="5" name="Picture 4">
            <a:extLst>
              <a:ext uri="{FF2B5EF4-FFF2-40B4-BE49-F238E27FC236}">
                <a16:creationId xmlns:a16="http://schemas.microsoft.com/office/drawing/2014/main" id="{9441F0DA-2C34-91C1-7F6A-8FC2043A8A7E}"/>
              </a:ext>
            </a:extLst>
          </p:cNvPr>
          <p:cNvPicPr>
            <a:picLocks noChangeAspect="1"/>
          </p:cNvPicPr>
          <p:nvPr/>
        </p:nvPicPr>
        <p:blipFill>
          <a:blip r:embed="rId2"/>
          <a:stretch>
            <a:fillRect/>
          </a:stretch>
        </p:blipFill>
        <p:spPr>
          <a:xfrm>
            <a:off x="5155649" y="1151043"/>
            <a:ext cx="5591865" cy="2277957"/>
          </a:xfrm>
          <a:prstGeom prst="rect">
            <a:avLst/>
          </a:prstGeom>
        </p:spPr>
      </p:pic>
      <p:sp>
        <p:nvSpPr>
          <p:cNvPr id="7" name="TextBox 6">
            <a:extLst>
              <a:ext uri="{FF2B5EF4-FFF2-40B4-BE49-F238E27FC236}">
                <a16:creationId xmlns:a16="http://schemas.microsoft.com/office/drawing/2014/main" id="{0A7DB4B9-80FD-43D6-34FC-16088495532F}"/>
              </a:ext>
            </a:extLst>
          </p:cNvPr>
          <p:cNvSpPr txBox="1"/>
          <p:nvPr/>
        </p:nvSpPr>
        <p:spPr>
          <a:xfrm>
            <a:off x="106018" y="4234707"/>
            <a:ext cx="4863547" cy="646331"/>
          </a:xfrm>
          <a:prstGeom prst="rect">
            <a:avLst/>
          </a:prstGeom>
          <a:noFill/>
        </p:spPr>
        <p:txBody>
          <a:bodyPr wrap="square">
            <a:spAutoFit/>
          </a:bodyPr>
          <a:lstStyle/>
          <a:p>
            <a:r>
              <a:rPr lang="en-US" b="1" dirty="0"/>
              <a:t>create view </a:t>
            </a:r>
            <a:r>
              <a:rPr lang="en-US" b="1" dirty="0" err="1"/>
              <a:t>view_students</a:t>
            </a:r>
            <a:r>
              <a:rPr lang="en-US" b="1" dirty="0"/>
              <a:t> AS select </a:t>
            </a:r>
            <a:r>
              <a:rPr lang="en-US" b="1" dirty="0" err="1"/>
              <a:t>student_id</a:t>
            </a:r>
            <a:r>
              <a:rPr lang="en-US" b="1" dirty="0"/>
              <a:t>, </a:t>
            </a:r>
            <a:r>
              <a:rPr lang="en-US" b="1" dirty="0" err="1"/>
              <a:t>student_name</a:t>
            </a:r>
            <a:r>
              <a:rPr lang="en-US" b="1" dirty="0"/>
              <a:t> from students</a:t>
            </a:r>
          </a:p>
        </p:txBody>
      </p:sp>
      <p:sp>
        <p:nvSpPr>
          <p:cNvPr id="9" name="TextBox 8">
            <a:extLst>
              <a:ext uri="{FF2B5EF4-FFF2-40B4-BE49-F238E27FC236}">
                <a16:creationId xmlns:a16="http://schemas.microsoft.com/office/drawing/2014/main" id="{8F419419-E1CC-F4B4-D0D4-A64778DA9ABB}"/>
              </a:ext>
            </a:extLst>
          </p:cNvPr>
          <p:cNvSpPr txBox="1"/>
          <p:nvPr/>
        </p:nvSpPr>
        <p:spPr>
          <a:xfrm>
            <a:off x="7292554" y="5599766"/>
            <a:ext cx="3254420" cy="646331"/>
          </a:xfrm>
          <a:prstGeom prst="rect">
            <a:avLst/>
          </a:prstGeom>
          <a:noFill/>
        </p:spPr>
        <p:txBody>
          <a:bodyPr wrap="square">
            <a:spAutoFit/>
          </a:bodyPr>
          <a:lstStyle/>
          <a:p>
            <a:r>
              <a:rPr lang="en-US" b="1" i="1" dirty="0"/>
              <a:t>To view the view</a:t>
            </a:r>
          </a:p>
          <a:p>
            <a:r>
              <a:rPr lang="en-US" dirty="0"/>
              <a:t>select * from </a:t>
            </a:r>
            <a:r>
              <a:rPr lang="en-US" dirty="0" err="1"/>
              <a:t>view_students</a:t>
            </a:r>
            <a:endParaRPr lang="en-US" dirty="0"/>
          </a:p>
        </p:txBody>
      </p:sp>
      <p:sp>
        <p:nvSpPr>
          <p:cNvPr id="14" name="TextBox 13">
            <a:extLst>
              <a:ext uri="{FF2B5EF4-FFF2-40B4-BE49-F238E27FC236}">
                <a16:creationId xmlns:a16="http://schemas.microsoft.com/office/drawing/2014/main" id="{83ADD76C-FC41-F03E-B045-D744228521E4}"/>
              </a:ext>
            </a:extLst>
          </p:cNvPr>
          <p:cNvSpPr txBox="1"/>
          <p:nvPr/>
        </p:nvSpPr>
        <p:spPr>
          <a:xfrm>
            <a:off x="4994314" y="4290550"/>
            <a:ext cx="6096000" cy="646331"/>
          </a:xfrm>
          <a:prstGeom prst="rect">
            <a:avLst/>
          </a:prstGeom>
          <a:noFill/>
        </p:spPr>
        <p:txBody>
          <a:bodyPr wrap="square">
            <a:spAutoFit/>
          </a:bodyPr>
          <a:lstStyle/>
          <a:p>
            <a:r>
              <a:rPr lang="en-US" b="1" dirty="0"/>
              <a:t>DELETE FROM </a:t>
            </a:r>
            <a:r>
              <a:rPr lang="en-US" b="1" dirty="0" err="1"/>
              <a:t>view_students</a:t>
            </a:r>
            <a:r>
              <a:rPr lang="en-US" b="1" dirty="0"/>
              <a:t> WHERE </a:t>
            </a:r>
            <a:r>
              <a:rPr lang="en-US" b="1" dirty="0" err="1"/>
              <a:t>student_name</a:t>
            </a:r>
            <a:r>
              <a:rPr lang="en-US" b="1" dirty="0"/>
              <a:t> = ‘John';</a:t>
            </a:r>
          </a:p>
        </p:txBody>
      </p:sp>
      <p:sp>
        <p:nvSpPr>
          <p:cNvPr id="16" name="TextBox 15">
            <a:extLst>
              <a:ext uri="{FF2B5EF4-FFF2-40B4-BE49-F238E27FC236}">
                <a16:creationId xmlns:a16="http://schemas.microsoft.com/office/drawing/2014/main" id="{09A7F661-B01C-F28A-088F-33EA5B3AF370}"/>
              </a:ext>
            </a:extLst>
          </p:cNvPr>
          <p:cNvSpPr txBox="1"/>
          <p:nvPr/>
        </p:nvSpPr>
        <p:spPr>
          <a:xfrm>
            <a:off x="106018" y="5626403"/>
            <a:ext cx="6096000" cy="646331"/>
          </a:xfrm>
          <a:prstGeom prst="rect">
            <a:avLst/>
          </a:prstGeom>
          <a:noFill/>
        </p:spPr>
        <p:txBody>
          <a:bodyPr wrap="square">
            <a:spAutoFit/>
          </a:bodyPr>
          <a:lstStyle/>
          <a:p>
            <a:r>
              <a:rPr lang="en-US" b="1" dirty="0"/>
              <a:t>UPDATE </a:t>
            </a:r>
            <a:r>
              <a:rPr lang="en-US" b="1" dirty="0" err="1"/>
              <a:t>view_students</a:t>
            </a:r>
            <a:r>
              <a:rPr lang="en-US" b="1" dirty="0"/>
              <a:t> SET </a:t>
            </a:r>
            <a:r>
              <a:rPr lang="en-US" b="1" dirty="0" err="1"/>
              <a:t>exam_score</a:t>
            </a:r>
            <a:r>
              <a:rPr lang="en-US" b="1" dirty="0"/>
              <a:t> = </a:t>
            </a:r>
            <a:r>
              <a:rPr lang="en-US" b="1" dirty="0" err="1"/>
              <a:t>exam_score</a:t>
            </a:r>
            <a:r>
              <a:rPr lang="en-US" b="1" dirty="0"/>
              <a:t> + 500 WHERE </a:t>
            </a:r>
            <a:r>
              <a:rPr lang="en-US" b="1" dirty="0" err="1"/>
              <a:t>student_name</a:t>
            </a:r>
            <a:r>
              <a:rPr lang="en-US" b="1" dirty="0"/>
              <a:t> = ‘Sarah';</a:t>
            </a:r>
          </a:p>
        </p:txBody>
      </p:sp>
    </p:spTree>
    <p:extLst>
      <p:ext uri="{BB962C8B-B14F-4D97-AF65-F5344CB8AC3E}">
        <p14:creationId xmlns:p14="http://schemas.microsoft.com/office/powerpoint/2010/main" val="244136880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7F3B8-EF2C-0F53-DEB4-964EF7C6A1C5}"/>
              </a:ext>
            </a:extLst>
          </p:cNvPr>
          <p:cNvSpPr>
            <a:spLocks noGrp="1"/>
          </p:cNvSpPr>
          <p:nvPr>
            <p:ph type="title"/>
          </p:nvPr>
        </p:nvSpPr>
        <p:spPr/>
        <p:txBody>
          <a:bodyPr/>
          <a:lstStyle/>
          <a:p>
            <a:r>
              <a:rPr lang="en-US" dirty="0"/>
              <a:t>ACID PROPERTIES</a:t>
            </a:r>
          </a:p>
        </p:txBody>
      </p:sp>
      <p:sp>
        <p:nvSpPr>
          <p:cNvPr id="3" name="Content Placeholder 2">
            <a:extLst>
              <a:ext uri="{FF2B5EF4-FFF2-40B4-BE49-F238E27FC236}">
                <a16:creationId xmlns:a16="http://schemas.microsoft.com/office/drawing/2014/main" id="{55629826-07E6-C251-C3EC-4E4FDD0FB4A3}"/>
              </a:ext>
            </a:extLst>
          </p:cNvPr>
          <p:cNvSpPr>
            <a:spLocks noGrp="1"/>
          </p:cNvSpPr>
          <p:nvPr>
            <p:ph idx="1"/>
          </p:nvPr>
        </p:nvSpPr>
        <p:spPr>
          <a:xfrm>
            <a:off x="1103312" y="2052918"/>
            <a:ext cx="8946541" cy="4533412"/>
          </a:xfrm>
        </p:spPr>
        <p:txBody>
          <a:bodyPr>
            <a:normAutofit/>
          </a:bodyPr>
          <a:lstStyle/>
          <a:p>
            <a:r>
              <a:rPr lang="en-US" sz="2200" dirty="0">
                <a:latin typeface="+mn-lt"/>
                <a:ea typeface="+mn-ea"/>
                <a:cs typeface="+mn-cs"/>
              </a:rPr>
              <a:t>ACID stands for </a:t>
            </a:r>
            <a:r>
              <a:rPr lang="en-US" sz="2200" b="1" dirty="0">
                <a:latin typeface="+mn-lt"/>
                <a:ea typeface="+mn-ea"/>
                <a:cs typeface="+mn-cs"/>
              </a:rPr>
              <a:t>Atomicity</a:t>
            </a:r>
            <a:r>
              <a:rPr lang="en-US" sz="2200" dirty="0">
                <a:latin typeface="+mn-lt"/>
                <a:ea typeface="+mn-ea"/>
                <a:cs typeface="+mn-cs"/>
              </a:rPr>
              <a:t>, </a:t>
            </a:r>
            <a:r>
              <a:rPr lang="en-US" sz="2200" b="1" dirty="0">
                <a:latin typeface="+mn-lt"/>
                <a:ea typeface="+mn-ea"/>
                <a:cs typeface="+mn-cs"/>
              </a:rPr>
              <a:t>Consistency</a:t>
            </a:r>
            <a:r>
              <a:rPr lang="en-US" sz="2200" dirty="0">
                <a:latin typeface="+mn-lt"/>
                <a:ea typeface="+mn-ea"/>
                <a:cs typeface="+mn-cs"/>
              </a:rPr>
              <a:t>, </a:t>
            </a:r>
            <a:r>
              <a:rPr lang="en-US" sz="2200" b="1" dirty="0">
                <a:latin typeface="+mn-lt"/>
                <a:ea typeface="+mn-ea"/>
                <a:cs typeface="+mn-cs"/>
              </a:rPr>
              <a:t>Isolation</a:t>
            </a:r>
            <a:r>
              <a:rPr lang="en-US" sz="2200" dirty="0">
                <a:latin typeface="+mn-lt"/>
                <a:ea typeface="+mn-ea"/>
                <a:cs typeface="+mn-cs"/>
              </a:rPr>
              <a:t>, and </a:t>
            </a:r>
            <a:r>
              <a:rPr lang="en-US" sz="2200" b="1" dirty="0">
                <a:latin typeface="+mn-lt"/>
                <a:ea typeface="+mn-ea"/>
                <a:cs typeface="+mn-cs"/>
              </a:rPr>
              <a:t>Durability.</a:t>
            </a:r>
          </a:p>
          <a:p>
            <a:r>
              <a:rPr lang="en-US" sz="2200" dirty="0">
                <a:latin typeface="+mn-lt"/>
                <a:ea typeface="+mn-ea"/>
                <a:cs typeface="+mn-cs"/>
              </a:rPr>
              <a:t>They are used to maintain consistency in a database, before and after the transaction for which certain properties need to be followed.</a:t>
            </a:r>
          </a:p>
          <a:p>
            <a:r>
              <a:rPr lang="en-US" sz="2200" dirty="0">
                <a:latin typeface="+mn-lt"/>
                <a:ea typeface="+mn-ea"/>
                <a:cs typeface="+mn-cs"/>
              </a:rPr>
              <a:t>We can also say that they are fundamental principles that ensure data integrity(Data Accuracy, Consistency).</a:t>
            </a:r>
          </a:p>
          <a:p>
            <a:r>
              <a:rPr lang="en-US" sz="2200" dirty="0">
                <a:latin typeface="+mn-lt"/>
                <a:ea typeface="+mn-ea"/>
                <a:cs typeface="+mn-cs"/>
              </a:rPr>
              <a:t>Maintaining the ACID properties is crucial for ensuring the integrity and reliability of database systems, especially in mission-critical applications such as financial systems, e-commerce platforms, and healthcare databases.</a:t>
            </a:r>
          </a:p>
        </p:txBody>
      </p:sp>
    </p:spTree>
    <p:extLst>
      <p:ext uri="{BB962C8B-B14F-4D97-AF65-F5344CB8AC3E}">
        <p14:creationId xmlns:p14="http://schemas.microsoft.com/office/powerpoint/2010/main" val="350745486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6D2F1-A3DE-EC70-09C0-F5ED5EC2D87E}"/>
              </a:ext>
            </a:extLst>
          </p:cNvPr>
          <p:cNvSpPr>
            <a:spLocks noGrp="1"/>
          </p:cNvSpPr>
          <p:nvPr>
            <p:ph type="title"/>
          </p:nvPr>
        </p:nvSpPr>
        <p:spPr/>
        <p:txBody>
          <a:bodyPr/>
          <a:lstStyle/>
          <a:p>
            <a:r>
              <a:rPr lang="en-US" dirty="0"/>
              <a:t>ATOMICITY</a:t>
            </a:r>
          </a:p>
        </p:txBody>
      </p:sp>
      <p:sp>
        <p:nvSpPr>
          <p:cNvPr id="3" name="Content Placeholder 2">
            <a:extLst>
              <a:ext uri="{FF2B5EF4-FFF2-40B4-BE49-F238E27FC236}">
                <a16:creationId xmlns:a16="http://schemas.microsoft.com/office/drawing/2014/main" id="{6542428E-0DCB-F4AB-253E-A44C57CED42F}"/>
              </a:ext>
            </a:extLst>
          </p:cNvPr>
          <p:cNvSpPr>
            <a:spLocks noGrp="1"/>
          </p:cNvSpPr>
          <p:nvPr>
            <p:ph idx="1"/>
          </p:nvPr>
        </p:nvSpPr>
        <p:spPr/>
        <p:txBody>
          <a:bodyPr/>
          <a:lstStyle/>
          <a:p>
            <a:r>
              <a:rPr lang="en-US" dirty="0">
                <a:latin typeface="+mn-lt"/>
                <a:ea typeface="+mn-ea"/>
                <a:cs typeface="+mn-cs"/>
              </a:rPr>
              <a:t>Atomicity ensures that a transaction is treated as a single, indivisible unit of work</a:t>
            </a:r>
          </a:p>
          <a:p>
            <a:r>
              <a:rPr lang="en-US" dirty="0">
                <a:latin typeface="+mn-lt"/>
                <a:ea typeface="+mn-ea"/>
                <a:cs typeface="+mn-cs"/>
              </a:rPr>
              <a:t>It means that either all the changes made by a transaction are successfully applied to the database, or none of them are.</a:t>
            </a:r>
          </a:p>
          <a:p>
            <a:r>
              <a:rPr lang="en-US" dirty="0">
                <a:latin typeface="+mn-lt"/>
                <a:ea typeface="+mn-ea"/>
                <a:cs typeface="+mn-cs"/>
              </a:rPr>
              <a:t>If any part of a transaction fails (e.g., due to a system crash or error), the entire transaction is rolled back, and the database remains unchanged.</a:t>
            </a:r>
          </a:p>
          <a:p>
            <a:r>
              <a:rPr lang="en-US" dirty="0">
                <a:latin typeface="+mn-lt"/>
                <a:ea typeface="+mn-ea"/>
                <a:cs typeface="+mn-cs"/>
              </a:rPr>
              <a:t>Suppose a bank transfer involves debiting one account and crediting another. Atomicity ensures that either both operations are completed successfully, or neither is.</a:t>
            </a:r>
          </a:p>
        </p:txBody>
      </p:sp>
    </p:spTree>
    <p:extLst>
      <p:ext uri="{BB962C8B-B14F-4D97-AF65-F5344CB8AC3E}">
        <p14:creationId xmlns:p14="http://schemas.microsoft.com/office/powerpoint/2010/main" val="384703882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DF502-FA3D-D037-8466-3EA822D73445}"/>
              </a:ext>
            </a:extLst>
          </p:cNvPr>
          <p:cNvSpPr>
            <a:spLocks noGrp="1"/>
          </p:cNvSpPr>
          <p:nvPr>
            <p:ph type="title"/>
          </p:nvPr>
        </p:nvSpPr>
        <p:spPr/>
        <p:txBody>
          <a:bodyPr/>
          <a:lstStyle/>
          <a:p>
            <a:r>
              <a:rPr lang="en-US" dirty="0"/>
              <a:t>CONSISTENCY</a:t>
            </a:r>
          </a:p>
        </p:txBody>
      </p:sp>
      <p:sp>
        <p:nvSpPr>
          <p:cNvPr id="3" name="Content Placeholder 2">
            <a:extLst>
              <a:ext uri="{FF2B5EF4-FFF2-40B4-BE49-F238E27FC236}">
                <a16:creationId xmlns:a16="http://schemas.microsoft.com/office/drawing/2014/main" id="{7A67B254-A3B3-0777-1953-02F019AC1DE3}"/>
              </a:ext>
            </a:extLst>
          </p:cNvPr>
          <p:cNvSpPr>
            <a:spLocks noGrp="1"/>
          </p:cNvSpPr>
          <p:nvPr>
            <p:ph idx="1"/>
          </p:nvPr>
        </p:nvSpPr>
        <p:spPr/>
        <p:txBody>
          <a:bodyPr/>
          <a:lstStyle/>
          <a:p>
            <a:r>
              <a:rPr lang="en-US" dirty="0">
                <a:latin typeface="+mn-lt"/>
                <a:ea typeface="+mn-ea"/>
                <a:cs typeface="+mn-cs"/>
              </a:rPr>
              <a:t>Consistency means that integrity constraints must be maintained so that the database is consistent before and after the transaction. </a:t>
            </a:r>
          </a:p>
          <a:p>
            <a:r>
              <a:rPr lang="en-US" dirty="0">
                <a:latin typeface="+mn-lt"/>
                <a:ea typeface="+mn-ea"/>
                <a:cs typeface="+mn-cs"/>
              </a:rPr>
              <a:t>It refers to the correctness of a database.</a:t>
            </a:r>
          </a:p>
          <a:p>
            <a:r>
              <a:rPr lang="en-US" dirty="0">
                <a:latin typeface="+mn-lt"/>
                <a:ea typeface="+mn-ea"/>
                <a:cs typeface="+mn-cs"/>
              </a:rPr>
              <a:t>E.g.- Consider an e-commerce website that tracks product inventory. If a customer places an order for a product, the system should ensure that the product's available quantity is updated correctly. Consistency ensures that, even with concurrent orders, the system maintains the correct product quantity and doesn't allow it to go below zero. If a transaction would violate this constraint, it is aborted to maintain database consistency.</a:t>
            </a:r>
          </a:p>
        </p:txBody>
      </p:sp>
    </p:spTree>
    <p:extLst>
      <p:ext uri="{BB962C8B-B14F-4D97-AF65-F5344CB8AC3E}">
        <p14:creationId xmlns:p14="http://schemas.microsoft.com/office/powerpoint/2010/main" val="29685300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CFC640-5A49-C470-2BCD-D85DAB9C1C4A}"/>
              </a:ext>
            </a:extLst>
          </p:cNvPr>
          <p:cNvSpPr>
            <a:spLocks noGrp="1"/>
          </p:cNvSpPr>
          <p:nvPr>
            <p:ph type="title"/>
          </p:nvPr>
        </p:nvSpPr>
        <p:spPr>
          <a:xfrm>
            <a:off x="646111" y="452718"/>
            <a:ext cx="9404723" cy="1058030"/>
          </a:xfrm>
        </p:spPr>
        <p:txBody>
          <a:bodyPr/>
          <a:lstStyle/>
          <a:p>
            <a:r>
              <a:rPr lang="en-US" b="0" i="0" dirty="0">
                <a:solidFill>
                  <a:schemeClr val="tx1"/>
                </a:solidFill>
                <a:effectLst/>
                <a:latin typeface="Century Gothic (Headings)"/>
              </a:rPr>
              <a:t>Data Definition Language</a:t>
            </a:r>
            <a:endParaRPr lang="en-US" dirty="0">
              <a:latin typeface="Century Gothic (Headings)"/>
            </a:endParaRPr>
          </a:p>
        </p:txBody>
      </p:sp>
      <p:sp>
        <p:nvSpPr>
          <p:cNvPr id="3" name="Content Placeholder 2">
            <a:extLst>
              <a:ext uri="{FF2B5EF4-FFF2-40B4-BE49-F238E27FC236}">
                <a16:creationId xmlns:a16="http://schemas.microsoft.com/office/drawing/2014/main" id="{D007B57B-B3F8-7E0A-937B-CA74DB4EDA3C}"/>
              </a:ext>
            </a:extLst>
          </p:cNvPr>
          <p:cNvSpPr>
            <a:spLocks noGrp="1"/>
          </p:cNvSpPr>
          <p:nvPr>
            <p:ph idx="1"/>
          </p:nvPr>
        </p:nvSpPr>
        <p:spPr/>
        <p:txBody>
          <a:bodyPr/>
          <a:lstStyle/>
          <a:p>
            <a:r>
              <a:rPr lang="en-US" dirty="0"/>
              <a:t>DDL changes the structure of the table like creating a table, deleting a table, altering a table, etc.</a:t>
            </a:r>
          </a:p>
          <a:p>
            <a:r>
              <a:rPr lang="en-US" dirty="0"/>
              <a:t>All command of DDL are auto-committed i.e., it permanently save all the changes in the database.</a:t>
            </a:r>
          </a:p>
          <a:p>
            <a:r>
              <a:rPr lang="en-US" dirty="0"/>
              <a:t>Below are some commands that come under DDL:</a:t>
            </a:r>
          </a:p>
          <a:p>
            <a:pPr lvl="2">
              <a:buFont typeface="Wingdings" panose="05000000000000000000" pitchFamily="2" charset="2"/>
              <a:buChar char="§"/>
            </a:pPr>
            <a:r>
              <a:rPr lang="en-US" sz="2000" dirty="0"/>
              <a:t>CREATE</a:t>
            </a:r>
          </a:p>
          <a:p>
            <a:pPr lvl="2">
              <a:buFont typeface="Wingdings" panose="05000000000000000000" pitchFamily="2" charset="2"/>
              <a:buChar char="§"/>
            </a:pPr>
            <a:r>
              <a:rPr lang="en-US" sz="2000" dirty="0"/>
              <a:t>ALTER</a:t>
            </a:r>
          </a:p>
          <a:p>
            <a:pPr lvl="2">
              <a:buFont typeface="Wingdings" panose="05000000000000000000" pitchFamily="2" charset="2"/>
              <a:buChar char="§"/>
            </a:pPr>
            <a:r>
              <a:rPr lang="en-US" sz="2000" dirty="0"/>
              <a:t>DROP</a:t>
            </a:r>
          </a:p>
          <a:p>
            <a:pPr lvl="2">
              <a:buFont typeface="Wingdings" panose="05000000000000000000" pitchFamily="2" charset="2"/>
              <a:buChar char="§"/>
            </a:pPr>
            <a:r>
              <a:rPr lang="en-US" sz="2000" dirty="0"/>
              <a:t>TRUNCATE</a:t>
            </a:r>
          </a:p>
          <a:p>
            <a:pPr marL="914400" lvl="2" indent="0">
              <a:buNone/>
            </a:pPr>
            <a:endParaRPr lang="en-US" dirty="0">
              <a:solidFill>
                <a:srgbClr val="000000"/>
              </a:solidFill>
              <a:latin typeface="inter-regular"/>
            </a:endParaRPr>
          </a:p>
        </p:txBody>
      </p:sp>
    </p:spTree>
    <p:extLst>
      <p:ext uri="{BB962C8B-B14F-4D97-AF65-F5344CB8AC3E}">
        <p14:creationId xmlns:p14="http://schemas.microsoft.com/office/powerpoint/2010/main" val="133717553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6E86E-956D-89B5-BC22-9F150A179280}"/>
              </a:ext>
            </a:extLst>
          </p:cNvPr>
          <p:cNvSpPr>
            <a:spLocks noGrp="1"/>
          </p:cNvSpPr>
          <p:nvPr>
            <p:ph type="title"/>
          </p:nvPr>
        </p:nvSpPr>
        <p:spPr/>
        <p:txBody>
          <a:bodyPr/>
          <a:lstStyle/>
          <a:p>
            <a:r>
              <a:rPr lang="en-US" dirty="0"/>
              <a:t>ISOLATION</a:t>
            </a:r>
          </a:p>
        </p:txBody>
      </p:sp>
      <p:sp>
        <p:nvSpPr>
          <p:cNvPr id="3" name="Content Placeholder 2">
            <a:extLst>
              <a:ext uri="{FF2B5EF4-FFF2-40B4-BE49-F238E27FC236}">
                <a16:creationId xmlns:a16="http://schemas.microsoft.com/office/drawing/2014/main" id="{05234A83-EE3D-CE9C-865A-E4AEE161C183}"/>
              </a:ext>
            </a:extLst>
          </p:cNvPr>
          <p:cNvSpPr>
            <a:spLocks noGrp="1"/>
          </p:cNvSpPr>
          <p:nvPr>
            <p:ph idx="1"/>
          </p:nvPr>
        </p:nvSpPr>
        <p:spPr/>
        <p:txBody>
          <a:bodyPr/>
          <a:lstStyle/>
          <a:p>
            <a:r>
              <a:rPr lang="en-US" dirty="0">
                <a:latin typeface="+mn-lt"/>
                <a:ea typeface="+mn-ea"/>
                <a:cs typeface="+mn-cs"/>
              </a:rPr>
              <a:t>This property ensures that multiple transactions can occur concurrently without leading to the inconsistency of the database state.</a:t>
            </a:r>
          </a:p>
          <a:p>
            <a:r>
              <a:rPr lang="en-US" dirty="0">
                <a:latin typeface="+mn-lt"/>
                <a:ea typeface="+mn-ea"/>
                <a:cs typeface="+mn-cs"/>
              </a:rPr>
              <a:t>Transactions should occur independently without interference. </a:t>
            </a:r>
          </a:p>
          <a:p>
            <a:r>
              <a:rPr lang="en-US" dirty="0">
                <a:latin typeface="+mn-lt"/>
                <a:ea typeface="+mn-ea"/>
                <a:cs typeface="+mn-cs"/>
              </a:rPr>
              <a:t>Changes occurring in a particular transaction will not be visible to any other transaction until the change in that transaction is written to memory or has been committed.</a:t>
            </a:r>
          </a:p>
          <a:p>
            <a:r>
              <a:rPr lang="en-US" dirty="0">
                <a:latin typeface="+mn-lt"/>
                <a:ea typeface="+mn-ea"/>
                <a:cs typeface="+mn-cs"/>
              </a:rPr>
              <a:t>E.g.- Two person querying the same bank account balance concurrently should not observe inconsistent results due to each other's transactions. </a:t>
            </a:r>
          </a:p>
        </p:txBody>
      </p:sp>
    </p:spTree>
    <p:extLst>
      <p:ext uri="{BB962C8B-B14F-4D97-AF65-F5344CB8AC3E}">
        <p14:creationId xmlns:p14="http://schemas.microsoft.com/office/powerpoint/2010/main" val="230694408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D3167-0F5C-99D2-6E8D-6F8FEB147560}"/>
              </a:ext>
            </a:extLst>
          </p:cNvPr>
          <p:cNvSpPr>
            <a:spLocks noGrp="1"/>
          </p:cNvSpPr>
          <p:nvPr>
            <p:ph type="title"/>
          </p:nvPr>
        </p:nvSpPr>
        <p:spPr>
          <a:xfrm>
            <a:off x="646111" y="452718"/>
            <a:ext cx="3925889" cy="885752"/>
          </a:xfrm>
        </p:spPr>
        <p:txBody>
          <a:bodyPr/>
          <a:lstStyle/>
          <a:p>
            <a:r>
              <a:rPr lang="en-US" dirty="0"/>
              <a:t>DURABILITY</a:t>
            </a:r>
          </a:p>
        </p:txBody>
      </p:sp>
      <p:sp>
        <p:nvSpPr>
          <p:cNvPr id="3" name="Content Placeholder 2">
            <a:extLst>
              <a:ext uri="{FF2B5EF4-FFF2-40B4-BE49-F238E27FC236}">
                <a16:creationId xmlns:a16="http://schemas.microsoft.com/office/drawing/2014/main" id="{18A32827-1758-B085-A54C-D7A4E7AAF59E}"/>
              </a:ext>
            </a:extLst>
          </p:cNvPr>
          <p:cNvSpPr>
            <a:spLocks noGrp="1"/>
          </p:cNvSpPr>
          <p:nvPr>
            <p:ph idx="1"/>
          </p:nvPr>
        </p:nvSpPr>
        <p:spPr/>
        <p:txBody>
          <a:bodyPr/>
          <a:lstStyle/>
          <a:p>
            <a:r>
              <a:rPr lang="en-US" dirty="0">
                <a:latin typeface="+mn-lt"/>
                <a:ea typeface="+mn-ea"/>
                <a:cs typeface="+mn-cs"/>
              </a:rPr>
              <a:t>This property ensures that once the transaction has completed execution, the updates and modifications to the database are stored in and written to disk and they persist even if a system failure occurs. </a:t>
            </a:r>
          </a:p>
          <a:p>
            <a:r>
              <a:rPr lang="en-US" dirty="0">
                <a:latin typeface="+mn-lt"/>
                <a:ea typeface="+mn-ea"/>
                <a:cs typeface="+mn-cs"/>
              </a:rPr>
              <a:t>These updates now become permanent and are stored in non-volatile memory.</a:t>
            </a:r>
          </a:p>
          <a:p>
            <a:r>
              <a:rPr lang="en-US" dirty="0">
                <a:latin typeface="+mn-lt"/>
                <a:ea typeface="+mn-ea"/>
                <a:cs typeface="+mn-cs"/>
              </a:rPr>
              <a:t>E.g.- If a user transfers money and receives a confirmation, the system must ensure that the transfer remains in effect, even if the database server crashes immediately after the confirmation.</a:t>
            </a:r>
          </a:p>
        </p:txBody>
      </p:sp>
    </p:spTree>
    <p:extLst>
      <p:ext uri="{BB962C8B-B14F-4D97-AF65-F5344CB8AC3E}">
        <p14:creationId xmlns:p14="http://schemas.microsoft.com/office/powerpoint/2010/main" val="7877034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71444-58AD-BC47-117A-79FF3649E3FD}"/>
              </a:ext>
            </a:extLst>
          </p:cNvPr>
          <p:cNvSpPr>
            <a:spLocks noGrp="1"/>
          </p:cNvSpPr>
          <p:nvPr>
            <p:ph type="title"/>
          </p:nvPr>
        </p:nvSpPr>
        <p:spPr/>
        <p:txBody>
          <a:bodyPr/>
          <a:lstStyle/>
          <a:p>
            <a:r>
              <a:rPr lang="en-US" dirty="0">
                <a:solidFill>
                  <a:schemeClr val="tx1"/>
                </a:solidFill>
                <a:latin typeface="Century Gothic (Headings)"/>
              </a:rPr>
              <a:t>Data Manipulation Language</a:t>
            </a:r>
            <a:endParaRPr lang="en-US" dirty="0"/>
          </a:p>
        </p:txBody>
      </p:sp>
      <p:sp>
        <p:nvSpPr>
          <p:cNvPr id="3" name="Content Placeholder 2">
            <a:extLst>
              <a:ext uri="{FF2B5EF4-FFF2-40B4-BE49-F238E27FC236}">
                <a16:creationId xmlns:a16="http://schemas.microsoft.com/office/drawing/2014/main" id="{1C388977-474F-F7DA-BE50-425DD5334661}"/>
              </a:ext>
            </a:extLst>
          </p:cNvPr>
          <p:cNvSpPr>
            <a:spLocks noGrp="1"/>
          </p:cNvSpPr>
          <p:nvPr>
            <p:ph idx="1"/>
          </p:nvPr>
        </p:nvSpPr>
        <p:spPr/>
        <p:txBody>
          <a:bodyPr/>
          <a:lstStyle/>
          <a:p>
            <a:r>
              <a:rPr lang="en-US" b="0" i="0" dirty="0">
                <a:effectLst/>
                <a:latin typeface="inter-regular"/>
              </a:rPr>
              <a:t>DML commands are used to modify the database. It is responsible for all form of changes in the database.</a:t>
            </a:r>
            <a:r>
              <a:rPr lang="en-US" dirty="0"/>
              <a:t> structure</a:t>
            </a:r>
            <a:endParaRPr lang="en-US" b="0" i="0" dirty="0">
              <a:effectLst/>
              <a:latin typeface="inter-regular"/>
            </a:endParaRPr>
          </a:p>
          <a:p>
            <a:r>
              <a:rPr lang="en-US" b="0" i="0" dirty="0">
                <a:effectLst/>
                <a:latin typeface="inter-regular"/>
              </a:rPr>
              <a:t>The command of DML is not auto-committed that means it can't permanently save all the changes in the database. They can be rollback.</a:t>
            </a:r>
          </a:p>
          <a:p>
            <a:r>
              <a:rPr lang="en-US" dirty="0">
                <a:latin typeface="inter-regular"/>
              </a:rPr>
              <a:t>Below are some commands that come under DML:</a:t>
            </a:r>
          </a:p>
          <a:p>
            <a:pPr lvl="2" algn="just">
              <a:buFont typeface="Arial" panose="020B0604020202020204" pitchFamily="34" charset="0"/>
              <a:buChar char="•"/>
            </a:pPr>
            <a:r>
              <a:rPr lang="en-US" sz="2000" dirty="0">
                <a:latin typeface="inter-regular"/>
              </a:rPr>
              <a:t>INSERT</a:t>
            </a:r>
          </a:p>
          <a:p>
            <a:pPr lvl="2" algn="just">
              <a:buFont typeface="Arial" panose="020B0604020202020204" pitchFamily="34" charset="0"/>
              <a:buChar char="•"/>
            </a:pPr>
            <a:r>
              <a:rPr lang="en-US" sz="2000" dirty="0">
                <a:latin typeface="inter-regular"/>
              </a:rPr>
              <a:t>UPDATE</a:t>
            </a:r>
          </a:p>
          <a:p>
            <a:pPr lvl="2" algn="just">
              <a:buFont typeface="Arial" panose="020B0604020202020204" pitchFamily="34" charset="0"/>
              <a:buChar char="•"/>
            </a:pPr>
            <a:r>
              <a:rPr lang="en-US" sz="2000" dirty="0">
                <a:latin typeface="inter-regular"/>
              </a:rPr>
              <a:t>DELETE</a:t>
            </a:r>
          </a:p>
        </p:txBody>
      </p:sp>
    </p:spTree>
    <p:extLst>
      <p:ext uri="{BB962C8B-B14F-4D97-AF65-F5344CB8AC3E}">
        <p14:creationId xmlns:p14="http://schemas.microsoft.com/office/powerpoint/2010/main" val="40996697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BABFFE-A530-C554-56B0-ED843A592622}"/>
              </a:ext>
            </a:extLst>
          </p:cNvPr>
          <p:cNvSpPr>
            <a:spLocks noGrp="1"/>
          </p:cNvSpPr>
          <p:nvPr>
            <p:ph type="title"/>
          </p:nvPr>
        </p:nvSpPr>
        <p:spPr/>
        <p:txBody>
          <a:bodyPr/>
          <a:lstStyle/>
          <a:p>
            <a:r>
              <a:rPr lang="en-US" dirty="0">
                <a:solidFill>
                  <a:schemeClr val="tx1"/>
                </a:solidFill>
                <a:latin typeface="Century Gothic (Headings)"/>
              </a:rPr>
              <a:t>Data Query Language</a:t>
            </a:r>
            <a:br>
              <a:rPr lang="en-US" b="0" i="0" dirty="0">
                <a:solidFill>
                  <a:srgbClr val="610B4B"/>
                </a:solidFill>
                <a:effectLst/>
                <a:latin typeface="erdana"/>
              </a:rPr>
            </a:br>
            <a:endParaRPr lang="en-US" dirty="0"/>
          </a:p>
        </p:txBody>
      </p:sp>
      <p:sp>
        <p:nvSpPr>
          <p:cNvPr id="3" name="Content Placeholder 2">
            <a:extLst>
              <a:ext uri="{FF2B5EF4-FFF2-40B4-BE49-F238E27FC236}">
                <a16:creationId xmlns:a16="http://schemas.microsoft.com/office/drawing/2014/main" id="{373050A1-9856-77D5-D1EC-0663C9CAFCB5}"/>
              </a:ext>
            </a:extLst>
          </p:cNvPr>
          <p:cNvSpPr>
            <a:spLocks noGrp="1"/>
          </p:cNvSpPr>
          <p:nvPr>
            <p:ph idx="1"/>
          </p:nvPr>
        </p:nvSpPr>
        <p:spPr/>
        <p:txBody>
          <a:bodyPr/>
          <a:lstStyle/>
          <a:p>
            <a:r>
              <a:rPr lang="en-US" dirty="0"/>
              <a:t>DQL is used to fetch the data from the database.</a:t>
            </a:r>
          </a:p>
          <a:p>
            <a:r>
              <a:rPr lang="en-US" dirty="0"/>
              <a:t>DQL uses only one command.</a:t>
            </a:r>
          </a:p>
          <a:p>
            <a:pPr lvl="2">
              <a:buFont typeface="Wingdings" panose="05000000000000000000" pitchFamily="2" charset="2"/>
              <a:buChar char="§"/>
            </a:pPr>
            <a:r>
              <a:rPr lang="en-US" sz="2000" dirty="0"/>
              <a:t>SELECT</a:t>
            </a:r>
          </a:p>
        </p:txBody>
      </p:sp>
    </p:spTree>
    <p:extLst>
      <p:ext uri="{BB962C8B-B14F-4D97-AF65-F5344CB8AC3E}">
        <p14:creationId xmlns:p14="http://schemas.microsoft.com/office/powerpoint/2010/main" val="9129225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4F185D-E741-F77C-3E7C-A0A824D3C2BC}"/>
              </a:ext>
            </a:extLst>
          </p:cNvPr>
          <p:cNvSpPr>
            <a:spLocks noGrp="1"/>
          </p:cNvSpPr>
          <p:nvPr>
            <p:ph type="title"/>
          </p:nvPr>
        </p:nvSpPr>
        <p:spPr/>
        <p:txBody>
          <a:bodyPr/>
          <a:lstStyle/>
          <a:p>
            <a:r>
              <a:rPr lang="en-US" dirty="0">
                <a:solidFill>
                  <a:schemeClr val="tx1"/>
                </a:solidFill>
                <a:latin typeface="Century Gothic (Headings)"/>
              </a:rPr>
              <a:t>Data Control Language</a:t>
            </a:r>
            <a:br>
              <a:rPr lang="en-US" b="0" i="0" dirty="0">
                <a:solidFill>
                  <a:srgbClr val="610B4B"/>
                </a:solidFill>
                <a:effectLst/>
                <a:latin typeface="erdana"/>
              </a:rPr>
            </a:br>
            <a:endParaRPr lang="en-US" dirty="0"/>
          </a:p>
        </p:txBody>
      </p:sp>
      <p:sp>
        <p:nvSpPr>
          <p:cNvPr id="3" name="Content Placeholder 2">
            <a:extLst>
              <a:ext uri="{FF2B5EF4-FFF2-40B4-BE49-F238E27FC236}">
                <a16:creationId xmlns:a16="http://schemas.microsoft.com/office/drawing/2014/main" id="{55168ADA-9CF5-60F9-C2D4-A8D74783533F}"/>
              </a:ext>
            </a:extLst>
          </p:cNvPr>
          <p:cNvSpPr>
            <a:spLocks noGrp="1"/>
          </p:cNvSpPr>
          <p:nvPr>
            <p:ph idx="1"/>
          </p:nvPr>
        </p:nvSpPr>
        <p:spPr/>
        <p:txBody>
          <a:bodyPr/>
          <a:lstStyle/>
          <a:p>
            <a:r>
              <a:rPr lang="en-US" dirty="0"/>
              <a:t>DCL commands are used to grant and take back authority from any database user. </a:t>
            </a:r>
          </a:p>
          <a:p>
            <a:r>
              <a:rPr lang="en-US" dirty="0"/>
              <a:t>Below are some commands that come under DCL:</a:t>
            </a:r>
          </a:p>
          <a:p>
            <a:pPr lvl="2" algn="just">
              <a:buFont typeface="Arial" panose="020B0604020202020204" pitchFamily="34" charset="0"/>
              <a:buChar char="•"/>
            </a:pPr>
            <a:r>
              <a:rPr lang="en-US" sz="2000" dirty="0"/>
              <a:t>Grant</a:t>
            </a:r>
          </a:p>
          <a:p>
            <a:pPr lvl="2" algn="just">
              <a:buFont typeface="Arial" panose="020B0604020202020204" pitchFamily="34" charset="0"/>
              <a:buChar char="•"/>
            </a:pPr>
            <a:r>
              <a:rPr lang="en-US" sz="2000" dirty="0"/>
              <a:t>Revoke</a:t>
            </a:r>
          </a:p>
          <a:p>
            <a:pPr marL="914400" lvl="2" indent="0">
              <a:buNone/>
            </a:pPr>
            <a:endParaRPr lang="en-US" dirty="0"/>
          </a:p>
        </p:txBody>
      </p:sp>
    </p:spTree>
    <p:extLst>
      <p:ext uri="{BB962C8B-B14F-4D97-AF65-F5344CB8AC3E}">
        <p14:creationId xmlns:p14="http://schemas.microsoft.com/office/powerpoint/2010/main" val="37361953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D2B6B-D9D7-855E-4527-76FFB7823AC8}"/>
              </a:ext>
            </a:extLst>
          </p:cNvPr>
          <p:cNvSpPr>
            <a:spLocks noGrp="1"/>
          </p:cNvSpPr>
          <p:nvPr>
            <p:ph type="title"/>
          </p:nvPr>
        </p:nvSpPr>
        <p:spPr/>
        <p:txBody>
          <a:bodyPr/>
          <a:lstStyle/>
          <a:p>
            <a:r>
              <a:rPr lang="en-US" dirty="0"/>
              <a:t>SQL Syntax</a:t>
            </a:r>
          </a:p>
        </p:txBody>
      </p:sp>
      <p:sp>
        <p:nvSpPr>
          <p:cNvPr id="3" name="Content Placeholder 2">
            <a:extLst>
              <a:ext uri="{FF2B5EF4-FFF2-40B4-BE49-F238E27FC236}">
                <a16:creationId xmlns:a16="http://schemas.microsoft.com/office/drawing/2014/main" id="{D263D026-C1CD-D65E-83C1-F3FE54D10311}"/>
              </a:ext>
            </a:extLst>
          </p:cNvPr>
          <p:cNvSpPr>
            <a:spLocks noGrp="1"/>
          </p:cNvSpPr>
          <p:nvPr>
            <p:ph idx="1"/>
          </p:nvPr>
        </p:nvSpPr>
        <p:spPr>
          <a:xfrm>
            <a:off x="1103312" y="2052918"/>
            <a:ext cx="8946541" cy="4493656"/>
          </a:xfrm>
        </p:spPr>
        <p:txBody>
          <a:bodyPr>
            <a:normAutofit fontScale="92500" lnSpcReduction="20000"/>
          </a:bodyPr>
          <a:lstStyle/>
          <a:p>
            <a:r>
              <a:rPr lang="en-US" b="0" i="0" dirty="0">
                <a:effectLst/>
                <a:latin typeface="Consolas" panose="020B0609020204030204" pitchFamily="49" charset="0"/>
              </a:rPr>
              <a:t>CREATE DATABASE </a:t>
            </a:r>
            <a:r>
              <a:rPr lang="en-US" b="0" i="1" dirty="0" err="1">
                <a:effectLst/>
                <a:latin typeface="Consolas" panose="020B0609020204030204" pitchFamily="49" charset="0"/>
              </a:rPr>
              <a:t>databasename</a:t>
            </a:r>
            <a:r>
              <a:rPr lang="en-US" b="0" i="0" dirty="0">
                <a:effectLst/>
                <a:latin typeface="Consolas" panose="020B0609020204030204" pitchFamily="49" charset="0"/>
              </a:rPr>
              <a:t>;</a:t>
            </a:r>
          </a:p>
          <a:p>
            <a:pPr marL="0" indent="0">
              <a:buNone/>
            </a:pPr>
            <a:r>
              <a:rPr lang="en-US" b="0" i="0" dirty="0">
                <a:effectLst/>
                <a:latin typeface="Consolas" panose="020B0609020204030204" pitchFamily="49" charset="0"/>
              </a:rPr>
              <a:t>	CREATE DATABASE </a:t>
            </a:r>
            <a:r>
              <a:rPr lang="en-US" i="1" dirty="0" err="1">
                <a:latin typeface="Consolas" panose="020B0609020204030204" pitchFamily="49" charset="0"/>
              </a:rPr>
              <a:t>checkdb</a:t>
            </a:r>
            <a:r>
              <a:rPr lang="en-US" b="0" i="0" dirty="0">
                <a:effectLst/>
                <a:latin typeface="Consolas" panose="020B0609020204030204" pitchFamily="49" charset="0"/>
              </a:rPr>
              <a:t>;</a:t>
            </a:r>
          </a:p>
          <a:p>
            <a:pPr marL="0" indent="0">
              <a:buNone/>
            </a:pPr>
            <a:endParaRPr lang="en-US" b="0" i="0" dirty="0">
              <a:effectLst/>
              <a:latin typeface="Consolas" panose="020B0609020204030204" pitchFamily="49" charset="0"/>
            </a:endParaRPr>
          </a:p>
          <a:p>
            <a:r>
              <a:rPr lang="en-US" b="0" i="0" dirty="0">
                <a:effectLst/>
                <a:latin typeface="Consolas" panose="020B0609020204030204" pitchFamily="49" charset="0"/>
              </a:rPr>
              <a:t>DROP DATABASE </a:t>
            </a:r>
            <a:r>
              <a:rPr lang="en-US" b="0" i="1" dirty="0" err="1">
                <a:effectLst/>
                <a:latin typeface="Consolas" panose="020B0609020204030204" pitchFamily="49" charset="0"/>
              </a:rPr>
              <a:t>databasename</a:t>
            </a:r>
            <a:r>
              <a:rPr lang="en-US" b="0" i="0" dirty="0">
                <a:effectLst/>
                <a:latin typeface="Consolas" panose="020B0609020204030204" pitchFamily="49" charset="0"/>
              </a:rPr>
              <a:t>;</a:t>
            </a:r>
          </a:p>
          <a:p>
            <a:pPr marL="457200" lvl="1" indent="0">
              <a:buNone/>
            </a:pPr>
            <a:r>
              <a:rPr lang="en-US" b="0" i="0" dirty="0">
                <a:effectLst/>
                <a:latin typeface="Consolas" panose="020B0609020204030204" pitchFamily="49" charset="0"/>
              </a:rPr>
              <a:t>DROP DATABASE </a:t>
            </a:r>
            <a:r>
              <a:rPr lang="en-US" i="1" dirty="0">
                <a:latin typeface="Consolas" panose="020B0609020204030204" pitchFamily="49" charset="0"/>
              </a:rPr>
              <a:t> </a:t>
            </a:r>
            <a:r>
              <a:rPr lang="en-US" i="1" dirty="0" err="1">
                <a:latin typeface="Consolas" panose="020B0609020204030204" pitchFamily="49" charset="0"/>
              </a:rPr>
              <a:t>checkdb</a:t>
            </a:r>
            <a:endParaRPr lang="en-US" i="1" dirty="0">
              <a:latin typeface="Consolas" panose="020B0609020204030204" pitchFamily="49" charset="0"/>
            </a:endParaRPr>
          </a:p>
          <a:p>
            <a:pPr marL="457200" lvl="1" indent="0">
              <a:buNone/>
            </a:pPr>
            <a:endParaRPr lang="en-US" dirty="0">
              <a:latin typeface="Consolas" panose="020B0609020204030204" pitchFamily="49" charset="0"/>
            </a:endParaRPr>
          </a:p>
          <a:p>
            <a:pPr marL="342900" lvl="1" indent="-342900"/>
            <a:r>
              <a:rPr lang="en-US" sz="2000" dirty="0">
                <a:latin typeface="Consolas" panose="020B0609020204030204" pitchFamily="49" charset="0"/>
              </a:rPr>
              <a:t>USE </a:t>
            </a:r>
            <a:r>
              <a:rPr lang="en-US" i="1" dirty="0" err="1">
                <a:latin typeface="Consolas" panose="020B0609020204030204" pitchFamily="49" charset="0"/>
              </a:rPr>
              <a:t>checkdb</a:t>
            </a:r>
            <a:r>
              <a:rPr lang="en-US" i="1" dirty="0">
                <a:latin typeface="Consolas" panose="020B0609020204030204" pitchFamily="49" charset="0"/>
              </a:rPr>
              <a:t>;</a:t>
            </a:r>
          </a:p>
          <a:p>
            <a:pPr marL="457200" lvl="1" indent="0">
              <a:buNone/>
            </a:pPr>
            <a:endParaRPr lang="en-US" dirty="0">
              <a:latin typeface="Consolas" panose="020B0609020204030204" pitchFamily="49" charset="0"/>
            </a:endParaRPr>
          </a:p>
          <a:p>
            <a:r>
              <a:rPr lang="en-US" b="0" i="0" dirty="0">
                <a:effectLst/>
                <a:latin typeface="Consolas" panose="020B0609020204030204" pitchFamily="49" charset="0"/>
              </a:rPr>
              <a:t>CREATE TABLE </a:t>
            </a:r>
            <a:r>
              <a:rPr lang="en-US" b="0" i="1" dirty="0" err="1">
                <a:effectLst/>
                <a:latin typeface="Consolas" panose="020B0609020204030204" pitchFamily="49" charset="0"/>
              </a:rPr>
              <a:t>table_name</a:t>
            </a:r>
            <a:r>
              <a:rPr lang="en-US" b="0" i="1" dirty="0">
                <a:effectLst/>
                <a:latin typeface="Consolas" panose="020B0609020204030204" pitchFamily="49" charset="0"/>
              </a:rPr>
              <a:t> </a:t>
            </a:r>
            <a:r>
              <a:rPr lang="en-US" b="0" i="0" dirty="0">
                <a:effectLst/>
                <a:latin typeface="Consolas" panose="020B0609020204030204" pitchFamily="49" charset="0"/>
              </a:rPr>
              <a:t>(</a:t>
            </a:r>
            <a:r>
              <a:rPr lang="en-US" b="0" i="1" dirty="0">
                <a:effectLst/>
                <a:latin typeface="Consolas" panose="020B0609020204030204" pitchFamily="49" charset="0"/>
              </a:rPr>
              <a:t>column1 datatype</a:t>
            </a:r>
            <a:r>
              <a:rPr lang="en-US" b="0" i="0" dirty="0">
                <a:effectLst/>
                <a:latin typeface="Consolas" panose="020B0609020204030204" pitchFamily="49" charset="0"/>
              </a:rPr>
              <a:t>,</a:t>
            </a:r>
            <a:r>
              <a:rPr lang="en-US" b="0" i="1" dirty="0">
                <a:effectLst/>
                <a:latin typeface="Consolas" panose="020B0609020204030204" pitchFamily="49" charset="0"/>
              </a:rPr>
              <a:t>column2 datatype</a:t>
            </a:r>
            <a:r>
              <a:rPr lang="en-US" b="0" i="0" dirty="0">
                <a:effectLst/>
                <a:latin typeface="Consolas" panose="020B0609020204030204" pitchFamily="49" charset="0"/>
              </a:rPr>
              <a:t>);</a:t>
            </a:r>
          </a:p>
          <a:p>
            <a:pPr marL="0" indent="0">
              <a:buNone/>
            </a:pPr>
            <a:r>
              <a:rPr lang="en-US" dirty="0">
                <a:latin typeface="Consolas" panose="020B0609020204030204" pitchFamily="49" charset="0"/>
              </a:rPr>
              <a:t>	</a:t>
            </a:r>
            <a:r>
              <a:rPr lang="en-US" b="0" i="0" dirty="0">
                <a:effectLst/>
                <a:latin typeface="Consolas" panose="020B0609020204030204" pitchFamily="49" charset="0"/>
              </a:rPr>
              <a:t> CREATE TABLE Persons (</a:t>
            </a:r>
            <a:r>
              <a:rPr lang="en-US" b="0" i="0" dirty="0" err="1">
                <a:effectLst/>
                <a:latin typeface="Consolas" panose="020B0609020204030204" pitchFamily="49" charset="0"/>
              </a:rPr>
              <a:t>PersonID</a:t>
            </a:r>
            <a:r>
              <a:rPr lang="en-US" b="0" i="0" dirty="0">
                <a:effectLst/>
                <a:latin typeface="Consolas" panose="020B0609020204030204" pitchFamily="49" charset="0"/>
              </a:rPr>
              <a:t> int, Name varchar(255),</a:t>
            </a:r>
            <a:br>
              <a:rPr lang="en-US" dirty="0"/>
            </a:br>
            <a:r>
              <a:rPr lang="en-US" b="0" i="0" dirty="0">
                <a:effectLst/>
                <a:latin typeface="Consolas" panose="020B0609020204030204" pitchFamily="49" charset="0"/>
              </a:rPr>
              <a:t>     City varchar(255));</a:t>
            </a:r>
          </a:p>
          <a:p>
            <a:pPr marL="0" indent="0">
              <a:buNone/>
            </a:pPr>
            <a:endParaRPr lang="en-US" b="0" i="0" dirty="0">
              <a:effectLst/>
              <a:latin typeface="Consolas" panose="020B0609020204030204" pitchFamily="49" charset="0"/>
            </a:endParaRPr>
          </a:p>
          <a:p>
            <a:pPr marL="342900" lvl="1" indent="-342900"/>
            <a:r>
              <a:rPr lang="en-US" sz="2000" dirty="0">
                <a:latin typeface="Consolas" panose="020B0609020204030204" pitchFamily="49" charset="0"/>
              </a:rPr>
              <a:t>DESC </a:t>
            </a:r>
            <a:r>
              <a:rPr lang="en-US" sz="2000" dirty="0" err="1">
                <a:latin typeface="Consolas" panose="020B0609020204030204" pitchFamily="49" charset="0"/>
              </a:rPr>
              <a:t>checkdb</a:t>
            </a:r>
            <a:endParaRPr lang="en-US" sz="2000" dirty="0">
              <a:latin typeface="Consolas" panose="020B0609020204030204" pitchFamily="49" charset="0"/>
            </a:endParaRPr>
          </a:p>
        </p:txBody>
      </p:sp>
    </p:spTree>
    <p:extLst>
      <p:ext uri="{BB962C8B-B14F-4D97-AF65-F5344CB8AC3E}">
        <p14:creationId xmlns:p14="http://schemas.microsoft.com/office/powerpoint/2010/main" val="212066669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f40009e6-98a1-4128-91a0-ea68a220c0fe"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544451A84B6C2D4C92B410976282C359" ma:contentTypeVersion="13" ma:contentTypeDescription="Create a new document." ma:contentTypeScope="" ma:versionID="77678f757857d530986da31245b223a0">
  <xsd:schema xmlns:xsd="http://www.w3.org/2001/XMLSchema" xmlns:xs="http://www.w3.org/2001/XMLSchema" xmlns:p="http://schemas.microsoft.com/office/2006/metadata/properties" xmlns:ns3="f40009e6-98a1-4128-91a0-ea68a220c0fe" xmlns:ns4="9c4bcffb-452e-47b5-82c9-2c076d2f4f34" targetNamespace="http://schemas.microsoft.com/office/2006/metadata/properties" ma:root="true" ma:fieldsID="81f953911a4a79f03969cc9d86f21980" ns3:_="" ns4:_="">
    <xsd:import namespace="f40009e6-98a1-4128-91a0-ea68a220c0fe"/>
    <xsd:import namespace="9c4bcffb-452e-47b5-82c9-2c076d2f4f34"/>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GenerationTime" minOccurs="0"/>
                <xsd:element ref="ns3:MediaServiceEventHashCode" minOccurs="0"/>
                <xsd:element ref="ns3:MediaServiceDateTaken" minOccurs="0"/>
                <xsd:element ref="ns3:MediaServiceOCR" minOccurs="0"/>
                <xsd:element ref="ns3:MediaLengthInSeconds" minOccurs="0"/>
                <xsd:element ref="ns3:_activity"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40009e6-98a1-4128-91a0-ea68a220c0f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LengthInSeconds" ma:index="18" nillable="true" ma:displayName="MediaLengthInSeconds" ma:hidden="true" ma:internalName="MediaLengthInSeconds" ma:readOnly="true">
      <xsd:simpleType>
        <xsd:restriction base="dms:Unknown"/>
      </xsd:simpleType>
    </xsd:element>
    <xsd:element name="_activity" ma:index="19" nillable="true" ma:displayName="_activity" ma:hidden="true" ma:internalName="_activity">
      <xsd:simpleType>
        <xsd:restriction base="dms:Note"/>
      </xsd:simpleType>
    </xsd:element>
    <xsd:element name="MediaServiceObjectDetectorVersions" ma:index="20"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9c4bcffb-452e-47b5-82c9-2c076d2f4f34"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31BEC4E-9C7B-4F9B-B9B6-844370B7DDE0}">
  <ds:schemaRefs>
    <ds:schemaRef ds:uri="http://schemas.microsoft.com/office/2006/metadata/properties"/>
    <ds:schemaRef ds:uri="http://www.w3.org/2000/xmlns/"/>
    <ds:schemaRef ds:uri="f40009e6-98a1-4128-91a0-ea68a220c0fe"/>
    <ds:schemaRef ds:uri="http://www.w3.org/2001/XMLSchema-instance"/>
  </ds:schemaRefs>
</ds:datastoreItem>
</file>

<file path=customXml/itemProps2.xml><?xml version="1.0" encoding="utf-8"?>
<ds:datastoreItem xmlns:ds="http://schemas.openxmlformats.org/officeDocument/2006/customXml" ds:itemID="{39BEFD9B-5351-42AE-B445-3C44C700D058}">
  <ds:schemaRefs>
    <ds:schemaRef ds:uri="http://schemas.microsoft.com/office/2006/metadata/contentType"/>
    <ds:schemaRef ds:uri="http://schemas.microsoft.com/office/2006/metadata/properties/metaAttributes"/>
    <ds:schemaRef ds:uri="http://www.w3.org/2000/xmlns/"/>
    <ds:schemaRef ds:uri="http://www.w3.org/2001/XMLSchema"/>
    <ds:schemaRef ds:uri="f40009e6-98a1-4128-91a0-ea68a220c0fe"/>
    <ds:schemaRef ds:uri="9c4bcffb-452e-47b5-82c9-2c076d2f4f34"/>
  </ds:schemaRefs>
</ds:datastoreItem>
</file>

<file path=customXml/itemProps3.xml><?xml version="1.0" encoding="utf-8"?>
<ds:datastoreItem xmlns:ds="http://schemas.openxmlformats.org/officeDocument/2006/customXml" ds:itemID="{FC033181-05C7-4D19-9445-C8A158A4E6D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Ion</Template>
  <TotalTime>3955</TotalTime>
  <Words>3605</Words>
  <Application>Microsoft Office PowerPoint</Application>
  <PresentationFormat>Widescreen</PresentationFormat>
  <Paragraphs>369</Paragraphs>
  <Slides>51</Slides>
  <Notes>0</Notes>
  <HiddenSlides>0</HiddenSlides>
  <MMClips>0</MMClips>
  <ScaleCrop>false</ScaleCrop>
  <HeadingPairs>
    <vt:vector size="4" baseType="variant">
      <vt:variant>
        <vt:lpstr>Theme</vt:lpstr>
      </vt:variant>
      <vt:variant>
        <vt:i4>1</vt:i4>
      </vt:variant>
      <vt:variant>
        <vt:lpstr>Slide Titles</vt:lpstr>
      </vt:variant>
      <vt:variant>
        <vt:i4>51</vt:i4>
      </vt:variant>
    </vt:vector>
  </HeadingPairs>
  <TitlesOfParts>
    <vt:vector size="52" baseType="lpstr">
      <vt:lpstr>Ion</vt:lpstr>
      <vt:lpstr>Introduction to DBMS</vt:lpstr>
      <vt:lpstr>Advantages of using DBMS</vt:lpstr>
      <vt:lpstr>Introduction to SQL</vt:lpstr>
      <vt:lpstr>Components of SQL</vt:lpstr>
      <vt:lpstr>Data Definition Language</vt:lpstr>
      <vt:lpstr>Data Manipulation Language</vt:lpstr>
      <vt:lpstr>Data Query Language </vt:lpstr>
      <vt:lpstr>Data Control Language </vt:lpstr>
      <vt:lpstr>SQL Syntax</vt:lpstr>
      <vt:lpstr>PowerPoint Presentation</vt:lpstr>
      <vt:lpstr>CRUD OPERATIONS</vt:lpstr>
      <vt:lpstr>PowerPoint Presentation</vt:lpstr>
      <vt:lpstr>PowerPoint Presentation</vt:lpstr>
      <vt:lpstr>PowerPoint Presentation</vt:lpstr>
      <vt:lpstr>SQL JOIN</vt:lpstr>
      <vt:lpstr>INNER JOIN</vt:lpstr>
      <vt:lpstr>PowerPoint Presentation</vt:lpstr>
      <vt:lpstr>Left JOIN</vt:lpstr>
      <vt:lpstr>PowerPoint Presentation</vt:lpstr>
      <vt:lpstr>Right JOIN</vt:lpstr>
      <vt:lpstr>PowerPoint Presentation</vt:lpstr>
      <vt:lpstr>FULL JOIN</vt:lpstr>
      <vt:lpstr>PowerPoint Presentation</vt:lpstr>
      <vt:lpstr>GROUP BY</vt:lpstr>
      <vt:lpstr>PowerPoint Presentation</vt:lpstr>
      <vt:lpstr>PowerPoint Presentation</vt:lpstr>
      <vt:lpstr>SUBQUERIES</vt:lpstr>
      <vt:lpstr>R</vt:lpstr>
      <vt:lpstr>EG2-</vt:lpstr>
      <vt:lpstr>INDEXING</vt:lpstr>
      <vt:lpstr>PowerPoint Presentation</vt:lpstr>
      <vt:lpstr>KEYS IN SQL</vt:lpstr>
      <vt:lpstr>PowerPoint Presentation</vt:lpstr>
      <vt:lpstr>PowerPoint Presentation</vt:lpstr>
      <vt:lpstr>NORMALIZATION</vt:lpstr>
      <vt:lpstr>Normalization are of 4 types</vt:lpstr>
      <vt:lpstr>First Normal Form (1NF) </vt:lpstr>
      <vt:lpstr>Second Normal Form (2NF)</vt:lpstr>
      <vt:lpstr>PowerPoint Presentation</vt:lpstr>
      <vt:lpstr>Third Normal Form (3NF)</vt:lpstr>
      <vt:lpstr>PowerPoint Presentation</vt:lpstr>
      <vt:lpstr>Boyce-Codd Normal Form (BCNF)</vt:lpstr>
      <vt:lpstr>PowerPoint Presentation</vt:lpstr>
      <vt:lpstr>PowerPoint Presentation</vt:lpstr>
      <vt:lpstr>VIEWS</vt:lpstr>
      <vt:lpstr>PowerPoint Presentation</vt:lpstr>
      <vt:lpstr>ACID PROPERTIES</vt:lpstr>
      <vt:lpstr>ATOMICITY</vt:lpstr>
      <vt:lpstr>CONSISTENCY</vt:lpstr>
      <vt:lpstr>ISOLATION</vt:lpstr>
      <vt:lpstr>DURABILITY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DBMS</dc:title>
  <dc:creator>Nakul Agrawal</dc:creator>
  <cp:lastModifiedBy>sabiha shaik</cp:lastModifiedBy>
  <cp:revision>267</cp:revision>
  <dcterms:created xsi:type="dcterms:W3CDTF">2023-08-22T04:14:09Z</dcterms:created>
  <dcterms:modified xsi:type="dcterms:W3CDTF">2023-11-25T05:56:04Z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0x010100544451A84B6C2D4C92B410976282C359</vt:lpwstr>
  </property>
</Properties>
</file>