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7" r:id="rId5"/>
    <p:sldId id="279" r:id="rId6"/>
    <p:sldId id="278" r:id="rId7"/>
    <p:sldId id="256" r:id="rId8"/>
    <p:sldId id="258" r:id="rId9"/>
    <p:sldId id="281" r:id="rId10"/>
    <p:sldId id="282" r:id="rId11"/>
    <p:sldId id="280" r:id="rId12"/>
    <p:sldId id="266" r:id="rId13"/>
    <p:sldId id="283" r:id="rId14"/>
    <p:sldId id="284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74241" autoAdjust="0"/>
  </p:normalViewPr>
  <p:slideViewPr>
    <p:cSldViewPr snapToGrid="0">
      <p:cViewPr>
        <p:scale>
          <a:sx n="75" d="100"/>
          <a:sy n="75" d="100"/>
        </p:scale>
        <p:origin x="280" y="1024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82F96D-18D5-42E2-81FA-B6D2163A7A3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BB109B1-6223-4666-9A6B-7DDD1F73C2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Objective: </a:t>
          </a:r>
          <a:r>
            <a:rPr lang="en-US" dirty="0"/>
            <a:t>The goal of this analysis is to identify key factors contributing to customer churn and provide actionable recommendations to 			reduce churn rates</a:t>
          </a:r>
          <a:r>
            <a:rPr lang="en-US" b="1" dirty="0"/>
            <a:t>.</a:t>
          </a:r>
          <a:endParaRPr lang="en-US" dirty="0"/>
        </a:p>
      </dgm:t>
    </dgm:pt>
    <dgm:pt modelId="{7BB220C8-41FE-4A5D-89E8-4137474CB8E5}" type="parTrans" cxnId="{05F7CE80-BD0F-4E74-AB04-2B372A9C17D7}">
      <dgm:prSet/>
      <dgm:spPr/>
      <dgm:t>
        <a:bodyPr/>
        <a:lstStyle/>
        <a:p>
          <a:endParaRPr lang="en-US"/>
        </a:p>
      </dgm:t>
    </dgm:pt>
    <dgm:pt modelId="{917FDEDC-A0B3-4260-BFAA-EE0CB1304ED6}" type="sibTrans" cxnId="{05F7CE80-BD0F-4E74-AB04-2B372A9C17D7}">
      <dgm:prSet/>
      <dgm:spPr/>
      <dgm:t>
        <a:bodyPr/>
        <a:lstStyle/>
        <a:p>
          <a:endParaRPr lang="en-US"/>
        </a:p>
      </dgm:t>
    </dgm:pt>
    <dgm:pt modelId="{6F0AB618-A969-4971-9524-8B86CE2AA4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Dataset: </a:t>
          </a:r>
          <a:r>
            <a:rPr lang="en-US" dirty="0"/>
            <a:t>IBM’s Sample Telecom Customer Churn Dataset with columns like Churn, Tenure, </a:t>
          </a:r>
          <a:r>
            <a:rPr lang="en-US" dirty="0" err="1"/>
            <a:t>MonthlyCharges</a:t>
          </a:r>
          <a:r>
            <a:rPr lang="en-US" dirty="0"/>
            <a:t>, Internet Services</a:t>
          </a:r>
        </a:p>
      </dgm:t>
    </dgm:pt>
    <dgm:pt modelId="{AE1BB61F-434D-4095-A9A4-CFF8E34EA732}" type="parTrans" cxnId="{71796DCB-7F31-4E2F-B762-6C060D586FFA}">
      <dgm:prSet/>
      <dgm:spPr/>
      <dgm:t>
        <a:bodyPr/>
        <a:lstStyle/>
        <a:p>
          <a:endParaRPr lang="en-US"/>
        </a:p>
      </dgm:t>
    </dgm:pt>
    <dgm:pt modelId="{78B01B91-82D3-4ED6-8088-9DC14F64C29D}" type="sibTrans" cxnId="{71796DCB-7F31-4E2F-B762-6C060D586FFA}">
      <dgm:prSet/>
      <dgm:spPr/>
      <dgm:t>
        <a:bodyPr/>
        <a:lstStyle/>
        <a:p>
          <a:endParaRPr lang="en-US"/>
        </a:p>
      </dgm:t>
    </dgm:pt>
    <dgm:pt modelId="{11A595EA-17F5-41B7-9CB5-1A49DAF5B8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Key Metrics: </a:t>
          </a:r>
          <a:r>
            <a:rPr lang="en-US" dirty="0"/>
            <a:t>We will analyze churn rates, customer tenure, monthly charges, and service usage.</a:t>
          </a:r>
        </a:p>
      </dgm:t>
    </dgm:pt>
    <dgm:pt modelId="{170F1D29-63FE-4232-8F4A-473C50044E7F}" type="parTrans" cxnId="{24591866-692E-42A2-A774-5E225E7D86FA}">
      <dgm:prSet/>
      <dgm:spPr/>
      <dgm:t>
        <a:bodyPr/>
        <a:lstStyle/>
        <a:p>
          <a:endParaRPr lang="en-US"/>
        </a:p>
      </dgm:t>
    </dgm:pt>
    <dgm:pt modelId="{5184C887-E9BC-482F-B957-07C2F30CF30A}" type="sibTrans" cxnId="{24591866-692E-42A2-A774-5E225E7D86FA}">
      <dgm:prSet/>
      <dgm:spPr/>
      <dgm:t>
        <a:bodyPr/>
        <a:lstStyle/>
        <a:p>
          <a:endParaRPr lang="en-US"/>
        </a:p>
      </dgm:t>
    </dgm:pt>
    <dgm:pt modelId="{A1858BDD-3178-4CA5-A3CE-2921D3CC8AFE}" type="pres">
      <dgm:prSet presAssocID="{2E82F96D-18D5-42E2-81FA-B6D2163A7A33}" presName="root" presStyleCnt="0">
        <dgm:presLayoutVars>
          <dgm:dir/>
          <dgm:resizeHandles val="exact"/>
        </dgm:presLayoutVars>
      </dgm:prSet>
      <dgm:spPr/>
    </dgm:pt>
    <dgm:pt modelId="{6741FF47-1BD3-4205-8F8D-7639CEE9B0BE}" type="pres">
      <dgm:prSet presAssocID="{CBB109B1-6223-4666-9A6B-7DDD1F73C271}" presName="compNode" presStyleCnt="0"/>
      <dgm:spPr/>
    </dgm:pt>
    <dgm:pt modelId="{8C01F32E-0B40-453A-9EAB-72ACDA32F42A}" type="pres">
      <dgm:prSet presAssocID="{CBB109B1-6223-4666-9A6B-7DDD1F73C271}" presName="bgRect" presStyleLbl="bgShp" presStyleIdx="0" presStyleCnt="3"/>
      <dgm:spPr/>
    </dgm:pt>
    <dgm:pt modelId="{82293309-C89F-4316-8330-CE1CE0BC6B94}" type="pres">
      <dgm:prSet presAssocID="{CBB109B1-6223-4666-9A6B-7DDD1F73C27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AF0022F-97A7-4E23-AEB5-E79070610AC2}" type="pres">
      <dgm:prSet presAssocID="{CBB109B1-6223-4666-9A6B-7DDD1F73C271}" presName="spaceRect" presStyleCnt="0"/>
      <dgm:spPr/>
    </dgm:pt>
    <dgm:pt modelId="{33BC5D9D-DDBC-4903-8F0A-937BA9257FFC}" type="pres">
      <dgm:prSet presAssocID="{CBB109B1-6223-4666-9A6B-7DDD1F73C271}" presName="parTx" presStyleLbl="revTx" presStyleIdx="0" presStyleCnt="3">
        <dgm:presLayoutVars>
          <dgm:chMax val="0"/>
          <dgm:chPref val="0"/>
        </dgm:presLayoutVars>
      </dgm:prSet>
      <dgm:spPr/>
    </dgm:pt>
    <dgm:pt modelId="{E2E00480-C55B-4FA3-98CB-A4AF9D79954D}" type="pres">
      <dgm:prSet presAssocID="{917FDEDC-A0B3-4260-BFAA-EE0CB1304ED6}" presName="sibTrans" presStyleCnt="0"/>
      <dgm:spPr/>
    </dgm:pt>
    <dgm:pt modelId="{11C757B9-0589-4094-A541-C3ACF95C40B6}" type="pres">
      <dgm:prSet presAssocID="{6F0AB618-A969-4971-9524-8B86CE2AA4E4}" presName="compNode" presStyleCnt="0"/>
      <dgm:spPr/>
    </dgm:pt>
    <dgm:pt modelId="{AA97D790-A36B-40C3-B0C3-90B397813C09}" type="pres">
      <dgm:prSet presAssocID="{6F0AB618-A969-4971-9524-8B86CE2AA4E4}" presName="bgRect" presStyleLbl="bgShp" presStyleIdx="1" presStyleCnt="3"/>
      <dgm:spPr/>
    </dgm:pt>
    <dgm:pt modelId="{56C34FCB-76D3-4D88-B193-150D532FBA25}" type="pres">
      <dgm:prSet presAssocID="{6F0AB618-A969-4971-9524-8B86CE2AA4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CAC3F54-A71B-46B3-8F6B-0E3AE7F3BE36}" type="pres">
      <dgm:prSet presAssocID="{6F0AB618-A969-4971-9524-8B86CE2AA4E4}" presName="spaceRect" presStyleCnt="0"/>
      <dgm:spPr/>
    </dgm:pt>
    <dgm:pt modelId="{959B63BD-E686-4EA4-9D46-F5E699092E36}" type="pres">
      <dgm:prSet presAssocID="{6F0AB618-A969-4971-9524-8B86CE2AA4E4}" presName="parTx" presStyleLbl="revTx" presStyleIdx="1" presStyleCnt="3">
        <dgm:presLayoutVars>
          <dgm:chMax val="0"/>
          <dgm:chPref val="0"/>
        </dgm:presLayoutVars>
      </dgm:prSet>
      <dgm:spPr/>
    </dgm:pt>
    <dgm:pt modelId="{7C9AB0AC-3268-438C-ACF6-61593638E3BE}" type="pres">
      <dgm:prSet presAssocID="{78B01B91-82D3-4ED6-8088-9DC14F64C29D}" presName="sibTrans" presStyleCnt="0"/>
      <dgm:spPr/>
    </dgm:pt>
    <dgm:pt modelId="{BA6EB004-B5AC-4E04-96E8-8F47470A6CCD}" type="pres">
      <dgm:prSet presAssocID="{11A595EA-17F5-41B7-9CB5-1A49DAF5B8F0}" presName="compNode" presStyleCnt="0"/>
      <dgm:spPr/>
    </dgm:pt>
    <dgm:pt modelId="{3553882F-C62E-422D-ACE0-9123169CF67C}" type="pres">
      <dgm:prSet presAssocID="{11A595EA-17F5-41B7-9CB5-1A49DAF5B8F0}" presName="bgRect" presStyleLbl="bgShp" presStyleIdx="2" presStyleCnt="3"/>
      <dgm:spPr/>
    </dgm:pt>
    <dgm:pt modelId="{6C68E7DA-B872-4281-939D-C67FCF9630F2}" type="pres">
      <dgm:prSet presAssocID="{11A595EA-17F5-41B7-9CB5-1A49DAF5B8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83691FF-67A3-47D6-AFCA-8031FC7E17B1}" type="pres">
      <dgm:prSet presAssocID="{11A595EA-17F5-41B7-9CB5-1A49DAF5B8F0}" presName="spaceRect" presStyleCnt="0"/>
      <dgm:spPr/>
    </dgm:pt>
    <dgm:pt modelId="{ACDBC8D6-A4A8-4560-9C6C-B026DDC17C3E}" type="pres">
      <dgm:prSet presAssocID="{11A595EA-17F5-41B7-9CB5-1A49DAF5B8F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72E1122-D6F0-4365-92AA-E868AF90D1C6}" type="presOf" srcId="{6F0AB618-A969-4971-9524-8B86CE2AA4E4}" destId="{959B63BD-E686-4EA4-9D46-F5E699092E36}" srcOrd="0" destOrd="0" presId="urn:microsoft.com/office/officeart/2018/2/layout/IconVerticalSolidList"/>
    <dgm:cxn modelId="{24591866-692E-42A2-A774-5E225E7D86FA}" srcId="{2E82F96D-18D5-42E2-81FA-B6D2163A7A33}" destId="{11A595EA-17F5-41B7-9CB5-1A49DAF5B8F0}" srcOrd="2" destOrd="0" parTransId="{170F1D29-63FE-4232-8F4A-473C50044E7F}" sibTransId="{5184C887-E9BC-482F-B957-07C2F30CF30A}"/>
    <dgm:cxn modelId="{60C3775A-871C-4652-9353-DEE94A2B82DE}" type="presOf" srcId="{11A595EA-17F5-41B7-9CB5-1A49DAF5B8F0}" destId="{ACDBC8D6-A4A8-4560-9C6C-B026DDC17C3E}" srcOrd="0" destOrd="0" presId="urn:microsoft.com/office/officeart/2018/2/layout/IconVerticalSolidList"/>
    <dgm:cxn modelId="{47A1997B-DA46-470F-93B4-7598AAF196B8}" type="presOf" srcId="{2E82F96D-18D5-42E2-81FA-B6D2163A7A33}" destId="{A1858BDD-3178-4CA5-A3CE-2921D3CC8AFE}" srcOrd="0" destOrd="0" presId="urn:microsoft.com/office/officeart/2018/2/layout/IconVerticalSolidList"/>
    <dgm:cxn modelId="{05F7CE80-BD0F-4E74-AB04-2B372A9C17D7}" srcId="{2E82F96D-18D5-42E2-81FA-B6D2163A7A33}" destId="{CBB109B1-6223-4666-9A6B-7DDD1F73C271}" srcOrd="0" destOrd="0" parTransId="{7BB220C8-41FE-4A5D-89E8-4137474CB8E5}" sibTransId="{917FDEDC-A0B3-4260-BFAA-EE0CB1304ED6}"/>
    <dgm:cxn modelId="{71796DCB-7F31-4E2F-B762-6C060D586FFA}" srcId="{2E82F96D-18D5-42E2-81FA-B6D2163A7A33}" destId="{6F0AB618-A969-4971-9524-8B86CE2AA4E4}" srcOrd="1" destOrd="0" parTransId="{AE1BB61F-434D-4095-A9A4-CFF8E34EA732}" sibTransId="{78B01B91-82D3-4ED6-8088-9DC14F64C29D}"/>
    <dgm:cxn modelId="{4ED614F7-53BE-4ACF-A33A-9C207D1783E7}" type="presOf" srcId="{CBB109B1-6223-4666-9A6B-7DDD1F73C271}" destId="{33BC5D9D-DDBC-4903-8F0A-937BA9257FFC}" srcOrd="0" destOrd="0" presId="urn:microsoft.com/office/officeart/2018/2/layout/IconVerticalSolidList"/>
    <dgm:cxn modelId="{039579C2-1C2D-438D-AE86-E47363EB60B9}" type="presParOf" srcId="{A1858BDD-3178-4CA5-A3CE-2921D3CC8AFE}" destId="{6741FF47-1BD3-4205-8F8D-7639CEE9B0BE}" srcOrd="0" destOrd="0" presId="urn:microsoft.com/office/officeart/2018/2/layout/IconVerticalSolidList"/>
    <dgm:cxn modelId="{117B90CF-05E9-4857-B4D5-4F374436B18E}" type="presParOf" srcId="{6741FF47-1BD3-4205-8F8D-7639CEE9B0BE}" destId="{8C01F32E-0B40-453A-9EAB-72ACDA32F42A}" srcOrd="0" destOrd="0" presId="urn:microsoft.com/office/officeart/2018/2/layout/IconVerticalSolidList"/>
    <dgm:cxn modelId="{A937D4AD-3256-4839-A896-4BC6433A9170}" type="presParOf" srcId="{6741FF47-1BD3-4205-8F8D-7639CEE9B0BE}" destId="{82293309-C89F-4316-8330-CE1CE0BC6B94}" srcOrd="1" destOrd="0" presId="urn:microsoft.com/office/officeart/2018/2/layout/IconVerticalSolidList"/>
    <dgm:cxn modelId="{C58F112B-365F-4553-8EA4-CB1786FD5D88}" type="presParOf" srcId="{6741FF47-1BD3-4205-8F8D-7639CEE9B0BE}" destId="{CAF0022F-97A7-4E23-AEB5-E79070610AC2}" srcOrd="2" destOrd="0" presId="urn:microsoft.com/office/officeart/2018/2/layout/IconVerticalSolidList"/>
    <dgm:cxn modelId="{11C64048-F527-45B8-B222-441D46887D71}" type="presParOf" srcId="{6741FF47-1BD3-4205-8F8D-7639CEE9B0BE}" destId="{33BC5D9D-DDBC-4903-8F0A-937BA9257FFC}" srcOrd="3" destOrd="0" presId="urn:microsoft.com/office/officeart/2018/2/layout/IconVerticalSolidList"/>
    <dgm:cxn modelId="{869375DC-8588-4F4B-BC00-0BA3370514DF}" type="presParOf" srcId="{A1858BDD-3178-4CA5-A3CE-2921D3CC8AFE}" destId="{E2E00480-C55B-4FA3-98CB-A4AF9D79954D}" srcOrd="1" destOrd="0" presId="urn:microsoft.com/office/officeart/2018/2/layout/IconVerticalSolidList"/>
    <dgm:cxn modelId="{18B9D057-83C9-4A8E-A797-4EAFC17651CD}" type="presParOf" srcId="{A1858BDD-3178-4CA5-A3CE-2921D3CC8AFE}" destId="{11C757B9-0589-4094-A541-C3ACF95C40B6}" srcOrd="2" destOrd="0" presId="urn:microsoft.com/office/officeart/2018/2/layout/IconVerticalSolidList"/>
    <dgm:cxn modelId="{65BD450A-05AA-4FFF-B0F1-C27929A6F114}" type="presParOf" srcId="{11C757B9-0589-4094-A541-C3ACF95C40B6}" destId="{AA97D790-A36B-40C3-B0C3-90B397813C09}" srcOrd="0" destOrd="0" presId="urn:microsoft.com/office/officeart/2018/2/layout/IconVerticalSolidList"/>
    <dgm:cxn modelId="{003C1867-012F-460E-AB0F-9813C8DBE27C}" type="presParOf" srcId="{11C757B9-0589-4094-A541-C3ACF95C40B6}" destId="{56C34FCB-76D3-4D88-B193-150D532FBA25}" srcOrd="1" destOrd="0" presId="urn:microsoft.com/office/officeart/2018/2/layout/IconVerticalSolidList"/>
    <dgm:cxn modelId="{6A46995F-7676-42E3-85B9-01B7541A7068}" type="presParOf" srcId="{11C757B9-0589-4094-A541-C3ACF95C40B6}" destId="{ACAC3F54-A71B-46B3-8F6B-0E3AE7F3BE36}" srcOrd="2" destOrd="0" presId="urn:microsoft.com/office/officeart/2018/2/layout/IconVerticalSolidList"/>
    <dgm:cxn modelId="{CB0EF778-692A-42F9-AB29-BB846C1B4240}" type="presParOf" srcId="{11C757B9-0589-4094-A541-C3ACF95C40B6}" destId="{959B63BD-E686-4EA4-9D46-F5E699092E36}" srcOrd="3" destOrd="0" presId="urn:microsoft.com/office/officeart/2018/2/layout/IconVerticalSolidList"/>
    <dgm:cxn modelId="{0F746791-C4FF-41A2-AE72-01C75AD7B6ED}" type="presParOf" srcId="{A1858BDD-3178-4CA5-A3CE-2921D3CC8AFE}" destId="{7C9AB0AC-3268-438C-ACF6-61593638E3BE}" srcOrd="3" destOrd="0" presId="urn:microsoft.com/office/officeart/2018/2/layout/IconVerticalSolidList"/>
    <dgm:cxn modelId="{352E958E-43B1-44AA-A9C0-D1B637EC840C}" type="presParOf" srcId="{A1858BDD-3178-4CA5-A3CE-2921D3CC8AFE}" destId="{BA6EB004-B5AC-4E04-96E8-8F47470A6CCD}" srcOrd="4" destOrd="0" presId="urn:microsoft.com/office/officeart/2018/2/layout/IconVerticalSolidList"/>
    <dgm:cxn modelId="{489D6805-D42E-452A-B3A2-23819807DCBC}" type="presParOf" srcId="{BA6EB004-B5AC-4E04-96E8-8F47470A6CCD}" destId="{3553882F-C62E-422D-ACE0-9123169CF67C}" srcOrd="0" destOrd="0" presId="urn:microsoft.com/office/officeart/2018/2/layout/IconVerticalSolidList"/>
    <dgm:cxn modelId="{98ABDF78-F907-4373-B52B-14B0288B8B8A}" type="presParOf" srcId="{BA6EB004-B5AC-4E04-96E8-8F47470A6CCD}" destId="{6C68E7DA-B872-4281-939D-C67FCF9630F2}" srcOrd="1" destOrd="0" presId="urn:microsoft.com/office/officeart/2018/2/layout/IconVerticalSolidList"/>
    <dgm:cxn modelId="{C06367BB-3EFE-4B6E-A692-CB0156E6DF6A}" type="presParOf" srcId="{BA6EB004-B5AC-4E04-96E8-8F47470A6CCD}" destId="{B83691FF-67A3-47D6-AFCA-8031FC7E17B1}" srcOrd="2" destOrd="0" presId="urn:microsoft.com/office/officeart/2018/2/layout/IconVerticalSolidList"/>
    <dgm:cxn modelId="{569CDD4A-48D4-4215-BC7C-DECB625C73C7}" type="presParOf" srcId="{BA6EB004-B5AC-4E04-96E8-8F47470A6CCD}" destId="{ACDBC8D6-A4A8-4560-9C6C-B026DDC17C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1F32E-0B40-453A-9EAB-72ACDA32F42A}">
      <dsp:nvSpPr>
        <dsp:cNvPr id="0" name=""/>
        <dsp:cNvSpPr/>
      </dsp:nvSpPr>
      <dsp:spPr>
        <a:xfrm>
          <a:off x="0" y="624"/>
          <a:ext cx="7137404" cy="146132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293309-C89F-4316-8330-CE1CE0BC6B94}">
      <dsp:nvSpPr>
        <dsp:cNvPr id="0" name=""/>
        <dsp:cNvSpPr/>
      </dsp:nvSpPr>
      <dsp:spPr>
        <a:xfrm>
          <a:off x="442051" y="329422"/>
          <a:ext cx="803729" cy="8037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C5D9D-DDBC-4903-8F0A-937BA9257FFC}">
      <dsp:nvSpPr>
        <dsp:cNvPr id="0" name=""/>
        <dsp:cNvSpPr/>
      </dsp:nvSpPr>
      <dsp:spPr>
        <a:xfrm>
          <a:off x="1687831" y="624"/>
          <a:ext cx="5449572" cy="1461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57" tIns="154657" rIns="154657" bIns="15465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Objective: </a:t>
          </a:r>
          <a:r>
            <a:rPr lang="en-US" sz="1800" kern="1200" dirty="0"/>
            <a:t>The goal of this analysis is to identify key factors contributing to customer churn and provide actionable recommendations to 			reduce churn rates</a:t>
          </a:r>
          <a:r>
            <a:rPr lang="en-US" sz="1800" b="1" kern="1200" dirty="0"/>
            <a:t>.</a:t>
          </a:r>
          <a:endParaRPr lang="en-US" sz="1800" kern="1200" dirty="0"/>
        </a:p>
      </dsp:txBody>
      <dsp:txXfrm>
        <a:off x="1687831" y="624"/>
        <a:ext cx="5449572" cy="1461325"/>
      </dsp:txXfrm>
    </dsp:sp>
    <dsp:sp modelId="{AA97D790-A36B-40C3-B0C3-90B397813C09}">
      <dsp:nvSpPr>
        <dsp:cNvPr id="0" name=""/>
        <dsp:cNvSpPr/>
      </dsp:nvSpPr>
      <dsp:spPr>
        <a:xfrm>
          <a:off x="0" y="1827281"/>
          <a:ext cx="7137404" cy="146132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34FCB-76D3-4D88-B193-150D532FBA25}">
      <dsp:nvSpPr>
        <dsp:cNvPr id="0" name=""/>
        <dsp:cNvSpPr/>
      </dsp:nvSpPr>
      <dsp:spPr>
        <a:xfrm>
          <a:off x="442051" y="2156079"/>
          <a:ext cx="803729" cy="8037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B63BD-E686-4EA4-9D46-F5E699092E36}">
      <dsp:nvSpPr>
        <dsp:cNvPr id="0" name=""/>
        <dsp:cNvSpPr/>
      </dsp:nvSpPr>
      <dsp:spPr>
        <a:xfrm>
          <a:off x="1687831" y="1827281"/>
          <a:ext cx="5449572" cy="1461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57" tIns="154657" rIns="154657" bIns="15465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Dataset: </a:t>
          </a:r>
          <a:r>
            <a:rPr lang="en-US" sz="1800" kern="1200" dirty="0"/>
            <a:t>IBM’s Sample Telecom Customer Churn Dataset with columns like Churn, Tenure, </a:t>
          </a:r>
          <a:r>
            <a:rPr lang="en-US" sz="1800" kern="1200" dirty="0" err="1"/>
            <a:t>MonthlyCharges</a:t>
          </a:r>
          <a:r>
            <a:rPr lang="en-US" sz="1800" kern="1200" dirty="0"/>
            <a:t>, Internet Services</a:t>
          </a:r>
        </a:p>
      </dsp:txBody>
      <dsp:txXfrm>
        <a:off x="1687831" y="1827281"/>
        <a:ext cx="5449572" cy="1461325"/>
      </dsp:txXfrm>
    </dsp:sp>
    <dsp:sp modelId="{3553882F-C62E-422D-ACE0-9123169CF67C}">
      <dsp:nvSpPr>
        <dsp:cNvPr id="0" name=""/>
        <dsp:cNvSpPr/>
      </dsp:nvSpPr>
      <dsp:spPr>
        <a:xfrm>
          <a:off x="0" y="3653938"/>
          <a:ext cx="7137404" cy="146132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68E7DA-B872-4281-939D-C67FCF9630F2}">
      <dsp:nvSpPr>
        <dsp:cNvPr id="0" name=""/>
        <dsp:cNvSpPr/>
      </dsp:nvSpPr>
      <dsp:spPr>
        <a:xfrm>
          <a:off x="442051" y="3982737"/>
          <a:ext cx="803729" cy="8037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C8D6-A4A8-4560-9C6C-B026DDC17C3E}">
      <dsp:nvSpPr>
        <dsp:cNvPr id="0" name=""/>
        <dsp:cNvSpPr/>
      </dsp:nvSpPr>
      <dsp:spPr>
        <a:xfrm>
          <a:off x="1687831" y="3653938"/>
          <a:ext cx="5449572" cy="1461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57" tIns="154657" rIns="154657" bIns="15465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Key Metrics: </a:t>
          </a:r>
          <a:r>
            <a:rPr lang="en-US" sz="1800" kern="1200" dirty="0"/>
            <a:t>We will analyze churn rates, customer tenure, monthly charges, and service usage.</a:t>
          </a:r>
        </a:p>
      </dsp:txBody>
      <dsp:txXfrm>
        <a:off x="1687831" y="3653938"/>
        <a:ext cx="5449572" cy="1461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73% of customers have not churned, while 27% have.</a:t>
            </a:r>
          </a:p>
          <a:p>
            <a:r>
              <a:rPr lang="en-US" dirty="0"/>
              <a:t>31% not having dependent have churned</a:t>
            </a:r>
          </a:p>
          <a:p>
            <a:r>
              <a:rPr lang="en-US" dirty="0"/>
              <a:t>425 who are senior citizen have churned</a:t>
            </a:r>
          </a:p>
          <a:p>
            <a:r>
              <a:rPr lang="en-US" dirty="0"/>
              <a:t>Gender is not really affecting in customer churn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Customers with less than 12 months of tenure have a churn rate of 43%, while customers with tenure longer than 60 months have a churn rate of only 7%.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Month-to-month contracts have the highest churn rate (43%), while two-year contracts have the lowest (33%).</a:t>
            </a:r>
          </a:p>
          <a:p>
            <a:endParaRPr lang="en-US" dirty="0"/>
          </a:p>
          <a:p>
            <a:r>
              <a:rPr lang="en-US" b="1" dirty="0"/>
              <a:t>Insight</a:t>
            </a:r>
            <a:r>
              <a:rPr lang="en-US" dirty="0"/>
              <a:t>: "Customers with shorter contracts are more likely to churn. Consider offering incentives for long-term contracts."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customers fall in the 81-100 range for monthly charges.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Customers paying more than $60 are more likely to churn.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Customers without online security and tech support are significantly more likely to churn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Key Insight</a:t>
            </a:r>
            <a:r>
              <a:rPr lang="en-US" dirty="0"/>
              <a:t>: "Bundling services like tech support and online security might reduce churn."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Customers using Electronic check have a churn rate of 45%, whereas customers with automatic bank transfers churn at only 17%.</a:t>
            </a:r>
          </a:p>
          <a:p>
            <a:endParaRPr lang="en-US" dirty="0"/>
          </a:p>
          <a:p>
            <a:r>
              <a:rPr lang="en-US" b="1" dirty="0"/>
              <a:t>Insight</a:t>
            </a:r>
            <a:r>
              <a:rPr lang="en-US" dirty="0"/>
              <a:t>: "Encourage automatic payment methods to reduce churn.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Offer discounts or contract extensions for customers with high monthly charges or short tenures</a:t>
            </a:r>
          </a:p>
          <a:p>
            <a:endParaRPr lang="en-US" dirty="0"/>
          </a:p>
          <a:p>
            <a:r>
              <a:rPr lang="en-US" dirty="0"/>
              <a:t>Consider enhancing customer support services for customers without </a:t>
            </a:r>
            <a:r>
              <a:rPr lang="en-US" dirty="0" err="1"/>
              <a:t>TechSuport</a:t>
            </a:r>
            <a:r>
              <a:rPr lang="en-US" dirty="0"/>
              <a:t> or </a:t>
            </a:r>
            <a:r>
              <a:rPr lang="en-US" dirty="0" err="1"/>
              <a:t>OnlineSecurity</a:t>
            </a:r>
            <a:endParaRPr lang="en-US" dirty="0"/>
          </a:p>
          <a:p>
            <a:endParaRPr lang="en-US" dirty="0"/>
          </a:p>
          <a:p>
            <a:r>
              <a:rPr lang="en-US" dirty="0"/>
              <a:t>Encourage customers to switch to automatic payment methods to reduce churn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4553494" cy="1325563"/>
          </a:xfrm>
        </p:spPr>
        <p:txBody>
          <a:bodyPr/>
          <a:lstStyle/>
          <a:p>
            <a:r>
              <a:rPr lang="en-US" dirty="0"/>
              <a:t>Customer Churn Analysis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4"/>
            <a:ext cx="3545928" cy="1432904"/>
          </a:xfrm>
        </p:spPr>
        <p:txBody>
          <a:bodyPr>
            <a:normAutofit/>
          </a:bodyPr>
          <a:lstStyle/>
          <a:p>
            <a:r>
              <a:rPr lang="en-US" dirty="0"/>
              <a:t>A data-driven approach to understanding customer churn and behavior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9A5529-B10A-A203-CF50-7855098D9013}"/>
              </a:ext>
            </a:extLst>
          </p:cNvPr>
          <p:cNvSpPr txBox="1"/>
          <p:nvPr/>
        </p:nvSpPr>
        <p:spPr>
          <a:xfrm>
            <a:off x="7953704" y="6169579"/>
            <a:ext cx="259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Sabin Sa Mi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  <p:sndAc>
          <p:stSnd>
            <p:snd r:embed="rId3" name="arrow.wav"/>
          </p:stSnd>
        </p:sndAc>
      </p:transition>
    </mc:Choice>
    <mc:Fallback>
      <p:transition spd="slow">
        <p:fade/>
        <p:sndAc>
          <p:stSnd>
            <p:snd r:embed="rId3" name="arrow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C52980A-24CE-6BBF-9178-6A514BD9AD25}"/>
              </a:ext>
            </a:extLst>
          </p:cNvPr>
          <p:cNvSpPr txBox="1"/>
          <p:nvPr/>
        </p:nvSpPr>
        <p:spPr>
          <a:xfrm>
            <a:off x="6991350" y="487680"/>
            <a:ext cx="4179570" cy="107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pic>
        <p:nvPicPr>
          <p:cNvPr id="15" name="Picture 14" descr="Pen placed on top of a signature line">
            <a:extLst>
              <a:ext uri="{FF2B5EF4-FFF2-40B4-BE49-F238E27FC236}">
                <a16:creationId xmlns:a16="http://schemas.microsoft.com/office/drawing/2014/main" id="{EF126168-6C37-CE82-296F-0556ADC63E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128"/>
          <a:stretch/>
        </p:blipFill>
        <p:spPr>
          <a:xfrm>
            <a:off x="20" y="-5080"/>
            <a:ext cx="657627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866FD8F-AAA6-26EE-BBCA-44628C40D658}"/>
              </a:ext>
            </a:extLst>
          </p:cNvPr>
          <p:cNvSpPr txBox="1"/>
          <p:nvPr/>
        </p:nvSpPr>
        <p:spPr>
          <a:xfrm>
            <a:off x="5875867" y="2690446"/>
            <a:ext cx="60113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Customers with shorter tenure and higher monthly charges are more likely to churn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Services like tech support and online security can significantly reduce churn</a:t>
            </a:r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C0AD21A-1A15-1C2D-DB43-9C0ABD595791}"/>
              </a:ext>
            </a:extLst>
          </p:cNvPr>
          <p:cNvSpPr txBox="1"/>
          <p:nvPr/>
        </p:nvSpPr>
        <p:spPr>
          <a:xfrm>
            <a:off x="1828801" y="2455333"/>
            <a:ext cx="878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Any 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Sabin Sa 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blue and white graphic&#10;&#10;Description automatically generated with medium confidence">
            <a:extLst>
              <a:ext uri="{FF2B5EF4-FFF2-40B4-BE49-F238E27FC236}">
                <a16:creationId xmlns:a16="http://schemas.microsoft.com/office/drawing/2014/main" id="{0BE0D29A-7040-B606-520E-3C183FCD19B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r="45486"/>
          <a:stretch/>
        </p:blipFill>
        <p:spPr>
          <a:xfrm>
            <a:off x="0" y="0"/>
            <a:ext cx="6576291" cy="687260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0046" y="411871"/>
            <a:ext cx="2806920" cy="1054322"/>
          </a:xfrm>
        </p:spPr>
        <p:txBody>
          <a:bodyPr/>
          <a:lstStyle/>
          <a:p>
            <a:r>
              <a:rPr lang="en-US" sz="4800" dirty="0"/>
              <a:t>AGENDA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0645" y="83270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550DC882-C9CC-5A06-79CA-D12018A7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434" y="1243539"/>
            <a:ext cx="4471096" cy="333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Introduction to the dataset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Key customer churn insights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Demographic and service usage analysis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Financial impact of churn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Recommendations and next steps </a:t>
            </a:r>
          </a:p>
        </p:txBody>
      </p: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C50EDAE0-3C4A-36EF-A3EE-CC4221CA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11" name="TextBox 8">
            <a:extLst>
              <a:ext uri="{FF2B5EF4-FFF2-40B4-BE49-F238E27FC236}">
                <a16:creationId xmlns:a16="http://schemas.microsoft.com/office/drawing/2014/main" id="{0BD986A3-8E04-B439-9687-6B525723FE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9914778"/>
              </p:ext>
            </p:extLst>
          </p:nvPr>
        </p:nvGraphicFramePr>
        <p:xfrm>
          <a:off x="2527298" y="777394"/>
          <a:ext cx="7137404" cy="5115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5CAAA6C-CB86-533F-55AF-5451F906A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08719"/>
            <a:ext cx="7929033" cy="66405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C41E982A-B827-9C52-BF04-C1E91491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2F9BFBD-15B0-357C-2484-094D5308E0EF}"/>
              </a:ext>
            </a:extLst>
          </p:cNvPr>
          <p:cNvSpPr txBox="1"/>
          <p:nvPr/>
        </p:nvSpPr>
        <p:spPr>
          <a:xfrm>
            <a:off x="198965" y="0"/>
            <a:ext cx="721783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Churn rate over time by tenure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C136D3-8426-A4C1-EF95-FA0009862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30" y="1427162"/>
            <a:ext cx="10866969" cy="4868395"/>
          </a:xfrm>
          <a:prstGeom prst="rect">
            <a:avLst/>
          </a:prstGeom>
          <a:noFill/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698D0C2-0185-BEAE-155D-11A029742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096" y="520550"/>
            <a:ext cx="9893808" cy="581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739FDE67-DBA8-19A7-945F-69F75E92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6052B72-98D1-2D61-CFB3-F04BB626E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54" y="0"/>
            <a:ext cx="7924691" cy="6858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1CDEB8-4AA2-E56E-B032-ACC1B2F21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475" y="0"/>
            <a:ext cx="91003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Placeholder 46" descr="A person smiling with a shadow on the wall">
            <a:extLst>
              <a:ext uri="{FF2B5EF4-FFF2-40B4-BE49-F238E27FC236}">
                <a16:creationId xmlns:a16="http://schemas.microsoft.com/office/drawing/2014/main" id="{F55BC7A4-EE4B-7EFC-C325-408D66C3CB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12" r="112"/>
          <a:stretch/>
        </p:blipFill>
        <p:spPr>
          <a:xfrm>
            <a:off x="-28230" y="-9144"/>
            <a:ext cx="5481955" cy="687628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274485" y="2312459"/>
            <a:ext cx="5907176" cy="2979208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Targeted Retention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Service Improvements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Payment Method Incentives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A0B09C-2021-9718-FE27-BDA27DF11D62}"/>
              </a:ext>
            </a:extLst>
          </p:cNvPr>
          <p:cNvSpPr txBox="1"/>
          <p:nvPr/>
        </p:nvSpPr>
        <p:spPr>
          <a:xfrm>
            <a:off x="5637434" y="1084910"/>
            <a:ext cx="536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{931135F7-B7D0-44CD-96F2-3D85BD9C91CF}tf67328976_win32</Template>
  <TotalTime>100</TotalTime>
  <Words>397</Words>
  <Application>Microsoft Office PowerPoint</Application>
  <PresentationFormat>Widescreen</PresentationFormat>
  <Paragraphs>69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Tenorite</vt:lpstr>
      <vt:lpstr>Wingdings</vt:lpstr>
      <vt:lpstr>Custom</vt:lpstr>
      <vt:lpstr>Customer Churn Analysis and Insights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Sabin Sa Mi</dc:creator>
  <cp:lastModifiedBy>Sabin Sa Mi</cp:lastModifiedBy>
  <cp:revision>1</cp:revision>
  <dcterms:created xsi:type="dcterms:W3CDTF">2024-09-14T20:20:59Z</dcterms:created>
  <dcterms:modified xsi:type="dcterms:W3CDTF">2024-09-14T22:01:05Z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