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3" r:id="rId2"/>
    <p:sldId id="257" r:id="rId3"/>
    <p:sldId id="265" r:id="rId4"/>
    <p:sldId id="266" r:id="rId5"/>
    <p:sldId id="276" r:id="rId6"/>
    <p:sldId id="267" r:id="rId7"/>
    <p:sldId id="268" r:id="rId8"/>
    <p:sldId id="272" r:id="rId9"/>
    <p:sldId id="271" r:id="rId10"/>
    <p:sldId id="273" r:id="rId11"/>
    <p:sldId id="274" r:id="rId12"/>
    <p:sldId id="258" r:id="rId13"/>
    <p:sldId id="275" r:id="rId14"/>
    <p:sldId id="261" r:id="rId15"/>
    <p:sldId id="280" r:id="rId16"/>
    <p:sldId id="269" r:id="rId17"/>
    <p:sldId id="278" r:id="rId18"/>
    <p:sldId id="279" r:id="rId19"/>
    <p:sldId id="270" r:id="rId20"/>
    <p:sldId id="282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B91EF-150D-694A-B0FF-38EFFA18610D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8443D-3211-714D-832A-5EF0FA0B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this using</a:t>
            </a:r>
            <a:r>
              <a:rPr lang="en-US" baseline="0" dirty="0" smtClean="0"/>
              <a:t>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443D-3211-714D-832A-5EF0FA0B7D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2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6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8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6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3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1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3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97-F25F-604C-999F-20BE5D2D90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5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E797-F25F-604C-999F-20BE5D2D90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585AA-F15C-DF49-86CD-5FC4E4A8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rdf.org/converter" TargetMode="External"/><Relationship Id="rId4" Type="http://schemas.openxmlformats.org/officeDocument/2006/relationships/hyperlink" Target="http://rhizomik.net/html/redefer/rdf2svg-for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ttl.summerofcode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4233"/>
            <a:ext cx="7772400" cy="1617028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Datathon</a:t>
            </a:r>
            <a:r>
              <a:rPr lang="de-DE" dirty="0" smtClean="0"/>
              <a:t> Miniproject:</a:t>
            </a:r>
            <a:br>
              <a:rPr lang="de-DE" dirty="0" smtClean="0"/>
            </a:br>
            <a:r>
              <a:rPr lang="de-DE" dirty="0" smtClean="0"/>
              <a:t>Linking XML </a:t>
            </a:r>
            <a:r>
              <a:rPr lang="de-DE" dirty="0" err="1" smtClean="0"/>
              <a:t>Corpora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Dictionaries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745" y="2540121"/>
            <a:ext cx="7354885" cy="3439749"/>
          </a:xfrm>
        </p:spPr>
        <p:txBody>
          <a:bodyPr>
            <a:normAutofit/>
          </a:bodyPr>
          <a:lstStyle/>
          <a:p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</a:rPr>
              <a:t>Tutors: </a:t>
            </a:r>
          </a:p>
          <a:p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Maxim Ionov, Christian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</a:rPr>
              <a:t>Chiarcos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 (Goethe Universität)</a:t>
            </a:r>
          </a:p>
          <a:p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Participants: </a:t>
            </a:r>
          </a:p>
          <a:p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Yifat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Ben-Moshe (K </a:t>
            </a:r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Dictionaries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Helena Bermúdez-</a:t>
            </a:r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Sabel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(POSTDATA), Mariana </a:t>
            </a:r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Curado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Malta (POSTDATA), Frances Gillis-Webber (University </a:t>
            </a:r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Cape Town), Sabine Tittel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(Heidelberger 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Akademie der 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issenschaften)</a:t>
            </a:r>
            <a:endParaRPr lang="de-DE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sz="2400" dirty="0" smtClean="0"/>
          </a:p>
        </p:txBody>
      </p:sp>
      <p:pic>
        <p:nvPicPr>
          <p:cNvPr id="7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60" y="5856008"/>
            <a:ext cx="1267541" cy="69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59" y="6012039"/>
            <a:ext cx="2357655" cy="467283"/>
          </a:xfrm>
          <a:prstGeom prst="rect">
            <a:avLst/>
          </a:prstGeom>
        </p:spPr>
      </p:pic>
      <p:pic>
        <p:nvPicPr>
          <p:cNvPr id="4" name="Picture 3" descr="Screen Shot 2017-06-29 at 3.37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9" y="5800917"/>
            <a:ext cx="1335245" cy="842737"/>
          </a:xfrm>
          <a:prstGeom prst="rect">
            <a:avLst/>
          </a:prstGeom>
        </p:spPr>
      </p:pic>
      <p:pic>
        <p:nvPicPr>
          <p:cNvPr id="6" name="Picture 5" descr="Screen Shot 2017-06-29 at 3.38.4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21" y="5832832"/>
            <a:ext cx="1998163" cy="813685"/>
          </a:xfrm>
          <a:prstGeom prst="rect">
            <a:avLst/>
          </a:prstGeom>
        </p:spPr>
      </p:pic>
      <p:pic>
        <p:nvPicPr>
          <p:cNvPr id="10" name="Picture 9" descr="Screen Shot 2017-06-29 at 3.40.2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71" y="5653982"/>
            <a:ext cx="1072123" cy="10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6-29 at 6.3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365"/>
            <a:ext cx="9144000" cy="453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</a:t>
            </a:r>
            <a:br>
              <a:rPr lang="en-US" dirty="0" smtClean="0"/>
            </a:br>
            <a:r>
              <a:rPr lang="en-US" sz="3600" b="1" dirty="0" smtClean="0"/>
              <a:t>VALIDATE THE MODEL VISUALLY – 3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457201" y="1417638"/>
            <a:ext cx="7810430" cy="25248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4578"/>
          </a:xfrm>
        </p:spPr>
        <p:txBody>
          <a:bodyPr>
            <a:normAutofit/>
          </a:bodyPr>
          <a:lstStyle/>
          <a:p>
            <a:r>
              <a:rPr lang="en-US" dirty="0" smtClean="0"/>
              <a:t>We then converted the Turtle code to RDF/XML using </a:t>
            </a:r>
            <a:r>
              <a:rPr lang="en-US" sz="2800" dirty="0" smtClean="0">
                <a:hlinkClick r:id="rId3"/>
              </a:rPr>
              <a:t>www.easyrdf.org/converter</a:t>
            </a:r>
            <a:endParaRPr lang="en-US" sz="2800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then </a:t>
            </a:r>
            <a:r>
              <a:rPr lang="en-US" dirty="0" err="1" smtClean="0"/>
              <a:t>visualised</a:t>
            </a:r>
            <a:r>
              <a:rPr lang="en-US" dirty="0" smtClean="0"/>
              <a:t> the model in </a:t>
            </a:r>
            <a:r>
              <a:rPr lang="en-US" dirty="0" err="1" smtClean="0"/>
              <a:t>Rhizomik</a:t>
            </a:r>
            <a:r>
              <a:rPr lang="en-US" dirty="0" smtClean="0"/>
              <a:t> </a:t>
            </a:r>
            <a:r>
              <a:rPr lang="en-US" sz="2800" dirty="0" smtClean="0">
                <a:hlinkClick r:id="rId4"/>
              </a:rPr>
              <a:t>http://rhizomik.net/html/redefer/rdf2svg-form/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89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</a:t>
            </a:r>
            <a:br>
              <a:rPr lang="en-US" dirty="0" smtClean="0"/>
            </a:br>
            <a:r>
              <a:rPr lang="en-US" sz="3600" b="1" dirty="0" smtClean="0"/>
              <a:t>ISSUES WE IDENTIFIED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6131"/>
          </a:xfrm>
        </p:spPr>
        <p:txBody>
          <a:bodyPr>
            <a:normAutofit/>
          </a:bodyPr>
          <a:lstStyle/>
          <a:p>
            <a:r>
              <a:rPr lang="en-US" dirty="0" smtClean="0"/>
              <a:t>We identified the issue that our sub-senses are not always narrower / broader, so </a:t>
            </a:r>
            <a:r>
              <a:rPr lang="en-US" dirty="0" err="1" smtClean="0"/>
              <a:t>skos:narrower</a:t>
            </a:r>
            <a:r>
              <a:rPr lang="en-US" dirty="0" smtClean="0"/>
              <a:t> / broader is insufficient.</a:t>
            </a:r>
          </a:p>
          <a:p>
            <a:r>
              <a:rPr lang="en-US" dirty="0" smtClean="0"/>
              <a:t>This needs to be explored further, with a possible recommendation for the </a:t>
            </a:r>
            <a:r>
              <a:rPr lang="en-US" dirty="0" err="1" smtClean="0"/>
              <a:t>Ontolex</a:t>
            </a:r>
            <a:r>
              <a:rPr lang="en-US" dirty="0" smtClean="0"/>
              <a:t>-Lemon model.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1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</a:t>
            </a:r>
            <a:br>
              <a:rPr lang="en-US" dirty="0" smtClean="0"/>
            </a:br>
            <a:r>
              <a:rPr lang="en-US" sz="3600" b="1" dirty="0" smtClean="0"/>
              <a:t>CLEAN THE POC DICTIONARY ARTICLE XML - 1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our </a:t>
            </a:r>
            <a:r>
              <a:rPr lang="en-US" dirty="0" err="1" smtClean="0"/>
              <a:t>PoC</a:t>
            </a:r>
            <a:r>
              <a:rPr lang="en-US" dirty="0" smtClean="0"/>
              <a:t>, we did a manual </a:t>
            </a:r>
            <a:r>
              <a:rPr lang="en-US" dirty="0" err="1" smtClean="0"/>
              <a:t>clean-up</a:t>
            </a:r>
            <a:r>
              <a:rPr lang="en-US" dirty="0" smtClean="0"/>
              <a:t>, identifying the rules, for example: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sz="1800" dirty="0" smtClean="0"/>
              <a:t>Delete</a:t>
            </a:r>
            <a:r>
              <a:rPr lang="en-US" sz="1800" dirty="0" smtClean="0">
                <a:solidFill>
                  <a:srgbClr val="FF0000"/>
                </a:solidFill>
              </a:rPr>
              <a:t> &lt;etymology&gt;…&lt;/etymology&gt;</a:t>
            </a:r>
          </a:p>
          <a:p>
            <a:pPr lvl="1"/>
            <a:r>
              <a:rPr lang="en-US" sz="1800" dirty="0" smtClean="0"/>
              <a:t>Delete &lt;variants&gt;&lt;variant&gt;</a:t>
            </a:r>
            <a:r>
              <a:rPr lang="en-US" sz="1800" dirty="0" smtClean="0">
                <a:solidFill>
                  <a:srgbClr val="FF0000"/>
                </a:solidFill>
              </a:rPr>
              <a:t>&lt;references&gt;…&lt;/references&gt;</a:t>
            </a:r>
            <a:r>
              <a:rPr lang="en-US" sz="1800" dirty="0" smtClean="0"/>
              <a:t>&lt;/variant&gt;&lt;/variants&gt;</a:t>
            </a:r>
          </a:p>
          <a:p>
            <a:pPr lvl="1"/>
            <a:r>
              <a:rPr lang="en-US" sz="1800" dirty="0" smtClean="0"/>
              <a:t>Delete &lt;variants&gt;&lt;variant&gt;&lt;description&gt;</a:t>
            </a:r>
            <a:r>
              <a:rPr lang="en-US" sz="1800" dirty="0" smtClean="0">
                <a:solidFill>
                  <a:srgbClr val="FF0000"/>
                </a:solidFill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</a:rPr>
              <a:t>m:date</a:t>
            </a:r>
            <a:r>
              <a:rPr lang="en-US" sz="1800" dirty="0" smtClean="0">
                <a:solidFill>
                  <a:srgbClr val="FF0000"/>
                </a:solidFill>
              </a:rPr>
              <a:t>&gt;…&lt;/</a:t>
            </a:r>
            <a:r>
              <a:rPr lang="en-US" sz="1800" dirty="0" err="1" smtClean="0">
                <a:solidFill>
                  <a:srgbClr val="FF0000"/>
                </a:solidFill>
              </a:rPr>
              <a:t>m:date</a:t>
            </a:r>
            <a:r>
              <a:rPr lang="en-US" sz="1800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/>
              <a:t>&lt;/description&gt;&lt;/variant&gt;&lt;/variants&gt;</a:t>
            </a:r>
          </a:p>
          <a:p>
            <a:pPr lvl="1"/>
            <a:r>
              <a:rPr lang="en-US" sz="1800" dirty="0" smtClean="0"/>
              <a:t>Delete &lt;senses&gt;&lt;sense&gt;</a:t>
            </a:r>
            <a:r>
              <a:rPr lang="en-US" sz="1800" dirty="0" smtClean="0">
                <a:solidFill>
                  <a:srgbClr val="FF0000"/>
                </a:solidFill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</a:rPr>
              <a:t>datings</a:t>
            </a:r>
            <a:r>
              <a:rPr lang="en-US" sz="1800" dirty="0" smtClean="0">
                <a:solidFill>
                  <a:srgbClr val="FF0000"/>
                </a:solidFill>
              </a:rPr>
              <a:t>&gt;…&lt;/</a:t>
            </a:r>
            <a:r>
              <a:rPr lang="en-US" sz="1800" dirty="0" err="1" smtClean="0">
                <a:solidFill>
                  <a:srgbClr val="FF0000"/>
                </a:solidFill>
              </a:rPr>
              <a:t>datings</a:t>
            </a:r>
            <a:r>
              <a:rPr lang="en-US" sz="1800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/>
              <a:t>&lt;/sense&gt;&lt;/senses&gt;</a:t>
            </a:r>
          </a:p>
          <a:p>
            <a:pPr lvl="1"/>
            <a:r>
              <a:rPr lang="en-US" sz="1800" dirty="0" smtClean="0"/>
              <a:t>Delete &lt;senses&gt;&lt;sense&gt;</a:t>
            </a:r>
            <a:r>
              <a:rPr lang="en-US" sz="1800" dirty="0" smtClean="0">
                <a:solidFill>
                  <a:srgbClr val="FF0000"/>
                </a:solidFill>
              </a:rPr>
              <a:t>&lt;references&gt;…&lt;/references&gt;</a:t>
            </a:r>
            <a:r>
              <a:rPr lang="en-US" sz="1800" dirty="0" smtClean="0"/>
              <a:t>&lt;/sense&gt;&lt;/senses&gt;</a:t>
            </a:r>
          </a:p>
          <a:p>
            <a:pPr lvl="1"/>
            <a:r>
              <a:rPr lang="en-US" sz="1800" dirty="0" smtClean="0"/>
              <a:t>Remove all non-breaking spaces:</a:t>
            </a:r>
            <a:r>
              <a:rPr lang="en-US" sz="1800" dirty="0" smtClean="0">
                <a:solidFill>
                  <a:srgbClr val="FF0000"/>
                </a:solidFill>
              </a:rPr>
              <a:t> &amp;#x2060;</a:t>
            </a:r>
          </a:p>
          <a:p>
            <a:pPr lvl="1"/>
            <a:r>
              <a:rPr lang="en-US" sz="1800" dirty="0" smtClean="0"/>
              <a:t>Add an attribute to the first &lt;variant&gt;: </a:t>
            </a:r>
            <a:r>
              <a:rPr lang="en-US" sz="1800" dirty="0" smtClean="0">
                <a:solidFill>
                  <a:srgbClr val="FF0000"/>
                </a:solidFill>
              </a:rPr>
              <a:t>type=“standard”</a:t>
            </a:r>
            <a:endParaRPr lang="en-US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437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XML2R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33" y="2955620"/>
            <a:ext cx="7316276" cy="603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</a:t>
            </a:r>
            <a:br>
              <a:rPr lang="en-US" dirty="0" smtClean="0"/>
            </a:br>
            <a:r>
              <a:rPr lang="en-US" sz="3600" b="1" dirty="0" smtClean="0"/>
              <a:t>DEFINE THE RULES FOR TRANSFORMATION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determined recommendations for transformation from XML -&gt; RDF for all the entries</a:t>
            </a:r>
          </a:p>
        </p:txBody>
      </p:sp>
    </p:spTree>
    <p:extLst>
      <p:ext uri="{BB962C8B-B14F-4D97-AF65-F5344CB8AC3E}">
        <p14:creationId xmlns:p14="http://schemas.microsoft.com/office/powerpoint/2010/main" val="21887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openRefine total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09" y="1693488"/>
            <a:ext cx="9144000" cy="47374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61697" y="1417637"/>
            <a:ext cx="6350349" cy="460192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</a:t>
            </a:r>
            <a:br>
              <a:rPr lang="en-US" dirty="0" smtClean="0"/>
            </a:br>
            <a:r>
              <a:rPr lang="en-US" sz="3600" b="1" dirty="0" smtClean="0"/>
              <a:t>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5484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tried to import the original XML file for the </a:t>
            </a:r>
            <a:r>
              <a:rPr lang="en-US" dirty="0" err="1" smtClean="0"/>
              <a:t>PoC</a:t>
            </a:r>
            <a:r>
              <a:rPr lang="en-US" dirty="0" smtClean="0"/>
              <a:t> into </a:t>
            </a:r>
            <a:r>
              <a:rPr lang="en-US" dirty="0" err="1" smtClean="0"/>
              <a:t>OpenRefine</a:t>
            </a:r>
            <a:r>
              <a:rPr lang="en-US" dirty="0" smtClean="0"/>
              <a:t>, but identifying the fields to map within the RDF Skeleton was too complex</a:t>
            </a:r>
          </a:p>
          <a:p>
            <a:r>
              <a:rPr lang="en-US" dirty="0" smtClean="0"/>
              <a:t>We then cleaned up the XML file (using the rules previously defined), but RDF mappings still proved problematic</a:t>
            </a:r>
          </a:p>
          <a:p>
            <a:r>
              <a:rPr lang="en-US" dirty="0" smtClean="0"/>
              <a:t>We then opted to write a script to map from XML -&gt; RDF for the other entries</a:t>
            </a:r>
          </a:p>
        </p:txBody>
      </p:sp>
    </p:spTree>
    <p:extLst>
      <p:ext uri="{BB962C8B-B14F-4D97-AF65-F5344CB8AC3E}">
        <p14:creationId xmlns:p14="http://schemas.microsoft.com/office/powerpoint/2010/main" val="20230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ation_sche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0"/>
            <a:ext cx="802908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666" y="5143206"/>
            <a:ext cx="399492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452" y="489510"/>
            <a:ext cx="3306990" cy="439228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i-e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3372939"/>
            <a:ext cx="8312727" cy="34850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1417638"/>
            <a:ext cx="8114679" cy="25248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</a:t>
            </a:r>
            <a:br>
              <a:rPr lang="en-US" dirty="0" smtClean="0"/>
            </a:br>
            <a:r>
              <a:rPr lang="en-US" sz="3600" b="1" dirty="0" smtClean="0"/>
              <a:t>CONVERT THE LATEX TO XML-TEI - 1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539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required the following steps: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Conversion of the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LaTeX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critical edition to XML using a Perl script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Then we made this XML file TEI-compliant using XSLT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Result: XML-TEI with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RDFa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included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8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ml-ed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8" y="1625415"/>
            <a:ext cx="6870023" cy="2851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</a:t>
            </a:r>
            <a:br>
              <a:rPr lang="en-US" dirty="0" smtClean="0"/>
            </a:br>
            <a:r>
              <a:rPr lang="en-US" sz="3600" b="1" dirty="0" smtClean="0"/>
              <a:t>CONVERT THE </a:t>
            </a:r>
            <a:r>
              <a:rPr lang="en-US" sz="3600" b="1" dirty="0" err="1" smtClean="0"/>
              <a:t>XML-TEI+RDFa</a:t>
            </a:r>
            <a:r>
              <a:rPr lang="en-US" sz="3600" b="1" dirty="0" smtClean="0"/>
              <a:t> to HTML - 2</a:t>
            </a:r>
            <a:endParaRPr lang="en-US" sz="4000" b="1" dirty="0"/>
          </a:p>
        </p:txBody>
      </p:sp>
      <p:pic>
        <p:nvPicPr>
          <p:cNvPr id="8" name="Picture 7" descr="html-brow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27" y="3439193"/>
            <a:ext cx="6870023" cy="30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417638"/>
            <a:ext cx="8114679" cy="25248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</a:t>
            </a:r>
            <a:br>
              <a:rPr lang="en-US" dirty="0" smtClean="0"/>
            </a:br>
            <a:r>
              <a:rPr lang="en-US" sz="3600" b="1" dirty="0" smtClean="0"/>
              <a:t>EXTRACT THE TRIPLES - 3</a:t>
            </a:r>
            <a:endParaRPr lang="en-US" sz="4000" b="1" dirty="0"/>
          </a:p>
        </p:txBody>
      </p:sp>
      <p:pic>
        <p:nvPicPr>
          <p:cNvPr id="7" name="Picture 6" descr="tri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703752"/>
            <a:ext cx="6870023" cy="492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-e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03" y="2053717"/>
            <a:ext cx="6774605" cy="45132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</a:t>
            </a:r>
            <a:br>
              <a:rPr lang="en-US" dirty="0" smtClean="0"/>
            </a:br>
            <a:r>
              <a:rPr lang="en-US" sz="3600" b="1" dirty="0" smtClean="0"/>
              <a:t>CHALLENGES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2572060" cy="3268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D0D0D"/>
                </a:solidFill>
              </a:rPr>
              <a:t>The source file had markup created for book publishing.  This is for layout, not semantics.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44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1698" y="455871"/>
            <a:ext cx="7502434" cy="90829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08"/>
          <a:stretch/>
        </p:blipFill>
        <p:spPr>
          <a:xfrm>
            <a:off x="3463532" y="1443539"/>
            <a:ext cx="5400600" cy="4392488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590"/>
            <a:ext cx="274402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Replace the glossary of a text edition with inline links to a dictionary </a:t>
            </a:r>
          </a:p>
        </p:txBody>
      </p:sp>
      <p:pic>
        <p:nvPicPr>
          <p:cNvPr id="10" name="Picture 9" descr="Screen Shot 2017-06-29 at 7.34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0" y="4025462"/>
            <a:ext cx="5334000" cy="2590800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0397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52787" cy="47236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script to automate the process of transformation of dictionary articles from XML to RDF/</a:t>
            </a:r>
            <a:r>
              <a:rPr lang="en-US" dirty="0" err="1" smtClean="0"/>
              <a:t>ontolex:lemon</a:t>
            </a:r>
            <a:endParaRPr lang="en-US" dirty="0" smtClean="0"/>
          </a:p>
          <a:p>
            <a:pPr marL="914400" lvl="1" indent="-514350"/>
            <a:r>
              <a:rPr lang="en-US" dirty="0" smtClean="0"/>
              <a:t>Use-case dictionary: 80 000+ xml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Linking of corpus and dictionary: from word-level to sense-level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 the workflow to other dictionaries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5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417638"/>
            <a:ext cx="8114679" cy="25248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FINALLY:</a:t>
            </a:r>
            <a:br>
              <a:rPr lang="en-US" dirty="0" smtClean="0"/>
            </a:br>
            <a:r>
              <a:rPr lang="en-US" sz="3600" b="1" dirty="0" smtClean="0"/>
              <a:t>QUERYING THE DATA</a:t>
            </a:r>
            <a:endParaRPr lang="en-US" sz="4000" b="1" dirty="0"/>
          </a:p>
        </p:txBody>
      </p:sp>
      <p:pic>
        <p:nvPicPr>
          <p:cNvPr id="3" name="Picture 2" descr="Screenshot SPAR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738439"/>
            <a:ext cx="8312727" cy="475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08"/>
          <a:stretch/>
        </p:blipFill>
        <p:spPr>
          <a:xfrm>
            <a:off x="273289" y="2487202"/>
            <a:ext cx="4927050" cy="4007334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POINT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4683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text edition – in </a:t>
            </a:r>
            <a:r>
              <a:rPr lang="en-US" dirty="0" err="1" smtClean="0"/>
              <a:t>LaTeX</a:t>
            </a:r>
            <a:r>
              <a:rPr lang="en-US" dirty="0" smtClean="0"/>
              <a:t>: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1" r="24100" b="28446"/>
          <a:stretch/>
        </p:blipFill>
        <p:spPr>
          <a:xfrm>
            <a:off x="4338852" y="2380696"/>
            <a:ext cx="4530330" cy="4232910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sp>
        <p:nvSpPr>
          <p:cNvPr id="4" name="Right Arrow 3"/>
          <p:cNvSpPr/>
          <p:nvPr/>
        </p:nvSpPr>
        <p:spPr>
          <a:xfrm>
            <a:off x="3201226" y="3360370"/>
            <a:ext cx="1190538" cy="502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1" y="2487202"/>
            <a:ext cx="3597493" cy="4007334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POINT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4683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dictionary articles – in XML: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60" y="2713217"/>
            <a:ext cx="5324022" cy="3975269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sp>
        <p:nvSpPr>
          <p:cNvPr id="4" name="Right Arrow 3"/>
          <p:cNvSpPr/>
          <p:nvPr/>
        </p:nvSpPr>
        <p:spPr>
          <a:xfrm>
            <a:off x="2605957" y="3863103"/>
            <a:ext cx="1190538" cy="502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ation_sche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0"/>
            <a:ext cx="802908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666" y="5143206"/>
            <a:ext cx="399492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27204" y="489510"/>
            <a:ext cx="3783268" cy="465369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271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word entry as the Proof of Concept (</a:t>
            </a:r>
            <a:r>
              <a:rPr lang="en-US" dirty="0" err="1" smtClean="0"/>
              <a:t>PoC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the application profile for the dictionary</a:t>
            </a:r>
          </a:p>
          <a:p>
            <a:pPr marL="914400" lvl="1" indent="-514350"/>
            <a:r>
              <a:rPr lang="en-US" dirty="0" smtClean="0"/>
              <a:t>Identify the terms</a:t>
            </a:r>
          </a:p>
          <a:p>
            <a:pPr marL="914400" lvl="1" indent="-514350"/>
            <a:r>
              <a:rPr lang="en-US" dirty="0" err="1" smtClean="0"/>
              <a:t>Serialise</a:t>
            </a:r>
            <a:r>
              <a:rPr lang="en-US" dirty="0" smtClean="0"/>
              <a:t> the </a:t>
            </a:r>
            <a:r>
              <a:rPr lang="en-US" dirty="0" err="1" smtClean="0"/>
              <a:t>PoC</a:t>
            </a:r>
            <a:r>
              <a:rPr lang="en-US" dirty="0" smtClean="0"/>
              <a:t> using Turtle &amp; validate</a:t>
            </a:r>
          </a:p>
          <a:p>
            <a:pPr marL="914400" lvl="1" indent="-514350"/>
            <a:r>
              <a:rPr lang="en-US" dirty="0" smtClean="0"/>
              <a:t>Validate the model visually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process to convert the other articles to Turtle</a:t>
            </a:r>
          </a:p>
          <a:p>
            <a:pPr marL="914400" lvl="1" indent="-514350"/>
            <a:r>
              <a:rPr lang="en-US" dirty="0" smtClean="0"/>
              <a:t>Clean the </a:t>
            </a:r>
            <a:r>
              <a:rPr lang="en-US" dirty="0" err="1" smtClean="0"/>
              <a:t>PoC</a:t>
            </a:r>
            <a:r>
              <a:rPr lang="en-US" dirty="0" smtClean="0"/>
              <a:t> dictionary article XML</a:t>
            </a:r>
          </a:p>
          <a:p>
            <a:pPr marL="914400" lvl="1" indent="-514350"/>
            <a:r>
              <a:rPr lang="en-US" dirty="0" smtClean="0"/>
              <a:t>Define rules for transformation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Text transformation and HTML presentation of the corpus</a:t>
            </a:r>
          </a:p>
          <a:p>
            <a:pPr marL="914400" lvl="1" indent="-514350"/>
            <a:r>
              <a:rPr lang="en-US" dirty="0" smtClean="0"/>
              <a:t>Convert the </a:t>
            </a:r>
            <a:r>
              <a:rPr lang="en-US" dirty="0" err="1" smtClean="0"/>
              <a:t>LaTeX</a:t>
            </a:r>
            <a:r>
              <a:rPr lang="en-US" dirty="0" smtClean="0"/>
              <a:t> to XML-TEI &amp; annotate with </a:t>
            </a:r>
            <a:r>
              <a:rPr lang="en-US" dirty="0" err="1" smtClean="0"/>
              <a:t>RDFa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Convert the </a:t>
            </a:r>
            <a:r>
              <a:rPr lang="en-US" dirty="0" err="1" smtClean="0"/>
              <a:t>XML-TEI+RDFa</a:t>
            </a:r>
            <a:r>
              <a:rPr lang="en-US" dirty="0" smtClean="0"/>
              <a:t> script to HTML</a:t>
            </a:r>
          </a:p>
          <a:p>
            <a:pPr marL="914400" lvl="1" indent="-514350"/>
            <a:r>
              <a:rPr lang="en-US" dirty="0" smtClean="0"/>
              <a:t>Extract the triples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28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</a:t>
            </a:r>
            <a:br>
              <a:rPr lang="en-US" dirty="0" smtClean="0"/>
            </a:br>
            <a:r>
              <a:rPr lang="en-US" sz="3600" b="1" dirty="0" smtClean="0"/>
              <a:t>DEFINE THE PROOF OF CONCEPT - 1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81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used the word entry: </a:t>
            </a:r>
            <a:r>
              <a:rPr lang="en-US" i="1" dirty="0" err="1" smtClean="0"/>
              <a:t>fiel</a:t>
            </a:r>
            <a:r>
              <a:rPr lang="en-US" i="1" dirty="0" smtClean="0"/>
              <a:t> </a:t>
            </a:r>
            <a:r>
              <a:rPr lang="en-US" dirty="0" smtClean="0"/>
              <a:t>(n)</a:t>
            </a:r>
            <a:endParaRPr lang="en-US" i="1" dirty="0" smtClean="0"/>
          </a:p>
          <a:p>
            <a:r>
              <a:rPr lang="en-US" dirty="0" smtClean="0"/>
              <a:t>In this entry, there are 6 variants, and 3 main senses, with 13 sub-senses</a:t>
            </a:r>
          </a:p>
          <a:p>
            <a:r>
              <a:rPr lang="en-US" dirty="0" smtClean="0"/>
              <a:t>The variants are:</a:t>
            </a:r>
          </a:p>
          <a:p>
            <a:pPr lvl="1"/>
            <a:r>
              <a:rPr lang="en-US" i="1" dirty="0" err="1" smtClean="0"/>
              <a:t>fel</a:t>
            </a:r>
            <a:r>
              <a:rPr lang="en-US" dirty="0" smtClean="0"/>
              <a:t>, </a:t>
            </a:r>
            <a:r>
              <a:rPr lang="en-US" i="1" dirty="0" smtClean="0"/>
              <a:t>feel</a:t>
            </a:r>
            <a:r>
              <a:rPr lang="en-US" dirty="0" smtClean="0"/>
              <a:t>, </a:t>
            </a:r>
            <a:r>
              <a:rPr lang="en-US" i="1" dirty="0" err="1" smtClean="0"/>
              <a:t>fele</a:t>
            </a:r>
            <a:r>
              <a:rPr lang="en-US" dirty="0" smtClean="0"/>
              <a:t>, </a:t>
            </a:r>
            <a:r>
              <a:rPr lang="en-US" i="1" dirty="0" err="1" smtClean="0"/>
              <a:t>feil</a:t>
            </a:r>
            <a:r>
              <a:rPr lang="en-US" dirty="0" smtClean="0"/>
              <a:t>, </a:t>
            </a:r>
            <a:r>
              <a:rPr lang="en-US" i="1" dirty="0" err="1" smtClean="0"/>
              <a:t>fieil</a:t>
            </a:r>
            <a:r>
              <a:rPr lang="en-US" dirty="0" smtClean="0"/>
              <a:t>, </a:t>
            </a:r>
            <a:r>
              <a:rPr lang="en-US" i="1" dirty="0" err="1" smtClean="0"/>
              <a:t>fius</a:t>
            </a:r>
            <a:endParaRPr lang="en-US" i="1" dirty="0" smtClean="0"/>
          </a:p>
          <a:p>
            <a:r>
              <a:rPr lang="en-US" dirty="0" smtClean="0"/>
              <a:t>The main senses are:</a:t>
            </a:r>
          </a:p>
          <a:p>
            <a:pPr lvl="1"/>
            <a:r>
              <a:rPr lang="en-US" dirty="0" smtClean="0"/>
              <a:t>“bile”</a:t>
            </a:r>
          </a:p>
          <a:p>
            <a:pPr lvl="1"/>
            <a:r>
              <a:rPr lang="en-US" dirty="0" smtClean="0"/>
              <a:t>“gallbladder”</a:t>
            </a:r>
          </a:p>
          <a:p>
            <a:pPr lvl="1"/>
            <a:r>
              <a:rPr lang="en-US" dirty="0" smtClean="0"/>
              <a:t>“bitterness”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78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</a:t>
            </a:r>
            <a:br>
              <a:rPr lang="en-US" dirty="0" smtClean="0"/>
            </a:br>
            <a:r>
              <a:rPr lang="en-US" sz="3600" b="1" dirty="0" smtClean="0"/>
              <a:t>IDENTIFYING THE TERMS - </a:t>
            </a:r>
            <a:r>
              <a:rPr lang="en-US" sz="3600" b="1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40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From the 3 main senses and 13 sub-senses for the entry </a:t>
            </a:r>
            <a:r>
              <a:rPr lang="en-US" i="1" dirty="0" err="1" smtClean="0"/>
              <a:t>fiel</a:t>
            </a:r>
            <a:r>
              <a:rPr lang="en-US" dirty="0" smtClean="0"/>
              <a:t>, we identified:</a:t>
            </a:r>
          </a:p>
          <a:p>
            <a:pPr lvl="1"/>
            <a:r>
              <a:rPr lang="en-US" dirty="0" smtClean="0"/>
              <a:t>A Lexical Entry of type Word </a:t>
            </a:r>
          </a:p>
          <a:p>
            <a:pPr lvl="1"/>
            <a:r>
              <a:rPr lang="en-US" dirty="0" smtClean="0"/>
              <a:t>Also, sub-entries of type </a:t>
            </a:r>
            <a:r>
              <a:rPr lang="en-US" dirty="0" err="1" smtClean="0"/>
              <a:t>MultiwordExpression</a:t>
            </a:r>
            <a:endParaRPr lang="en-US" dirty="0" smtClean="0"/>
          </a:p>
          <a:p>
            <a:r>
              <a:rPr lang="en-US" dirty="0" smtClean="0"/>
              <a:t>Classes chosen:</a:t>
            </a:r>
          </a:p>
          <a:p>
            <a:pPr lvl="1"/>
            <a:r>
              <a:rPr lang="en-US" dirty="0" err="1" smtClean="0"/>
              <a:t>Ontolex</a:t>
            </a:r>
            <a:r>
              <a:rPr lang="en-US" dirty="0" smtClean="0"/>
              <a:t>-Lemon: </a:t>
            </a:r>
            <a:r>
              <a:rPr lang="en-US" dirty="0" err="1" smtClean="0"/>
              <a:t>LexicalEntry</a:t>
            </a:r>
            <a:r>
              <a:rPr lang="en-US" dirty="0" smtClean="0"/>
              <a:t>, Word, Form, </a:t>
            </a:r>
            <a:r>
              <a:rPr lang="en-US" dirty="0" err="1" smtClean="0"/>
              <a:t>LexicalSense</a:t>
            </a:r>
            <a:r>
              <a:rPr lang="en-US" dirty="0" smtClean="0"/>
              <a:t>, </a:t>
            </a:r>
            <a:r>
              <a:rPr lang="en-US" dirty="0" err="1" smtClean="0"/>
              <a:t>LexicalConcept</a:t>
            </a:r>
            <a:endParaRPr lang="en-US" dirty="0" smtClean="0"/>
          </a:p>
          <a:p>
            <a:pPr lvl="1"/>
            <a:r>
              <a:rPr lang="en-US" dirty="0" smtClean="0"/>
              <a:t>Other ontologies: </a:t>
            </a:r>
            <a:r>
              <a:rPr lang="en-US" dirty="0" err="1" smtClean="0"/>
              <a:t>dbpedia</a:t>
            </a:r>
            <a:r>
              <a:rPr lang="en-US" dirty="0" smtClean="0"/>
              <a:t>:…, </a:t>
            </a:r>
            <a:r>
              <a:rPr lang="en-US" dirty="0" err="1" smtClean="0"/>
              <a:t>lexinfo:noun</a:t>
            </a:r>
            <a:endParaRPr lang="en-US" dirty="0" smtClean="0"/>
          </a:p>
          <a:p>
            <a:r>
              <a:rPr lang="en-US" dirty="0" smtClean="0"/>
              <a:t>Properties chosen:</a:t>
            </a:r>
          </a:p>
          <a:p>
            <a:pPr lvl="1"/>
            <a:r>
              <a:rPr lang="en-US" dirty="0" err="1" smtClean="0"/>
              <a:t>Ontolex</a:t>
            </a:r>
            <a:r>
              <a:rPr lang="en-US" dirty="0" smtClean="0"/>
              <a:t>-Lemon properties: </a:t>
            </a:r>
            <a:r>
              <a:rPr lang="en-GB" dirty="0" err="1" smtClean="0"/>
              <a:t>canonicalForm</a:t>
            </a:r>
            <a:r>
              <a:rPr lang="en-ZA" dirty="0" smtClean="0"/>
              <a:t>, </a:t>
            </a:r>
            <a:r>
              <a:rPr lang="en-GB" dirty="0" err="1" smtClean="0"/>
              <a:t>otherForm</a:t>
            </a:r>
            <a:r>
              <a:rPr lang="en-ZA" dirty="0" smtClean="0"/>
              <a:t>, </a:t>
            </a:r>
            <a:r>
              <a:rPr lang="en-GB" dirty="0" smtClean="0"/>
              <a:t>evokes</a:t>
            </a:r>
            <a:r>
              <a:rPr lang="en-ZA" dirty="0" smtClean="0"/>
              <a:t>, </a:t>
            </a:r>
            <a:r>
              <a:rPr lang="en-GB" dirty="0" smtClean="0"/>
              <a:t>sense</a:t>
            </a:r>
            <a:r>
              <a:rPr lang="en-ZA" dirty="0" smtClean="0"/>
              <a:t>, </a:t>
            </a:r>
            <a:r>
              <a:rPr lang="en-GB" dirty="0" err="1" smtClean="0"/>
              <a:t>writtenRep</a:t>
            </a:r>
            <a:r>
              <a:rPr lang="en-ZA" dirty="0" smtClean="0"/>
              <a:t>, </a:t>
            </a:r>
            <a:r>
              <a:rPr lang="en-GB" dirty="0" smtClean="0"/>
              <a:t>reference</a:t>
            </a:r>
            <a:r>
              <a:rPr lang="en-ZA" dirty="0" smtClean="0"/>
              <a:t>, </a:t>
            </a:r>
            <a:r>
              <a:rPr lang="en-GB" dirty="0" smtClean="0"/>
              <a:t>definition</a:t>
            </a:r>
            <a:r>
              <a:rPr lang="en-ZA" dirty="0" smtClean="0"/>
              <a:t>, </a:t>
            </a:r>
            <a:r>
              <a:rPr lang="en-GB" dirty="0" err="1" smtClean="0"/>
              <a:t>lexicalizedSense</a:t>
            </a:r>
            <a:r>
              <a:rPr lang="en-ZA" dirty="0" smtClean="0"/>
              <a:t>, </a:t>
            </a:r>
            <a:r>
              <a:rPr lang="en-GB" dirty="0" smtClean="0"/>
              <a:t>usage</a:t>
            </a:r>
          </a:p>
          <a:p>
            <a:r>
              <a:rPr lang="en-GB" dirty="0" smtClean="0"/>
              <a:t>Other ontologies: </a:t>
            </a:r>
            <a:r>
              <a:rPr lang="en-GB" dirty="0" err="1" smtClean="0"/>
              <a:t>lexinfo:partOfSpeech</a:t>
            </a:r>
            <a:r>
              <a:rPr lang="en-ZA" dirty="0" smtClean="0"/>
              <a:t>, </a:t>
            </a:r>
            <a:r>
              <a:rPr lang="en-GB" dirty="0" err="1" smtClean="0"/>
              <a:t>dct:subject</a:t>
            </a:r>
            <a:r>
              <a:rPr lang="en-ZA" dirty="0" smtClean="0"/>
              <a:t>, </a:t>
            </a:r>
            <a:r>
              <a:rPr lang="en-GB" dirty="0" err="1" smtClean="0"/>
              <a:t>olia:hasRegister</a:t>
            </a:r>
            <a:r>
              <a:rPr lang="en-ZA" dirty="0" smtClean="0"/>
              <a:t>, </a:t>
            </a:r>
            <a:r>
              <a:rPr lang="en-GB" dirty="0" err="1" smtClean="0"/>
              <a:t>rdfs:comment</a:t>
            </a:r>
            <a:r>
              <a:rPr lang="en-ZA" dirty="0" smtClean="0"/>
              <a:t>, </a:t>
            </a:r>
            <a:r>
              <a:rPr lang="en-GB" dirty="0" err="1" smtClean="0"/>
              <a:t>decomp:subterm</a:t>
            </a:r>
            <a:endParaRPr lang="en-ZA" dirty="0"/>
          </a:p>
          <a:p>
            <a:r>
              <a:rPr lang="en-GB" dirty="0" smtClean="0"/>
              <a:t>New </a:t>
            </a:r>
            <a:r>
              <a:rPr lang="en-GB" dirty="0"/>
              <a:t>class: </a:t>
            </a:r>
            <a:r>
              <a:rPr lang="en-GB" dirty="0" err="1"/>
              <a:t>deaf:techreg</a:t>
            </a:r>
            <a:r>
              <a:rPr lang="en-GB" dirty="0"/>
              <a:t> = </a:t>
            </a:r>
            <a:r>
              <a:rPr lang="en-GB" dirty="0" err="1" smtClean="0"/>
              <a:t>olia:TechnicalRegister</a:t>
            </a:r>
            <a:endParaRPr lang="en-ZA" dirty="0"/>
          </a:p>
          <a:p>
            <a:pPr lvl="1"/>
            <a:endParaRPr lang="en-US" i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29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6-29 at 6.1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67" y="1600200"/>
            <a:ext cx="7874000" cy="5067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</a:t>
            </a:r>
            <a:br>
              <a:rPr lang="en-US" dirty="0" smtClean="0"/>
            </a:br>
            <a:r>
              <a:rPr lang="en-US" sz="3600" b="1" dirty="0" smtClean="0"/>
              <a:t>SERIALISE THE POC – 2</a:t>
            </a: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2261215" y="1417638"/>
            <a:ext cx="6425585" cy="25248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4578"/>
          </a:xfrm>
        </p:spPr>
        <p:txBody>
          <a:bodyPr>
            <a:normAutofit/>
          </a:bodyPr>
          <a:lstStyle/>
          <a:p>
            <a:r>
              <a:rPr lang="en-US" dirty="0" smtClean="0"/>
              <a:t>We expressed the </a:t>
            </a:r>
            <a:r>
              <a:rPr lang="en-US" dirty="0" err="1" smtClean="0"/>
              <a:t>PoC</a:t>
            </a:r>
            <a:r>
              <a:rPr lang="en-US" dirty="0" smtClean="0"/>
              <a:t> in the </a:t>
            </a:r>
            <a:r>
              <a:rPr lang="en-US" dirty="0" err="1" smtClean="0"/>
              <a:t>Ontolex</a:t>
            </a:r>
            <a:r>
              <a:rPr lang="en-US" dirty="0" smtClean="0"/>
              <a:t>-Lemon model, using Turtle as the </a:t>
            </a:r>
            <a:r>
              <a:rPr lang="en-US" dirty="0" err="1" smtClean="0"/>
              <a:t>serialisation</a:t>
            </a:r>
            <a:endParaRPr lang="en-US" dirty="0" smtClean="0"/>
          </a:p>
          <a:p>
            <a:r>
              <a:rPr lang="en-US" dirty="0" smtClean="0"/>
              <a:t>The Turtle code was validated using </a:t>
            </a:r>
            <a:r>
              <a:rPr lang="en-US" sz="2800" dirty="0" smtClean="0">
                <a:hlinkClick r:id="rId3"/>
              </a:rPr>
              <a:t>http://ttl.summerofcode.be/</a:t>
            </a:r>
            <a:r>
              <a:rPr lang="en-US" sz="2800" dirty="0" smtClean="0"/>
              <a:t> </a:t>
            </a:r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2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626</Words>
  <Application>Microsoft Macintosh PowerPoint</Application>
  <PresentationFormat>On-screen Show (4:3)</PresentationFormat>
  <Paragraphs>90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Arial</vt:lpstr>
      <vt:lpstr>Office Theme</vt:lpstr>
      <vt:lpstr>Datathon Miniproject: Linking XML Corpora to Dictionaries</vt:lpstr>
      <vt:lpstr>MOTIVATION</vt:lpstr>
      <vt:lpstr>STARTING POINT - 1</vt:lpstr>
      <vt:lpstr>STARTING POINT - 2</vt:lpstr>
      <vt:lpstr>WORKFLOW</vt:lpstr>
      <vt:lpstr>STEPS</vt:lpstr>
      <vt:lpstr>STEP 1: DEFINE THE PROOF OF CONCEPT - 1</vt:lpstr>
      <vt:lpstr>STEP 2: IDENTIFYING THE TERMS - 1</vt:lpstr>
      <vt:lpstr>STEP 2: SERIALISE THE POC – 2</vt:lpstr>
      <vt:lpstr>STEP 2: VALIDATE THE MODEL VISUALLY – 3</vt:lpstr>
      <vt:lpstr>STEP 2: ISSUES WE IDENTIFIED</vt:lpstr>
      <vt:lpstr>STEP 3: CLEAN THE POC DICTIONARY ARTICLE XML - 1</vt:lpstr>
      <vt:lpstr>STEP 3: DEFINE THE RULES FOR TRANSFORMATION - 2</vt:lpstr>
      <vt:lpstr>STEP 3: CHALLENGES</vt:lpstr>
      <vt:lpstr>WORKFLOW</vt:lpstr>
      <vt:lpstr>STEP 4: CONVERT THE LATEX TO XML-TEI - 1</vt:lpstr>
      <vt:lpstr>STEP 4: CONVERT THE XML-TEI+RDFa to HTML - 2</vt:lpstr>
      <vt:lpstr>STEP 4: EXTRACT THE TRIPLES - 3</vt:lpstr>
      <vt:lpstr>STEP 4: CHALLENGES</vt:lpstr>
      <vt:lpstr>FUTURE WORK</vt:lpstr>
      <vt:lpstr>FINALLY: QUERYING THE DATA</vt:lpstr>
    </vt:vector>
  </TitlesOfParts>
  <Company>Woolworths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Gillis-Webber</dc:creator>
  <cp:lastModifiedBy>Sabine Tittel</cp:lastModifiedBy>
  <cp:revision>131</cp:revision>
  <dcterms:created xsi:type="dcterms:W3CDTF">2017-06-29T10:56:11Z</dcterms:created>
  <dcterms:modified xsi:type="dcterms:W3CDTF">2017-07-06T12:04:10Z</dcterms:modified>
</cp:coreProperties>
</file>