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5"/>
  </p:notesMasterIdLst>
  <p:sldIdLst>
    <p:sldId id="256" r:id="rId2"/>
    <p:sldId id="262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6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3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7858-B555-4F40-8AFD-8454E4BD50B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B1056-8194-4BE0-B29A-5F984FE7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3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1056-8194-4BE0-B29A-5F984FE713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0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9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9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3BDE6-35BA-49CC-8097-557D84B8CC8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AEAD-5E60-435E-BE8E-C89EA524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rashnic/banking-loan-predic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686051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700" dirty="0" smtClean="0"/>
              <a:t>CSE445 </a:t>
            </a:r>
            <a:r>
              <a:rPr lang="en-US" sz="2700" dirty="0" smtClean="0"/>
              <a:t>Presentation</a:t>
            </a:r>
            <a:br>
              <a:rPr lang="en-US" sz="2700" dirty="0" smtClean="0"/>
            </a:br>
            <a:r>
              <a:rPr lang="en-US" sz="2400" dirty="0" smtClean="0"/>
              <a:t>on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400" b="1" dirty="0" smtClean="0"/>
              <a:t>“Banking Loan Prediction Problem”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Faculty: </a:t>
            </a:r>
            <a:r>
              <a:rPr lang="de-DE" sz="2400" dirty="0" smtClean="0"/>
              <a:t>Syed </a:t>
            </a:r>
            <a:r>
              <a:rPr lang="de-DE" sz="2400" dirty="0"/>
              <a:t>Athar Bin Amir </a:t>
            </a:r>
            <a:r>
              <a:rPr lang="de-DE" sz="2400" dirty="0" smtClean="0"/>
              <a:t>(SAA3)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Presented by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CSE445 Section-02 Group-02 </a:t>
            </a:r>
            <a:r>
              <a:rPr lang="en-US" sz="2000" b="1" dirty="0" smtClean="0">
                <a:solidFill>
                  <a:schemeClr val="tx1"/>
                </a:solidFill>
              </a:rPr>
              <a:t>Fall-2020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A. S</a:t>
            </a:r>
            <a:r>
              <a:rPr lang="en-US" sz="2000" dirty="0" smtClean="0">
                <a:solidFill>
                  <a:schemeClr val="tx1"/>
                </a:solidFill>
              </a:rPr>
              <a:t>. M. Sabiqul </a:t>
            </a:r>
            <a:r>
              <a:rPr lang="en-US" sz="2000" dirty="0" smtClean="0">
                <a:solidFill>
                  <a:schemeClr val="tx1"/>
                </a:solidFill>
              </a:rPr>
              <a:t>Hassan (NSU </a:t>
            </a:r>
            <a:r>
              <a:rPr lang="en-US" sz="2000" dirty="0" smtClean="0">
                <a:solidFill>
                  <a:schemeClr val="tx1"/>
                </a:solidFill>
              </a:rPr>
              <a:t>ID – </a:t>
            </a:r>
            <a:r>
              <a:rPr lang="en-US" sz="2000" dirty="0" smtClean="0">
                <a:solidFill>
                  <a:schemeClr val="tx1"/>
                </a:solidFill>
              </a:rPr>
              <a:t>1812442042)</a:t>
            </a:r>
          </a:p>
          <a:p>
            <a:pPr algn="just"/>
            <a:r>
              <a:rPr lang="en-US" sz="2000" dirty="0" err="1">
                <a:solidFill>
                  <a:schemeClr val="tx1"/>
                </a:solidFill>
              </a:rPr>
              <a:t>Sazzad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Hossain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Sabbir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NSU ID – </a:t>
            </a:r>
            <a:r>
              <a:rPr lang="en-US" sz="2000" dirty="0" smtClean="0">
                <a:solidFill>
                  <a:schemeClr val="tx1"/>
                </a:solidFill>
              </a:rPr>
              <a:t>1612229042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2000" dirty="0" err="1">
                <a:solidFill>
                  <a:schemeClr val="tx1"/>
                </a:solidFill>
              </a:rPr>
              <a:t>Aiaj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Uddin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Bhuiyan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>
                <a:solidFill>
                  <a:schemeClr val="tx1"/>
                </a:solidFill>
              </a:rPr>
              <a:t>NSU ID – </a:t>
            </a:r>
            <a:r>
              <a:rPr lang="en-US" sz="2000" dirty="0" smtClean="0">
                <a:solidFill>
                  <a:schemeClr val="tx1"/>
                </a:solidFill>
              </a:rPr>
              <a:t>1621696042)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Preprocessing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Features selection part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" y="1524000"/>
            <a:ext cx="78327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1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Preprocessing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Checked unique value of categorical features for processing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6358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3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Preprocessing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see the comparison of loan approved on </a:t>
            </a:r>
            <a:r>
              <a:rPr lang="en-US" sz="1800" dirty="0" smtClean="0"/>
              <a:t>dataset against 2 condition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835400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4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Preprocessing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Process categorical features with one hot encoding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524000"/>
            <a:ext cx="40068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0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Preprocessing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Process categorical features with one hot encoding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57528"/>
            <a:ext cx="59055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3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Preprocessing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|Correlation coefficients| are &lt; 0.35 -&gt;  low or weak correlations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4831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7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Preprocessing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Replace the missing continuous values with median value of each column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Because some features like loan amount, existing </a:t>
            </a:r>
            <a:r>
              <a:rPr lang="en-US" sz="1800" dirty="0" err="1" smtClean="0"/>
              <a:t>emi</a:t>
            </a:r>
            <a:r>
              <a:rPr lang="en-US" sz="1800" dirty="0" smtClean="0"/>
              <a:t> etc. would effect the prediction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75676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0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Preprocessing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Now there is no missing value in our dataset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968750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2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Preprocessing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There is not drastic change in our correlation matrix, It means our feature extraction would not effect our prediction result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34377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7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Preprocessing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Split our dataset into 2 parts</a:t>
            </a:r>
          </a:p>
          <a:p>
            <a:pPr marL="0" indent="0" algn="just">
              <a:buNone/>
            </a:pPr>
            <a:r>
              <a:rPr lang="en-US" sz="1800" dirty="0" smtClean="0"/>
              <a:t>-&gt; train dataset (80%)	-&gt; test dataset (20%)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We kept a way to store model prediction result for comparison later.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72009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5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Intro	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- 01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We worked on an application based problem ‘bank loan prediction problem’. 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Where a bank created a digital team to analyze the collected data to predict the future customers (marketing lead) based on the previous loan request.</a:t>
            </a: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Source Link: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www.kaggle.com/arashnic/banking-loan-prediction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666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Preprocessing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We applied 5 machine learning algorithms on our dataset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-&gt; logistic regression</a:t>
            </a:r>
          </a:p>
          <a:p>
            <a:pPr marL="0" indent="0" algn="just">
              <a:buNone/>
            </a:pPr>
            <a:r>
              <a:rPr lang="en-US" sz="1800" dirty="0" smtClean="0"/>
              <a:t>-&gt; decision tree </a:t>
            </a:r>
          </a:p>
          <a:p>
            <a:pPr marL="0" indent="0" algn="just">
              <a:buNone/>
            </a:pPr>
            <a:r>
              <a:rPr lang="en-US" sz="1800" dirty="0" smtClean="0"/>
              <a:t>-&gt; random forest </a:t>
            </a:r>
          </a:p>
          <a:p>
            <a:pPr marL="0" indent="0" algn="just">
              <a:buNone/>
            </a:pPr>
            <a:r>
              <a:rPr lang="en-US" sz="1800" dirty="0" smtClean="0"/>
              <a:t>-&gt; </a:t>
            </a:r>
            <a:r>
              <a:rPr lang="en-US" sz="1800" dirty="0" err="1" smtClean="0"/>
              <a:t>XGBoosts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-&gt; Support Vector Machine – SVM (didn’t get compiled)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292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Preprocessing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A helper function to reduce result processing after train the dataset with a particular ML model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081213"/>
            <a:ext cx="80105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2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Apply ML Model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Train with logistic regression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59245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8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Apply ML Model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Result with logistic regression</a:t>
            </a:r>
          </a:p>
          <a:p>
            <a:pPr marL="0" indent="0" algn="just">
              <a:buNone/>
            </a:pPr>
            <a:r>
              <a:rPr lang="en-US" sz="1800" dirty="0" smtClean="0"/>
              <a:t>No over fitting and under fitting, as accuracy are almost same on both cases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71151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4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Apply ML Model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Train with decision tree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1531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2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Apply ML Model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Result with </a:t>
            </a:r>
            <a:r>
              <a:rPr lang="en-US" sz="1800" dirty="0"/>
              <a:t>decision tree</a:t>
            </a:r>
          </a:p>
          <a:p>
            <a:pPr marL="0" indent="0" algn="just">
              <a:buNone/>
            </a:pPr>
            <a:r>
              <a:rPr lang="en-US" sz="1800" dirty="0" smtClean="0"/>
              <a:t>No over fitting and under fitting, as accuracy are almost same on both cases</a:t>
            </a:r>
          </a:p>
          <a:p>
            <a:pPr marL="0" indent="0" algn="just">
              <a:buNone/>
            </a:pPr>
            <a:r>
              <a:rPr lang="en-US" sz="1800" dirty="0" smtClean="0"/>
              <a:t>Accuracy difference 2 %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31020"/>
            <a:ext cx="76200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Apply ML Model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Train with random forest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0007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0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Apply ML Model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Result with </a:t>
            </a:r>
            <a:r>
              <a:rPr lang="en-US" sz="1800" dirty="0"/>
              <a:t>random forest</a:t>
            </a:r>
          </a:p>
          <a:p>
            <a:pPr marL="0" indent="0" algn="just">
              <a:buNone/>
            </a:pPr>
            <a:r>
              <a:rPr lang="en-US" sz="1800" dirty="0" smtClean="0"/>
              <a:t>No over fitting and under fitting, as accuracy are almost same on both cases</a:t>
            </a:r>
          </a:p>
          <a:p>
            <a:pPr marL="0" indent="0" algn="just">
              <a:buNone/>
            </a:pPr>
            <a:r>
              <a:rPr lang="en-US" sz="1800" dirty="0"/>
              <a:t>Accuracy difference </a:t>
            </a:r>
            <a:r>
              <a:rPr lang="en-US" sz="1800" dirty="0" smtClean="0"/>
              <a:t>1 </a:t>
            </a:r>
            <a:r>
              <a:rPr lang="en-US" sz="1800" dirty="0"/>
              <a:t>%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70770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Apply ML Model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Train with </a:t>
            </a:r>
            <a:r>
              <a:rPr lang="en-US" sz="1800" dirty="0" err="1" smtClean="0"/>
              <a:t>XGBoosts</a:t>
            </a:r>
            <a:r>
              <a:rPr lang="en-US" sz="1800" dirty="0" smtClean="0"/>
              <a:t>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8483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6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Apply ML Model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Result with </a:t>
            </a:r>
            <a:r>
              <a:rPr lang="en-US" sz="1800" dirty="0" err="1"/>
              <a:t>XGBoosts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No over fitting and under fitting, as accuracy are almost same on both cases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0580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2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Problem Type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Human Supervision</a:t>
            </a:r>
            <a:r>
              <a:rPr lang="en-US" sz="1800" dirty="0" smtClean="0"/>
              <a:t> –&gt; Supervised Learning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Dataset increment –&gt; Batch Learning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Predictive Model Building –&gt; </a:t>
            </a:r>
            <a:r>
              <a:rPr lang="en-US" sz="1800" dirty="0"/>
              <a:t>Model-based </a:t>
            </a:r>
            <a:r>
              <a:rPr lang="en-US" sz="1800" dirty="0" smtClean="0"/>
              <a:t>Learning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Predict loan approval -&gt; Binary Classification (discrete value, only 2 result)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	[label was only -&gt; yes (1) or no (0)]</a:t>
            </a: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468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Apply ML Model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Train and Result with SVM (didn’t get compiled)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6477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5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Apply ML Model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– 31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Could not implement some things 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-&gt; cross-validation</a:t>
            </a:r>
          </a:p>
          <a:p>
            <a:pPr marL="0" indent="0" algn="just">
              <a:buNone/>
            </a:pPr>
            <a:r>
              <a:rPr lang="en-US" sz="1800" dirty="0" smtClean="0"/>
              <a:t>-&gt; stratified sampling</a:t>
            </a:r>
          </a:p>
          <a:p>
            <a:pPr marL="0" indent="0" algn="just">
              <a:buNone/>
            </a:pPr>
            <a:r>
              <a:rPr lang="en-US" sz="1800" dirty="0" smtClean="0"/>
              <a:t>-&gt; feature scaling (normalize, standardize)</a:t>
            </a:r>
          </a:p>
          <a:p>
            <a:pPr marL="0" indent="0" algn="just">
              <a:buNone/>
            </a:pPr>
            <a:r>
              <a:rPr lang="en-US" sz="1800" dirty="0" smtClean="0"/>
              <a:t>-&gt; hyper parameters tuning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833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Apply ML Model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/>
              <a:t>3</a:t>
            </a:r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Result comparison and final decision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All these models have almost same accuracy. 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The dataset can perform well each ML models we applied here.</a:t>
            </a:r>
            <a:endParaRPr lang="en-US" sz="18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42005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6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600" b="1" i="1" dirty="0"/>
          </a:p>
        </p:txBody>
      </p:sp>
      <p:pic>
        <p:nvPicPr>
          <p:cNvPr id="9218" name="Picture 2" descr="C:\Users\Robin\Desktop\thank-you-from-christian-vision-alli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67712"/>
            <a:ext cx="5204000" cy="293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Get the data</a:t>
            </a:r>
            <a:r>
              <a:rPr lang="en-US" sz="2000" b="1" dirty="0" smtClean="0"/>
              <a:t>	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Our main challenge -&gt; data collection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Used </a:t>
            </a:r>
            <a:r>
              <a:rPr lang="en-US" sz="1800" dirty="0" err="1" smtClean="0"/>
              <a:t>Kaggle</a:t>
            </a:r>
            <a:r>
              <a:rPr lang="en-US" sz="1800" dirty="0" smtClean="0"/>
              <a:t> dataset</a:t>
            </a:r>
          </a:p>
          <a:p>
            <a:pPr marL="0" indent="0" algn="just">
              <a:buNone/>
            </a:pPr>
            <a:r>
              <a:rPr lang="en-US" sz="1800" dirty="0" smtClean="0"/>
              <a:t>train.csv -&gt; containing about 70 k instances </a:t>
            </a:r>
          </a:p>
          <a:p>
            <a:pPr marL="0" indent="0" algn="just">
              <a:buNone/>
            </a:pPr>
            <a:r>
              <a:rPr lang="en-US" sz="1800" dirty="0" smtClean="0"/>
              <a:t>test.csv -&gt; containing about 30 k instances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As there was noise in our dataset, we used train.csv file for both training and testing purpose. 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We will see the observation later during feature selection part.</a:t>
            </a: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476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Visualization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95425"/>
            <a:ext cx="80010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3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Visualization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92325"/>
            <a:ext cx="7467600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1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Visualization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06755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4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Visualization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48672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3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Data Visualization</a:t>
            </a:r>
            <a:r>
              <a:rPr lang="en-US" sz="2000" b="1" dirty="0" smtClean="0"/>
              <a:t>				</a:t>
            </a:r>
            <a:r>
              <a:rPr lang="en-US" sz="2000" b="1" dirty="0" smtClean="0"/>
              <a:t>	Page </a:t>
            </a:r>
            <a:r>
              <a:rPr lang="en-US" sz="2000" b="1" dirty="0" smtClean="0"/>
              <a:t>- </a:t>
            </a:r>
            <a:r>
              <a:rPr lang="en-US" sz="2000" b="1" dirty="0" smtClean="0"/>
              <a:t>02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Due to noise (missing value mainly) in dataset, there was not that much correlation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64579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5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613</Words>
  <Application>Microsoft Office PowerPoint</Application>
  <PresentationFormat>On-screen Show (4:3)</PresentationFormat>
  <Paragraphs>306</Paragraphs>
  <Slides>33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CSE445 Presentation on  “Banking Loan Prediction Problem”  Faculty: Syed Athar Bin Amir (SAA3)</vt:lpstr>
      <vt:lpstr>Intro       Page - 01</vt:lpstr>
      <vt:lpstr>Problem Type      Page - 02</vt:lpstr>
      <vt:lpstr>Get the data      Page - 02</vt:lpstr>
      <vt:lpstr>Data Visualization     Page - 02</vt:lpstr>
      <vt:lpstr>Data Visualization     Page - 02</vt:lpstr>
      <vt:lpstr>Data Visualization     Page - 02</vt:lpstr>
      <vt:lpstr>Data Visualization     Page - 02</vt:lpstr>
      <vt:lpstr>Data Visualization     Page - 02</vt:lpstr>
      <vt:lpstr>Data Preprocessing     Page - 02</vt:lpstr>
      <vt:lpstr>Data Preprocessing     Page - 02</vt:lpstr>
      <vt:lpstr>Data Preprocessing     Page - 02</vt:lpstr>
      <vt:lpstr>Data Preprocessing     Page - 02</vt:lpstr>
      <vt:lpstr>Data Preprocessing     Page - 02</vt:lpstr>
      <vt:lpstr>Data Preprocessing     Page - 02</vt:lpstr>
      <vt:lpstr>Data Preprocessing     Page - 02</vt:lpstr>
      <vt:lpstr>Data Preprocessing     Page - 02</vt:lpstr>
      <vt:lpstr>Data Preprocessing     Page - 02</vt:lpstr>
      <vt:lpstr>Data Preprocessing     Page - 02</vt:lpstr>
      <vt:lpstr>Data Preprocessing     Page - 02</vt:lpstr>
      <vt:lpstr>Data Preprocessing     Page - 02</vt:lpstr>
      <vt:lpstr>Apply ML Model      Page - 02</vt:lpstr>
      <vt:lpstr>Apply ML Model      Page - 02</vt:lpstr>
      <vt:lpstr>Apply ML Model      Page - 02</vt:lpstr>
      <vt:lpstr>Apply ML Model      Page - 02</vt:lpstr>
      <vt:lpstr>Apply ML Model      Page - 02</vt:lpstr>
      <vt:lpstr>Apply ML Model      Page - 02</vt:lpstr>
      <vt:lpstr>Apply ML Model      Page - 02</vt:lpstr>
      <vt:lpstr>Apply ML Model      Page - 02</vt:lpstr>
      <vt:lpstr>Apply ML Model      Page - 30</vt:lpstr>
      <vt:lpstr>Apply ML Model      Page – 31</vt:lpstr>
      <vt:lpstr>Apply ML Model      Page - 32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Robin</cp:lastModifiedBy>
  <cp:revision>192</cp:revision>
  <dcterms:created xsi:type="dcterms:W3CDTF">2020-04-03T06:04:43Z</dcterms:created>
  <dcterms:modified xsi:type="dcterms:W3CDTF">2021-01-18T10:24:48Z</dcterms:modified>
</cp:coreProperties>
</file>