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5" r:id="rId1"/>
  </p:sldMasterIdLst>
  <p:sldIdLst>
    <p:sldId id="260" r:id="rId2"/>
    <p:sldId id="274" r:id="rId3"/>
    <p:sldId id="257" r:id="rId4"/>
    <p:sldId id="262" r:id="rId5"/>
    <p:sldId id="258" r:id="rId6"/>
    <p:sldId id="273" r:id="rId7"/>
    <p:sldId id="263" r:id="rId8"/>
    <p:sldId id="266" r:id="rId9"/>
    <p:sldId id="264"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5" d="100"/>
          <a:sy n="85" d="100"/>
        </p:scale>
        <p:origin x="82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27B83C7-119E-4E37-BD37-8BF3E27824AA}" type="datetimeFigureOut">
              <a:rPr lang="en-IN" smtClean="0"/>
              <a:t>02-05-2024</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6DDCA2A-4AE8-43A8-AAEB-FD857F5157DD}"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077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B83C7-119E-4E37-BD37-8BF3E27824AA}"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DDCA2A-4AE8-43A8-AAEB-FD857F5157DD}" type="slidenum">
              <a:rPr lang="en-IN" smtClean="0"/>
              <a:t>‹#›</a:t>
            </a:fld>
            <a:endParaRPr lang="en-IN"/>
          </a:p>
        </p:txBody>
      </p:sp>
    </p:spTree>
    <p:extLst>
      <p:ext uri="{BB962C8B-B14F-4D97-AF65-F5344CB8AC3E}">
        <p14:creationId xmlns:p14="http://schemas.microsoft.com/office/powerpoint/2010/main" val="826290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B83C7-119E-4E37-BD37-8BF3E27824AA}"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DDCA2A-4AE8-43A8-AAEB-FD857F5157DD}" type="slidenum">
              <a:rPr lang="en-IN" smtClean="0"/>
              <a:t>‹#›</a:t>
            </a:fld>
            <a:endParaRPr lang="en-IN"/>
          </a:p>
        </p:txBody>
      </p:sp>
    </p:spTree>
    <p:extLst>
      <p:ext uri="{BB962C8B-B14F-4D97-AF65-F5344CB8AC3E}">
        <p14:creationId xmlns:p14="http://schemas.microsoft.com/office/powerpoint/2010/main" val="3626821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B83C7-119E-4E37-BD37-8BF3E27824AA}"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DDCA2A-4AE8-43A8-AAEB-FD857F5157DD}" type="slidenum">
              <a:rPr lang="en-IN" smtClean="0"/>
              <a:t>‹#›</a:t>
            </a:fld>
            <a:endParaRPr lang="en-IN"/>
          </a:p>
        </p:txBody>
      </p:sp>
    </p:spTree>
    <p:extLst>
      <p:ext uri="{BB962C8B-B14F-4D97-AF65-F5344CB8AC3E}">
        <p14:creationId xmlns:p14="http://schemas.microsoft.com/office/powerpoint/2010/main" val="1237369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B83C7-119E-4E37-BD37-8BF3E27824AA}" type="datetimeFigureOut">
              <a:rPr lang="en-IN" smtClean="0"/>
              <a:t>02-05-2024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DDCA2A-4AE8-43A8-AAEB-FD857F5157DD}"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788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7B83C7-119E-4E37-BD37-8BF3E27824AA}"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DDCA2A-4AE8-43A8-AAEB-FD857F5157DD}" type="slidenum">
              <a:rPr lang="en-IN" smtClean="0"/>
              <a:t>‹#›</a:t>
            </a:fld>
            <a:endParaRPr lang="en-IN"/>
          </a:p>
        </p:txBody>
      </p:sp>
    </p:spTree>
    <p:extLst>
      <p:ext uri="{BB962C8B-B14F-4D97-AF65-F5344CB8AC3E}">
        <p14:creationId xmlns:p14="http://schemas.microsoft.com/office/powerpoint/2010/main" val="1689118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B83C7-119E-4E37-BD37-8BF3E27824AA}" type="datetimeFigureOut">
              <a:rPr lang="en-IN" smtClean="0"/>
              <a:t>02-05-2024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DDCA2A-4AE8-43A8-AAEB-FD857F5157DD}" type="slidenum">
              <a:rPr lang="en-IN" smtClean="0"/>
              <a:t>‹#›</a:t>
            </a:fld>
            <a:endParaRPr lang="en-IN"/>
          </a:p>
        </p:txBody>
      </p:sp>
    </p:spTree>
    <p:extLst>
      <p:ext uri="{BB962C8B-B14F-4D97-AF65-F5344CB8AC3E}">
        <p14:creationId xmlns:p14="http://schemas.microsoft.com/office/powerpoint/2010/main" val="2849461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7B83C7-119E-4E37-BD37-8BF3E27824AA}" type="datetimeFigureOut">
              <a:rPr lang="en-IN" smtClean="0"/>
              <a:t>02-05-2024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DDCA2A-4AE8-43A8-AAEB-FD857F5157DD}" type="slidenum">
              <a:rPr lang="en-IN" smtClean="0"/>
              <a:t>‹#›</a:t>
            </a:fld>
            <a:endParaRPr lang="en-IN"/>
          </a:p>
        </p:txBody>
      </p:sp>
    </p:spTree>
    <p:extLst>
      <p:ext uri="{BB962C8B-B14F-4D97-AF65-F5344CB8AC3E}">
        <p14:creationId xmlns:p14="http://schemas.microsoft.com/office/powerpoint/2010/main" val="626529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B83C7-119E-4E37-BD37-8BF3E27824AA}" type="datetimeFigureOut">
              <a:rPr lang="en-IN" smtClean="0"/>
              <a:t>02-05-2024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DDCA2A-4AE8-43A8-AAEB-FD857F5157DD}" type="slidenum">
              <a:rPr lang="en-IN" smtClean="0"/>
              <a:t>‹#›</a:t>
            </a:fld>
            <a:endParaRPr lang="en-IN"/>
          </a:p>
        </p:txBody>
      </p:sp>
    </p:spTree>
    <p:extLst>
      <p:ext uri="{BB962C8B-B14F-4D97-AF65-F5344CB8AC3E}">
        <p14:creationId xmlns:p14="http://schemas.microsoft.com/office/powerpoint/2010/main" val="1663478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B83C7-119E-4E37-BD37-8BF3E27824AA}"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DDCA2A-4AE8-43A8-AAEB-FD857F5157DD}" type="slidenum">
              <a:rPr lang="en-IN" smtClean="0"/>
              <a:t>‹#›</a:t>
            </a:fld>
            <a:endParaRPr lang="en-IN"/>
          </a:p>
        </p:txBody>
      </p:sp>
    </p:spTree>
    <p:extLst>
      <p:ext uri="{BB962C8B-B14F-4D97-AF65-F5344CB8AC3E}">
        <p14:creationId xmlns:p14="http://schemas.microsoft.com/office/powerpoint/2010/main" val="2616971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B83C7-119E-4E37-BD37-8BF3E27824AA}" type="datetimeFigureOut">
              <a:rPr lang="en-IN" smtClean="0"/>
              <a:t>02-05-2024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DDCA2A-4AE8-43A8-AAEB-FD857F5157DD}" type="slidenum">
              <a:rPr lang="en-IN" smtClean="0"/>
              <a:t>‹#›</a:t>
            </a:fld>
            <a:endParaRPr lang="en-IN"/>
          </a:p>
        </p:txBody>
      </p:sp>
    </p:spTree>
    <p:extLst>
      <p:ext uri="{BB962C8B-B14F-4D97-AF65-F5344CB8AC3E}">
        <p14:creationId xmlns:p14="http://schemas.microsoft.com/office/powerpoint/2010/main" val="3791425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27B83C7-119E-4E37-BD37-8BF3E27824AA}" type="datetimeFigureOut">
              <a:rPr lang="en-IN" smtClean="0"/>
              <a:t>02-05-2024</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36DDCA2A-4AE8-43A8-AAEB-FD857F5157DD}" type="slidenum">
              <a:rPr lang="en-IN" smtClean="0"/>
              <a:t>‹#›</a:t>
            </a:fld>
            <a:endParaRPr lang="en-IN"/>
          </a:p>
        </p:txBody>
      </p:sp>
    </p:spTree>
    <p:extLst>
      <p:ext uri="{BB962C8B-B14F-4D97-AF65-F5344CB8AC3E}">
        <p14:creationId xmlns:p14="http://schemas.microsoft.com/office/powerpoint/2010/main" val="524140092"/>
      </p:ext>
    </p:extLst>
  </p:cSld>
  <p:clrMap bg1="lt1" tx1="dk1" bg2="lt2" tx2="dk2" accent1="accent1" accent2="accent2" accent3="accent3" accent4="accent4" accent5="accent5" accent6="accent6" hlink="hlink" folHlink="folHlink"/>
  <p:sldLayoutIdLst>
    <p:sldLayoutId id="2147484236" r:id="rId1"/>
    <p:sldLayoutId id="2147484237" r:id="rId2"/>
    <p:sldLayoutId id="2147484238" r:id="rId3"/>
    <p:sldLayoutId id="2147484239" r:id="rId4"/>
    <p:sldLayoutId id="2147484240" r:id="rId5"/>
    <p:sldLayoutId id="2147484241" r:id="rId6"/>
    <p:sldLayoutId id="2147484242" r:id="rId7"/>
    <p:sldLayoutId id="2147484243" r:id="rId8"/>
    <p:sldLayoutId id="2147484244" r:id="rId9"/>
    <p:sldLayoutId id="2147484245" r:id="rId10"/>
    <p:sldLayoutId id="2147484246"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D1049-5410-1263-B99D-F4ACB5872AE9}"/>
              </a:ext>
            </a:extLst>
          </p:cNvPr>
          <p:cNvSpPr txBox="1"/>
          <p:nvPr/>
        </p:nvSpPr>
        <p:spPr>
          <a:xfrm>
            <a:off x="2872432" y="2025115"/>
            <a:ext cx="6161204" cy="584775"/>
          </a:xfrm>
          <a:prstGeom prst="rect">
            <a:avLst/>
          </a:prstGeom>
          <a:noFill/>
        </p:spPr>
        <p:txBody>
          <a:bodyPr wrap="square" rtlCol="0">
            <a:spAutoFit/>
          </a:bodyPr>
          <a:lstStyle/>
          <a:p>
            <a:r>
              <a:rPr lang="en-IN" sz="3200" dirty="0"/>
              <a:t>CMR INSTITUTE OF TECHNOLOGY</a:t>
            </a:r>
          </a:p>
        </p:txBody>
      </p:sp>
      <p:sp>
        <p:nvSpPr>
          <p:cNvPr id="8" name="TextBox 7">
            <a:extLst>
              <a:ext uri="{FF2B5EF4-FFF2-40B4-BE49-F238E27FC236}">
                <a16:creationId xmlns:a16="http://schemas.microsoft.com/office/drawing/2014/main" id="{55FDF225-7855-1B22-D0A9-7E58B3F00168}"/>
              </a:ext>
            </a:extLst>
          </p:cNvPr>
          <p:cNvSpPr txBox="1"/>
          <p:nvPr/>
        </p:nvSpPr>
        <p:spPr>
          <a:xfrm flipH="1">
            <a:off x="4153121" y="5190540"/>
            <a:ext cx="2276591" cy="369332"/>
          </a:xfrm>
          <a:prstGeom prst="rect">
            <a:avLst/>
          </a:prstGeom>
          <a:noFill/>
        </p:spPr>
        <p:txBody>
          <a:bodyPr wrap="square" rtlCol="0">
            <a:spAutoFit/>
          </a:bodyPr>
          <a:lstStyle/>
          <a:p>
            <a:r>
              <a:rPr lang="en-IN" dirty="0"/>
              <a:t>Mohammed Sabir</a:t>
            </a:r>
          </a:p>
        </p:txBody>
      </p:sp>
      <p:sp>
        <p:nvSpPr>
          <p:cNvPr id="11" name="TextBox 10">
            <a:extLst>
              <a:ext uri="{FF2B5EF4-FFF2-40B4-BE49-F238E27FC236}">
                <a16:creationId xmlns:a16="http://schemas.microsoft.com/office/drawing/2014/main" id="{1D5E9A6E-0F2D-5F17-CBEE-C1C368056EE4}"/>
              </a:ext>
            </a:extLst>
          </p:cNvPr>
          <p:cNvSpPr txBox="1"/>
          <p:nvPr/>
        </p:nvSpPr>
        <p:spPr>
          <a:xfrm flipH="1">
            <a:off x="4131798" y="5515340"/>
            <a:ext cx="2550005" cy="369332"/>
          </a:xfrm>
          <a:prstGeom prst="rect">
            <a:avLst/>
          </a:prstGeom>
          <a:noFill/>
        </p:spPr>
        <p:txBody>
          <a:bodyPr wrap="square" rtlCol="0">
            <a:spAutoFit/>
          </a:bodyPr>
          <a:lstStyle/>
          <a:p>
            <a:r>
              <a:rPr lang="en-IN" dirty="0"/>
              <a:t>Mohammed Suhail</a:t>
            </a:r>
          </a:p>
        </p:txBody>
      </p:sp>
      <p:sp>
        <p:nvSpPr>
          <p:cNvPr id="12" name="TextBox 11">
            <a:extLst>
              <a:ext uri="{FF2B5EF4-FFF2-40B4-BE49-F238E27FC236}">
                <a16:creationId xmlns:a16="http://schemas.microsoft.com/office/drawing/2014/main" id="{C7310254-BCDF-1F33-95F4-3E6301D88237}"/>
              </a:ext>
            </a:extLst>
          </p:cNvPr>
          <p:cNvSpPr txBox="1"/>
          <p:nvPr/>
        </p:nvSpPr>
        <p:spPr>
          <a:xfrm>
            <a:off x="4148697" y="5815076"/>
            <a:ext cx="2671484" cy="369332"/>
          </a:xfrm>
          <a:prstGeom prst="rect">
            <a:avLst/>
          </a:prstGeom>
          <a:noFill/>
        </p:spPr>
        <p:txBody>
          <a:bodyPr wrap="square" rtlCol="0">
            <a:spAutoFit/>
          </a:bodyPr>
          <a:lstStyle/>
          <a:p>
            <a:r>
              <a:rPr lang="en-IN" dirty="0"/>
              <a:t>Mohammed Umarulla</a:t>
            </a:r>
          </a:p>
        </p:txBody>
      </p:sp>
      <p:sp>
        <p:nvSpPr>
          <p:cNvPr id="13" name="TextBox 12">
            <a:extLst>
              <a:ext uri="{FF2B5EF4-FFF2-40B4-BE49-F238E27FC236}">
                <a16:creationId xmlns:a16="http://schemas.microsoft.com/office/drawing/2014/main" id="{69DF791D-ACAF-9F66-9334-993CD8C0C049}"/>
              </a:ext>
            </a:extLst>
          </p:cNvPr>
          <p:cNvSpPr txBox="1"/>
          <p:nvPr/>
        </p:nvSpPr>
        <p:spPr>
          <a:xfrm flipH="1">
            <a:off x="4148897" y="6175671"/>
            <a:ext cx="2532521" cy="369332"/>
          </a:xfrm>
          <a:prstGeom prst="rect">
            <a:avLst/>
          </a:prstGeom>
          <a:noFill/>
        </p:spPr>
        <p:txBody>
          <a:bodyPr wrap="square" rtlCol="0">
            <a:spAutoFit/>
          </a:bodyPr>
          <a:lstStyle/>
          <a:p>
            <a:r>
              <a:rPr lang="en-IN" dirty="0"/>
              <a:t>Mohammed Yousuf</a:t>
            </a:r>
          </a:p>
        </p:txBody>
      </p:sp>
      <p:sp>
        <p:nvSpPr>
          <p:cNvPr id="14" name="TextBox 13">
            <a:extLst>
              <a:ext uri="{FF2B5EF4-FFF2-40B4-BE49-F238E27FC236}">
                <a16:creationId xmlns:a16="http://schemas.microsoft.com/office/drawing/2014/main" id="{357A1A75-93CC-D5EB-E241-8A8C08F8DFD7}"/>
              </a:ext>
            </a:extLst>
          </p:cNvPr>
          <p:cNvSpPr txBox="1"/>
          <p:nvPr/>
        </p:nvSpPr>
        <p:spPr>
          <a:xfrm>
            <a:off x="4326854" y="3563569"/>
            <a:ext cx="2806148" cy="400110"/>
          </a:xfrm>
          <a:prstGeom prst="rect">
            <a:avLst/>
          </a:prstGeom>
          <a:noFill/>
        </p:spPr>
        <p:txBody>
          <a:bodyPr wrap="square" rtlCol="0">
            <a:spAutoFit/>
          </a:bodyPr>
          <a:lstStyle/>
          <a:p>
            <a:pPr algn="ctr"/>
            <a:r>
              <a:rPr lang="en-IN" sz="2000" b="1" dirty="0"/>
              <a:t>ICECCC-2024</a:t>
            </a:r>
          </a:p>
        </p:txBody>
      </p:sp>
      <p:sp>
        <p:nvSpPr>
          <p:cNvPr id="18" name="TextBox 17">
            <a:extLst>
              <a:ext uri="{FF2B5EF4-FFF2-40B4-BE49-F238E27FC236}">
                <a16:creationId xmlns:a16="http://schemas.microsoft.com/office/drawing/2014/main" id="{2DD6FAFF-0742-462A-A549-E1FCC06C7135}"/>
              </a:ext>
            </a:extLst>
          </p:cNvPr>
          <p:cNvSpPr txBox="1"/>
          <p:nvPr/>
        </p:nvSpPr>
        <p:spPr>
          <a:xfrm>
            <a:off x="6490436" y="5177401"/>
            <a:ext cx="1391035" cy="367756"/>
          </a:xfrm>
          <a:prstGeom prst="rect">
            <a:avLst/>
          </a:prstGeom>
          <a:noFill/>
        </p:spPr>
        <p:txBody>
          <a:bodyPr wrap="square" rtlCol="0">
            <a:spAutoFit/>
          </a:bodyPr>
          <a:lstStyle/>
          <a:p>
            <a:r>
              <a:rPr lang="en-IN" dirty="0"/>
              <a:t>UG Student</a:t>
            </a:r>
          </a:p>
        </p:txBody>
      </p:sp>
      <p:sp>
        <p:nvSpPr>
          <p:cNvPr id="19" name="TextBox 18">
            <a:extLst>
              <a:ext uri="{FF2B5EF4-FFF2-40B4-BE49-F238E27FC236}">
                <a16:creationId xmlns:a16="http://schemas.microsoft.com/office/drawing/2014/main" id="{B6783EB4-6B57-7207-DC2F-64597A2A953D}"/>
              </a:ext>
            </a:extLst>
          </p:cNvPr>
          <p:cNvSpPr txBox="1"/>
          <p:nvPr/>
        </p:nvSpPr>
        <p:spPr>
          <a:xfrm>
            <a:off x="6490436" y="5518389"/>
            <a:ext cx="1677295" cy="369332"/>
          </a:xfrm>
          <a:prstGeom prst="rect">
            <a:avLst/>
          </a:prstGeom>
          <a:noFill/>
        </p:spPr>
        <p:txBody>
          <a:bodyPr wrap="square" rtlCol="0">
            <a:spAutoFit/>
          </a:bodyPr>
          <a:lstStyle/>
          <a:p>
            <a:r>
              <a:rPr lang="en-IN" dirty="0"/>
              <a:t>UG Student</a:t>
            </a:r>
          </a:p>
        </p:txBody>
      </p:sp>
      <p:sp>
        <p:nvSpPr>
          <p:cNvPr id="20" name="TextBox 19">
            <a:extLst>
              <a:ext uri="{FF2B5EF4-FFF2-40B4-BE49-F238E27FC236}">
                <a16:creationId xmlns:a16="http://schemas.microsoft.com/office/drawing/2014/main" id="{70DAAC21-E780-308F-968C-1079B4571FF3}"/>
              </a:ext>
            </a:extLst>
          </p:cNvPr>
          <p:cNvSpPr txBox="1"/>
          <p:nvPr/>
        </p:nvSpPr>
        <p:spPr>
          <a:xfrm>
            <a:off x="6488222" y="5867231"/>
            <a:ext cx="1551783" cy="369332"/>
          </a:xfrm>
          <a:prstGeom prst="rect">
            <a:avLst/>
          </a:prstGeom>
          <a:noFill/>
        </p:spPr>
        <p:txBody>
          <a:bodyPr wrap="square" rtlCol="0">
            <a:spAutoFit/>
          </a:bodyPr>
          <a:lstStyle/>
          <a:p>
            <a:r>
              <a:rPr lang="en-IN" dirty="0"/>
              <a:t>UG Student</a:t>
            </a:r>
          </a:p>
        </p:txBody>
      </p:sp>
      <p:sp>
        <p:nvSpPr>
          <p:cNvPr id="21" name="TextBox 20">
            <a:extLst>
              <a:ext uri="{FF2B5EF4-FFF2-40B4-BE49-F238E27FC236}">
                <a16:creationId xmlns:a16="http://schemas.microsoft.com/office/drawing/2014/main" id="{8ABC5179-350D-05A0-FEF8-7C461D6C7126}"/>
              </a:ext>
            </a:extLst>
          </p:cNvPr>
          <p:cNvSpPr txBox="1"/>
          <p:nvPr/>
        </p:nvSpPr>
        <p:spPr>
          <a:xfrm>
            <a:off x="6488222" y="6216073"/>
            <a:ext cx="1623017" cy="369332"/>
          </a:xfrm>
          <a:prstGeom prst="rect">
            <a:avLst/>
          </a:prstGeom>
          <a:noFill/>
        </p:spPr>
        <p:txBody>
          <a:bodyPr wrap="square" rtlCol="0">
            <a:spAutoFit/>
          </a:bodyPr>
          <a:lstStyle/>
          <a:p>
            <a:r>
              <a:rPr lang="en-IN" dirty="0"/>
              <a:t>UG Student</a:t>
            </a:r>
          </a:p>
        </p:txBody>
      </p:sp>
      <p:sp>
        <p:nvSpPr>
          <p:cNvPr id="3" name="TextBox 2">
            <a:extLst>
              <a:ext uri="{FF2B5EF4-FFF2-40B4-BE49-F238E27FC236}">
                <a16:creationId xmlns:a16="http://schemas.microsoft.com/office/drawing/2014/main" id="{2E025846-8973-B58F-D716-6DB34709DEDE}"/>
              </a:ext>
            </a:extLst>
          </p:cNvPr>
          <p:cNvSpPr txBox="1"/>
          <p:nvPr/>
        </p:nvSpPr>
        <p:spPr>
          <a:xfrm flipH="1">
            <a:off x="4566461" y="2524383"/>
            <a:ext cx="1785975" cy="369332"/>
          </a:xfrm>
          <a:prstGeom prst="rect">
            <a:avLst/>
          </a:prstGeom>
          <a:noFill/>
        </p:spPr>
        <p:txBody>
          <a:bodyPr wrap="square" rtlCol="0">
            <a:spAutoFit/>
          </a:bodyPr>
          <a:lstStyle/>
          <a:p>
            <a:pPr algn="ctr"/>
            <a:r>
              <a:rPr lang="en-IN" b="1" dirty="0"/>
              <a:t>    Organizes</a:t>
            </a:r>
          </a:p>
        </p:txBody>
      </p:sp>
      <p:sp>
        <p:nvSpPr>
          <p:cNvPr id="7" name="TextBox 6">
            <a:extLst>
              <a:ext uri="{FF2B5EF4-FFF2-40B4-BE49-F238E27FC236}">
                <a16:creationId xmlns:a16="http://schemas.microsoft.com/office/drawing/2014/main" id="{5E9C86B5-D169-8492-229B-145814D974D0}"/>
              </a:ext>
            </a:extLst>
          </p:cNvPr>
          <p:cNvSpPr txBox="1"/>
          <p:nvPr/>
        </p:nvSpPr>
        <p:spPr>
          <a:xfrm>
            <a:off x="2411851" y="2850634"/>
            <a:ext cx="6913373" cy="769441"/>
          </a:xfrm>
          <a:prstGeom prst="rect">
            <a:avLst/>
          </a:prstGeom>
          <a:noFill/>
        </p:spPr>
        <p:txBody>
          <a:bodyPr wrap="square" rtlCol="0">
            <a:spAutoFit/>
          </a:bodyPr>
          <a:lstStyle/>
          <a:p>
            <a:pPr algn="ctr"/>
            <a:r>
              <a:rPr lang="en-IN" sz="2200" dirty="0"/>
              <a:t>International Conference on Electronics, Computing, communication &amp; Control Technology</a:t>
            </a:r>
          </a:p>
        </p:txBody>
      </p:sp>
      <p:sp>
        <p:nvSpPr>
          <p:cNvPr id="22" name="TextBox 21">
            <a:extLst>
              <a:ext uri="{FF2B5EF4-FFF2-40B4-BE49-F238E27FC236}">
                <a16:creationId xmlns:a16="http://schemas.microsoft.com/office/drawing/2014/main" id="{9EC75015-6877-D845-DB1B-E3039189477B}"/>
              </a:ext>
            </a:extLst>
          </p:cNvPr>
          <p:cNvSpPr txBox="1"/>
          <p:nvPr/>
        </p:nvSpPr>
        <p:spPr>
          <a:xfrm>
            <a:off x="1023913" y="4007366"/>
            <a:ext cx="9654988" cy="430887"/>
          </a:xfrm>
          <a:prstGeom prst="rect">
            <a:avLst/>
          </a:prstGeom>
          <a:noFill/>
        </p:spPr>
        <p:txBody>
          <a:bodyPr wrap="square" rtlCol="0">
            <a:spAutoFit/>
          </a:bodyPr>
          <a:lstStyle/>
          <a:p>
            <a:pPr algn="just"/>
            <a:r>
              <a:rPr lang="en-US" sz="2200" b="1" dirty="0"/>
              <a:t>Enhancing Transportation Safety with YOLO-Based CNN Autonomous Vehicles</a:t>
            </a:r>
            <a:endParaRPr lang="en-IN" sz="2200" b="1" dirty="0"/>
          </a:p>
        </p:txBody>
      </p:sp>
      <p:pic>
        <p:nvPicPr>
          <p:cNvPr id="9" name="Picture 8">
            <a:extLst>
              <a:ext uri="{FF2B5EF4-FFF2-40B4-BE49-F238E27FC236}">
                <a16:creationId xmlns:a16="http://schemas.microsoft.com/office/drawing/2014/main" id="{D1448649-837A-1E4F-226C-4A8E3EE25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774" y="473184"/>
            <a:ext cx="1772617" cy="1254269"/>
          </a:xfrm>
          <a:prstGeom prst="rect">
            <a:avLst/>
          </a:prstGeom>
        </p:spPr>
      </p:pic>
      <p:pic>
        <p:nvPicPr>
          <p:cNvPr id="16" name="Picture 15">
            <a:extLst>
              <a:ext uri="{FF2B5EF4-FFF2-40B4-BE49-F238E27FC236}">
                <a16:creationId xmlns:a16="http://schemas.microsoft.com/office/drawing/2014/main" id="{06561864-2DA3-DD2B-E481-4B70E93A74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2595" y="697787"/>
            <a:ext cx="1841686" cy="805066"/>
          </a:xfrm>
          <a:prstGeom prst="rect">
            <a:avLst/>
          </a:prstGeom>
        </p:spPr>
      </p:pic>
      <p:sp>
        <p:nvSpPr>
          <p:cNvPr id="17" name="TextBox 16">
            <a:extLst>
              <a:ext uri="{FF2B5EF4-FFF2-40B4-BE49-F238E27FC236}">
                <a16:creationId xmlns:a16="http://schemas.microsoft.com/office/drawing/2014/main" id="{D97E41D7-AC99-9482-7DBF-82FBBB523B3A}"/>
              </a:ext>
            </a:extLst>
          </p:cNvPr>
          <p:cNvSpPr txBox="1"/>
          <p:nvPr/>
        </p:nvSpPr>
        <p:spPr>
          <a:xfrm>
            <a:off x="5512010" y="4368657"/>
            <a:ext cx="947695" cy="369332"/>
          </a:xfrm>
          <a:prstGeom prst="rect">
            <a:avLst/>
          </a:prstGeom>
          <a:noFill/>
        </p:spPr>
        <p:txBody>
          <a:bodyPr wrap="none" rtlCol="0">
            <a:spAutoFit/>
          </a:bodyPr>
          <a:lstStyle/>
          <a:p>
            <a:pPr algn="ctr"/>
            <a:r>
              <a:rPr lang="en-IN" dirty="0"/>
              <a:t>Authors</a:t>
            </a:r>
          </a:p>
        </p:txBody>
      </p:sp>
      <p:pic>
        <p:nvPicPr>
          <p:cNvPr id="25" name="Picture 24">
            <a:extLst>
              <a:ext uri="{FF2B5EF4-FFF2-40B4-BE49-F238E27FC236}">
                <a16:creationId xmlns:a16="http://schemas.microsoft.com/office/drawing/2014/main" id="{62C8AA39-3081-2C76-DA6A-0098DAE62E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3249" y="396564"/>
            <a:ext cx="1249804" cy="1292901"/>
          </a:xfrm>
          <a:prstGeom prst="rect">
            <a:avLst/>
          </a:prstGeom>
        </p:spPr>
      </p:pic>
      <p:pic>
        <p:nvPicPr>
          <p:cNvPr id="27" name="Picture 26">
            <a:extLst>
              <a:ext uri="{FF2B5EF4-FFF2-40B4-BE49-F238E27FC236}">
                <a16:creationId xmlns:a16="http://schemas.microsoft.com/office/drawing/2014/main" id="{3C66A144-7B42-0196-D199-93AE03601D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8697" y="454213"/>
            <a:ext cx="1391246" cy="1293146"/>
          </a:xfrm>
          <a:prstGeom prst="rect">
            <a:avLst/>
          </a:prstGeom>
        </p:spPr>
      </p:pic>
      <p:pic>
        <p:nvPicPr>
          <p:cNvPr id="29" name="Picture 28">
            <a:extLst>
              <a:ext uri="{FF2B5EF4-FFF2-40B4-BE49-F238E27FC236}">
                <a16:creationId xmlns:a16="http://schemas.microsoft.com/office/drawing/2014/main" id="{E22C968B-118B-B9DE-FFF8-4E979460C0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5605" y="511174"/>
            <a:ext cx="1751132" cy="1178291"/>
          </a:xfrm>
          <a:prstGeom prst="rect">
            <a:avLst/>
          </a:prstGeom>
        </p:spPr>
      </p:pic>
      <p:pic>
        <p:nvPicPr>
          <p:cNvPr id="31" name="Picture 30">
            <a:extLst>
              <a:ext uri="{FF2B5EF4-FFF2-40B4-BE49-F238E27FC236}">
                <a16:creationId xmlns:a16="http://schemas.microsoft.com/office/drawing/2014/main" id="{3DD67A13-BC92-1AAF-AACF-592F0C855D32}"/>
              </a:ext>
            </a:extLst>
          </p:cNvPr>
          <p:cNvPicPr>
            <a:picLocks noChangeAspect="1"/>
          </p:cNvPicPr>
          <p:nvPr/>
        </p:nvPicPr>
        <p:blipFill rotWithShape="1">
          <a:blip r:embed="rId7">
            <a:extLst>
              <a:ext uri="{28A0092B-C50C-407E-A947-70E740481C1C}">
                <a14:useLocalDpi xmlns:a14="http://schemas.microsoft.com/office/drawing/2010/main" val="0"/>
              </a:ext>
            </a:extLst>
          </a:blip>
          <a:srcRect l="20901" t="8910" r="19522" b="11266"/>
          <a:stretch/>
        </p:blipFill>
        <p:spPr>
          <a:xfrm>
            <a:off x="5875801" y="545821"/>
            <a:ext cx="1611234" cy="1214318"/>
          </a:xfrm>
          <a:prstGeom prst="rect">
            <a:avLst/>
          </a:prstGeom>
        </p:spPr>
      </p:pic>
      <p:sp>
        <p:nvSpPr>
          <p:cNvPr id="4" name="TextBox 3">
            <a:extLst>
              <a:ext uri="{FF2B5EF4-FFF2-40B4-BE49-F238E27FC236}">
                <a16:creationId xmlns:a16="http://schemas.microsoft.com/office/drawing/2014/main" id="{73359889-32DE-1E99-D046-9ECA2AB4FB88}"/>
              </a:ext>
            </a:extLst>
          </p:cNvPr>
          <p:cNvSpPr txBox="1"/>
          <p:nvPr/>
        </p:nvSpPr>
        <p:spPr>
          <a:xfrm>
            <a:off x="4148697" y="4833573"/>
            <a:ext cx="1350819" cy="369332"/>
          </a:xfrm>
          <a:prstGeom prst="rect">
            <a:avLst/>
          </a:prstGeom>
          <a:noFill/>
        </p:spPr>
        <p:txBody>
          <a:bodyPr wrap="none" rtlCol="0">
            <a:spAutoFit/>
          </a:bodyPr>
          <a:lstStyle/>
          <a:p>
            <a:r>
              <a:rPr lang="en-IN" dirty="0" err="1"/>
              <a:t>Sarumathi</a:t>
            </a:r>
            <a:r>
              <a:rPr lang="en-IN" dirty="0"/>
              <a:t> S</a:t>
            </a:r>
          </a:p>
        </p:txBody>
      </p:sp>
      <p:sp>
        <p:nvSpPr>
          <p:cNvPr id="5" name="TextBox 4">
            <a:extLst>
              <a:ext uri="{FF2B5EF4-FFF2-40B4-BE49-F238E27FC236}">
                <a16:creationId xmlns:a16="http://schemas.microsoft.com/office/drawing/2014/main" id="{4A905A48-3958-B36B-BE01-225344E149AD}"/>
              </a:ext>
            </a:extLst>
          </p:cNvPr>
          <p:cNvSpPr txBox="1"/>
          <p:nvPr/>
        </p:nvSpPr>
        <p:spPr>
          <a:xfrm>
            <a:off x="6490436" y="4833573"/>
            <a:ext cx="2012089" cy="369332"/>
          </a:xfrm>
          <a:prstGeom prst="rect">
            <a:avLst/>
          </a:prstGeom>
          <a:noFill/>
        </p:spPr>
        <p:txBody>
          <a:bodyPr wrap="none" rtlCol="0">
            <a:spAutoFit/>
          </a:bodyPr>
          <a:lstStyle/>
          <a:p>
            <a:r>
              <a:rPr lang="en-IN" dirty="0"/>
              <a:t>Assistant Professor</a:t>
            </a:r>
          </a:p>
        </p:txBody>
      </p:sp>
    </p:spTree>
    <p:extLst>
      <p:ext uri="{BB962C8B-B14F-4D97-AF65-F5344CB8AC3E}">
        <p14:creationId xmlns:p14="http://schemas.microsoft.com/office/powerpoint/2010/main" val="3950544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8D31ED-4A83-AB06-93AF-B2FC52DFF349}"/>
              </a:ext>
            </a:extLst>
          </p:cNvPr>
          <p:cNvSpPr txBox="1"/>
          <p:nvPr/>
        </p:nvSpPr>
        <p:spPr>
          <a:xfrm>
            <a:off x="4475928" y="3105834"/>
            <a:ext cx="3240144" cy="646331"/>
          </a:xfrm>
          <a:prstGeom prst="rect">
            <a:avLst/>
          </a:prstGeom>
          <a:noFill/>
        </p:spPr>
        <p:txBody>
          <a:bodyPr wrap="square" rtlCol="0">
            <a:spAutoFit/>
          </a:bodyPr>
          <a:lstStyle/>
          <a:p>
            <a:r>
              <a:rPr lang="en-IN" sz="3600" b="1" dirty="0">
                <a:solidFill>
                  <a:schemeClr val="accent1"/>
                </a:solidFill>
                <a:latin typeface="Times New Roman" panose="02020603050405020304" pitchFamily="18" charset="0"/>
                <a:cs typeface="Times New Roman" panose="02020603050405020304" pitchFamily="18" charset="0"/>
              </a:rPr>
              <a:t>THANK</a:t>
            </a:r>
            <a:r>
              <a:rPr lang="en-IN" sz="3600" b="1" dirty="0">
                <a:solidFill>
                  <a:schemeClr val="accent1"/>
                </a:solidFill>
              </a:rPr>
              <a:t> </a:t>
            </a:r>
            <a:r>
              <a:rPr lang="en-IN" sz="3600" b="1" dirty="0">
                <a:solidFill>
                  <a:schemeClr val="accent1"/>
                </a:solidFill>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3959076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D7F0DDD-3650-A26B-D7F5-1B30C1CE421E}"/>
              </a:ext>
            </a:extLst>
          </p:cNvPr>
          <p:cNvGraphicFramePr>
            <a:graphicFrameLocks noGrp="1"/>
          </p:cNvGraphicFramePr>
          <p:nvPr>
            <p:extLst>
              <p:ext uri="{D42A27DB-BD31-4B8C-83A1-F6EECF244321}">
                <p14:modId xmlns:p14="http://schemas.microsoft.com/office/powerpoint/2010/main" val="667870111"/>
              </p:ext>
            </p:extLst>
          </p:nvPr>
        </p:nvGraphicFramePr>
        <p:xfrm>
          <a:off x="2032000" y="1945640"/>
          <a:ext cx="8128000" cy="29921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158749349"/>
                    </a:ext>
                  </a:extLst>
                </a:gridCol>
              </a:tblGrid>
              <a:tr h="370840">
                <a:tc>
                  <a:txBody>
                    <a:bodyPr/>
                    <a:lstStyle/>
                    <a:p>
                      <a:pPr algn="ctr"/>
                      <a:r>
                        <a:rPr lang="en-IN" sz="2000" dirty="0"/>
                        <a:t>TABLE OF CONTENT</a:t>
                      </a:r>
                    </a:p>
                  </a:txBody>
                  <a:tcPr/>
                </a:tc>
                <a:extLst>
                  <a:ext uri="{0D108BD9-81ED-4DB2-BD59-A6C34878D82A}">
                    <a16:rowId xmlns:a16="http://schemas.microsoft.com/office/drawing/2014/main" val="1125696433"/>
                  </a:ext>
                </a:extLst>
              </a:tr>
              <a:tr h="370840">
                <a:tc>
                  <a:txBody>
                    <a:bodyPr/>
                    <a:lstStyle/>
                    <a:p>
                      <a:pPr algn="ctr"/>
                      <a:r>
                        <a:rPr lang="en-IN" dirty="0"/>
                        <a:t>ABSTRACT</a:t>
                      </a:r>
                    </a:p>
                  </a:txBody>
                  <a:tcPr/>
                </a:tc>
                <a:extLst>
                  <a:ext uri="{0D108BD9-81ED-4DB2-BD59-A6C34878D82A}">
                    <a16:rowId xmlns:a16="http://schemas.microsoft.com/office/drawing/2014/main" val="1068359891"/>
                  </a:ext>
                </a:extLst>
              </a:tr>
              <a:tr h="370840">
                <a:tc>
                  <a:txBody>
                    <a:bodyPr/>
                    <a:lstStyle/>
                    <a:p>
                      <a:pPr algn="ctr"/>
                      <a:r>
                        <a:rPr lang="en-IN" dirty="0"/>
                        <a:t>INTRODUCTION</a:t>
                      </a:r>
                    </a:p>
                  </a:txBody>
                  <a:tcPr/>
                </a:tc>
                <a:extLst>
                  <a:ext uri="{0D108BD9-81ED-4DB2-BD59-A6C34878D82A}">
                    <a16:rowId xmlns:a16="http://schemas.microsoft.com/office/drawing/2014/main" val="3166580274"/>
                  </a:ext>
                </a:extLst>
              </a:tr>
              <a:tr h="370840">
                <a:tc>
                  <a:txBody>
                    <a:bodyPr/>
                    <a:lstStyle/>
                    <a:p>
                      <a:pPr algn="ctr"/>
                      <a:r>
                        <a:rPr lang="en-IN" dirty="0"/>
                        <a:t>OBJECTIVES</a:t>
                      </a:r>
                    </a:p>
                  </a:txBody>
                  <a:tcPr/>
                </a:tc>
                <a:extLst>
                  <a:ext uri="{0D108BD9-81ED-4DB2-BD59-A6C34878D82A}">
                    <a16:rowId xmlns:a16="http://schemas.microsoft.com/office/drawing/2014/main" val="1604184505"/>
                  </a:ext>
                </a:extLst>
              </a:tr>
              <a:tr h="370840">
                <a:tc>
                  <a:txBody>
                    <a:bodyPr/>
                    <a:lstStyle/>
                    <a:p>
                      <a:pPr algn="ctr"/>
                      <a:r>
                        <a:rPr lang="en-IN" dirty="0"/>
                        <a:t>ARCHITECTURE</a:t>
                      </a:r>
                    </a:p>
                  </a:txBody>
                  <a:tcPr/>
                </a:tc>
                <a:extLst>
                  <a:ext uri="{0D108BD9-81ED-4DB2-BD59-A6C34878D82A}">
                    <a16:rowId xmlns:a16="http://schemas.microsoft.com/office/drawing/2014/main" val="3263594191"/>
                  </a:ext>
                </a:extLst>
              </a:tr>
              <a:tr h="370840">
                <a:tc>
                  <a:txBody>
                    <a:bodyPr/>
                    <a:lstStyle/>
                    <a:p>
                      <a:pPr algn="ctr"/>
                      <a:r>
                        <a:rPr lang="en-IN" dirty="0"/>
                        <a:t>DESIGN ARCHITECTURE AND IMPLEMENTED MODEL</a:t>
                      </a:r>
                    </a:p>
                  </a:txBody>
                  <a:tcPr/>
                </a:tc>
                <a:extLst>
                  <a:ext uri="{0D108BD9-81ED-4DB2-BD59-A6C34878D82A}">
                    <a16:rowId xmlns:a16="http://schemas.microsoft.com/office/drawing/2014/main" val="1507286612"/>
                  </a:ext>
                </a:extLst>
              </a:tr>
              <a:tr h="370840">
                <a:tc>
                  <a:txBody>
                    <a:bodyPr/>
                    <a:lstStyle/>
                    <a:p>
                      <a:pPr algn="ctr"/>
                      <a:r>
                        <a:rPr lang="en-IN" dirty="0"/>
                        <a:t>RESULT</a:t>
                      </a:r>
                    </a:p>
                  </a:txBody>
                  <a:tcPr/>
                </a:tc>
                <a:extLst>
                  <a:ext uri="{0D108BD9-81ED-4DB2-BD59-A6C34878D82A}">
                    <a16:rowId xmlns:a16="http://schemas.microsoft.com/office/drawing/2014/main" val="3584333830"/>
                  </a:ext>
                </a:extLst>
              </a:tr>
              <a:tr h="370840">
                <a:tc>
                  <a:txBody>
                    <a:bodyPr/>
                    <a:lstStyle/>
                    <a:p>
                      <a:pPr algn="ctr"/>
                      <a:r>
                        <a:rPr lang="en-IN" dirty="0"/>
                        <a:t>CONCLUSION</a:t>
                      </a:r>
                    </a:p>
                  </a:txBody>
                  <a:tcPr/>
                </a:tc>
                <a:extLst>
                  <a:ext uri="{0D108BD9-81ED-4DB2-BD59-A6C34878D82A}">
                    <a16:rowId xmlns:a16="http://schemas.microsoft.com/office/drawing/2014/main" val="1231735858"/>
                  </a:ext>
                </a:extLst>
              </a:tr>
            </a:tbl>
          </a:graphicData>
        </a:graphic>
      </p:graphicFrame>
    </p:spTree>
    <p:extLst>
      <p:ext uri="{BB962C8B-B14F-4D97-AF65-F5344CB8AC3E}">
        <p14:creationId xmlns:p14="http://schemas.microsoft.com/office/powerpoint/2010/main" val="363213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71CE62-8FB2-CF64-2BA5-08013E7BC8EA}"/>
              </a:ext>
            </a:extLst>
          </p:cNvPr>
          <p:cNvSpPr txBox="1"/>
          <p:nvPr/>
        </p:nvSpPr>
        <p:spPr>
          <a:xfrm>
            <a:off x="5000363" y="568959"/>
            <a:ext cx="2191273" cy="589281"/>
          </a:xfrm>
          <a:prstGeom prst="rect">
            <a:avLst/>
          </a:prstGeom>
          <a:noFill/>
        </p:spPr>
        <p:txBody>
          <a:bodyPr wrap="square" rtlCol="0">
            <a:spAutoFit/>
          </a:bodyPr>
          <a:lstStyle/>
          <a:p>
            <a:r>
              <a:rPr lang="en-IN" sz="3200" b="1" dirty="0">
                <a:solidFill>
                  <a:schemeClr val="accent1"/>
                </a:solidFill>
                <a:latin typeface="+mj-lt"/>
              </a:rPr>
              <a:t>ABSTRACT</a:t>
            </a:r>
          </a:p>
        </p:txBody>
      </p:sp>
      <p:sp>
        <p:nvSpPr>
          <p:cNvPr id="3" name="TextBox 2">
            <a:extLst>
              <a:ext uri="{FF2B5EF4-FFF2-40B4-BE49-F238E27FC236}">
                <a16:creationId xmlns:a16="http://schemas.microsoft.com/office/drawing/2014/main" id="{36CEFF60-6608-0AE6-DBDE-1CA6F8058355}"/>
              </a:ext>
            </a:extLst>
          </p:cNvPr>
          <p:cNvSpPr txBox="1"/>
          <p:nvPr/>
        </p:nvSpPr>
        <p:spPr>
          <a:xfrm>
            <a:off x="909619" y="1314863"/>
            <a:ext cx="10372762" cy="3925113"/>
          </a:xfrm>
          <a:prstGeom prst="rect">
            <a:avLst/>
          </a:prstGeom>
          <a:noFill/>
        </p:spPr>
        <p:txBody>
          <a:bodyPr wrap="square" rtlCol="0">
            <a:spAutoFit/>
          </a:bodyPr>
          <a:lstStyle/>
          <a:p>
            <a:pPr marL="0" marR="0" algn="just">
              <a:lnSpc>
                <a:spcPct val="107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Our p</a:t>
            </a:r>
            <a:r>
              <a:rPr lang="en-IN" kern="100" dirty="0">
                <a:latin typeface="Times New Roman" panose="02020603050405020304" pitchFamily="18" charset="0"/>
                <a:ea typeface="Calibri" panose="020F0502020204030204" pitchFamily="34" charset="0"/>
                <a:cs typeface="Times New Roman" panose="02020603050405020304" pitchFamily="18" charset="0"/>
              </a:rPr>
              <a:t>aper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titled "Enhancing Transportation Safety with YOLO-based CNN Autonomous Vehicle" aims to revolutionize autonomous driving through the integration of advanced machine learning techniques, specifically the YOLO-based Convolutional Neural Network (CNN) algorithm. By combining this algorithm with carefully selected hardware components such as the Raspberry Pi 4B with 8GB of RAM, power supply, battery, IR sensors, and motor drives, our system addresses critical objectives including object recognition and detection, lane detection, animal detection, traffic signal detection, and signboard detection. Through meticulous training and optimization of the YOLO-based CNN algorithm with diverse image datasets, our system achieves high levels of accuracy and efficiency in environmental perception and navigation. Key components such as IR sensors facilitate precise lane detection, while the algorithm's real-time object detection capabilities enable safe navigation through complex traffic scenarios. Our project represents a pioneering effort in the field of autonomous driving technology, with potential applications in various industries including automotive, logistics, and transportation. By prioritizing safety and efficiency, our autonomous vehicle system holds promise for revolutionizing transportation systems and improving road safety worldwide.</a:t>
            </a:r>
          </a:p>
        </p:txBody>
      </p:sp>
    </p:spTree>
    <p:extLst>
      <p:ext uri="{BB962C8B-B14F-4D97-AF65-F5344CB8AC3E}">
        <p14:creationId xmlns:p14="http://schemas.microsoft.com/office/powerpoint/2010/main" val="2038495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018CB7-FB29-938E-18B0-90F49277671A}"/>
              </a:ext>
            </a:extLst>
          </p:cNvPr>
          <p:cNvSpPr txBox="1"/>
          <p:nvPr/>
        </p:nvSpPr>
        <p:spPr>
          <a:xfrm>
            <a:off x="1048569" y="1854110"/>
            <a:ext cx="10094857" cy="2585323"/>
          </a:xfrm>
          <a:prstGeom prst="rect">
            <a:avLst/>
          </a:prstGeom>
          <a:noFill/>
        </p:spPr>
        <p:txBody>
          <a:bodyPr wrap="square" rtlCol="0">
            <a:spAutoFit/>
          </a:bodyPr>
          <a:lstStyle/>
          <a:p>
            <a:pPr algn="just"/>
            <a:r>
              <a:rPr lang="en-US" b="0" i="0" dirty="0">
                <a:effectLst/>
                <a:latin typeface="Times New Roman" panose="02020603050405020304" pitchFamily="18" charset="0"/>
                <a:cs typeface="Times New Roman" panose="02020603050405020304" pitchFamily="18" charset="0"/>
              </a:rPr>
              <a:t>In the realm of autonomous vehicles, our project titled 'Enhancing Transportation Safety with YOLO-based CNN Autonomous Vehicles' stands at the forefront of innovation. Leveraging state-of-the-art components such as ultrasonic sensors, IR sensors, and the powerful Raspberry Pi 4B GB RAM processor, alongside essential peripherals like motor drivers and servo motors, our endeavor aims to revolutionize transportation safety. With a focus on meeting key objectives including lane detection, object detection, pothole detection, and various signboard and signal detections, our model embodies a comprehensive approach towards ensuring safe and secure travel. By harnessing the capabilities of YOLO-based CNN technology, we strive to enhance situational awareness and responsiveness, ultimately paving the way towards a safer and more efficient transportation landscape.</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9282A1F-7AE6-574B-0B23-6A5A58815BFA}"/>
              </a:ext>
            </a:extLst>
          </p:cNvPr>
          <p:cNvSpPr txBox="1"/>
          <p:nvPr/>
        </p:nvSpPr>
        <p:spPr>
          <a:xfrm>
            <a:off x="4522491" y="826388"/>
            <a:ext cx="3147015" cy="584775"/>
          </a:xfrm>
          <a:prstGeom prst="rect">
            <a:avLst/>
          </a:prstGeom>
          <a:noFill/>
        </p:spPr>
        <p:txBody>
          <a:bodyPr wrap="none" rtlCol="0">
            <a:spAutoFit/>
          </a:bodyPr>
          <a:lstStyle/>
          <a:p>
            <a:r>
              <a:rPr lang="en-IN" sz="3200" b="1" dirty="0">
                <a:solidFill>
                  <a:schemeClr val="accent1"/>
                </a:solidFill>
                <a:latin typeface="+mj-lt"/>
              </a:rPr>
              <a:t>INTRODUCTION</a:t>
            </a:r>
          </a:p>
        </p:txBody>
      </p:sp>
    </p:spTree>
    <p:extLst>
      <p:ext uri="{BB962C8B-B14F-4D97-AF65-F5344CB8AC3E}">
        <p14:creationId xmlns:p14="http://schemas.microsoft.com/office/powerpoint/2010/main" val="1223056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8B725C-FD05-D229-4C85-9F151CB71C64}"/>
              </a:ext>
            </a:extLst>
          </p:cNvPr>
          <p:cNvSpPr txBox="1"/>
          <p:nvPr/>
        </p:nvSpPr>
        <p:spPr>
          <a:xfrm flipH="1">
            <a:off x="4892560" y="414575"/>
            <a:ext cx="2406874" cy="569387"/>
          </a:xfrm>
          <a:prstGeom prst="rect">
            <a:avLst/>
          </a:prstGeom>
          <a:noFill/>
        </p:spPr>
        <p:txBody>
          <a:bodyPr wrap="square" rtlCol="0">
            <a:spAutoFit/>
          </a:bodyPr>
          <a:lstStyle/>
          <a:p>
            <a:r>
              <a:rPr lang="en-IN" sz="3100" b="1" dirty="0">
                <a:solidFill>
                  <a:schemeClr val="accent1"/>
                </a:solidFill>
                <a:latin typeface="+mj-lt"/>
              </a:rPr>
              <a:t>OBJECTIVES</a:t>
            </a:r>
          </a:p>
        </p:txBody>
      </p:sp>
      <p:sp>
        <p:nvSpPr>
          <p:cNvPr id="9" name="TextBox 8">
            <a:extLst>
              <a:ext uri="{FF2B5EF4-FFF2-40B4-BE49-F238E27FC236}">
                <a16:creationId xmlns:a16="http://schemas.microsoft.com/office/drawing/2014/main" id="{F0297280-30FB-EC0D-BA61-9C6EBCEE2CCE}"/>
              </a:ext>
            </a:extLst>
          </p:cNvPr>
          <p:cNvSpPr txBox="1"/>
          <p:nvPr/>
        </p:nvSpPr>
        <p:spPr>
          <a:xfrm>
            <a:off x="1240040" y="1166842"/>
            <a:ext cx="9711915" cy="4524315"/>
          </a:xfrm>
          <a:prstGeom prst="rect">
            <a:avLst/>
          </a:prstGeom>
          <a:noFill/>
        </p:spPr>
        <p:txBody>
          <a:bodyPr wrap="square">
            <a:spAutoFit/>
          </a:bodyPr>
          <a:lstStyle/>
          <a:p>
            <a:pPr marL="28575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Lane Detection: </a:t>
            </a:r>
            <a:r>
              <a:rPr lang="en-US" dirty="0">
                <a:latin typeface="Times New Roman" panose="02020603050405020304" pitchFamily="18" charset="0"/>
                <a:cs typeface="Times New Roman" panose="02020603050405020304" pitchFamily="18" charset="0"/>
              </a:rPr>
              <a:t>Utilizing IR sensors for precise lane detection to ensure accurate navigation.</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Object Detection: </a:t>
            </a:r>
            <a:r>
              <a:rPr lang="en-US" dirty="0">
                <a:latin typeface="Times New Roman" panose="02020603050405020304" pitchFamily="18" charset="0"/>
                <a:cs typeface="Times New Roman" panose="02020603050405020304" pitchFamily="18" charset="0"/>
              </a:rPr>
              <a:t>Implementing YOLO-based CNN for efficient detection of various objects on the road.</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Animal Detection: </a:t>
            </a:r>
            <a:r>
              <a:rPr lang="en-US" dirty="0">
                <a:latin typeface="Times New Roman" panose="02020603050405020304" pitchFamily="18" charset="0"/>
                <a:cs typeface="Times New Roman" panose="02020603050405020304" pitchFamily="18" charset="0"/>
              </a:rPr>
              <a:t>Developing algorithms to detect and avoid animals on the roadway to enhance safety.</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Traffic Signal Detection: </a:t>
            </a:r>
            <a:r>
              <a:rPr lang="en-US" dirty="0">
                <a:latin typeface="Times New Roman" panose="02020603050405020304" pitchFamily="18" charset="0"/>
                <a:cs typeface="Times New Roman" panose="02020603050405020304" pitchFamily="18" charset="0"/>
              </a:rPr>
              <a:t>Implementing robust algorithms for real-time detection of traffic signals to ensure compliance with traffic laws.</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Traffic Signboard Detection: </a:t>
            </a:r>
            <a:r>
              <a:rPr lang="en-US" dirty="0">
                <a:latin typeface="Times New Roman" panose="02020603050405020304" pitchFamily="18" charset="0"/>
                <a:cs typeface="Times New Roman" panose="02020603050405020304" pitchFamily="18" charset="0"/>
              </a:rPr>
              <a:t>Utilizing image processing to recognize and interpret traffic signboards for enhanced situational awareness.</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Obstacle recognition and avoidance</a:t>
            </a:r>
            <a:r>
              <a:rPr lang="en-US" dirty="0">
                <a:latin typeface="Times New Roman" panose="02020603050405020304" pitchFamily="18" charset="0"/>
                <a:cs typeface="Times New Roman" panose="02020603050405020304" pitchFamily="18" charset="0"/>
              </a:rPr>
              <a:t>: when the model encounters any obstacle it takes its respective action. </a:t>
            </a:r>
          </a:p>
        </p:txBody>
      </p:sp>
    </p:spTree>
    <p:extLst>
      <p:ext uri="{BB962C8B-B14F-4D97-AF65-F5344CB8AC3E}">
        <p14:creationId xmlns:p14="http://schemas.microsoft.com/office/powerpoint/2010/main" val="3288760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157F-A20B-914B-F47B-ACC41683C119}"/>
              </a:ext>
            </a:extLst>
          </p:cNvPr>
          <p:cNvSpPr>
            <a:spLocks noGrp="1"/>
          </p:cNvSpPr>
          <p:nvPr>
            <p:ph type="title"/>
          </p:nvPr>
        </p:nvSpPr>
        <p:spPr>
          <a:xfrm>
            <a:off x="4147205" y="260094"/>
            <a:ext cx="3897590" cy="827026"/>
          </a:xfrm>
        </p:spPr>
        <p:txBody>
          <a:bodyPr>
            <a:normAutofit/>
          </a:bodyPr>
          <a:lstStyle/>
          <a:p>
            <a:pPr algn="ctr"/>
            <a:r>
              <a:rPr lang="en-IN" sz="3200" b="1" dirty="0"/>
              <a:t>ARCHITECTURE</a:t>
            </a:r>
          </a:p>
        </p:txBody>
      </p:sp>
      <p:pic>
        <p:nvPicPr>
          <p:cNvPr id="4" name="Picture 3">
            <a:extLst>
              <a:ext uri="{FF2B5EF4-FFF2-40B4-BE49-F238E27FC236}">
                <a16:creationId xmlns:a16="http://schemas.microsoft.com/office/drawing/2014/main" id="{C127145A-CE9F-9547-B2C1-431B08A93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668" y="1063237"/>
            <a:ext cx="7558663" cy="4731526"/>
          </a:xfrm>
          <a:prstGeom prst="rect">
            <a:avLst/>
          </a:prstGeom>
        </p:spPr>
      </p:pic>
    </p:spTree>
    <p:extLst>
      <p:ext uri="{BB962C8B-B14F-4D97-AF65-F5344CB8AC3E}">
        <p14:creationId xmlns:p14="http://schemas.microsoft.com/office/powerpoint/2010/main" val="564725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833F6A-59EE-AAF4-27EA-26C6ECACE20F}"/>
              </a:ext>
            </a:extLst>
          </p:cNvPr>
          <p:cNvSpPr txBox="1"/>
          <p:nvPr/>
        </p:nvSpPr>
        <p:spPr>
          <a:xfrm>
            <a:off x="1125428" y="541606"/>
            <a:ext cx="4427847" cy="523220"/>
          </a:xfrm>
          <a:prstGeom prst="rect">
            <a:avLst/>
          </a:prstGeom>
          <a:noFill/>
        </p:spPr>
        <p:txBody>
          <a:bodyPr wrap="square" rtlCol="0">
            <a:spAutoFit/>
          </a:bodyPr>
          <a:lstStyle/>
          <a:p>
            <a:r>
              <a:rPr lang="en-IN" sz="2800" b="1" dirty="0">
                <a:solidFill>
                  <a:schemeClr val="accent1"/>
                </a:solidFill>
                <a:latin typeface="+mj-lt"/>
              </a:rPr>
              <a:t>DESIGN ARCHITECTURE</a:t>
            </a:r>
          </a:p>
        </p:txBody>
      </p:sp>
      <p:pic>
        <p:nvPicPr>
          <p:cNvPr id="3" name="Image 6">
            <a:extLst>
              <a:ext uri="{FF2B5EF4-FFF2-40B4-BE49-F238E27FC236}">
                <a16:creationId xmlns:a16="http://schemas.microsoft.com/office/drawing/2014/main" id="{ABE14C02-D615-6A1D-712F-E940FC7E7980}"/>
              </a:ext>
            </a:extLst>
          </p:cNvPr>
          <p:cNvPicPr>
            <a:picLocks/>
          </p:cNvPicPr>
          <p:nvPr/>
        </p:nvPicPr>
        <p:blipFill>
          <a:blip r:embed="rId2" cstate="print"/>
          <a:stretch>
            <a:fillRect/>
          </a:stretch>
        </p:blipFill>
        <p:spPr>
          <a:xfrm>
            <a:off x="582705" y="1284435"/>
            <a:ext cx="5513295" cy="48474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9ABD4937-2DD3-05C6-C1DC-7684BF7F4D9E}"/>
              </a:ext>
            </a:extLst>
          </p:cNvPr>
          <p:cNvPicPr>
            <a:picLocks noChangeAspect="1"/>
          </p:cNvPicPr>
          <p:nvPr/>
        </p:nvPicPr>
        <p:blipFill rotWithShape="1">
          <a:blip r:embed="rId3">
            <a:extLst>
              <a:ext uri="{28A0092B-C50C-407E-A947-70E740481C1C}">
                <a14:useLocalDpi xmlns:a14="http://schemas.microsoft.com/office/drawing/2010/main" val="0"/>
              </a:ext>
            </a:extLst>
          </a:blip>
          <a:srcRect l="10196" r="17124"/>
          <a:stretch/>
        </p:blipFill>
        <p:spPr>
          <a:xfrm rot="5400000">
            <a:off x="6674895" y="1136397"/>
            <a:ext cx="4984377" cy="51435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7" name="TextBox 6">
            <a:extLst>
              <a:ext uri="{FF2B5EF4-FFF2-40B4-BE49-F238E27FC236}">
                <a16:creationId xmlns:a16="http://schemas.microsoft.com/office/drawing/2014/main" id="{55A1BF4D-64F5-06A9-F595-641C6CFC90A6}"/>
              </a:ext>
            </a:extLst>
          </p:cNvPr>
          <p:cNvSpPr txBox="1"/>
          <p:nvPr/>
        </p:nvSpPr>
        <p:spPr>
          <a:xfrm>
            <a:off x="7162800" y="557833"/>
            <a:ext cx="4008120" cy="523220"/>
          </a:xfrm>
          <a:prstGeom prst="rect">
            <a:avLst/>
          </a:prstGeom>
          <a:noFill/>
        </p:spPr>
        <p:txBody>
          <a:bodyPr wrap="square">
            <a:spAutoFit/>
          </a:bodyPr>
          <a:lstStyle/>
          <a:p>
            <a:r>
              <a:rPr lang="en-IN" sz="2800" b="1" dirty="0">
                <a:solidFill>
                  <a:schemeClr val="accent1"/>
                </a:solidFill>
              </a:rPr>
              <a:t>IMPLEMENTED MODEL</a:t>
            </a:r>
          </a:p>
        </p:txBody>
      </p:sp>
    </p:spTree>
    <p:extLst>
      <p:ext uri="{BB962C8B-B14F-4D97-AF65-F5344CB8AC3E}">
        <p14:creationId xmlns:p14="http://schemas.microsoft.com/office/powerpoint/2010/main" val="2431343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115D0-B7EC-C94E-D39B-C37C3C10C520}"/>
              </a:ext>
            </a:extLst>
          </p:cNvPr>
          <p:cNvSpPr>
            <a:spLocks noGrp="1"/>
          </p:cNvSpPr>
          <p:nvPr>
            <p:ph type="title"/>
          </p:nvPr>
        </p:nvSpPr>
        <p:spPr>
          <a:xfrm>
            <a:off x="5230457" y="481786"/>
            <a:ext cx="1731086" cy="574853"/>
          </a:xfrm>
        </p:spPr>
        <p:txBody>
          <a:bodyPr>
            <a:noAutofit/>
          </a:bodyPr>
          <a:lstStyle/>
          <a:p>
            <a:r>
              <a:rPr lang="en-IN" sz="3200" b="1" dirty="0"/>
              <a:t>RESULT</a:t>
            </a:r>
          </a:p>
        </p:txBody>
      </p:sp>
      <p:sp>
        <p:nvSpPr>
          <p:cNvPr id="3" name="TextBox 2">
            <a:extLst>
              <a:ext uri="{FF2B5EF4-FFF2-40B4-BE49-F238E27FC236}">
                <a16:creationId xmlns:a16="http://schemas.microsoft.com/office/drawing/2014/main" id="{E3E17D98-F420-A640-D848-87CDF7F7698A}"/>
              </a:ext>
            </a:extLst>
          </p:cNvPr>
          <p:cNvSpPr txBox="1"/>
          <p:nvPr/>
        </p:nvSpPr>
        <p:spPr>
          <a:xfrm>
            <a:off x="331544" y="1216252"/>
            <a:ext cx="6343576" cy="480131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Utilized YOLO version 5 algorithm for deep learning model training.</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Achieved remarkable accuracy in object detection and classification.</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Proficient in identifying vehicles, pedestrians, animals, and traffic signs.</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Robust performance in recognizing and interpreting traffic signs and signals.</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Deployed and tested on a 10-meter test track, simulating real-world driving conditions.</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Demonstrated proficiency in lane detection, pathway identification, and obstacle avoidance.</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Excellency in detecting critical safety hazards like potholes and erratic driver behavior.</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Contributed to the creation of safer transportation environments.</a:t>
            </a:r>
          </a:p>
          <a:p>
            <a:pPr algn="just"/>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5D53CBB-DBE2-0984-1AFB-6F8FD90F9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9258" y="1216252"/>
            <a:ext cx="4652967" cy="4300628"/>
          </a:xfrm>
          <a:prstGeom prst="rect">
            <a:avLst/>
          </a:prstGeom>
        </p:spPr>
      </p:pic>
      <p:sp>
        <p:nvSpPr>
          <p:cNvPr id="5" name="TextBox 4">
            <a:extLst>
              <a:ext uri="{FF2B5EF4-FFF2-40B4-BE49-F238E27FC236}">
                <a16:creationId xmlns:a16="http://schemas.microsoft.com/office/drawing/2014/main" id="{7F5134F1-D406-BC68-DCBE-2DFAECBB7F06}"/>
              </a:ext>
            </a:extLst>
          </p:cNvPr>
          <p:cNvSpPr txBox="1"/>
          <p:nvPr/>
        </p:nvSpPr>
        <p:spPr>
          <a:xfrm>
            <a:off x="8812306" y="5641748"/>
            <a:ext cx="1383777" cy="276999"/>
          </a:xfrm>
          <a:prstGeom prst="rect">
            <a:avLst/>
          </a:prstGeom>
          <a:noFill/>
        </p:spPr>
        <p:txBody>
          <a:bodyPr wrap="none" rtlCol="0">
            <a:spAutoFit/>
          </a:bodyPr>
          <a:lstStyle/>
          <a:p>
            <a:r>
              <a:rPr lang="en-IN" sz="1200" dirty="0"/>
              <a:t>Fig: Graph Analysis</a:t>
            </a:r>
          </a:p>
        </p:txBody>
      </p:sp>
    </p:spTree>
    <p:extLst>
      <p:ext uri="{BB962C8B-B14F-4D97-AF65-F5344CB8AC3E}">
        <p14:creationId xmlns:p14="http://schemas.microsoft.com/office/powerpoint/2010/main" val="1982295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FE4FD1-A668-B136-9740-B07799836763}"/>
              </a:ext>
            </a:extLst>
          </p:cNvPr>
          <p:cNvSpPr txBox="1"/>
          <p:nvPr/>
        </p:nvSpPr>
        <p:spPr>
          <a:xfrm>
            <a:off x="4734085" y="1350368"/>
            <a:ext cx="2723823" cy="584775"/>
          </a:xfrm>
          <a:prstGeom prst="rect">
            <a:avLst/>
          </a:prstGeom>
          <a:noFill/>
        </p:spPr>
        <p:txBody>
          <a:bodyPr wrap="none" rtlCol="0">
            <a:spAutoFit/>
          </a:bodyPr>
          <a:lstStyle/>
          <a:p>
            <a:r>
              <a:rPr lang="en-IN" sz="3200" b="1" dirty="0">
                <a:solidFill>
                  <a:schemeClr val="accent1"/>
                </a:solidFill>
                <a:latin typeface="+mj-lt"/>
                <a:cs typeface="Times New Roman" panose="02020603050405020304" pitchFamily="18" charset="0"/>
              </a:rPr>
              <a:t>CONCLUSION</a:t>
            </a:r>
          </a:p>
        </p:txBody>
      </p:sp>
      <p:sp>
        <p:nvSpPr>
          <p:cNvPr id="3" name="TextBox 2">
            <a:extLst>
              <a:ext uri="{FF2B5EF4-FFF2-40B4-BE49-F238E27FC236}">
                <a16:creationId xmlns:a16="http://schemas.microsoft.com/office/drawing/2014/main" id="{06838472-7CE3-A34B-CADF-065F03F193CC}"/>
              </a:ext>
            </a:extLst>
          </p:cNvPr>
          <p:cNvSpPr txBox="1"/>
          <p:nvPr/>
        </p:nvSpPr>
        <p:spPr>
          <a:xfrm>
            <a:off x="1425386" y="2274838"/>
            <a:ext cx="9466729" cy="2308324"/>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In conclusion, our research, “Enhancing Transportation Safety with YOLO-based CNN Autonomous Vehicles”, introduces a pioneering methodology aimed at bolstering autonomous vehicle technologies. Quantitatively, our model achieved an impressive overall accuracy of 74-75 percent in real-time driving scenarios, demonstrating its effectiveness. Qualitatively, practical implementation on a 10-meter test track validated our system’s reliability and agility in </a:t>
            </a:r>
            <a:r>
              <a:rPr lang="en-IN" dirty="0" err="1">
                <a:latin typeface="Times New Roman" panose="02020603050405020304" pitchFamily="18" charset="0"/>
                <a:cs typeface="Times New Roman" panose="02020603050405020304" pitchFamily="18" charset="0"/>
              </a:rPr>
              <a:t>maneuvering</a:t>
            </a:r>
            <a:r>
              <a:rPr lang="en-IN" dirty="0">
                <a:latin typeface="Times New Roman" panose="02020603050405020304" pitchFamily="18" charset="0"/>
                <a:cs typeface="Times New Roman" panose="02020603050405020304" pitchFamily="18" charset="0"/>
              </a:rPr>
              <a:t> around obstacles. The seamless integration of sensors and components further enhances our vehicle’s performance. Our strategic roadmap ensures smooth integration into existing transportation networks, promising safer and more efficient mobility. </a:t>
            </a:r>
          </a:p>
        </p:txBody>
      </p:sp>
    </p:spTree>
    <p:extLst>
      <p:ext uri="{BB962C8B-B14F-4D97-AF65-F5344CB8AC3E}">
        <p14:creationId xmlns:p14="http://schemas.microsoft.com/office/powerpoint/2010/main" val="28410893"/>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649</TotalTime>
  <Words>714</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Corbel</vt:lpstr>
      <vt:lpstr>Times New Roman</vt:lpstr>
      <vt:lpstr>Wingdings</vt:lpstr>
      <vt:lpstr>Basis</vt:lpstr>
      <vt:lpstr>PowerPoint Presentation</vt:lpstr>
      <vt:lpstr>PowerPoint Presentation</vt:lpstr>
      <vt:lpstr>PowerPoint Presentation</vt:lpstr>
      <vt:lpstr>PowerPoint Presentation</vt:lpstr>
      <vt:lpstr>PowerPoint Presentation</vt:lpstr>
      <vt:lpstr>ARCHITECTURE</vt:lpstr>
      <vt:lpstr>PowerPoint Presentation</vt:lpstr>
      <vt:lpstr>RESULT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YOUSUF</dc:creator>
  <cp:lastModifiedBy>MOHAMMED YOUSUF</cp:lastModifiedBy>
  <cp:revision>39</cp:revision>
  <dcterms:created xsi:type="dcterms:W3CDTF">2023-10-16T13:03:00Z</dcterms:created>
  <dcterms:modified xsi:type="dcterms:W3CDTF">2024-05-02T13:03:06Z</dcterms:modified>
</cp:coreProperties>
</file>