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y="7621575" cx="10158400"/>
  <p:notesSz cx="6858000" cy="9144000"/>
  <p:embeddedFontLs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5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11" Type="http://schemas.openxmlformats.org/officeDocument/2006/relationships/slideMaster" Target="slideMasters/slideMaster9.xml"/><Relationship Id="rId33" Type="http://schemas.openxmlformats.org/officeDocument/2006/relationships/slide" Target="slides/slide19.xml"/><Relationship Id="rId10" Type="http://schemas.openxmlformats.org/officeDocument/2006/relationships/slideMaster" Target="slideMasters/slideMaster8.xml"/><Relationship Id="rId32" Type="http://schemas.openxmlformats.org/officeDocument/2006/relationships/slide" Target="slides/slide18.xml"/><Relationship Id="rId13" Type="http://schemas.openxmlformats.org/officeDocument/2006/relationships/slideMaster" Target="slideMasters/slideMaster11.xml"/><Relationship Id="rId35" Type="http://schemas.openxmlformats.org/officeDocument/2006/relationships/slide" Target="slides/slide21.xml"/><Relationship Id="rId12" Type="http://schemas.openxmlformats.org/officeDocument/2006/relationships/slideMaster" Target="slideMasters/slideMaster10.xml"/><Relationship Id="rId34" Type="http://schemas.openxmlformats.org/officeDocument/2006/relationships/slide" Target="slides/slide20.xml"/><Relationship Id="rId15" Type="http://schemas.openxmlformats.org/officeDocument/2006/relationships/slide" Target="slides/slide1.xml"/><Relationship Id="rId37" Type="http://schemas.openxmlformats.org/officeDocument/2006/relationships/font" Target="fonts/GillSans-bold.fntdata"/><Relationship Id="rId14" Type="http://schemas.openxmlformats.org/officeDocument/2006/relationships/notesMaster" Target="notesMasters/notesMaster1.xml"/><Relationship Id="rId36" Type="http://schemas.openxmlformats.org/officeDocument/2006/relationships/font" Target="fonts/GillSans-regular.fntdata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-11798300" y="-11796712"/>
            <a:ext cx="11793537" cy="1248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1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1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1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2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2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2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2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2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5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8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1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2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13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90600" y="3924300"/>
            <a:ext cx="8172450" cy="3228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08000" y="1782762"/>
            <a:ext cx="913606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990600" y="1282700"/>
            <a:ext cx="81724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90600" y="3924300"/>
            <a:ext cx="8172450" cy="3228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990600" y="-125412"/>
            <a:ext cx="3930650" cy="903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6057900" y="-2686050"/>
            <a:ext cx="3105150" cy="14155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8000" y="1782762"/>
            <a:ext cx="913606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990600" y="1879600"/>
            <a:ext cx="817245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990600" y="569912"/>
            <a:ext cx="8172450" cy="6472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390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90600" y="2324100"/>
            <a:ext cx="8172450" cy="2965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/>
          <p:nvPr>
            <p:ph type="title"/>
          </p:nvPr>
        </p:nvSpPr>
        <p:spPr>
          <a:xfrm>
            <a:off x="990600" y="575310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E5E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44500" y="1104900"/>
            <a:ext cx="462915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5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44500" y="3746500"/>
            <a:ext cx="4629150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6E6E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16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90600" y="-125412"/>
            <a:ext cx="3930650" cy="903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100"/>
              </a:spcBef>
              <a:spcAft>
                <a:spcPts val="310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990600" y="133350"/>
            <a:ext cx="817245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Gill Sans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Lists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the ‘</a:t>
            </a:r>
            <a:r>
              <a:rPr b="1" i="0" lang="en-US" sz="5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 loop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‘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 loop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381250" y="1803400"/>
            <a:ext cx="517525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Lets you do something to each element in a list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295400" y="3327400"/>
            <a:ext cx="81534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name in ["Andrew", "Tsanwani", "Arno", "Tebogo"]: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Tsanwani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Arno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Tebogo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295400" y="3327400"/>
            <a:ext cx="8153400" cy="246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name in ["Andrew", "Tsanwani", "Arno", "Tebogo"]: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Tsanwani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Arno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Tebogo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ill Sans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‘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 loop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435100" y="3365500"/>
            <a:ext cx="1270000" cy="889000"/>
          </a:xfrm>
          <a:custGeom>
            <a:rect b="b" l="l" r="r" t="t"/>
            <a:pathLst>
              <a:path extrusionOk="0" h="9111" w="9111">
                <a:moveTo>
                  <a:pt x="7777" y="1334"/>
                </a:moveTo>
                <a:cubicBezTo>
                  <a:pt x="9556" y="3113"/>
                  <a:pt x="9556" y="5998"/>
                  <a:pt x="7777" y="7777"/>
                </a:cubicBezTo>
                <a:cubicBezTo>
                  <a:pt x="5998" y="9556"/>
                  <a:pt x="3113" y="9556"/>
                  <a:pt x="1334" y="7777"/>
                </a:cubicBezTo>
                <a:cubicBezTo>
                  <a:pt x="-445" y="5998"/>
                  <a:pt x="-445" y="3113"/>
                  <a:pt x="1334" y="1334"/>
                </a:cubicBezTo>
                <a:cubicBezTo>
                  <a:pt x="3113" y="-445"/>
                  <a:pt x="5998" y="-445"/>
                  <a:pt x="7777" y="1334"/>
                </a:cubicBezTo>
                <a:close/>
                <a:moveTo>
                  <a:pt x="7777" y="1334"/>
                </a:moveTo>
              </a:path>
            </a:pathLst>
          </a:custGeom>
          <a:noFill/>
          <a:ln cap="sq" cmpd="sng" w="25550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>
            <a:off x="2743200" y="3987800"/>
            <a:ext cx="1498600" cy="5715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9" name="Google Shape;149;p24"/>
          <p:cNvSpPr txBox="1"/>
          <p:nvPr/>
        </p:nvSpPr>
        <p:spPr>
          <a:xfrm>
            <a:off x="2381250" y="1803400"/>
            <a:ext cx="517525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Lets you do something to each element in a list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4256087" y="5372100"/>
            <a:ext cx="5014912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IDLE indents automatically when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sees a ‘:’ on the previous line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191000" y="4533900"/>
            <a:ext cx="27432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must be indented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5105400" y="3911600"/>
            <a:ext cx="36068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new code block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5334000" y="3810000"/>
            <a:ext cx="355600" cy="2286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 flipH="1">
            <a:off x="8769350" y="3695700"/>
            <a:ext cx="304800" cy="1612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two line block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003300" y="3035300"/>
            <a:ext cx="8153400" cy="3567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name in ["Andrew", "Tsanwani", "Arno", "Tebogo"]: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"Your name is", len(name), "letters long"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Andrew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 name is 6 letters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Tsanwani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 name is 8 letters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Arno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 name is 4 letters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 Tebogo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 name is 6 letters long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1746250" y="1758950"/>
            <a:ext cx="66421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All lines in the same code block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must have the same indentation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22325" y="-323850"/>
            <a:ext cx="8955087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When indentation does not match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393700" y="1447800"/>
            <a:ext cx="10160000" cy="521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  a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^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name in ["Andrew", "Tsanwani", "Arno", "Tebogo"]: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print "Your name is", len(name), "letters long"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"Your name is", len(name), "letters long"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^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name in ["Andrew", "Tsanwani", "Arno", "Tebogo"]: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"Hello,",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"Your name is", len(name), "letters long"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"Your name is", len(name), "letters long"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^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IndentationError: unindent does not match any outer indentation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143000" y="-2159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‘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 works on strings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2514600" y="2511425"/>
            <a:ext cx="41148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"ATGCATGTCGC"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letter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"Base:", letter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Base: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371600" y="1798637"/>
            <a:ext cx="713105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string is similar to a list of letters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43000" y="-76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Numbering bases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1316037" y="1524000"/>
            <a:ext cx="6767512" cy="6002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"ATGCATGTCGC"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letter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"base", n, "is", letter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n = n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0 is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1 is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2 is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3 is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4 is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5 is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6 is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7 is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8 is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9 is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10 is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"The sequence has", n, "bases"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sequence has 11 bases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function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823912" y="1854200"/>
            <a:ext cx="32924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3, 4, 5, 6, 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range(2, 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[2, 3, 4, 5, 6, 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range(0, 8,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3, 4, 5, 6, 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range(0, 8, 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2, 4, 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range(0, 8,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3, 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range(0, 8, 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[0, 4]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range(0, 8, -1)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range(8, 0, -1)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[8, 7, 6, 5, 4, 3, 2, 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597400" y="2755900"/>
            <a:ext cx="5537200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help(range)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Help on built-in function range: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Gill Sans"/>
              <a:buNone/>
            </a:pPr>
            <a:r>
              <a:t/>
            </a:r>
            <a:endParaRPr b="0" i="0" sz="9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range(...)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range([start,] stop[, step]) -&gt; list of integers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Return a list containing an arithmetic progression of integers.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range(i, j) returns [i, i+1, i+2, ..., j-1]; start (!) defaults to 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When step is given, it specifies the increment (or decrement).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For example, range(4) returns [0, 1, 2, 3].  The end point is omitted!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These are exactly the valid indices for a list of 4 elements.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990600" y="169862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something ‘N’ times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1174750" y="1814512"/>
            <a:ext cx="70040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for i in range(3):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"If I tell you three times it must be true."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 tell you three times it must be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 tell you three times it must be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 tell you three times it must be true.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for i in range(4):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i, "squared is", i*i, "and cubed is", i*i*i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squared is 0 and cubed is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squared is 1 and cubed is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squared is 4 and cubed is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squared is 9 and cubed is 27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9652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1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1371600" y="1449387"/>
            <a:ext cx="72517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Write a program that asks for a sequence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(use the </a:t>
            </a:r>
            <a:r>
              <a:rPr b="1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raw_input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function) then prints it 10 times.  Include the loop count in the output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2743200" y="4114800"/>
            <a:ext cx="3017837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 TACG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965200" y="-76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2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036637" y="1600200"/>
            <a:ext cx="8047037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Write a program that asks for a sequence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then numbers each base, one base per line.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868362" y="3932237"/>
            <a:ext cx="4389437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GTTCAG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0 is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1 is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2 is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3 is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4 is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5 is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5943600" y="4114800"/>
            <a:ext cx="34290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you modify your program to start with base 1 instead of 0?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965200" y="-3048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Lists</a:t>
            </a: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927100" y="1371600"/>
            <a:ext cx="825658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Lists are an ordered collection of objects</a:t>
            </a:r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857250" y="2324100"/>
            <a:ext cx="502285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 = 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data.append("Hello!")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['Hello!']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data.append(5)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['Hello!', 5]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data.append([9, 8, 7])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['Hello!', 5, [9, 8, 7]]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data.extend([4, 5, 6])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['Hello!', 5, [9, 8, 7], 4, 5, 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941762" y="2374900"/>
            <a:ext cx="290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Make an empty list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5011737" y="3179762"/>
            <a:ext cx="4327525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“append” == “add to the end”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648200" y="3959225"/>
            <a:ext cx="4332287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 can put different objects 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same list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943600" y="5473700"/>
            <a:ext cx="3302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“extend” appends each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element of the new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 to the old one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143000" y="-76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3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669925" y="1768475"/>
            <a:ext cx="88693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Here is a Python list of restriction site patterns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3336925" y="2925762"/>
            <a:ext cx="3292475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restriction_sites =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"GAATTC",    # EcoRI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"GGATCC",    # BamHI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"AAGCTT",    # HindIII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482600" y="4478337"/>
            <a:ext cx="8597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Write a program that prints each pattern.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3062287" y="6551612"/>
            <a:ext cx="40116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r>
              <a:rPr b="0" i="0" lang="en-US" sz="1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Note: there is no input for this exercise,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ill Sans"/>
              <a:buNone/>
            </a:pPr>
            <a:r>
              <a:rPr b="0" i="0" lang="en-US" sz="1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just print the items in the list.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3152775" y="5016500"/>
            <a:ext cx="38417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GAATTC is a restriction 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GGATCC is a restriction 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AAGCTT is a restriction site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965200" y="-76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2190750" y="3230562"/>
            <a:ext cx="5032375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a sequence: </a:t>
            </a: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AGAATTC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GAATTC is in the sequence: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GGATCC is in the sequence: 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AAGCTT is in the sequence: False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228600" y="1738312"/>
            <a:ext cx="97790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Modify the program from Exercise 3 to ask for a sequence then say whether each restriction site is or is not present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-165100" y="5737225"/>
            <a:ext cx="88138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Hint from yesterday’s/last lecture on strings - use ‘</a:t>
            </a: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’: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457200" y="6172200"/>
            <a:ext cx="370363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"AT" in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"GG" in "GATTACA"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79500" y="-287337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Lists and strings are similar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166812" y="1727200"/>
            <a:ext cx="14255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107237" y="1549400"/>
            <a:ext cx="9239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50900" y="2260600"/>
            <a:ext cx="3873500" cy="469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s[-1]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s[2:]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"C" in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*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'ATCGATCGATCG'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string index out of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762500" y="2184400"/>
            <a:ext cx="5029200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= [</a:t>
            </a:r>
            <a:r>
              <a:rPr b="0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"adenine", "thymine", "cytosine", "guanine"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adenine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L[-1]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guanine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L[2:]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['cytosine', 'guanine']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"cytosine" in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*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['adenine', 'thymine', 'cytosine', 'guanine', 'adenine', 'thymine', 'cytosine', 'guanine', 'adenine', 'thymine', 'cytosine', 'guanine']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65200" y="127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lists are mutable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01625" y="1955800"/>
            <a:ext cx="92297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Strings are immutable. Lists can be changed.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086350" y="2692400"/>
            <a:ext cx="4870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= [</a:t>
            </a: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"adenine", "thymine", "cytosine", "guanine"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'adenine', 'thymine', 'cytosine', 'guanine'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L[1] = "uracil"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'adenine', 'uracil', 'cytosine', 'guanine'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L.reverse()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'guanine', 'cytosine', 'uracil', 'adenine'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del L[0]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'cytosine', 'uracil', 'adenine'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38150" y="2667000"/>
            <a:ext cx="4235450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s[1] = "U"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object doesn't support item 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s.reverse()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'str' object has no attribute 'reverse'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s[::-1]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25500" y="133350"/>
            <a:ext cx="84963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Lists can hold any object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460500" y="2146300"/>
            <a:ext cx="7681912" cy="3567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= ["", 1, "two", 3.0, ["quatro", "fem", [6j], []]]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L[-1]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['quatro', 'fem', [6j], []]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len(L[-1])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L[-1][-1]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len(L[-1][-1])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143000" y="-2159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few more methods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371600" y="2057400"/>
            <a:ext cx="7543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 = ["thymine", "cytosine", "guanine"]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L.insert(0, "adenine")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['adenine', 'thymine', 'cytosine', 'guanine']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L.insert(2, "uracil")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['adenine', 'thymine', 'uracil', 'cytosine', 'guanine']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L[:2]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['adenine', 'thymine']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L[:2] = ["A", "T"]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['A', 'T', 'uracil', 'cytosine', 'guanine']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L[:2] = []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['uracil', 'cytosine', 'guanine']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L[:] = ["A", "T", "C", "G"]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['A', 'T', 'C', 'G']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990600" y="-1587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Turn a string into a list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82600" y="1828800"/>
            <a:ext cx="8890000" cy="5395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AAL532906 aaaatagtcaaatatatcccaattcagtatgcgctgagta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s.find("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s[:i]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AAL532906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s[i+1:]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aaaatagtcaaatatatcccaattcagtatgcgctgagta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fields = s.split()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['AAL532906', 'aaaatagtcaaatatatcccaattcagtatgcgctgagta']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fields[0]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AAL532906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len(fields[1])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462712" y="1422400"/>
            <a:ext cx="614362" cy="219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767512" y="5868987"/>
            <a:ext cx="14128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Easier!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6157912" y="2735262"/>
            <a:ext cx="25527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538912" y="2681287"/>
            <a:ext cx="2605087" cy="466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More split examples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8600" y="2103437"/>
            <a:ext cx="983615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protein = "ALA PRO ILU CYS"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residues = protein.split()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residues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['ALA', 'PRO', 'ILU', 'CYS']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protein = " ALA     PRO    ILU CYS  \n"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protein.split()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['ALA', 'PRO', 'ILU', 'CYS']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"HIS-GLU-PHE-ASP".split("-")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['HIS', 'GLU', 'PHE', 'ASP']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040312" y="2057400"/>
            <a:ext cx="4770437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split() uses ‘whitespace’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each word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186362" y="3937000"/>
            <a:ext cx="47926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split(c) uses that character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find each word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65200" y="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Turn a list into a string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081212" y="1739900"/>
            <a:ext cx="59737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is the opposite of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096962" y="2560637"/>
            <a:ext cx="6035675" cy="3567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L1 = ["Asp", "Gly", "Gln", "Pro", "Val"]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"-".join(L1)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Asp-Gly-Gln-Pro-Val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"**".join(L1)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Asp**Gly**Gln**Pro**Val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"\n".join(L1)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290887" y="5616575"/>
            <a:ext cx="4646612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order is confusing.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- string to join is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- list to be joined is second</a:t>
            </a:r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>
            <a:off x="3873500" y="4800600"/>
            <a:ext cx="698500" cy="6604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