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7621575" cx="10158400"/>
  <p:notesSz cx="6858000" cy="9144000"/>
  <p:embeddedFontLst>
    <p:embeddedFont>
      <p:font typeface="Gill Sans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GillSans-bold.fntdata"/><Relationship Id="rId52" Type="http://schemas.openxmlformats.org/officeDocument/2006/relationships/font" Target="fonts/GillSans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-11798300" y="-11796712"/>
            <a:ext cx="11793537" cy="1248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5" name="Google Shape;285;p1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1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8" name="Google Shape;308;p1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1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5" name="Google Shape;335;p2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2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2" name="Google Shape;362;p2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2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0" name="Google Shape;370;p2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9" name="Google Shape;379;p2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8" name="Google Shape;388;p2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2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6" name="Google Shape;396;p2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p2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2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2" name="Google Shape;412;p3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3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0" name="Google Shape;420;p3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8" name="Google Shape;428;p3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3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9" name="Google Shape;439;p3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3" name="Google Shape;453;p3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p3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0" name="Google Shape;460;p3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p3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3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8" name="Google Shape;468;p3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4" name="Google Shape;474;p3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3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2" name="Google Shape;482;p3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0" name="Google Shape;490;p3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3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7" name="Google Shape;497;p4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4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5" name="Google Shape;505;p4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6" name="Google Shape;506;p4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3" name="Google Shape;513;p4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4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3" name="Google Shape;523;p4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p4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1" name="Google Shape;531;p4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8" name="Google Shape;538;p4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9" name="Google Shape;539;p4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5" name="Google Shape;545;p4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6" name="Google Shape;546;p4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3" name="Google Shape;553;p4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4" name="Google Shape;554;p4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p1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90600" y="3924300"/>
            <a:ext cx="817245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 rot="5400000">
            <a:off x="5166519" y="2328069"/>
            <a:ext cx="6672263" cy="22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 rot="5400000">
            <a:off x="522288" y="119062"/>
            <a:ext cx="6672263" cy="6700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 rot="5400000">
            <a:off x="2564606" y="-273844"/>
            <a:ext cx="5022850" cy="9136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7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6379369" y="2023269"/>
            <a:ext cx="3524250" cy="20431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2216944" y="56356"/>
            <a:ext cx="3524250" cy="5976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508000" y="1782763"/>
            <a:ext cx="4491038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5151438" y="1782763"/>
            <a:ext cx="4492625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 rot="5400000">
            <a:off x="4896644" y="2356644"/>
            <a:ext cx="6489700" cy="204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 rot="5400000">
            <a:off x="734219" y="389731"/>
            <a:ext cx="6489700" cy="597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2844800" y="304800"/>
            <a:ext cx="4464050" cy="817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8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29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32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4635500" y="279400"/>
            <a:ext cx="882650" cy="8172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990600" y="2159000"/>
            <a:ext cx="401002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2" type="body"/>
          </p:nvPr>
        </p:nvSpPr>
        <p:spPr>
          <a:xfrm>
            <a:off x="5153025" y="2159000"/>
            <a:ext cx="401002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990600" y="2159000"/>
            <a:ext cx="81724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 rot="5400000">
            <a:off x="5257007" y="2420144"/>
            <a:ext cx="621665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 rot="5400000">
            <a:off x="800100" y="304800"/>
            <a:ext cx="621665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1" type="body"/>
          </p:nvPr>
        </p:nvSpPr>
        <p:spPr>
          <a:xfrm rot="5400000">
            <a:off x="2260600" y="-279400"/>
            <a:ext cx="5632450" cy="817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40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9" name="Google Shape;139;p41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41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44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44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44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5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45"/>
          <p:cNvSpPr txBox="1"/>
          <p:nvPr>
            <p:ph idx="1" type="body"/>
          </p:nvPr>
        </p:nvSpPr>
        <p:spPr>
          <a:xfrm>
            <a:off x="990600" y="990600"/>
            <a:ext cx="401002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3" name="Google Shape;153;p45"/>
          <p:cNvSpPr txBox="1"/>
          <p:nvPr>
            <p:ph idx="2" type="body"/>
          </p:nvPr>
        </p:nvSpPr>
        <p:spPr>
          <a:xfrm>
            <a:off x="5153025" y="990600"/>
            <a:ext cx="401002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7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7"/>
          <p:cNvSpPr txBox="1"/>
          <p:nvPr>
            <p:ph idx="1" type="body"/>
          </p:nvPr>
        </p:nvSpPr>
        <p:spPr>
          <a:xfrm>
            <a:off x="990600" y="990600"/>
            <a:ext cx="81724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8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2" name="Google Shape;162;p48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0"/>
          <p:cNvSpPr txBox="1"/>
          <p:nvPr>
            <p:ph type="title"/>
          </p:nvPr>
        </p:nvSpPr>
        <p:spPr>
          <a:xfrm rot="5400000">
            <a:off x="5136357" y="2540794"/>
            <a:ext cx="645795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6" name="Google Shape;166;p50"/>
          <p:cNvSpPr txBox="1"/>
          <p:nvPr>
            <p:ph idx="1" type="body"/>
          </p:nvPr>
        </p:nvSpPr>
        <p:spPr>
          <a:xfrm rot="5400000">
            <a:off x="679450" y="425450"/>
            <a:ext cx="645795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1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9" name="Google Shape;169;p51"/>
          <p:cNvSpPr txBox="1"/>
          <p:nvPr>
            <p:ph idx="1" type="body"/>
          </p:nvPr>
        </p:nvSpPr>
        <p:spPr>
          <a:xfrm rot="5400000">
            <a:off x="2661444" y="65881"/>
            <a:ext cx="4835525" cy="8761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2" name="Google Shape;172;p52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3" name="Google Shape;173;p52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6" name="Google Shape;176;p53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7" name="Google Shape;177;p53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5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3" name="Google Shape;183;p56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4" name="Google Shape;184;p56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5" name="Google Shape;185;p56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6" name="Google Shape;186;p56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7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9" name="Google Shape;189;p57"/>
          <p:cNvSpPr txBox="1"/>
          <p:nvPr>
            <p:ph idx="1" type="body"/>
          </p:nvPr>
        </p:nvSpPr>
        <p:spPr>
          <a:xfrm>
            <a:off x="698500" y="2028825"/>
            <a:ext cx="4303713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0" name="Google Shape;190;p57"/>
          <p:cNvSpPr txBox="1"/>
          <p:nvPr>
            <p:ph idx="2" type="body"/>
          </p:nvPr>
        </p:nvSpPr>
        <p:spPr>
          <a:xfrm>
            <a:off x="5154613" y="2028825"/>
            <a:ext cx="43053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8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3" name="Google Shape;193;p58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9"/>
          <p:cNvSpPr txBox="1"/>
          <p:nvPr>
            <p:ph type="title"/>
          </p:nvPr>
        </p:nvSpPr>
        <p:spPr>
          <a:xfrm>
            <a:off x="698500" y="406400"/>
            <a:ext cx="876141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6" name="Google Shape;196;p59"/>
          <p:cNvSpPr txBox="1"/>
          <p:nvPr>
            <p:ph idx="1" type="body"/>
          </p:nvPr>
        </p:nvSpPr>
        <p:spPr>
          <a:xfrm>
            <a:off x="698500" y="2028825"/>
            <a:ext cx="8761413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0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60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990600" y="3924300"/>
            <a:ext cx="401002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3025" y="3924300"/>
            <a:ext cx="401002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90600" y="3924300"/>
            <a:ext cx="817245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990600" y="2159000"/>
            <a:ext cx="81724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990600" y="990600"/>
            <a:ext cx="81724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1"/>
          <p:cNvSpPr txBox="1"/>
          <p:nvPr>
            <p:ph type="title"/>
          </p:nvPr>
        </p:nvSpPr>
        <p:spPr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Times New Roman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0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function to call?</a:t>
            </a:r>
            <a:endParaRPr/>
          </a:p>
        </p:txBody>
      </p:sp>
      <p:sp>
        <p:nvSpPr>
          <p:cNvPr id="280" name="Google Shape;280;p70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70"/>
          <p:cNvSpPr txBox="1"/>
          <p:nvPr/>
        </p:nvSpPr>
        <p:spPr>
          <a:xfrm>
            <a:off x="1422400" y="2159000"/>
            <a:ext cx="73025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the name of the function.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the name is “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82" name="Google Shape;282;p70"/>
          <p:cNvCxnSpPr/>
          <p:nvPr/>
        </p:nvCxnSpPr>
        <p:spPr>
          <a:xfrm flipH="1">
            <a:off x="4210050" y="5003800"/>
            <a:ext cx="106680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1"/>
          <p:cNvSpPr txBox="1"/>
          <p:nvPr>
            <p:ph type="title"/>
          </p:nvPr>
        </p:nvSpPr>
        <p:spPr>
          <a:xfrm>
            <a:off x="965200" y="-2286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Laist any parameters</a:t>
            </a:r>
            <a:endParaRPr/>
          </a:p>
        </p:txBody>
      </p:sp>
      <p:sp>
        <p:nvSpPr>
          <p:cNvPr id="289" name="Google Shape;289;p71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71"/>
          <p:cNvSpPr txBox="1"/>
          <p:nvPr/>
        </p:nvSpPr>
        <p:spPr>
          <a:xfrm>
            <a:off x="76200" y="1677987"/>
            <a:ext cx="95250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parameters are always listed in parenthesis.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 are no parameters for this function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 the parameter list is empty.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the function runs</a:t>
            </a:r>
            <a:endParaRPr/>
          </a:p>
        </p:txBody>
      </p:sp>
      <p:sp>
        <p:nvSpPr>
          <p:cNvPr id="297" name="Google Shape;297;p72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3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Arguments and Parameters</a:t>
            </a:r>
            <a:endParaRPr/>
          </a:p>
        </p:txBody>
      </p:sp>
      <p:sp>
        <p:nvSpPr>
          <p:cNvPr id="304" name="Google Shape;304;p73"/>
          <p:cNvSpPr txBox="1"/>
          <p:nvPr/>
        </p:nvSpPr>
        <p:spPr>
          <a:xfrm>
            <a:off x="2162175" y="2146300"/>
            <a:ext cx="58070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(Two sides of the same idea)</a:t>
            </a:r>
            <a:endParaRPr/>
          </a:p>
        </p:txBody>
      </p:sp>
      <p:sp>
        <p:nvSpPr>
          <p:cNvPr id="305" name="Google Shape;305;p73"/>
          <p:cNvSpPr txBox="1"/>
          <p:nvPr/>
        </p:nvSpPr>
        <p:spPr>
          <a:xfrm>
            <a:off x="1384300" y="3213100"/>
            <a:ext cx="7391400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Most of the time you don’t want the function to do the same thing over and over.  You want it to run the same algorithm using different data.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4"/>
          <p:cNvSpPr txBox="1"/>
          <p:nvPr>
            <p:ph type="title"/>
          </p:nvPr>
        </p:nvSpPr>
        <p:spPr>
          <a:xfrm>
            <a:off x="381000" y="133350"/>
            <a:ext cx="93853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Hello, &lt;insert name here&gt;</a:t>
            </a:r>
            <a:endParaRPr/>
          </a:p>
        </p:txBody>
      </p:sp>
      <p:sp>
        <p:nvSpPr>
          <p:cNvPr id="312" name="Google Shape;312;p74"/>
          <p:cNvSpPr txBox="1"/>
          <p:nvPr/>
        </p:nvSpPr>
        <p:spPr>
          <a:xfrm>
            <a:off x="1150937" y="3708400"/>
            <a:ext cx="49387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hello("Andrew")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74"/>
          <p:cNvSpPr txBox="1"/>
          <p:nvPr/>
        </p:nvSpPr>
        <p:spPr>
          <a:xfrm>
            <a:off x="727075" y="1803400"/>
            <a:ext cx="87074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Say “Hello” followed by the person’s name</a:t>
            </a:r>
            <a:endParaRPr/>
          </a:p>
        </p:txBody>
      </p:sp>
      <p:sp>
        <p:nvSpPr>
          <p:cNvPr id="314" name="Google Shape;314;p74"/>
          <p:cNvSpPr txBox="1"/>
          <p:nvPr/>
        </p:nvSpPr>
        <p:spPr>
          <a:xfrm>
            <a:off x="850900" y="2387600"/>
            <a:ext cx="84582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maths we say “the function is </a:t>
            </a: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parameter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ized by the person’s name”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5"/>
          <p:cNvSpPr txBox="1"/>
          <p:nvPr>
            <p:ph type="title"/>
          </p:nvPr>
        </p:nvSpPr>
        <p:spPr>
          <a:xfrm>
            <a:off x="190500" y="203200"/>
            <a:ext cx="977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Change the function definition</a:t>
            </a:r>
            <a:endParaRPr/>
          </a:p>
        </p:txBody>
      </p:sp>
      <p:sp>
        <p:nvSpPr>
          <p:cNvPr id="321" name="Google Shape;321;p75"/>
          <p:cNvSpPr txBox="1"/>
          <p:nvPr/>
        </p:nvSpPr>
        <p:spPr>
          <a:xfrm>
            <a:off x="1150937" y="3708400"/>
            <a:ext cx="49387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hello("Andrew")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75"/>
          <p:cNvSpPr txBox="1"/>
          <p:nvPr/>
        </p:nvSpPr>
        <p:spPr>
          <a:xfrm>
            <a:off x="241300" y="1778000"/>
            <a:ext cx="96139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function now takes one parameter.  When the function is called this parameter will be accessible using the variable named </a:t>
            </a:r>
            <a:r>
              <a:rPr b="0" i="0" lang="en-US" sz="32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</p:txBody>
      </p:sp>
      <p:cxnSp>
        <p:nvCxnSpPr>
          <p:cNvPr id="323" name="Google Shape;323;p75"/>
          <p:cNvCxnSpPr/>
          <p:nvPr/>
        </p:nvCxnSpPr>
        <p:spPr>
          <a:xfrm>
            <a:off x="4076700" y="3238500"/>
            <a:ext cx="1587" cy="520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6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Calling the function</a:t>
            </a:r>
            <a:endParaRPr/>
          </a:p>
        </p:txBody>
      </p:sp>
      <p:sp>
        <p:nvSpPr>
          <p:cNvPr id="330" name="Google Shape;330;p76"/>
          <p:cNvSpPr txBox="1"/>
          <p:nvPr/>
        </p:nvSpPr>
        <p:spPr>
          <a:xfrm>
            <a:off x="1150937" y="3708400"/>
            <a:ext cx="49387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"Andrew"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76"/>
          <p:cNvSpPr txBox="1"/>
          <p:nvPr/>
        </p:nvSpPr>
        <p:spPr>
          <a:xfrm>
            <a:off x="1282700" y="2082800"/>
            <a:ext cx="75819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function call now needs one argument.  Here I’ll use the string </a:t>
            </a:r>
            <a:r>
              <a:rPr b="0" i="0" lang="en-US" sz="3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“Andrew”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cxnSp>
        <p:nvCxnSpPr>
          <p:cNvPr id="332" name="Google Shape;332;p76"/>
          <p:cNvCxnSpPr/>
          <p:nvPr/>
        </p:nvCxnSpPr>
        <p:spPr>
          <a:xfrm flipH="1">
            <a:off x="4768850" y="5000625"/>
            <a:ext cx="1535112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7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the function runs</a:t>
            </a:r>
            <a:endParaRPr/>
          </a:p>
        </p:txBody>
      </p:sp>
      <p:sp>
        <p:nvSpPr>
          <p:cNvPr id="339" name="Google Shape;339;p77"/>
          <p:cNvSpPr txBox="1"/>
          <p:nvPr/>
        </p:nvSpPr>
        <p:spPr>
          <a:xfrm>
            <a:off x="1150937" y="3708400"/>
            <a:ext cx="49387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hello("Andrew")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77"/>
          <p:cNvSpPr txBox="1"/>
          <p:nvPr/>
        </p:nvSpPr>
        <p:spPr>
          <a:xfrm>
            <a:off x="1231900" y="1816100"/>
            <a:ext cx="76962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function call assigns the string “Andrew” to the variable “name” then does the statements in the code block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8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parameters</a:t>
            </a:r>
            <a:endParaRPr/>
          </a:p>
        </p:txBody>
      </p:sp>
      <p:sp>
        <p:nvSpPr>
          <p:cNvPr id="347" name="Google Shape;347;p78"/>
          <p:cNvSpPr txBox="1"/>
          <p:nvPr/>
        </p:nvSpPr>
        <p:spPr>
          <a:xfrm>
            <a:off x="393700" y="1841500"/>
            <a:ext cx="9372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Here’s a function which takes two parameters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subtracts the second from the first.</a:t>
            </a:r>
            <a:endParaRPr/>
          </a:p>
        </p:txBody>
      </p:sp>
      <p:sp>
        <p:nvSpPr>
          <p:cNvPr id="348" name="Google Shape;348;p78"/>
          <p:cNvSpPr txBox="1"/>
          <p:nvPr/>
        </p:nvSpPr>
        <p:spPr>
          <a:xfrm>
            <a:off x="1154112" y="3708400"/>
            <a:ext cx="420687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subtract(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x-y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subtract(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8, 5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78"/>
          <p:cNvSpPr txBox="1"/>
          <p:nvPr/>
        </p:nvSpPr>
        <p:spPr>
          <a:xfrm>
            <a:off x="3382962" y="5676900"/>
            <a:ext cx="53768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Two parameters in the call</a:t>
            </a:r>
            <a:endParaRPr/>
          </a:p>
        </p:txBody>
      </p:sp>
      <p:cxnSp>
        <p:nvCxnSpPr>
          <p:cNvPr id="350" name="Google Shape;350;p78"/>
          <p:cNvCxnSpPr/>
          <p:nvPr/>
        </p:nvCxnSpPr>
        <p:spPr>
          <a:xfrm flipH="1">
            <a:off x="4660900" y="3378200"/>
            <a:ext cx="146050" cy="4191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1" name="Google Shape;351;p78"/>
          <p:cNvSpPr txBox="1"/>
          <p:nvPr/>
        </p:nvSpPr>
        <p:spPr>
          <a:xfrm>
            <a:off x="3475037" y="2921000"/>
            <a:ext cx="65913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Two parameters in the definition</a:t>
            </a:r>
            <a:endParaRPr/>
          </a:p>
        </p:txBody>
      </p:sp>
      <p:cxnSp>
        <p:nvCxnSpPr>
          <p:cNvPr id="352" name="Google Shape;352;p78"/>
          <p:cNvCxnSpPr/>
          <p:nvPr/>
        </p:nvCxnSpPr>
        <p:spPr>
          <a:xfrm rot="10800000">
            <a:off x="4019550" y="5238750"/>
            <a:ext cx="177800" cy="2921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9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Returning values</a:t>
            </a:r>
            <a:endParaRPr/>
          </a:p>
        </p:txBody>
      </p:sp>
      <p:sp>
        <p:nvSpPr>
          <p:cNvPr id="359" name="Google Shape;359;p79"/>
          <p:cNvSpPr txBox="1"/>
          <p:nvPr/>
        </p:nvSpPr>
        <p:spPr>
          <a:xfrm>
            <a:off x="863600" y="2197100"/>
            <a:ext cx="84201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Rarely do functions only print.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often the function does something 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results of that are used by something else.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 example, 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computes the length of a string or list then returns that value to the caller.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2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Built-in functions</a:t>
            </a:r>
            <a:endParaRPr/>
          </a:p>
        </p:txBody>
      </p:sp>
      <p:sp>
        <p:nvSpPr>
          <p:cNvPr id="212" name="Google Shape;212;p62"/>
          <p:cNvSpPr txBox="1"/>
          <p:nvPr/>
        </p:nvSpPr>
        <p:spPr>
          <a:xfrm>
            <a:off x="1235075" y="1841500"/>
            <a:ext cx="76914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You’ve used several functions already</a:t>
            </a:r>
            <a:endParaRPr/>
          </a:p>
        </p:txBody>
      </p:sp>
      <p:sp>
        <p:nvSpPr>
          <p:cNvPr id="213" name="Google Shape;213;p62"/>
          <p:cNvSpPr txBox="1"/>
          <p:nvPr/>
        </p:nvSpPr>
        <p:spPr>
          <a:xfrm>
            <a:off x="2763837" y="2705100"/>
            <a:ext cx="4633912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len("ATGGTCA")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abs(-6)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float("3.1415")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3.1415000000000002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0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subtract doesn’t return anything</a:t>
            </a:r>
            <a:endParaRPr/>
          </a:p>
        </p:txBody>
      </p:sp>
      <p:sp>
        <p:nvSpPr>
          <p:cNvPr id="366" name="Google Shape;366;p80"/>
          <p:cNvSpPr txBox="1"/>
          <p:nvPr/>
        </p:nvSpPr>
        <p:spPr>
          <a:xfrm>
            <a:off x="2970212" y="3441700"/>
            <a:ext cx="4206875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subtract(x, y):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x-y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subtract(8,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  <p:sp>
        <p:nvSpPr>
          <p:cNvPr id="367" name="Google Shape;367;p80"/>
          <p:cNvSpPr txBox="1"/>
          <p:nvPr/>
        </p:nvSpPr>
        <p:spPr>
          <a:xfrm>
            <a:off x="609600" y="2514600"/>
            <a:ext cx="89281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default, a function returns the special value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1"/>
          <p:cNvSpPr txBox="1"/>
          <p:nvPr>
            <p:ph type="title"/>
          </p:nvPr>
        </p:nvSpPr>
        <p:spPr>
          <a:xfrm>
            <a:off x="914400" y="0"/>
            <a:ext cx="84455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statement</a:t>
            </a:r>
            <a:endParaRPr/>
          </a:p>
        </p:txBody>
      </p:sp>
      <p:sp>
        <p:nvSpPr>
          <p:cNvPr id="374" name="Google Shape;374;p81"/>
          <p:cNvSpPr txBox="1"/>
          <p:nvPr/>
        </p:nvSpPr>
        <p:spPr>
          <a:xfrm>
            <a:off x="2182812" y="3098800"/>
            <a:ext cx="420687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subtract(x, y):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x-y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subtract(8,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  <p:sp>
        <p:nvSpPr>
          <p:cNvPr id="375" name="Google Shape;375;p81"/>
          <p:cNvSpPr txBox="1"/>
          <p:nvPr/>
        </p:nvSpPr>
        <p:spPr>
          <a:xfrm>
            <a:off x="1409700" y="1765300"/>
            <a:ext cx="7340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return statement tells Python to exit the function and return a given object.</a:t>
            </a:r>
            <a:endParaRPr/>
          </a:p>
        </p:txBody>
      </p:sp>
      <p:sp>
        <p:nvSpPr>
          <p:cNvPr id="376" name="Google Shape;376;p81"/>
          <p:cNvSpPr txBox="1"/>
          <p:nvPr/>
        </p:nvSpPr>
        <p:spPr>
          <a:xfrm>
            <a:off x="939800" y="5715000"/>
            <a:ext cx="78359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can return anything (list, string, number, dictionary, even a function).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2"/>
          <p:cNvSpPr txBox="1"/>
          <p:nvPr>
            <p:ph type="title"/>
          </p:nvPr>
        </p:nvSpPr>
        <p:spPr>
          <a:xfrm>
            <a:off x="9652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Making a function</a:t>
            </a:r>
            <a:endParaRPr/>
          </a:p>
        </p:txBody>
      </p:sp>
      <p:sp>
        <p:nvSpPr>
          <p:cNvPr id="383" name="Google Shape;383;p82"/>
          <p:cNvSpPr txBox="1"/>
          <p:nvPr/>
        </p:nvSpPr>
        <p:spPr>
          <a:xfrm>
            <a:off x="1039812" y="1371600"/>
            <a:ext cx="80724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Yes, we’re going to count letters again. </a:t>
            </a:r>
            <a:endParaRPr/>
          </a:p>
        </p:txBody>
      </p:sp>
      <p:sp>
        <p:nvSpPr>
          <p:cNvPr id="384" name="Google Shape;384;p82"/>
          <p:cNvSpPr txBox="1"/>
          <p:nvPr/>
        </p:nvSpPr>
        <p:spPr>
          <a:xfrm>
            <a:off x="2057400" y="32004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385" name="Google Shape;385;p82"/>
          <p:cNvSpPr txBox="1"/>
          <p:nvPr/>
        </p:nvSpPr>
        <p:spPr>
          <a:xfrm>
            <a:off x="622300" y="2057400"/>
            <a:ext cx="89789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3"/>
          <p:cNvSpPr txBox="1"/>
          <p:nvPr>
            <p:ph type="title"/>
          </p:nvPr>
        </p:nvSpPr>
        <p:spPr>
          <a:xfrm>
            <a:off x="11430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 the function</a:t>
            </a:r>
            <a:endParaRPr/>
          </a:p>
        </p:txBody>
      </p:sp>
      <p:sp>
        <p:nvSpPr>
          <p:cNvPr id="392" name="Google Shape;392;p83"/>
          <p:cNvSpPr txBox="1"/>
          <p:nvPr/>
        </p:nvSpPr>
        <p:spPr>
          <a:xfrm>
            <a:off x="6350" y="1701800"/>
            <a:ext cx="10123487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I’m going to make a function which counts bases.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What’s the best part to turn into a function?</a:t>
            </a:r>
            <a:endParaRPr/>
          </a:p>
        </p:txBody>
      </p:sp>
      <p:sp>
        <p:nvSpPr>
          <p:cNvPr id="393" name="Google Shape;393;p83"/>
          <p:cNvSpPr txBox="1"/>
          <p:nvPr/>
        </p:nvSpPr>
        <p:spPr>
          <a:xfrm>
            <a:off x="1987550" y="29845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4"/>
          <p:cNvSpPr txBox="1"/>
          <p:nvPr>
            <p:ph type="title"/>
          </p:nvPr>
        </p:nvSpPr>
        <p:spPr>
          <a:xfrm>
            <a:off x="11430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Times New Roman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 the input</a:t>
            </a:r>
            <a:endParaRPr/>
          </a:p>
        </p:txBody>
      </p:sp>
      <p:sp>
        <p:nvSpPr>
          <p:cNvPr id="400" name="Google Shape;400;p84"/>
          <p:cNvSpPr txBox="1"/>
          <p:nvPr/>
        </p:nvSpPr>
        <p:spPr>
          <a:xfrm>
            <a:off x="1987550" y="29845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401" name="Google Shape;401;p84"/>
          <p:cNvSpPr txBox="1"/>
          <p:nvPr/>
        </p:nvSpPr>
        <p:spPr>
          <a:xfrm>
            <a:off x="660400" y="1371600"/>
            <a:ext cx="87122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this example the sequence can change.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That makes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 good choice as a parameter.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5"/>
          <p:cNvSpPr txBox="1"/>
          <p:nvPr>
            <p:ph type="title"/>
          </p:nvPr>
        </p:nvSpPr>
        <p:spPr>
          <a:xfrm>
            <a:off x="974725" y="-128587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 the algorithm</a:t>
            </a:r>
            <a:endParaRPr/>
          </a:p>
        </p:txBody>
      </p:sp>
      <p:sp>
        <p:nvSpPr>
          <p:cNvPr id="408" name="Google Shape;408;p85"/>
          <p:cNvSpPr txBox="1"/>
          <p:nvPr/>
        </p:nvSpPr>
        <p:spPr>
          <a:xfrm>
            <a:off x="2057400" y="34290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409" name="Google Shape;409;p85"/>
          <p:cNvSpPr txBox="1"/>
          <p:nvPr/>
        </p:nvSpPr>
        <p:spPr>
          <a:xfrm>
            <a:off x="2146300" y="1790700"/>
            <a:ext cx="5867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is the part of your program which does something.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 the output</a:t>
            </a:r>
            <a:endParaRPr/>
          </a:p>
        </p:txBody>
      </p:sp>
      <p:sp>
        <p:nvSpPr>
          <p:cNvPr id="416" name="Google Shape;416;p86"/>
          <p:cNvSpPr txBox="1"/>
          <p:nvPr/>
        </p:nvSpPr>
        <p:spPr>
          <a:xfrm>
            <a:off x="1987550" y="29845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417" name="Google Shape;417;p86"/>
          <p:cNvSpPr txBox="1"/>
          <p:nvPr/>
        </p:nvSpPr>
        <p:spPr>
          <a:xfrm>
            <a:off x="1727200" y="1841500"/>
            <a:ext cx="69215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output will use the data computed by your function...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7"/>
          <p:cNvSpPr txBox="1"/>
          <p:nvPr>
            <p:ph type="title"/>
          </p:nvPr>
        </p:nvSpPr>
        <p:spPr>
          <a:xfrm>
            <a:off x="876300" y="133350"/>
            <a:ext cx="84074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 the return value</a:t>
            </a:r>
            <a:endParaRPr/>
          </a:p>
        </p:txBody>
      </p:sp>
      <p:sp>
        <p:nvSpPr>
          <p:cNvPr id="424" name="Google Shape;424;p87"/>
          <p:cNvSpPr txBox="1"/>
          <p:nvPr/>
        </p:nvSpPr>
        <p:spPr>
          <a:xfrm>
            <a:off x="1873250" y="297180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"ATGCATGATGCATGAAAGGTCG"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425" name="Google Shape;425;p87"/>
          <p:cNvSpPr txBox="1"/>
          <p:nvPr/>
        </p:nvSpPr>
        <p:spPr>
          <a:xfrm>
            <a:off x="1409700" y="1719262"/>
            <a:ext cx="7340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... which helps you identify the return value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8"/>
          <p:cNvSpPr txBox="1"/>
          <p:nvPr>
            <p:ph type="title"/>
          </p:nvPr>
        </p:nvSpPr>
        <p:spPr>
          <a:xfrm>
            <a:off x="1160462" y="-322262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Name the function</a:t>
            </a:r>
            <a:endParaRPr/>
          </a:p>
        </p:txBody>
      </p:sp>
      <p:sp>
        <p:nvSpPr>
          <p:cNvPr id="432" name="Google Shape;432;p88"/>
          <p:cNvSpPr txBox="1"/>
          <p:nvPr/>
        </p:nvSpPr>
        <p:spPr>
          <a:xfrm>
            <a:off x="457200" y="1417637"/>
            <a:ext cx="9029700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come up with a good name for your function.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should be descriptive so that when you or someone else sees the name then they have an idea of what it does.</a:t>
            </a:r>
            <a:endParaRPr/>
          </a:p>
        </p:txBody>
      </p:sp>
      <p:sp>
        <p:nvSpPr>
          <p:cNvPr id="433" name="Google Shape;433;p88"/>
          <p:cNvSpPr txBox="1"/>
          <p:nvPr/>
        </p:nvSpPr>
        <p:spPr>
          <a:xfrm>
            <a:off x="933450" y="4368800"/>
            <a:ext cx="28305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1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Good names</a:t>
            </a:r>
            <a:endParaRPr/>
          </a:p>
        </p:txBody>
      </p:sp>
      <p:sp>
        <p:nvSpPr>
          <p:cNvPr id="434" name="Google Shape;434;p88"/>
          <p:cNvSpPr txBox="1"/>
          <p:nvPr/>
        </p:nvSpPr>
        <p:spPr>
          <a:xfrm>
            <a:off x="6015037" y="4368800"/>
            <a:ext cx="25241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1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Bad names</a:t>
            </a:r>
            <a:endParaRPr/>
          </a:p>
        </p:txBody>
      </p:sp>
      <p:sp>
        <p:nvSpPr>
          <p:cNvPr id="435" name="Google Shape;435;p88"/>
          <p:cNvSpPr txBox="1"/>
          <p:nvPr/>
        </p:nvSpPr>
        <p:spPr>
          <a:xfrm>
            <a:off x="1017587" y="5245100"/>
            <a:ext cx="2665412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count_bases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count_letters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countbases</a:t>
            </a:r>
            <a:endParaRPr/>
          </a:p>
        </p:txBody>
      </p:sp>
      <p:sp>
        <p:nvSpPr>
          <p:cNvPr id="436" name="Google Shape;436;p88"/>
          <p:cNvSpPr txBox="1"/>
          <p:nvPr/>
        </p:nvSpPr>
        <p:spPr>
          <a:xfrm>
            <a:off x="4641850" y="5016500"/>
            <a:ext cx="52705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do_count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count_bases_in_sequence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CoUnTbAsEs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QPXT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9"/>
          <p:cNvSpPr txBox="1"/>
          <p:nvPr>
            <p:ph type="title"/>
          </p:nvPr>
        </p:nvSpPr>
        <p:spPr>
          <a:xfrm>
            <a:off x="965200" y="127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with the ‘def’ line</a:t>
            </a:r>
            <a:endParaRPr/>
          </a:p>
        </p:txBody>
      </p:sp>
      <p:sp>
        <p:nvSpPr>
          <p:cNvPr id="443" name="Google Shape;443;p89"/>
          <p:cNvSpPr txBox="1"/>
          <p:nvPr/>
        </p:nvSpPr>
        <p:spPr>
          <a:xfrm>
            <a:off x="371475" y="2133600"/>
            <a:ext cx="3841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def count_bases(seq):</a:t>
            </a:r>
            <a:endParaRPr/>
          </a:p>
        </p:txBody>
      </p:sp>
      <p:sp>
        <p:nvSpPr>
          <p:cNvPr id="444" name="Google Shape;444;p89"/>
          <p:cNvSpPr txBox="1"/>
          <p:nvPr/>
        </p:nvSpPr>
        <p:spPr>
          <a:xfrm>
            <a:off x="246062" y="1536700"/>
            <a:ext cx="83724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function definition starts with a ‘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</a:t>
            </a:r>
            <a:endParaRPr/>
          </a:p>
        </p:txBody>
      </p:sp>
      <p:sp>
        <p:nvSpPr>
          <p:cNvPr id="445" name="Google Shape;445;p89"/>
          <p:cNvSpPr txBox="1"/>
          <p:nvPr/>
        </p:nvSpPr>
        <p:spPr>
          <a:xfrm>
            <a:off x="63500" y="3644900"/>
            <a:ext cx="3556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named ‘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count_bases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</a:t>
            </a:r>
            <a:endParaRPr/>
          </a:p>
        </p:txBody>
      </p:sp>
      <p:cxnSp>
        <p:nvCxnSpPr>
          <p:cNvPr id="446" name="Google Shape;446;p89"/>
          <p:cNvCxnSpPr/>
          <p:nvPr/>
        </p:nvCxnSpPr>
        <p:spPr>
          <a:xfrm flipH="1" rot="10800000">
            <a:off x="747712" y="1987550"/>
            <a:ext cx="279400" cy="1905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47" name="Google Shape;447;p89"/>
          <p:cNvCxnSpPr/>
          <p:nvPr/>
        </p:nvCxnSpPr>
        <p:spPr>
          <a:xfrm>
            <a:off x="1841500" y="2590800"/>
            <a:ext cx="1587" cy="1003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48" name="Google Shape;448;p89"/>
          <p:cNvSpPr txBox="1"/>
          <p:nvPr/>
        </p:nvSpPr>
        <p:spPr>
          <a:xfrm>
            <a:off x="4292600" y="3187700"/>
            <a:ext cx="48133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takes one parameter, which will be accessed using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variable named ‘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</a:t>
            </a:r>
            <a:endParaRPr/>
          </a:p>
        </p:txBody>
      </p:sp>
      <p:cxnSp>
        <p:nvCxnSpPr>
          <p:cNvPr id="449" name="Google Shape;449;p89"/>
          <p:cNvCxnSpPr/>
          <p:nvPr/>
        </p:nvCxnSpPr>
        <p:spPr>
          <a:xfrm>
            <a:off x="3848100" y="2628900"/>
            <a:ext cx="711200" cy="774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50" name="Google Shape;450;p89"/>
          <p:cNvSpPr txBox="1"/>
          <p:nvPr/>
        </p:nvSpPr>
        <p:spPr>
          <a:xfrm>
            <a:off x="863600" y="5372100"/>
            <a:ext cx="7747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Remember, the def line ends with a colon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3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functions?</a:t>
            </a:r>
            <a:endParaRPr/>
          </a:p>
        </p:txBody>
      </p:sp>
      <p:sp>
        <p:nvSpPr>
          <p:cNvPr id="220" name="Google Shape;220;p63"/>
          <p:cNvSpPr txBox="1"/>
          <p:nvPr/>
        </p:nvSpPr>
        <p:spPr>
          <a:xfrm>
            <a:off x="1128712" y="2108200"/>
            <a:ext cx="78771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function is a code block with a name</a:t>
            </a:r>
            <a:endParaRPr/>
          </a:p>
        </p:txBody>
      </p:sp>
      <p:sp>
        <p:nvSpPr>
          <p:cNvPr id="221" name="Google Shape;221;p63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0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 the code block</a:t>
            </a:r>
            <a:endParaRPr/>
          </a:p>
        </p:txBody>
      </p:sp>
      <p:sp>
        <p:nvSpPr>
          <p:cNvPr id="457" name="Google Shape;457;p90"/>
          <p:cNvSpPr txBox="1"/>
          <p:nvPr/>
        </p:nvSpPr>
        <p:spPr>
          <a:xfrm>
            <a:off x="369887" y="2133600"/>
            <a:ext cx="67675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count_bases(seq):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counts[base] + 1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Return the results</a:t>
            </a:r>
            <a:endParaRPr/>
          </a:p>
        </p:txBody>
      </p:sp>
      <p:sp>
        <p:nvSpPr>
          <p:cNvPr id="464" name="Google Shape;464;p91"/>
          <p:cNvSpPr txBox="1"/>
          <p:nvPr/>
        </p:nvSpPr>
        <p:spPr>
          <a:xfrm>
            <a:off x="369887" y="2133600"/>
            <a:ext cx="6767512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count_bases(seq):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return counts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the function</a:t>
            </a:r>
            <a:endParaRPr/>
          </a:p>
        </p:txBody>
      </p:sp>
      <p:sp>
        <p:nvSpPr>
          <p:cNvPr id="471" name="Google Shape;471;p92"/>
          <p:cNvSpPr txBox="1"/>
          <p:nvPr/>
        </p:nvSpPr>
        <p:spPr>
          <a:xfrm>
            <a:off x="369887" y="2133600"/>
            <a:ext cx="6767512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count_bases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input_seq = “ATGCATGATGCATGAAAGGTCG”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results = </a:t>
            </a: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count_bases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(input_seq)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results: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the function</a:t>
            </a:r>
            <a:endParaRPr/>
          </a:p>
        </p:txBody>
      </p:sp>
      <p:sp>
        <p:nvSpPr>
          <p:cNvPr id="478" name="Google Shape;478;p93"/>
          <p:cNvSpPr txBox="1"/>
          <p:nvPr/>
        </p:nvSpPr>
        <p:spPr>
          <a:xfrm>
            <a:off x="369887" y="2133600"/>
            <a:ext cx="6767512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count_bases(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input_seq = “ATGCATGATGCATGAAAGGTCG”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count_bases(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input_seq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base in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base, “=”, counts[base]</a:t>
            </a:r>
            <a:endParaRPr/>
          </a:p>
        </p:txBody>
      </p:sp>
      <p:sp>
        <p:nvSpPr>
          <p:cNvPr id="479" name="Google Shape;479;p93"/>
          <p:cNvSpPr txBox="1"/>
          <p:nvPr/>
        </p:nvSpPr>
        <p:spPr>
          <a:xfrm>
            <a:off x="4991100" y="1955800"/>
            <a:ext cx="5037137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Notice that the variables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 the parameters 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return value don’t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need to be the same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Interactively</a:t>
            </a:r>
            <a:endParaRPr/>
          </a:p>
        </p:txBody>
      </p:sp>
      <p:sp>
        <p:nvSpPr>
          <p:cNvPr id="486" name="Google Shape;486;p94"/>
          <p:cNvSpPr txBox="1"/>
          <p:nvPr/>
        </p:nvSpPr>
        <p:spPr>
          <a:xfrm>
            <a:off x="1416050" y="1638300"/>
            <a:ext cx="7315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count_bases(seq):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for base in seq: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counts[base]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counts[base] = counts[base]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return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count_bases("ATATC")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{'A': 2, 'C': 1, 'T': 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count_bases("ATATCQGAC")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{'A': 3, 'Q': 1, 'C': 2, 'T': 2, 'G': 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count_bases("")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487" name="Google Shape;487;p94"/>
          <p:cNvSpPr txBox="1"/>
          <p:nvPr/>
        </p:nvSpPr>
        <p:spPr>
          <a:xfrm>
            <a:off x="6269037" y="3860800"/>
            <a:ext cx="3692525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(I don’t even need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 name - just use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1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values directly.)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42900" y="133350"/>
            <a:ext cx="9474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Functions can call functions</a:t>
            </a:r>
            <a:endParaRPr/>
          </a:p>
        </p:txBody>
      </p:sp>
      <p:sp>
        <p:nvSpPr>
          <p:cNvPr id="494" name="Google Shape;494;p95"/>
          <p:cNvSpPr txBox="1"/>
          <p:nvPr/>
        </p:nvSpPr>
        <p:spPr>
          <a:xfrm>
            <a:off x="850900" y="2146300"/>
            <a:ext cx="84455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gc_content(seq):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counts = count_bases(seq)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return (counts["G"] + counts["C"]) / float(len(seq))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gc_content("CGAATT")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0.333333333333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6"/>
          <p:cNvSpPr txBox="1"/>
          <p:nvPr>
            <p:ph type="title"/>
          </p:nvPr>
        </p:nvSpPr>
        <p:spPr>
          <a:xfrm>
            <a:off x="990600" y="-354012"/>
            <a:ext cx="8178800" cy="301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Functions can be used (almost) anywhere</a:t>
            </a:r>
            <a:endParaRPr/>
          </a:p>
        </p:txBody>
      </p:sp>
      <p:sp>
        <p:nvSpPr>
          <p:cNvPr id="501" name="Google Shape;501;p96"/>
          <p:cNvSpPr txBox="1"/>
          <p:nvPr/>
        </p:nvSpPr>
        <p:spPr>
          <a:xfrm>
            <a:off x="2057400" y="3213100"/>
            <a:ext cx="6019800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polyA_tail(seq):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if seq.endswith("AAAAAA"):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return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else: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return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polyA_tail("ATGCTGTCGATGAAAAAAA"):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"Has a poly-A tail"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 a poly-A tail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96"/>
          <p:cNvSpPr txBox="1"/>
          <p:nvPr/>
        </p:nvSpPr>
        <p:spPr>
          <a:xfrm>
            <a:off x="3124200" y="2336800"/>
            <a:ext cx="38862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an ‘if’ statement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990600" y="-354012"/>
            <a:ext cx="8178800" cy="301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Functions can be used (almost) anywhere</a:t>
            </a:r>
            <a:endParaRPr/>
          </a:p>
        </p:txBody>
      </p:sp>
      <p:sp>
        <p:nvSpPr>
          <p:cNvPr id="509" name="Google Shape;509;p97"/>
          <p:cNvSpPr txBox="1"/>
          <p:nvPr/>
        </p:nvSpPr>
        <p:spPr>
          <a:xfrm>
            <a:off x="2973387" y="2336800"/>
            <a:ext cx="41878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an ‘for’ statement</a:t>
            </a:r>
            <a:endParaRPr/>
          </a:p>
        </p:txBody>
      </p:sp>
      <p:sp>
        <p:nvSpPr>
          <p:cNvPr id="510" name="Google Shape;510;p97"/>
          <p:cNvSpPr txBox="1"/>
          <p:nvPr/>
        </p:nvSpPr>
        <p:spPr>
          <a:xfrm>
            <a:off x="850900" y="2844800"/>
            <a:ext cx="8445500" cy="429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split_into_codons(seq):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codons =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for i in range(0, len(seq)-len(seq)%3, 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codons.append(seq[i:i+3])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return codons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codon in split_into_codons("ATGCATGCATGCATGCATGC"):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"Codon", codon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ATG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CAT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GCA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TGC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ATG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CAT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1</a:t>
            </a:r>
            <a:endParaRPr/>
          </a:p>
        </p:txBody>
      </p:sp>
      <p:sp>
        <p:nvSpPr>
          <p:cNvPr id="517" name="Google Shape;517;p98"/>
          <p:cNvSpPr txBox="1"/>
          <p:nvPr/>
        </p:nvSpPr>
        <p:spPr>
          <a:xfrm>
            <a:off x="39687" y="1828800"/>
            <a:ext cx="1005681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Make a function to add two numbers.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the following as a template for your program</a:t>
            </a:r>
            <a:endParaRPr/>
          </a:p>
        </p:txBody>
      </p:sp>
      <p:sp>
        <p:nvSpPr>
          <p:cNvPr id="518" name="Google Shape;518;p98"/>
          <p:cNvSpPr txBox="1"/>
          <p:nvPr/>
        </p:nvSpPr>
        <p:spPr>
          <a:xfrm>
            <a:off x="1562100" y="3048000"/>
            <a:ext cx="741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add(a, b):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# ... your function body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"2+3 =", add(2,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"5+9 =", add(5, 9)</a:t>
            </a:r>
            <a:endParaRPr/>
          </a:p>
        </p:txBody>
      </p:sp>
      <p:sp>
        <p:nvSpPr>
          <p:cNvPr id="519" name="Google Shape;519;p98"/>
          <p:cNvSpPr txBox="1"/>
          <p:nvPr/>
        </p:nvSpPr>
        <p:spPr>
          <a:xfrm>
            <a:off x="1108075" y="5270500"/>
            <a:ext cx="83248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output from your program should be</a:t>
            </a:r>
            <a:endParaRPr/>
          </a:p>
        </p:txBody>
      </p:sp>
      <p:sp>
        <p:nvSpPr>
          <p:cNvPr id="520" name="Google Shape;520;p98"/>
          <p:cNvSpPr txBox="1"/>
          <p:nvPr/>
        </p:nvSpPr>
        <p:spPr>
          <a:xfrm>
            <a:off x="3911600" y="6019800"/>
            <a:ext cx="22987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2+3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5+9 = 14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9"/>
          <p:cNvSpPr txBox="1"/>
          <p:nvPr>
            <p:ph type="title"/>
          </p:nvPr>
        </p:nvSpPr>
        <p:spPr>
          <a:xfrm>
            <a:off x="965200" y="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2</a:t>
            </a:r>
            <a:endParaRPr/>
          </a:p>
        </p:txBody>
      </p:sp>
      <p:sp>
        <p:nvSpPr>
          <p:cNvPr id="527" name="Google Shape;527;p99"/>
          <p:cNvSpPr txBox="1"/>
          <p:nvPr/>
        </p:nvSpPr>
        <p:spPr>
          <a:xfrm>
            <a:off x="1149350" y="1985962"/>
            <a:ext cx="7589837" cy="18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your program from Exercise A to add three numbers.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following as a template for your new program</a:t>
            </a:r>
            <a:endParaRPr/>
          </a:p>
        </p:txBody>
      </p:sp>
      <p:sp>
        <p:nvSpPr>
          <p:cNvPr id="528" name="Google Shape;528;p99"/>
          <p:cNvSpPr txBox="1"/>
          <p:nvPr/>
        </p:nvSpPr>
        <p:spPr>
          <a:xfrm>
            <a:off x="1600200" y="4572000"/>
            <a:ext cx="741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add3  # you must finish this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# then fill in the body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"2+3+4 =", add(2, 3, 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"5+9+10 =", add(5, 9, 10)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4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Functions start with ‘def’</a:t>
            </a:r>
            <a:endParaRPr/>
          </a:p>
        </p:txBody>
      </p:sp>
      <p:sp>
        <p:nvSpPr>
          <p:cNvPr id="228" name="Google Shape;228;p64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3</a:t>
            </a:r>
            <a:endParaRPr/>
          </a:p>
        </p:txBody>
      </p:sp>
      <p:sp>
        <p:nvSpPr>
          <p:cNvPr id="535" name="Google Shape;535;p100"/>
          <p:cNvSpPr txBox="1"/>
          <p:nvPr/>
        </p:nvSpPr>
        <p:spPr>
          <a:xfrm>
            <a:off x="812800" y="2044700"/>
            <a:ext cx="8534400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the count_bases function defined earlier to reimplement Exercise </a:t>
            </a:r>
            <a:r>
              <a:rPr b="0" i="0" lang="en-US" sz="32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from yesterday. (Slide-3)  (That was the one which asked for a sequence using raw_input then printed the result.)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3</a:t>
            </a:r>
            <a:endParaRPr/>
          </a:p>
        </p:txBody>
      </p:sp>
      <p:sp>
        <p:nvSpPr>
          <p:cNvPr id="542" name="Google Shape;542;p101"/>
          <p:cNvSpPr txBox="1"/>
          <p:nvPr/>
        </p:nvSpPr>
        <p:spPr>
          <a:xfrm>
            <a:off x="812800" y="2044700"/>
            <a:ext cx="8534400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the count_bases function defined earlier to reimplement Exercise 2 from yesterday. (Slide-3)   (That was the one which printed count statistics for every sequence in a data file.)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2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</a:t>
            </a:r>
            <a:endParaRPr/>
          </a:p>
        </p:txBody>
      </p:sp>
      <p:sp>
        <p:nvSpPr>
          <p:cNvPr id="549" name="Google Shape;549;p102"/>
          <p:cNvSpPr txBox="1"/>
          <p:nvPr/>
        </p:nvSpPr>
        <p:spPr>
          <a:xfrm>
            <a:off x="889000" y="17145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Exercise 5 (”if and files”) asked you to write a program which counts the number of sequences with certain properties (eg, the number of sequences with length &gt; 2000 and %GC &gt; 50%). Redo that exercise but this time use a function for each of the tests.  The code should look something like:</a:t>
            </a:r>
            <a:endParaRPr/>
          </a:p>
        </p:txBody>
      </p:sp>
      <p:sp>
        <p:nvSpPr>
          <p:cNvPr id="550" name="Google Shape;550;p102"/>
          <p:cNvSpPr txBox="1"/>
          <p:nvPr/>
        </p:nvSpPr>
        <p:spPr>
          <a:xfrm>
            <a:off x="1866900" y="3810000"/>
            <a:ext cx="64135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define the functions first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num_over_1000 = 0  # initialize counters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open(...):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seq = line.rstrip()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is_over_1000(seq):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num_over_1000 = num_over_1000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 other if cases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print the results ...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5</a:t>
            </a:r>
            <a:endParaRPr/>
          </a:p>
        </p:txBody>
      </p:sp>
      <p:sp>
        <p:nvSpPr>
          <p:cNvPr id="557" name="Google Shape;557;p103"/>
          <p:cNvSpPr txBox="1"/>
          <p:nvPr/>
        </p:nvSpPr>
        <p:spPr>
          <a:xfrm>
            <a:off x="736600" y="2108200"/>
            <a:ext cx="8674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your DNA to protein translation program.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parts that could be turned into a function.  Modify your program accordingly.  When finished, ask me to review what you did.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5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the name</a:t>
            </a:r>
            <a:endParaRPr/>
          </a:p>
        </p:txBody>
      </p:sp>
      <p:sp>
        <p:nvSpPr>
          <p:cNvPr id="235" name="Google Shape;235;p65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65"/>
          <p:cNvSpPr txBox="1"/>
          <p:nvPr/>
        </p:nvSpPr>
        <p:spPr>
          <a:xfrm>
            <a:off x="2374900" y="2146300"/>
            <a:ext cx="53975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function is named ‘hello’</a:t>
            </a:r>
            <a:endParaRPr/>
          </a:p>
        </p:txBody>
      </p:sp>
      <p:cxnSp>
        <p:nvCxnSpPr>
          <p:cNvPr id="237" name="Google Shape;237;p65"/>
          <p:cNvCxnSpPr/>
          <p:nvPr/>
        </p:nvCxnSpPr>
        <p:spPr>
          <a:xfrm flipH="1">
            <a:off x="3282950" y="2641600"/>
            <a:ext cx="609600" cy="1003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6"/>
          <p:cNvSpPr txBox="1"/>
          <p:nvPr>
            <p:ph type="title"/>
          </p:nvPr>
        </p:nvSpPr>
        <p:spPr>
          <a:xfrm>
            <a:off x="965200" y="-2286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list of parameters</a:t>
            </a:r>
            <a:endParaRPr/>
          </a:p>
        </p:txBody>
      </p:sp>
      <p:sp>
        <p:nvSpPr>
          <p:cNvPr id="244" name="Google Shape;244;p66"/>
          <p:cNvSpPr txBox="1"/>
          <p:nvPr/>
        </p:nvSpPr>
        <p:spPr>
          <a:xfrm>
            <a:off x="914400" y="1600200"/>
            <a:ext cx="82423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parameters are always listed in parenthesis.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parameters in this function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parameter list is empty.</a:t>
            </a:r>
            <a:endParaRPr/>
          </a:p>
        </p:txBody>
      </p:sp>
      <p:sp>
        <p:nvSpPr>
          <p:cNvPr id="245" name="Google Shape;245;p66"/>
          <p:cNvSpPr txBox="1"/>
          <p:nvPr/>
        </p:nvSpPr>
        <p:spPr>
          <a:xfrm>
            <a:off x="1143000" y="4068762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66"/>
          <p:cNvSpPr txBox="1"/>
          <p:nvPr/>
        </p:nvSpPr>
        <p:spPr>
          <a:xfrm>
            <a:off x="769937" y="6426200"/>
            <a:ext cx="85947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(I’ll cover parameters in more detail soon)</a:t>
            </a:r>
            <a:endParaRPr/>
          </a:p>
        </p:txBody>
      </p:sp>
      <p:cxnSp>
        <p:nvCxnSpPr>
          <p:cNvPr id="247" name="Google Shape;247;p66"/>
          <p:cNvCxnSpPr/>
          <p:nvPr/>
        </p:nvCxnSpPr>
        <p:spPr>
          <a:xfrm>
            <a:off x="3390900" y="3263900"/>
            <a:ext cx="254000" cy="482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colon</a:t>
            </a:r>
            <a:endParaRPr/>
          </a:p>
        </p:txBody>
      </p:sp>
      <p:sp>
        <p:nvSpPr>
          <p:cNvPr id="254" name="Google Shape;254;p67"/>
          <p:cNvSpPr txBox="1"/>
          <p:nvPr/>
        </p:nvSpPr>
        <p:spPr>
          <a:xfrm>
            <a:off x="661987" y="1600200"/>
            <a:ext cx="883602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definition starts a new code block.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definition line must end with a colon (the “:”)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like the ‘if’, and ‘for’ statements.</a:t>
            </a:r>
            <a:endParaRPr/>
          </a:p>
        </p:txBody>
      </p:sp>
      <p:sp>
        <p:nvSpPr>
          <p:cNvPr id="255" name="Google Shape;255;p67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hello()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67"/>
          <p:cNvCxnSpPr/>
          <p:nvPr/>
        </p:nvCxnSpPr>
        <p:spPr>
          <a:xfrm>
            <a:off x="3810000" y="3124200"/>
            <a:ext cx="139700" cy="584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code block</a:t>
            </a:r>
            <a:endParaRPr/>
          </a:p>
        </p:txBody>
      </p:sp>
      <p:sp>
        <p:nvSpPr>
          <p:cNvPr id="263" name="Google Shape;263;p68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68"/>
          <p:cNvSpPr txBox="1"/>
          <p:nvPr/>
        </p:nvSpPr>
        <p:spPr>
          <a:xfrm>
            <a:off x="863600" y="1739900"/>
            <a:ext cx="84201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statements that are run when the function is called.  They can be any Python statement (print, assignment, if, for, open, ...)</a:t>
            </a:r>
            <a:endParaRPr/>
          </a:p>
        </p:txBody>
      </p:sp>
      <p:cxnSp>
        <p:nvCxnSpPr>
          <p:cNvPr id="265" name="Google Shape;265;p68"/>
          <p:cNvCxnSpPr/>
          <p:nvPr/>
        </p:nvCxnSpPr>
        <p:spPr>
          <a:xfrm flipH="1">
            <a:off x="5441950" y="3238500"/>
            <a:ext cx="342900" cy="8001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9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Calling the function</a:t>
            </a:r>
            <a:endParaRPr/>
          </a:p>
        </p:txBody>
      </p:sp>
      <p:sp>
        <p:nvSpPr>
          <p:cNvPr id="272" name="Google Shape;272;p69"/>
          <p:cNvSpPr txBox="1"/>
          <p:nvPr/>
        </p:nvSpPr>
        <p:spPr>
          <a:xfrm>
            <a:off x="1422400" y="1739900"/>
            <a:ext cx="73025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“call” a function you ask Python to execute the statements in the code block for that function.</a:t>
            </a:r>
            <a:endParaRPr/>
          </a:p>
        </p:txBody>
      </p:sp>
      <p:sp>
        <p:nvSpPr>
          <p:cNvPr id="273" name="Google Shape;273;p69"/>
          <p:cNvSpPr txBox="1"/>
          <p:nvPr/>
        </p:nvSpPr>
        <p:spPr>
          <a:xfrm>
            <a:off x="1155700" y="3708400"/>
            <a:ext cx="64008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 how are you?"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how are you?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