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y="9752000" cx="13003200"/>
  <p:notesSz cx="6858000" cy="9144000"/>
  <p:embeddedFontLs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72E60A-75AC-4D48-B835-29F665B87C09}">
  <a:tblStyle styleId="{BF72E60A-75AC-4D48-B835-29F665B87C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8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7.xml"/><Relationship Id="rId13" Type="http://schemas.openxmlformats.org/officeDocument/2006/relationships/slideMaster" Target="slideMasters/slideMaster10.xml"/><Relationship Id="rId35" Type="http://schemas.openxmlformats.org/officeDocument/2006/relationships/font" Target="fonts/GillSans-bold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GillSans-regular.fntdata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-11798300" y="-11796712"/>
            <a:ext cx="11787187" cy="12480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2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2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2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2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2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-11798300" y="-11796712"/>
            <a:ext cx="11791950" cy="1248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4:notes"/>
          <p:cNvSpPr/>
          <p:nvPr/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1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1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1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50875" y="-77787"/>
            <a:ext cx="11690350" cy="255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50875" y="2282825"/>
            <a:ext cx="11690350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270000" y="14605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50875" y="2282825"/>
            <a:ext cx="11690350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270000" y="14605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270000" y="2339975"/>
            <a:ext cx="104521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>
            <p:ph type="title"/>
          </p:nvPr>
        </p:nvSpPr>
        <p:spPr>
          <a:xfrm>
            <a:off x="650875" y="-77787"/>
            <a:ext cx="11690350" cy="255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50875" y="2282825"/>
            <a:ext cx="11690350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270000" y="14605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270000" y="398462"/>
            <a:ext cx="5029200" cy="1045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70000" y="14605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772400" y="-1550987"/>
            <a:ext cx="3949700" cy="1434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70000" y="14605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50875" y="2282825"/>
            <a:ext cx="11690350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270000" y="14605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270000" y="2339975"/>
            <a:ext cx="104521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270000" y="-31153100"/>
            <a:ext cx="10452100" cy="36080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270000" y="5029200"/>
            <a:ext cx="10452100" cy="4083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" type="body"/>
          </p:nvPr>
        </p:nvSpPr>
        <p:spPr>
          <a:xfrm>
            <a:off x="1270000" y="676275"/>
            <a:ext cx="10452100" cy="837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0"/>
              </a:spcBef>
              <a:spcAft>
                <a:spcPts val="500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70000" y="2971800"/>
            <a:ext cx="104521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type="title"/>
          </p:nvPr>
        </p:nvSpPr>
        <p:spPr>
          <a:xfrm>
            <a:off x="1270000" y="736600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title"/>
          </p:nvPr>
        </p:nvSpPr>
        <p:spPr>
          <a:xfrm>
            <a:off x="635000" y="1409700"/>
            <a:ext cx="58547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635000" y="4787900"/>
            <a:ext cx="5854700" cy="64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type="title"/>
          </p:nvPr>
        </p:nvSpPr>
        <p:spPr>
          <a:xfrm>
            <a:off x="1270000" y="146050"/>
            <a:ext cx="104521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270000" y="398462"/>
            <a:ext cx="5029200" cy="1045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70000" y="3657600"/>
            <a:ext cx="10464800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</a:pPr>
            <a:r>
              <a:rPr b="0" i="0" lang="en-US" sz="8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Strings in Python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324225" y="792162"/>
            <a:ext cx="6683375" cy="3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Gill Sans"/>
              <a:buNone/>
            </a:pPr>
            <a:r>
              <a:rPr b="0" i="0" lang="en-US" sz="8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Gill Sans"/>
              <a:buNone/>
            </a:pPr>
            <a:r>
              <a:rPr b="0" i="0" lang="en-US" sz="8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Gill Sans"/>
              <a:buNone/>
            </a:pPr>
            <a:r>
              <a:rPr b="0" i="0" lang="en-US" sz="8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Python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327650" y="6284912"/>
            <a:ext cx="1958975" cy="70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Strings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270000" y="-106362"/>
            <a:ext cx="104648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Working with strings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082800" y="2279650"/>
            <a:ext cx="4572000" cy="6218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len("GATTACA")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"GAT" + "TACA"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'GATTACA'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"A" *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'AAAAAAAAAA'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"G" in "GATTACA"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"GAT" in "GATTACA"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"AGT" in "GATTACA"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"GATTACA".find("ATT")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"GATTACA".count("T")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7358062" y="2246312"/>
            <a:ext cx="2686050" cy="554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count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520700" y="109537"/>
            <a:ext cx="12484099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Converting from/to strings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727200" y="2305050"/>
            <a:ext cx="10071100" cy="6583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"38" + 5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int("38") + 5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"38" + str(5)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'385'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int("38"), str(5)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(38, '5')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int("2.71828")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int(): 2.71828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float("2.71828")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2.71828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Change a string?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3398837" y="2228850"/>
            <a:ext cx="617855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Strings cannot be modified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They are immutable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Instead, create a new one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1409700" y="4451350"/>
            <a:ext cx="11112500" cy="4875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"GATTACA"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s[3] = "C"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object doesn't support item 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s[:3] + "C" + s[4:]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'GATCACA'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270000" y="146050"/>
            <a:ext cx="104648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 more methods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3429000" y="3429000"/>
            <a:ext cx="60356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"GATTACA".lower()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'gattaca'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"gattaca".upper()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'GATTACA'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"GATTACA".replace("G", "U")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'UATTACA'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"GATTACA".replace("C", "U")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'GATTAUA'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"GATTACA".replace("AT", "**")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'G**TACA'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"GATTACA".startswith("G")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"GATTACA".startswith("g")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487487" y="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Ask for a string 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52387" y="2051050"/>
            <a:ext cx="129794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Python function “raw_input” asks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user (that’s you!) for a string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454150" y="3879850"/>
            <a:ext cx="1007745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raw_input("Enter a DNA sequence: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DNA sequence: ATGTATTGCATATCGT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seq.count("A")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"There are", seq.count("T"), "thymines"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are 7 thymines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"ATA" in seq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substr = raw_input("Enter a subsequence to find: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subsequence to find: GCA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substr in seq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Assignment 1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2095500" y="2660650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Ask the user for a sequence then print its length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2057400" y="5111750"/>
            <a:ext cx="88900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ATTAC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5 bases long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Assignment 2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2447925" y="2160587"/>
            <a:ext cx="82296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Modify the program so it also prints the number of A, T, C, and G characters in the sequence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2057400" y="5111750"/>
            <a:ext cx="88900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ATTAC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5 bases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adenine: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thymine: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cytosine: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guanine: 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1368425" y="360362"/>
            <a:ext cx="1046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b="0" i="0" lang="en-US" sz="6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Assignment 3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2498725" y="1831975"/>
            <a:ext cx="82296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Modify the program to allow both lower-case and upper-case characters in the sequence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2057400" y="4756150"/>
            <a:ext cx="88900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ATTgtc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6 bases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adenine: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thymine: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cytosine: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guanine: 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Assignment 4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2570162" y="2376487"/>
            <a:ext cx="82296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Modify the program to print the number of unknown characters in the sequence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2057400" y="4756150"/>
            <a:ext cx="8890000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ATTU*gtc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8 bases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adenine: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thymine: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cytosine: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guanine: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unknown: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50875" y="-77787"/>
            <a:ext cx="116951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ill Sans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Components of Python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50875" y="2160587"/>
            <a:ext cx="11695112" cy="743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 Variables (Me hold data)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2) Data-type (integers, float, )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3) Data-structures (list, tuple, dicitonary)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4) Loop (for, while)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5) Branch (if, elif, else)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6) Methods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7) Functions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270000" y="146050"/>
            <a:ext cx="104648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Computers store text as strings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4229100" y="53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952500"/>
                <a:gridCol w="965200"/>
                <a:gridCol w="952500"/>
                <a:gridCol w="965200"/>
                <a:gridCol w="952500"/>
                <a:gridCol w="965200"/>
                <a:gridCol w="965200"/>
              </a:tblGrid>
              <a:tr h="113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</a:tr>
            </a:tbl>
          </a:graphicData>
        </a:graphic>
      </p:graphicFrame>
      <p:graphicFrame>
        <p:nvGraphicFramePr>
          <p:cNvPr id="85" name="Google Shape;85;p17"/>
          <p:cNvGraphicFramePr/>
          <p:nvPr/>
        </p:nvGraphicFramePr>
        <p:xfrm>
          <a:off x="4216400" y="418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952500"/>
                <a:gridCol w="965200"/>
                <a:gridCol w="952500"/>
                <a:gridCol w="965200"/>
                <a:gridCol w="952500"/>
                <a:gridCol w="965200"/>
                <a:gridCol w="965200"/>
              </a:tblGrid>
              <a:tr h="17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1190675" marB="46800" marR="90000" marL="90000" anchor="ctr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392487" y="3333750"/>
            <a:ext cx="6218237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urier New"/>
              <a:buNone/>
            </a:pPr>
            <a:r>
              <a:rPr b="0" i="0" lang="en-US" sz="4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"GATTACA"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012950" y="5340350"/>
            <a:ext cx="3175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2552700" y="5803900"/>
            <a:ext cx="125730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" name="Google Shape;89;p17"/>
          <p:cNvSpPr txBox="1"/>
          <p:nvPr/>
        </p:nvSpPr>
        <p:spPr>
          <a:xfrm>
            <a:off x="3908425" y="7245350"/>
            <a:ext cx="76549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Each of these are characters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 rot="10800000">
            <a:off x="4775200" y="6299200"/>
            <a:ext cx="279400" cy="8636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5600700" y="6311900"/>
            <a:ext cx="165100" cy="8636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 rot="10800000">
            <a:off x="6591300" y="6324600"/>
            <a:ext cx="101600" cy="8509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 flipH="1" rot="10800000">
            <a:off x="7569200" y="6299200"/>
            <a:ext cx="1587" cy="8636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 flipH="1" rot="10800000">
            <a:off x="8445500" y="6299200"/>
            <a:ext cx="152400" cy="8636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9309100" y="6286500"/>
            <a:ext cx="177800" cy="9017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10096500" y="6350000"/>
            <a:ext cx="266700" cy="8001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374650" y="6624637"/>
            <a:ext cx="2433637" cy="130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's' 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variable!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1300" y="146050"/>
            <a:ext cx="128016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Why are strings important?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271587" y="2324100"/>
            <a:ext cx="10464800" cy="70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422275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88"/>
              <a:buFont typeface="Gill Sans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Sequences are strings</a:t>
            </a:r>
            <a:endParaRPr/>
          </a:p>
          <a:p>
            <a:pPr indent="-422274" lvl="1" marL="1193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104"/>
              <a:buFont typeface="Gill San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..catgaaggaa ccacagccca gagcaccaag ggctatccat..</a:t>
            </a:r>
            <a:endParaRPr/>
          </a:p>
          <a:p>
            <a:pPr indent="-422275" lvl="0" marL="736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788"/>
              <a:buFont typeface="Gill Sans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Database records contain strings</a:t>
            </a:r>
            <a:endParaRPr/>
          </a:p>
          <a:p>
            <a:pPr indent="-422274" lvl="1" marL="1193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104"/>
              <a:buFont typeface="Gill San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LOCUS AC005138</a:t>
            </a:r>
            <a:endParaRPr/>
          </a:p>
          <a:p>
            <a:pPr indent="-422274" lvl="1" marL="1193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104"/>
              <a:buFont typeface="Gill San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DEFINITION  Homo sapiens chromosome 17, clone hRPK.261_A_13, complete sequence</a:t>
            </a:r>
            <a:endParaRPr/>
          </a:p>
          <a:p>
            <a:pPr indent="-422274" lvl="1" marL="1193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104"/>
              <a:buFont typeface="Gill San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AUTHORS   Birren,B., Fasman,K., Linton,L., Nusbaum,C. and Lander,E.</a:t>
            </a:r>
            <a:endParaRPr/>
          </a:p>
          <a:p>
            <a:pPr indent="-422275" lvl="0" marL="736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788"/>
              <a:buFont typeface="Gill Sans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HTML is one (big) string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270000" y="381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Getting Characters</a:t>
            </a:r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6019800" y="31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952500"/>
                <a:gridCol w="965200"/>
                <a:gridCol w="952500"/>
                <a:gridCol w="965200"/>
                <a:gridCol w="952500"/>
                <a:gridCol w="965200"/>
                <a:gridCol w="965200"/>
              </a:tblGrid>
              <a:tr h="113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6007100" y="19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952500"/>
                <a:gridCol w="965200"/>
                <a:gridCol w="952500"/>
                <a:gridCol w="965200"/>
                <a:gridCol w="952500"/>
                <a:gridCol w="965200"/>
                <a:gridCol w="965200"/>
              </a:tblGrid>
              <a:tr h="17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1190675" marB="46800" marR="90000" marL="90000" anchor="ctr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787400" y="2152650"/>
            <a:ext cx="5410200" cy="749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 = "GATTACA"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'G'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s[-2]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'C'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IndexError: string index out of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3022600" y="3094037"/>
            <a:ext cx="3184525" cy="15113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3022600" y="4079875"/>
            <a:ext cx="4125912" cy="10287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3324225" y="5257800"/>
            <a:ext cx="8397875" cy="41275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3384550" y="6311900"/>
            <a:ext cx="7510462" cy="17462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 rot="10800000">
            <a:off x="6207125" y="4148137"/>
            <a:ext cx="201612" cy="4699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7148512" y="4175125"/>
            <a:ext cx="241300" cy="9398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flipH="1" rot="10800000">
            <a:off x="11722100" y="4191000"/>
            <a:ext cx="431800" cy="14859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10895012" y="4368800"/>
            <a:ext cx="368300" cy="19558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0"/>
          <p:cNvGraphicFramePr/>
          <p:nvPr/>
        </p:nvGraphicFramePr>
        <p:xfrm>
          <a:off x="60071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952500"/>
                <a:gridCol w="965200"/>
                <a:gridCol w="952500"/>
                <a:gridCol w="965200"/>
                <a:gridCol w="952500"/>
                <a:gridCol w="965200"/>
                <a:gridCol w="965200"/>
              </a:tblGrid>
              <a:tr h="10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01575" marB="46800" marR="90000" marL="90000" anchor="ctr"/>
                </a:tc>
              </a:tr>
            </a:tbl>
          </a:graphicData>
        </a:graphic>
      </p:graphicFrame>
      <p:sp>
        <p:nvSpPr>
          <p:cNvPr id="128" name="Google Shape;128;p2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Getting substrings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60198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952500"/>
                <a:gridCol w="965200"/>
                <a:gridCol w="952500"/>
                <a:gridCol w="965200"/>
                <a:gridCol w="952500"/>
                <a:gridCol w="965200"/>
                <a:gridCol w="965200"/>
              </a:tblGrid>
              <a:tr h="113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1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ll Sans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1800" marB="46800" marR="90000" marL="90000" anchor="ctr"/>
                </a:tc>
              </a:tr>
            </a:tbl>
          </a:graphicData>
        </a:graphic>
      </p:graphicFrame>
      <p:graphicFrame>
        <p:nvGraphicFramePr>
          <p:cNvPr id="130" name="Google Shape;130;p20"/>
          <p:cNvGraphicFramePr/>
          <p:nvPr/>
        </p:nvGraphicFramePr>
        <p:xfrm>
          <a:off x="60071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952500"/>
                <a:gridCol w="965200"/>
                <a:gridCol w="952500"/>
                <a:gridCol w="965200"/>
                <a:gridCol w="952500"/>
                <a:gridCol w="965200"/>
                <a:gridCol w="965200"/>
              </a:tblGrid>
              <a:tr h="17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11906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Courier New"/>
                        <a:buNone/>
                      </a:pPr>
                      <a:r>
                        <a:rPr b="1" i="0" lang="en-US" sz="4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1190675" marB="46800" marR="90000" marL="90000" anchor="ctr"/>
                </a:tc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965200" y="2025650"/>
            <a:ext cx="5160962" cy="877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s[1:3]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'AT'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s[:3]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'GAT'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s[4:]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s[3:5]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'TA'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'GATTACA'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s[::2]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'GTAA'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s[-2:2:-1]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'CAT'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>
            <a:off x="6927850" y="4673600"/>
            <a:ext cx="1960562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5988050" y="5307012"/>
            <a:ext cx="2895600" cy="31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 flipH="1" rot="10800000">
            <a:off x="9823450" y="5916612"/>
            <a:ext cx="2889250" cy="396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 flipH="1" rot="10800000">
            <a:off x="8820150" y="6553200"/>
            <a:ext cx="2951162" cy="508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6" name="Google Shape;136;p20"/>
          <p:cNvCxnSpPr/>
          <p:nvPr/>
        </p:nvCxnSpPr>
        <p:spPr>
          <a:xfrm flipH="1" rot="10800000">
            <a:off x="5975350" y="7186612"/>
            <a:ext cx="6750050" cy="650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5988050" y="7886700"/>
            <a:ext cx="9715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7905750" y="7886700"/>
            <a:ext cx="9715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9836150" y="7886700"/>
            <a:ext cx="9715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11741150" y="7886700"/>
            <a:ext cx="9715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 flipH="1" rot="10800000">
            <a:off x="8878887" y="8523287"/>
            <a:ext cx="2913062" cy="301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3657600" y="2387600"/>
            <a:ext cx="2311400" cy="22479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>
            <a:off x="3382962" y="3475037"/>
            <a:ext cx="2598737" cy="18208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3382962" y="4664075"/>
            <a:ext cx="2598737" cy="130651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>
            <a:off x="3749675" y="5761037"/>
            <a:ext cx="2220912" cy="7921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/>
          <p:nvPr/>
        </p:nvCxnSpPr>
        <p:spPr>
          <a:xfrm>
            <a:off x="3108325" y="6858000"/>
            <a:ext cx="2860675" cy="3683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3565525" y="7861300"/>
            <a:ext cx="242887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/>
          <p:nvPr/>
        </p:nvCxnSpPr>
        <p:spPr>
          <a:xfrm flipH="1" rot="10800000">
            <a:off x="3630612" y="8445500"/>
            <a:ext cx="2374900" cy="1397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Creating strings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0" y="5661025"/>
            <a:ext cx="12750800" cy="2986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"This is a string"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"This is another string"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"Strings can be in double quotes"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‘Or in single quotes.’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'There’s no difference.'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‘Okay, there\’s a small one.’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876300" y="3351212"/>
            <a:ext cx="112522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Strings start and end with a single or double quote characters (they must be the same)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270000" y="-493712"/>
            <a:ext cx="104648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Special Characters and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Escape Sequences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132137" y="2751137"/>
            <a:ext cx="6478587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Backslashes (\) are used 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introduce special characters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1270000" y="4394200"/>
            <a:ext cx="10515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'Okay, there\'s a small one.'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1160462" y="5988050"/>
            <a:ext cx="112934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\ “escapes” the following single quote</a:t>
            </a:r>
            <a:endParaRPr/>
          </a:p>
        </p:txBody>
      </p:sp>
      <p:cxnSp>
        <p:nvCxnSpPr>
          <p:cNvPr id="166" name="Google Shape;166;p22"/>
          <p:cNvCxnSpPr/>
          <p:nvPr/>
        </p:nvCxnSpPr>
        <p:spPr>
          <a:xfrm>
            <a:off x="6400800" y="4881562"/>
            <a:ext cx="509587" cy="106203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67" name="Google Shape;167;p22"/>
          <p:cNvSpPr txBox="1"/>
          <p:nvPr/>
        </p:nvSpPr>
        <p:spPr>
          <a:xfrm>
            <a:off x="1333500" y="7162800"/>
            <a:ext cx="75692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Okay, there's a small one.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189037" y="-639762"/>
            <a:ext cx="107442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 special characters</a:t>
            </a:r>
            <a:endParaRPr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4762" y="115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{BF72E60A-75AC-4D48-B835-29F665B87C09}</a:tableStyleId>
              </a:tblPr>
              <a:tblGrid>
                <a:gridCol w="5037125"/>
                <a:gridCol w="8861425"/>
              </a:tblGrid>
              <a:tr h="173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Escape Sequence</a:t>
                      </a:r>
                      <a:endParaRPr/>
                    </a:p>
                  </a:txBody>
                  <a:tcPr marT="361075" marB="46800" marR="90000" marL="90000" anchor="ctr">
                    <a:solidFill>
                      <a:srgbClr val="FFD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</a:t>
                      </a:r>
                      <a:endParaRPr/>
                    </a:p>
                  </a:txBody>
                  <a:tcPr marT="361075" marB="46800" marR="90000" marL="90000" anchor="ctr">
                    <a:solidFill>
                      <a:srgbClr val="FFDF77"/>
                    </a:solidFill>
                  </a:tcPr>
                </a:tc>
              </a:tr>
              <a:tr h="111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\\</a:t>
                      </a:r>
                      <a:endParaRPr/>
                    </a:p>
                  </a:txBody>
                  <a:tcPr marT="3610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Backslash (keep a \)</a:t>
                      </a:r>
                      <a:endParaRPr/>
                    </a:p>
                  </a:txBody>
                  <a:tcPr marT="361075" marB="46800" marR="90000" marL="90000" anchor="ctr"/>
                </a:tc>
              </a:tr>
              <a:tr h="111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\'</a:t>
                      </a:r>
                      <a:endParaRPr/>
                    </a:p>
                  </a:txBody>
                  <a:tcPr marT="3610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 quote (keeps the ')</a:t>
                      </a:r>
                      <a:endParaRPr/>
                    </a:p>
                  </a:txBody>
                  <a:tcPr marT="361075" marB="46800" marR="90000" marL="90000" anchor="ctr"/>
                </a:tc>
              </a:tr>
              <a:tr h="173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\"</a:t>
                      </a:r>
                      <a:endParaRPr/>
                    </a:p>
                  </a:txBody>
                  <a:tcPr marT="3610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 quote (keeps the ")</a:t>
                      </a:r>
                      <a:endParaRPr/>
                    </a:p>
                  </a:txBody>
                  <a:tcPr marT="361075" marB="46800" marR="90000" marL="90000" anchor="ctr"/>
                </a:tc>
              </a:tr>
              <a:tr h="111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</a:t>
                      </a:r>
                      <a:endParaRPr/>
                    </a:p>
                  </a:txBody>
                  <a:tcPr marT="3610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Newline</a:t>
                      </a:r>
                      <a:endParaRPr/>
                    </a:p>
                  </a:txBody>
                  <a:tcPr marT="361075" marB="46800" marR="90000" marL="90000" anchor="ctr"/>
                </a:tc>
              </a:tr>
              <a:tr h="111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\t</a:t>
                      </a:r>
                      <a:endParaRPr/>
                    </a:p>
                  </a:txBody>
                  <a:tcPr marT="3610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</a:t>
                      </a:r>
                      <a:endParaRPr/>
                    </a:p>
                  </a:txBody>
                  <a:tcPr marT="361075" marB="46800" marR="90000" marL="900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