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</p:sldIdLst>
  <p:sldSz cy="7621575" cx="10158400"/>
  <p:notesSz cx="6858000" cy="9144000"/>
  <p:embeddedFontLs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3.xml"/><Relationship Id="rId43" Type="http://schemas.openxmlformats.org/officeDocument/2006/relationships/slide" Target="slides/slide35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45" Type="http://schemas.openxmlformats.org/officeDocument/2006/relationships/font" Target="fonts/GillSans-bold.fntdata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3" name="Google Shape;203;p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9" name="Google Shape;279;p1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1" name="Google Shape;291;p1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8" name="Google Shape;298;p1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6" name="Google Shape;306;p1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4" name="Google Shape;314;p2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2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3" name="Google Shape;323;p2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2" name="Google Shape;332;p2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3" name="Google Shape;333;p2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2" name="Google Shape;342;p2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0" name="Google Shape;350;p2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" name="Google Shape;351;p2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1" name="Google Shape;361;p2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2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9" name="Google Shape;209;p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9" name="Google Shape;369;p2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0" name="Google Shape;370;p2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7" name="Google Shape;377;p2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8" name="Google Shape;378;p2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6" name="Google Shape;386;p2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7" name="Google Shape;387;p2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4" name="Google Shape;394;p2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5" name="Google Shape;395;p2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2" name="Google Shape;402;p3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3" name="Google Shape;403;p3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9" name="Google Shape;409;p3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0" name="Google Shape;410;p3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6" name="Google Shape;416;p34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7" name="Google Shape;417;p3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5" name="Google Shape;425;p35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6" name="Google Shape;426;p3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6" name="Google Shape;436;p36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7" name="Google Shape;437;p3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4" name="Google Shape;444;p3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5" name="Google Shape;445;p3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7" name="Google Shape;217;p7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3" name="Google Shape;453;p3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4" name="Google Shape;454;p3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3" name="Google Shape;463;p3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4" name="Google Shape;464;p3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5" name="Google Shape;475;p4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6" name="Google Shape;476;p4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87" name="Google Shape;487;p4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8" name="Google Shape;488;p4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6" name="Google Shape;496;p4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7" name="Google Shape;497;p4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5" name="Google Shape;505;p4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6" name="Google Shape;506;p4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4" name="Google Shape;224;p8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3" name="Google Shape;233;p9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2" name="Google Shape;242;p10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3" name="Google Shape;253;p1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0" name="Google Shape;260;p12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4587" y="695325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2" name="Google Shape;272;p13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990600" y="2324100"/>
            <a:ext cx="8175625" cy="296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508000" y="1782762"/>
            <a:ext cx="9139237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93738" y="1900238"/>
            <a:ext cx="8761412" cy="3170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693738" y="5100638"/>
            <a:ext cx="8761412" cy="1666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ctrTitle"/>
          </p:nvPr>
        </p:nvSpPr>
        <p:spPr>
          <a:xfrm>
            <a:off x="1270000" y="1247775"/>
            <a:ext cx="7618413" cy="26527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1" type="subTitle"/>
          </p:nvPr>
        </p:nvSpPr>
        <p:spPr>
          <a:xfrm>
            <a:off x="1270000" y="4003675"/>
            <a:ext cx="7618413" cy="1839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990600" y="133350"/>
            <a:ext cx="8175625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508000" y="1782762"/>
            <a:ext cx="9139237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 rot="5400000">
            <a:off x="5167313" y="2328863"/>
            <a:ext cx="6675438" cy="2284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 rot="5400000">
            <a:off x="521494" y="119857"/>
            <a:ext cx="6675438" cy="6702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990600" y="133350"/>
            <a:ext cx="8175625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 rot="5400000">
            <a:off x="2564606" y="-273844"/>
            <a:ext cx="5026025" cy="9139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9" name="Google Shape;59;p17"/>
          <p:cNvSpPr/>
          <p:nvPr>
            <p:ph idx="2" type="pic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2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990600" y="133350"/>
            <a:ext cx="8175625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700088" y="406400"/>
            <a:ext cx="8761412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700088" y="1868488"/>
            <a:ext cx="4297362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700088" y="2784475"/>
            <a:ext cx="429736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3" type="body"/>
          </p:nvPr>
        </p:nvSpPr>
        <p:spPr>
          <a:xfrm>
            <a:off x="5141913" y="1868488"/>
            <a:ext cx="4319587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4" type="body"/>
          </p:nvPr>
        </p:nvSpPr>
        <p:spPr>
          <a:xfrm>
            <a:off x="5141913" y="2784475"/>
            <a:ext cx="4319587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 rot="5400000">
            <a:off x="5992019" y="3153569"/>
            <a:ext cx="5026025" cy="2284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 rot="5400000">
            <a:off x="1346200" y="944563"/>
            <a:ext cx="5026025" cy="6702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990600" y="133350"/>
            <a:ext cx="8175625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508000" y="1782763"/>
            <a:ext cx="4492625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22"/>
          <p:cNvSpPr txBox="1"/>
          <p:nvPr>
            <p:ph idx="2" type="body"/>
          </p:nvPr>
        </p:nvSpPr>
        <p:spPr>
          <a:xfrm>
            <a:off x="5153025" y="1782763"/>
            <a:ext cx="4494213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693738" y="1900238"/>
            <a:ext cx="8761412" cy="3170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693738" y="5100638"/>
            <a:ext cx="8761412" cy="1666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ctrTitle"/>
          </p:nvPr>
        </p:nvSpPr>
        <p:spPr>
          <a:xfrm>
            <a:off x="1270000" y="1247775"/>
            <a:ext cx="7618413" cy="26527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1" type="subTitle"/>
          </p:nvPr>
        </p:nvSpPr>
        <p:spPr>
          <a:xfrm>
            <a:off x="1270000" y="4003675"/>
            <a:ext cx="7618413" cy="1839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>
            <a:off x="508000" y="303212"/>
            <a:ext cx="9139237" cy="1268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508000" y="1782762"/>
            <a:ext cx="9139237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 rot="5400000">
            <a:off x="5252244" y="2413794"/>
            <a:ext cx="6505575" cy="2284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 rot="5400000">
            <a:off x="606425" y="204788"/>
            <a:ext cx="6505575" cy="6702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>
            <p:ph type="title"/>
          </p:nvPr>
        </p:nvSpPr>
        <p:spPr>
          <a:xfrm>
            <a:off x="508000" y="303212"/>
            <a:ext cx="9139237" cy="1268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5" name="Google Shape;95;p28"/>
          <p:cNvSpPr txBox="1"/>
          <p:nvPr>
            <p:ph idx="1" type="body"/>
          </p:nvPr>
        </p:nvSpPr>
        <p:spPr>
          <a:xfrm rot="5400000">
            <a:off x="2564606" y="-273844"/>
            <a:ext cx="5026025" cy="9139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p29"/>
          <p:cNvSpPr/>
          <p:nvPr>
            <p:ph idx="2" type="pic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9" name="Google Shape;99;p29"/>
          <p:cNvSpPr txBox="1"/>
          <p:nvPr>
            <p:ph idx="1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2" name="Google Shape;102;p30"/>
          <p:cNvSpPr txBox="1"/>
          <p:nvPr>
            <p:ph idx="1" type="body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3" name="Google Shape;103;p30"/>
          <p:cNvSpPr txBox="1"/>
          <p:nvPr>
            <p:ph idx="2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508000" y="303212"/>
            <a:ext cx="9139237" cy="1268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990600" y="2324100"/>
            <a:ext cx="8175625" cy="296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 rot="5400000">
            <a:off x="2564606" y="-273844"/>
            <a:ext cx="5026025" cy="9139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/>
          <p:nvPr>
            <p:ph type="title"/>
          </p:nvPr>
        </p:nvSpPr>
        <p:spPr>
          <a:xfrm>
            <a:off x="700088" y="406400"/>
            <a:ext cx="8761412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9" name="Google Shape;109;p33"/>
          <p:cNvSpPr txBox="1"/>
          <p:nvPr>
            <p:ph idx="1" type="body"/>
          </p:nvPr>
        </p:nvSpPr>
        <p:spPr>
          <a:xfrm>
            <a:off x="700088" y="1868488"/>
            <a:ext cx="4297362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0" name="Google Shape;110;p33"/>
          <p:cNvSpPr txBox="1"/>
          <p:nvPr>
            <p:ph idx="2" type="body"/>
          </p:nvPr>
        </p:nvSpPr>
        <p:spPr>
          <a:xfrm>
            <a:off x="700088" y="2784475"/>
            <a:ext cx="429736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33"/>
          <p:cNvSpPr txBox="1"/>
          <p:nvPr>
            <p:ph idx="3" type="body"/>
          </p:nvPr>
        </p:nvSpPr>
        <p:spPr>
          <a:xfrm>
            <a:off x="5141913" y="1868488"/>
            <a:ext cx="4319587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p33"/>
          <p:cNvSpPr txBox="1"/>
          <p:nvPr>
            <p:ph idx="4" type="body"/>
          </p:nvPr>
        </p:nvSpPr>
        <p:spPr>
          <a:xfrm>
            <a:off x="5141913" y="2784475"/>
            <a:ext cx="4319587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"/>
          <p:cNvSpPr txBox="1"/>
          <p:nvPr>
            <p:ph type="title"/>
          </p:nvPr>
        </p:nvSpPr>
        <p:spPr>
          <a:xfrm>
            <a:off x="508000" y="303212"/>
            <a:ext cx="9139237" cy="1268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1" type="body"/>
          </p:nvPr>
        </p:nvSpPr>
        <p:spPr>
          <a:xfrm>
            <a:off x="508000" y="1782763"/>
            <a:ext cx="4492625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6" name="Google Shape;116;p34"/>
          <p:cNvSpPr txBox="1"/>
          <p:nvPr>
            <p:ph idx="2" type="body"/>
          </p:nvPr>
        </p:nvSpPr>
        <p:spPr>
          <a:xfrm>
            <a:off x="5153025" y="1782763"/>
            <a:ext cx="4494213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 txBox="1"/>
          <p:nvPr>
            <p:ph type="title"/>
          </p:nvPr>
        </p:nvSpPr>
        <p:spPr>
          <a:xfrm>
            <a:off x="693738" y="1900238"/>
            <a:ext cx="8761412" cy="3170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9" name="Google Shape;119;p35"/>
          <p:cNvSpPr txBox="1"/>
          <p:nvPr>
            <p:ph idx="1" type="body"/>
          </p:nvPr>
        </p:nvSpPr>
        <p:spPr>
          <a:xfrm>
            <a:off x="693738" y="5100638"/>
            <a:ext cx="8761412" cy="1666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/>
          <p:nvPr>
            <p:ph type="ctrTitle"/>
          </p:nvPr>
        </p:nvSpPr>
        <p:spPr>
          <a:xfrm>
            <a:off x="1270000" y="1247775"/>
            <a:ext cx="7618413" cy="26527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6"/>
          <p:cNvSpPr txBox="1"/>
          <p:nvPr>
            <p:ph idx="1" type="subTitle"/>
          </p:nvPr>
        </p:nvSpPr>
        <p:spPr>
          <a:xfrm>
            <a:off x="1270000" y="4003675"/>
            <a:ext cx="7618413" cy="1839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8"/>
          <p:cNvSpPr txBox="1"/>
          <p:nvPr>
            <p:ph type="title"/>
          </p:nvPr>
        </p:nvSpPr>
        <p:spPr>
          <a:xfrm>
            <a:off x="990600" y="133350"/>
            <a:ext cx="8175625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p38"/>
          <p:cNvSpPr txBox="1"/>
          <p:nvPr>
            <p:ph idx="1" type="body"/>
          </p:nvPr>
        </p:nvSpPr>
        <p:spPr>
          <a:xfrm>
            <a:off x="990600" y="2159000"/>
            <a:ext cx="817562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/>
          <p:nvPr>
            <p:ph type="title"/>
          </p:nvPr>
        </p:nvSpPr>
        <p:spPr>
          <a:xfrm rot="5400000">
            <a:off x="4898232" y="2358231"/>
            <a:ext cx="6492875" cy="204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1" name="Google Shape;131;p39"/>
          <p:cNvSpPr txBox="1"/>
          <p:nvPr>
            <p:ph idx="1" type="body"/>
          </p:nvPr>
        </p:nvSpPr>
        <p:spPr>
          <a:xfrm rot="5400000">
            <a:off x="734219" y="389731"/>
            <a:ext cx="6492875" cy="5980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/>
          <p:nvPr>
            <p:ph type="title"/>
          </p:nvPr>
        </p:nvSpPr>
        <p:spPr>
          <a:xfrm>
            <a:off x="990600" y="133350"/>
            <a:ext cx="8175625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40"/>
          <p:cNvSpPr txBox="1"/>
          <p:nvPr>
            <p:ph idx="1" type="body"/>
          </p:nvPr>
        </p:nvSpPr>
        <p:spPr>
          <a:xfrm rot="5400000">
            <a:off x="2844800" y="304800"/>
            <a:ext cx="4467225" cy="817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41"/>
          <p:cNvSpPr/>
          <p:nvPr>
            <p:ph idx="2" type="pic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41"/>
          <p:cNvSpPr txBox="1"/>
          <p:nvPr>
            <p:ph idx="1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2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1" name="Google Shape;141;p42"/>
          <p:cNvSpPr txBox="1"/>
          <p:nvPr>
            <p:ph idx="1" type="body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2" name="Google Shape;142;p42"/>
          <p:cNvSpPr txBox="1"/>
          <p:nvPr>
            <p:ph idx="2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5"/>
          <p:cNvSpPr/>
          <p:nvPr>
            <p:ph idx="2" type="pic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>
            <p:ph type="title"/>
          </p:nvPr>
        </p:nvSpPr>
        <p:spPr>
          <a:xfrm>
            <a:off x="990600" y="133350"/>
            <a:ext cx="8175625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5"/>
          <p:cNvSpPr txBox="1"/>
          <p:nvPr>
            <p:ph type="title"/>
          </p:nvPr>
        </p:nvSpPr>
        <p:spPr>
          <a:xfrm>
            <a:off x="700088" y="406400"/>
            <a:ext cx="8761412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Google Shape;148;p45"/>
          <p:cNvSpPr txBox="1"/>
          <p:nvPr>
            <p:ph idx="1" type="body"/>
          </p:nvPr>
        </p:nvSpPr>
        <p:spPr>
          <a:xfrm>
            <a:off x="700088" y="1868488"/>
            <a:ext cx="4297362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9" name="Google Shape;149;p45"/>
          <p:cNvSpPr txBox="1"/>
          <p:nvPr>
            <p:ph idx="2" type="body"/>
          </p:nvPr>
        </p:nvSpPr>
        <p:spPr>
          <a:xfrm>
            <a:off x="700088" y="2784475"/>
            <a:ext cx="429736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0" name="Google Shape;150;p45"/>
          <p:cNvSpPr txBox="1"/>
          <p:nvPr>
            <p:ph idx="3" type="body"/>
          </p:nvPr>
        </p:nvSpPr>
        <p:spPr>
          <a:xfrm>
            <a:off x="5141913" y="1868488"/>
            <a:ext cx="4319587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Google Shape;151;p45"/>
          <p:cNvSpPr txBox="1"/>
          <p:nvPr>
            <p:ph idx="4" type="body"/>
          </p:nvPr>
        </p:nvSpPr>
        <p:spPr>
          <a:xfrm>
            <a:off x="5141913" y="2784475"/>
            <a:ext cx="4319587" cy="4094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6"/>
          <p:cNvSpPr txBox="1"/>
          <p:nvPr>
            <p:ph type="title"/>
          </p:nvPr>
        </p:nvSpPr>
        <p:spPr>
          <a:xfrm>
            <a:off x="990600" y="133350"/>
            <a:ext cx="8175625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4" name="Google Shape;154;p46"/>
          <p:cNvSpPr txBox="1"/>
          <p:nvPr>
            <p:ph idx="1" type="body"/>
          </p:nvPr>
        </p:nvSpPr>
        <p:spPr>
          <a:xfrm>
            <a:off x="990600" y="2159000"/>
            <a:ext cx="4011613" cy="446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Google Shape;155;p46"/>
          <p:cNvSpPr txBox="1"/>
          <p:nvPr>
            <p:ph idx="2" type="body"/>
          </p:nvPr>
        </p:nvSpPr>
        <p:spPr>
          <a:xfrm>
            <a:off x="5154613" y="2159000"/>
            <a:ext cx="4011612" cy="446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7"/>
          <p:cNvSpPr txBox="1"/>
          <p:nvPr>
            <p:ph type="title"/>
          </p:nvPr>
        </p:nvSpPr>
        <p:spPr>
          <a:xfrm>
            <a:off x="693738" y="1900238"/>
            <a:ext cx="8761412" cy="3170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8" name="Google Shape;158;p47"/>
          <p:cNvSpPr txBox="1"/>
          <p:nvPr>
            <p:ph idx="1" type="body"/>
          </p:nvPr>
        </p:nvSpPr>
        <p:spPr>
          <a:xfrm>
            <a:off x="693738" y="5100638"/>
            <a:ext cx="8761412" cy="166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8"/>
          <p:cNvSpPr txBox="1"/>
          <p:nvPr>
            <p:ph type="ctrTitle"/>
          </p:nvPr>
        </p:nvSpPr>
        <p:spPr>
          <a:xfrm>
            <a:off x="1270000" y="1247775"/>
            <a:ext cx="7618413" cy="26527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1" name="Google Shape;161;p48"/>
          <p:cNvSpPr txBox="1"/>
          <p:nvPr>
            <p:ph idx="1" type="subTitle"/>
          </p:nvPr>
        </p:nvSpPr>
        <p:spPr>
          <a:xfrm>
            <a:off x="1270000" y="4003675"/>
            <a:ext cx="7618413" cy="1839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0"/>
          <p:cNvSpPr txBox="1"/>
          <p:nvPr>
            <p:ph type="title"/>
          </p:nvPr>
        </p:nvSpPr>
        <p:spPr>
          <a:xfrm rot="5400000">
            <a:off x="6380957" y="2024857"/>
            <a:ext cx="3527425" cy="20431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7" name="Google Shape;167;p50"/>
          <p:cNvSpPr txBox="1"/>
          <p:nvPr>
            <p:ph idx="1" type="body"/>
          </p:nvPr>
        </p:nvSpPr>
        <p:spPr>
          <a:xfrm rot="5400000">
            <a:off x="2216944" y="56356"/>
            <a:ext cx="3527425" cy="5980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1"/>
          <p:cNvSpPr txBox="1"/>
          <p:nvPr>
            <p:ph type="title"/>
          </p:nvPr>
        </p:nvSpPr>
        <p:spPr>
          <a:xfrm>
            <a:off x="990600" y="1282700"/>
            <a:ext cx="8175625" cy="25749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0" name="Google Shape;170;p51"/>
          <p:cNvSpPr txBox="1"/>
          <p:nvPr>
            <p:ph idx="1" type="body"/>
          </p:nvPr>
        </p:nvSpPr>
        <p:spPr>
          <a:xfrm rot="5400000">
            <a:off x="4635500" y="279400"/>
            <a:ext cx="885825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2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3" name="Google Shape;173;p52"/>
          <p:cNvSpPr/>
          <p:nvPr>
            <p:ph idx="2" type="pic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4" name="Google Shape;174;p52"/>
          <p:cNvSpPr txBox="1"/>
          <p:nvPr>
            <p:ph idx="1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3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7" name="Google Shape;177;p53"/>
          <p:cNvSpPr txBox="1"/>
          <p:nvPr>
            <p:ph idx="1" type="body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8" name="Google Shape;178;p53"/>
          <p:cNvSpPr txBox="1"/>
          <p:nvPr>
            <p:ph idx="2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00088" y="508000"/>
            <a:ext cx="32766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318000" y="1096963"/>
            <a:ext cx="51435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700088" y="2286000"/>
            <a:ext cx="3276600" cy="4237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5"/>
          <p:cNvSpPr txBox="1"/>
          <p:nvPr>
            <p:ph type="title"/>
          </p:nvPr>
        </p:nvSpPr>
        <p:spPr>
          <a:xfrm>
            <a:off x="990600" y="1282700"/>
            <a:ext cx="8175625" cy="25749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6"/>
          <p:cNvSpPr txBox="1"/>
          <p:nvPr>
            <p:ph type="title"/>
          </p:nvPr>
        </p:nvSpPr>
        <p:spPr>
          <a:xfrm>
            <a:off x="700088" y="406400"/>
            <a:ext cx="8761412" cy="14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4" name="Google Shape;184;p56"/>
          <p:cNvSpPr txBox="1"/>
          <p:nvPr>
            <p:ph idx="1" type="body"/>
          </p:nvPr>
        </p:nvSpPr>
        <p:spPr>
          <a:xfrm>
            <a:off x="700088" y="1868488"/>
            <a:ext cx="4297362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5" name="Google Shape;185;p56"/>
          <p:cNvSpPr txBox="1"/>
          <p:nvPr>
            <p:ph idx="2" type="body"/>
          </p:nvPr>
        </p:nvSpPr>
        <p:spPr>
          <a:xfrm>
            <a:off x="700088" y="2784475"/>
            <a:ext cx="429736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6" name="Google Shape;186;p56"/>
          <p:cNvSpPr txBox="1"/>
          <p:nvPr>
            <p:ph idx="3" type="body"/>
          </p:nvPr>
        </p:nvSpPr>
        <p:spPr>
          <a:xfrm>
            <a:off x="5141913" y="1868488"/>
            <a:ext cx="4319587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7" name="Google Shape;187;p56"/>
          <p:cNvSpPr txBox="1"/>
          <p:nvPr>
            <p:ph idx="4" type="body"/>
          </p:nvPr>
        </p:nvSpPr>
        <p:spPr>
          <a:xfrm>
            <a:off x="5141913" y="2784475"/>
            <a:ext cx="4319587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7"/>
          <p:cNvSpPr txBox="1"/>
          <p:nvPr>
            <p:ph type="title"/>
          </p:nvPr>
        </p:nvSpPr>
        <p:spPr>
          <a:xfrm>
            <a:off x="990600" y="1282700"/>
            <a:ext cx="8175625" cy="25749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0" name="Google Shape;190;p57"/>
          <p:cNvSpPr txBox="1"/>
          <p:nvPr>
            <p:ph idx="1" type="body"/>
          </p:nvPr>
        </p:nvSpPr>
        <p:spPr>
          <a:xfrm>
            <a:off x="990600" y="3924300"/>
            <a:ext cx="4011613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1" name="Google Shape;191;p57"/>
          <p:cNvSpPr txBox="1"/>
          <p:nvPr>
            <p:ph idx="2" type="body"/>
          </p:nvPr>
        </p:nvSpPr>
        <p:spPr>
          <a:xfrm>
            <a:off x="5154613" y="3924300"/>
            <a:ext cx="4011612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8"/>
          <p:cNvSpPr txBox="1"/>
          <p:nvPr>
            <p:ph type="title"/>
          </p:nvPr>
        </p:nvSpPr>
        <p:spPr>
          <a:xfrm>
            <a:off x="693738" y="1900238"/>
            <a:ext cx="8761412" cy="3170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4" name="Google Shape;194;p58"/>
          <p:cNvSpPr txBox="1"/>
          <p:nvPr>
            <p:ph idx="1" type="body"/>
          </p:nvPr>
        </p:nvSpPr>
        <p:spPr>
          <a:xfrm>
            <a:off x="693738" y="5100638"/>
            <a:ext cx="8761412" cy="1666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9"/>
          <p:cNvSpPr txBox="1"/>
          <p:nvPr>
            <p:ph type="title"/>
          </p:nvPr>
        </p:nvSpPr>
        <p:spPr>
          <a:xfrm>
            <a:off x="990600" y="1282700"/>
            <a:ext cx="8175625" cy="25749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7" name="Google Shape;197;p59"/>
          <p:cNvSpPr txBox="1"/>
          <p:nvPr>
            <p:ph idx="1" type="body"/>
          </p:nvPr>
        </p:nvSpPr>
        <p:spPr>
          <a:xfrm>
            <a:off x="990600" y="3924300"/>
            <a:ext cx="8175625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0"/>
          <p:cNvSpPr txBox="1"/>
          <p:nvPr>
            <p:ph type="ctrTitle"/>
          </p:nvPr>
        </p:nvSpPr>
        <p:spPr>
          <a:xfrm>
            <a:off x="1270000" y="1247775"/>
            <a:ext cx="7618413" cy="26527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0" name="Google Shape;200;p60"/>
          <p:cNvSpPr txBox="1"/>
          <p:nvPr>
            <p:ph idx="1" type="subTitle"/>
          </p:nvPr>
        </p:nvSpPr>
        <p:spPr>
          <a:xfrm>
            <a:off x="1270000" y="4003675"/>
            <a:ext cx="7618413" cy="1839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990600" y="2324100"/>
            <a:ext cx="8175625" cy="296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700088" y="406400"/>
            <a:ext cx="8761412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700088" y="1868488"/>
            <a:ext cx="4297362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700088" y="2784475"/>
            <a:ext cx="429736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5141913" y="1868488"/>
            <a:ext cx="4319587" cy="915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4" type="body"/>
          </p:nvPr>
        </p:nvSpPr>
        <p:spPr>
          <a:xfrm>
            <a:off x="5141913" y="2784475"/>
            <a:ext cx="4319587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990600" y="2324100"/>
            <a:ext cx="8175625" cy="296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508000" y="1782763"/>
            <a:ext cx="4492625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5153025" y="1782763"/>
            <a:ext cx="4494213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>
            <p:ph type="title"/>
          </p:nvPr>
        </p:nvSpPr>
        <p:spPr>
          <a:xfrm>
            <a:off x="990600" y="2324100"/>
            <a:ext cx="8175625" cy="296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8000" y="1782762"/>
            <a:ext cx="9139237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990600" y="133350"/>
            <a:ext cx="8175625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508000" y="1782762"/>
            <a:ext cx="9139237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title"/>
          </p:nvPr>
        </p:nvSpPr>
        <p:spPr>
          <a:xfrm>
            <a:off x="508000" y="303212"/>
            <a:ext cx="9139237" cy="1268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508000" y="1782762"/>
            <a:ext cx="9139237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7"/>
          <p:cNvSpPr txBox="1"/>
          <p:nvPr>
            <p:ph type="title"/>
          </p:nvPr>
        </p:nvSpPr>
        <p:spPr>
          <a:xfrm>
            <a:off x="990600" y="133350"/>
            <a:ext cx="8175625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7"/>
          <p:cNvSpPr txBox="1"/>
          <p:nvPr>
            <p:ph idx="1" type="body"/>
          </p:nvPr>
        </p:nvSpPr>
        <p:spPr>
          <a:xfrm>
            <a:off x="990600" y="2159000"/>
            <a:ext cx="817562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0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9"/>
          <p:cNvSpPr txBox="1"/>
          <p:nvPr>
            <p:ph type="title"/>
          </p:nvPr>
        </p:nvSpPr>
        <p:spPr>
          <a:xfrm>
            <a:off x="990600" y="1282700"/>
            <a:ext cx="8175625" cy="25749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4" name="Google Shape;164;p49"/>
          <p:cNvSpPr txBox="1"/>
          <p:nvPr>
            <p:ph idx="1" type="body"/>
          </p:nvPr>
        </p:nvSpPr>
        <p:spPr>
          <a:xfrm>
            <a:off x="990600" y="3924300"/>
            <a:ext cx="8175625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1"/>
          <p:cNvSpPr txBox="1"/>
          <p:nvPr>
            <p:ph type="title"/>
          </p:nvPr>
        </p:nvSpPr>
        <p:spPr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b="0" i="0" lang="en-US" sz="5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5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statement and files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0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Where is the site?</a:t>
            </a:r>
            <a:endParaRPr/>
          </a:p>
        </p:txBody>
      </p:sp>
      <p:sp>
        <p:nvSpPr>
          <p:cNvPr id="283" name="Google Shape;283;p70"/>
          <p:cNvSpPr txBox="1"/>
          <p:nvPr/>
        </p:nvSpPr>
        <p:spPr>
          <a:xfrm>
            <a:off x="266700" y="1803400"/>
            <a:ext cx="9626600" cy="1279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‘find’ method of strings returns the index of a substring in the string, or -1 if the substring doesn’t exist</a:t>
            </a:r>
            <a:endParaRPr/>
          </a:p>
        </p:txBody>
      </p:sp>
      <p:sp>
        <p:nvSpPr>
          <p:cNvPr id="284" name="Google Shape;284;p70"/>
          <p:cNvSpPr txBox="1"/>
          <p:nvPr/>
        </p:nvSpPr>
        <p:spPr>
          <a:xfrm>
            <a:off x="546100" y="3200400"/>
            <a:ext cx="5245100" cy="2560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"ATCTG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GAATTC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seq.find("GAATTC")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seq.find("GGCGC")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70"/>
          <p:cNvSpPr txBox="1"/>
          <p:nvPr/>
        </p:nvSpPr>
        <p:spPr>
          <a:xfrm>
            <a:off x="5581650" y="3695700"/>
            <a:ext cx="365125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None/>
            </a:pP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There is a GAATTC  at position 5</a:t>
            </a:r>
            <a:endParaRPr/>
          </a:p>
        </p:txBody>
      </p:sp>
      <p:sp>
        <p:nvSpPr>
          <p:cNvPr id="286" name="Google Shape;286;p70"/>
          <p:cNvSpPr txBox="1"/>
          <p:nvPr/>
        </p:nvSpPr>
        <p:spPr>
          <a:xfrm>
            <a:off x="5149850" y="4573587"/>
            <a:ext cx="43434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None/>
            </a:pP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But there is no GGCGC in the sequence</a:t>
            </a:r>
            <a:endParaRPr/>
          </a:p>
        </p:txBody>
      </p:sp>
      <p:sp>
        <p:nvSpPr>
          <p:cNvPr id="287" name="Google Shape;287;p70"/>
          <p:cNvSpPr txBox="1"/>
          <p:nvPr/>
        </p:nvSpPr>
        <p:spPr>
          <a:xfrm>
            <a:off x="5151437" y="3581400"/>
            <a:ext cx="388937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ill Sans"/>
              <a:buNone/>
            </a:pPr>
            <a:r>
              <a:rPr b="0" i="0" lang="en-US" sz="4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  <p:sp>
        <p:nvSpPr>
          <p:cNvPr id="288" name="Google Shape;288;p70"/>
          <p:cNvSpPr txBox="1"/>
          <p:nvPr/>
        </p:nvSpPr>
        <p:spPr>
          <a:xfrm>
            <a:off x="4732337" y="4368800"/>
            <a:ext cx="388937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ill Sans"/>
              <a:buNone/>
            </a:pPr>
            <a:r>
              <a:rPr b="0" i="0" lang="en-US" sz="4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1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But where is the site?</a:t>
            </a:r>
            <a:endParaRPr/>
          </a:p>
        </p:txBody>
      </p:sp>
      <p:sp>
        <p:nvSpPr>
          <p:cNvPr id="295" name="Google Shape;295;p71"/>
          <p:cNvSpPr txBox="1"/>
          <p:nvPr/>
        </p:nvSpPr>
        <p:spPr>
          <a:xfrm>
            <a:off x="609600" y="1993900"/>
            <a:ext cx="91821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seq = "ATCTGGAATTCATCG"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pos = seq.find("GAATTC")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if pos == -1: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"EcoRI does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"EcoRI site starting at index", pos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EcoRI site starting at index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2"/>
          <p:cNvSpPr txBox="1"/>
          <p:nvPr/>
        </p:nvSpPr>
        <p:spPr>
          <a:xfrm>
            <a:off x="990600" y="2286000"/>
            <a:ext cx="883920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seq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"ATCTGGAATTCATCG"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 = seq.find("GAATTC")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pos == -1: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does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site starting at index", pos</a:t>
            </a:r>
            <a:endParaRPr/>
          </a:p>
        </p:txBody>
      </p:sp>
      <p:cxnSp>
        <p:nvCxnSpPr>
          <p:cNvPr id="302" name="Google Shape;302;p72"/>
          <p:cNvCxnSpPr/>
          <p:nvPr/>
        </p:nvCxnSpPr>
        <p:spPr>
          <a:xfrm flipH="1" rot="10800000">
            <a:off x="342900" y="2486025"/>
            <a:ext cx="635000" cy="31750"/>
          </a:xfrm>
          <a:prstGeom prst="straightConnector1">
            <a:avLst/>
          </a:prstGeom>
          <a:noFill/>
          <a:ln cap="sq" cmpd="sng" w="38150">
            <a:solidFill>
              <a:srgbClr val="7F007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3" name="Google Shape;303;p72"/>
          <p:cNvSpPr txBox="1"/>
          <p:nvPr/>
        </p:nvSpPr>
        <p:spPr>
          <a:xfrm>
            <a:off x="419100" y="698500"/>
            <a:ext cx="93091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by creating the string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“ATCTGGAATTCATCG”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assigning it to the variable with name ‘</a:t>
            </a:r>
            <a:r>
              <a:rPr b="0" i="0" lang="en-US" sz="32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seq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3"/>
          <p:cNvSpPr txBox="1"/>
          <p:nvPr/>
        </p:nvSpPr>
        <p:spPr>
          <a:xfrm>
            <a:off x="990600" y="2286000"/>
            <a:ext cx="883920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"ATCTGGAATTCATCG"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 =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seq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"GAATTC"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pos == -1: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does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site starting at index", pos</a:t>
            </a:r>
            <a:endParaRPr/>
          </a:p>
        </p:txBody>
      </p:sp>
      <p:cxnSp>
        <p:nvCxnSpPr>
          <p:cNvPr id="310" name="Google Shape;310;p73"/>
          <p:cNvCxnSpPr/>
          <p:nvPr/>
        </p:nvCxnSpPr>
        <p:spPr>
          <a:xfrm flipH="1" rot="10800000">
            <a:off x="342900" y="2867025"/>
            <a:ext cx="635000" cy="31750"/>
          </a:xfrm>
          <a:prstGeom prst="straightConnector1">
            <a:avLst/>
          </a:prstGeom>
          <a:noFill/>
          <a:ln cap="sq" cmpd="sng" w="38150">
            <a:solidFill>
              <a:srgbClr val="7F007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1" name="Google Shape;311;p73"/>
          <p:cNvSpPr txBox="1"/>
          <p:nvPr/>
        </p:nvSpPr>
        <p:spPr>
          <a:xfrm>
            <a:off x="419100" y="698500"/>
            <a:ext cx="93091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</a:t>
            </a:r>
            <a:r>
              <a:rPr b="0" i="0" lang="en-US" sz="32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seq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string, call the method named </a:t>
            </a:r>
            <a:r>
              <a:rPr b="0" i="0" lang="en-US" sz="3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This looks for the string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“GAATTC”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b="0" i="0" lang="en-US" sz="32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seq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4"/>
          <p:cNvSpPr txBox="1"/>
          <p:nvPr/>
        </p:nvSpPr>
        <p:spPr>
          <a:xfrm>
            <a:off x="990600" y="2286000"/>
            <a:ext cx="883920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"ATCTG</a:t>
            </a:r>
            <a:r>
              <a:rPr b="0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GAATT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seq.find("GAATTC")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pos == -1: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does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site starting at index", pos</a:t>
            </a:r>
            <a:endParaRPr/>
          </a:p>
        </p:txBody>
      </p:sp>
      <p:cxnSp>
        <p:nvCxnSpPr>
          <p:cNvPr id="318" name="Google Shape;318;p74"/>
          <p:cNvCxnSpPr/>
          <p:nvPr/>
        </p:nvCxnSpPr>
        <p:spPr>
          <a:xfrm flipH="1" rot="10800000">
            <a:off x="342900" y="2867025"/>
            <a:ext cx="635000" cy="31750"/>
          </a:xfrm>
          <a:prstGeom prst="straightConnector1">
            <a:avLst/>
          </a:prstGeom>
          <a:noFill/>
          <a:ln cap="sq" cmpd="sng" w="38150">
            <a:solidFill>
              <a:srgbClr val="7F007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9" name="Google Shape;319;p74"/>
          <p:cNvSpPr txBox="1"/>
          <p:nvPr/>
        </p:nvSpPr>
        <p:spPr>
          <a:xfrm>
            <a:off x="457200" y="336550"/>
            <a:ext cx="91186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string “GAATC” is at position 5 in the seq string.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the 5 object to the variable named </a:t>
            </a:r>
            <a:r>
              <a:rPr b="0" i="0" lang="en-US" sz="32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20" name="Google Shape;320;p74"/>
          <p:cNvSpPr txBox="1"/>
          <p:nvPr/>
        </p:nvSpPr>
        <p:spPr>
          <a:xfrm>
            <a:off x="368300" y="5118100"/>
            <a:ext cx="94107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variable name “</a:t>
            </a:r>
            <a:r>
              <a:rPr b="0" i="0" lang="en-US" sz="32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is often used for positions.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variations are “pos1”, “pos2”,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“start_pos”, “end_pos”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5"/>
          <p:cNvSpPr txBox="1"/>
          <p:nvPr/>
        </p:nvSpPr>
        <p:spPr>
          <a:xfrm>
            <a:off x="990600" y="2286000"/>
            <a:ext cx="883920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"ATCTGGAATTCATCG"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 = seq.find("GAATTC")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24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does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site starting at index", pos</a:t>
            </a:r>
            <a:endParaRPr/>
          </a:p>
        </p:txBody>
      </p:sp>
      <p:sp>
        <p:nvSpPr>
          <p:cNvPr id="327" name="Google Shape;327;p75"/>
          <p:cNvSpPr txBox="1"/>
          <p:nvPr/>
        </p:nvSpPr>
        <p:spPr>
          <a:xfrm>
            <a:off x="2578100" y="685800"/>
            <a:ext cx="5867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the test for the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sp>
        <p:nvSpPr>
          <p:cNvPr id="328" name="Google Shape;328;p75"/>
          <p:cNvSpPr txBox="1"/>
          <p:nvPr/>
        </p:nvSpPr>
        <p:spPr>
          <a:xfrm>
            <a:off x="2578100" y="1195387"/>
            <a:ext cx="5867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variable </a:t>
            </a:r>
            <a:r>
              <a:rPr b="0" i="0" lang="en-US" sz="32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pos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equal to </a:t>
            </a:r>
            <a:r>
              <a:rPr b="0" i="0" lang="en-US" sz="3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cxnSp>
        <p:nvCxnSpPr>
          <p:cNvPr id="329" name="Google Shape;329;p75"/>
          <p:cNvCxnSpPr/>
          <p:nvPr/>
        </p:nvCxnSpPr>
        <p:spPr>
          <a:xfrm flipH="1" rot="10800000">
            <a:off x="330200" y="3209925"/>
            <a:ext cx="635000" cy="31750"/>
          </a:xfrm>
          <a:prstGeom prst="straightConnector1">
            <a:avLst/>
          </a:prstGeom>
          <a:noFill/>
          <a:ln cap="sq" cmpd="sng" w="38150">
            <a:solidFill>
              <a:srgbClr val="7F007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6"/>
          <p:cNvSpPr txBox="1"/>
          <p:nvPr/>
        </p:nvSpPr>
        <p:spPr>
          <a:xfrm>
            <a:off x="990600" y="2286000"/>
            <a:ext cx="883920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"ATCTGGAATTCATCG"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 = seq.find("GAATTC")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 == -1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does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site starting at index", pos</a:t>
            </a:r>
            <a:endParaRPr/>
          </a:p>
        </p:txBody>
      </p:sp>
      <p:sp>
        <p:nvSpPr>
          <p:cNvPr id="336" name="Google Shape;336;p76"/>
          <p:cNvSpPr txBox="1"/>
          <p:nvPr/>
        </p:nvSpPr>
        <p:spPr>
          <a:xfrm>
            <a:off x="1700212" y="711200"/>
            <a:ext cx="6732587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pos is 5 and 5 is not equal to -1,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test is false.</a:t>
            </a:r>
            <a:endParaRPr/>
          </a:p>
        </p:txBody>
      </p:sp>
      <p:sp>
        <p:nvSpPr>
          <p:cNvPr id="337" name="Google Shape;337;p76"/>
          <p:cNvSpPr txBox="1"/>
          <p:nvPr/>
        </p:nvSpPr>
        <p:spPr>
          <a:xfrm>
            <a:off x="5930900" y="2717800"/>
            <a:ext cx="343693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test is </a:t>
            </a:r>
            <a:r>
              <a:rPr b="1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False</a:t>
            </a:r>
            <a:endParaRPr/>
          </a:p>
        </p:txBody>
      </p:sp>
      <p:cxnSp>
        <p:nvCxnSpPr>
          <p:cNvPr id="338" name="Google Shape;338;p76"/>
          <p:cNvCxnSpPr/>
          <p:nvPr/>
        </p:nvCxnSpPr>
        <p:spPr>
          <a:xfrm flipH="1" rot="10800000">
            <a:off x="3532187" y="3006725"/>
            <a:ext cx="2311400" cy="23495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39" name="Google Shape;339;p76"/>
          <p:cNvCxnSpPr/>
          <p:nvPr/>
        </p:nvCxnSpPr>
        <p:spPr>
          <a:xfrm flipH="1" rot="10800000">
            <a:off x="330200" y="3209925"/>
            <a:ext cx="635000" cy="31750"/>
          </a:xfrm>
          <a:prstGeom prst="straightConnector1">
            <a:avLst/>
          </a:prstGeom>
          <a:noFill/>
          <a:ln cap="sq" cmpd="sng" w="38150">
            <a:solidFill>
              <a:srgbClr val="7F007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7"/>
          <p:cNvSpPr txBox="1"/>
          <p:nvPr/>
        </p:nvSpPr>
        <p:spPr>
          <a:xfrm>
            <a:off x="990600" y="2286000"/>
            <a:ext cx="883920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"ATCTGGAATTCATCG"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 = seq.find("GAATTC")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pos == -1: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does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"EcoRI site starting at index", pos</a:t>
            </a:r>
            <a:endParaRPr/>
          </a:p>
        </p:txBody>
      </p:sp>
      <p:sp>
        <p:nvSpPr>
          <p:cNvPr id="346" name="Google Shape;346;p77"/>
          <p:cNvSpPr txBox="1"/>
          <p:nvPr/>
        </p:nvSpPr>
        <p:spPr>
          <a:xfrm>
            <a:off x="1423987" y="639762"/>
            <a:ext cx="7286625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Skip the first code block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(that is only run if the test is True)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Instead, run the code block after the else:</a:t>
            </a:r>
            <a:endParaRPr/>
          </a:p>
        </p:txBody>
      </p:sp>
      <p:cxnSp>
        <p:nvCxnSpPr>
          <p:cNvPr id="347" name="Google Shape;347;p77"/>
          <p:cNvCxnSpPr/>
          <p:nvPr/>
        </p:nvCxnSpPr>
        <p:spPr>
          <a:xfrm flipH="1" rot="10800000">
            <a:off x="330200" y="4327525"/>
            <a:ext cx="635000" cy="31750"/>
          </a:xfrm>
          <a:prstGeom prst="straightConnector1">
            <a:avLst/>
          </a:prstGeom>
          <a:noFill/>
          <a:ln cap="sq" cmpd="sng" w="38150">
            <a:solidFill>
              <a:srgbClr val="7F007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8"/>
          <p:cNvSpPr txBox="1"/>
          <p:nvPr/>
        </p:nvSpPr>
        <p:spPr>
          <a:xfrm>
            <a:off x="990600" y="2286000"/>
            <a:ext cx="883920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"ATCTGGAATTCATCG"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 = seq.find("GAATTC")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pos == -1: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does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"EcoRI site starting at index", pos</a:t>
            </a:r>
            <a:endParaRPr/>
          </a:p>
        </p:txBody>
      </p:sp>
      <p:sp>
        <p:nvSpPr>
          <p:cNvPr id="354" name="Google Shape;354;p78"/>
          <p:cNvSpPr txBox="1"/>
          <p:nvPr/>
        </p:nvSpPr>
        <p:spPr>
          <a:xfrm>
            <a:off x="1936750" y="711200"/>
            <a:ext cx="6259512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</a:t>
            </a:r>
            <a:r>
              <a:rPr b="0" i="0" lang="en-US" sz="32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the index of the start position</a:t>
            </a:r>
            <a:endParaRPr/>
          </a:p>
        </p:txBody>
      </p:sp>
      <p:cxnSp>
        <p:nvCxnSpPr>
          <p:cNvPr id="355" name="Google Shape;355;p78"/>
          <p:cNvCxnSpPr/>
          <p:nvPr/>
        </p:nvCxnSpPr>
        <p:spPr>
          <a:xfrm flipH="1" rot="10800000">
            <a:off x="330200" y="4327525"/>
            <a:ext cx="635000" cy="31750"/>
          </a:xfrm>
          <a:prstGeom prst="straightConnector1">
            <a:avLst/>
          </a:prstGeom>
          <a:noFill/>
          <a:ln cap="sq" cmpd="sng" w="38150">
            <a:solidFill>
              <a:srgbClr val="7F007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6" name="Google Shape;356;p78"/>
          <p:cNvSpPr txBox="1"/>
          <p:nvPr/>
        </p:nvSpPr>
        <p:spPr>
          <a:xfrm>
            <a:off x="804862" y="4965700"/>
            <a:ext cx="187166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prints</a:t>
            </a:r>
            <a:endParaRPr/>
          </a:p>
        </p:txBody>
      </p:sp>
      <p:sp>
        <p:nvSpPr>
          <p:cNvPr id="357" name="Google Shape;357;p78"/>
          <p:cNvSpPr txBox="1"/>
          <p:nvPr/>
        </p:nvSpPr>
        <p:spPr>
          <a:xfrm>
            <a:off x="1905000" y="5829300"/>
            <a:ext cx="5486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EcoRI site starting at index 5</a:t>
            </a:r>
            <a:endParaRPr/>
          </a:p>
        </p:txBody>
      </p:sp>
      <p:sp>
        <p:nvSpPr>
          <p:cNvPr id="358" name="Google Shape;358;p78"/>
          <p:cNvSpPr/>
          <p:nvPr/>
        </p:nvSpPr>
        <p:spPr>
          <a:xfrm>
            <a:off x="1384300" y="5702300"/>
            <a:ext cx="6591300" cy="685800"/>
          </a:xfrm>
          <a:custGeom>
            <a:rect b="b" l="l" r="r" t="t"/>
            <a:pathLst>
              <a:path extrusionOk="0" h="10000" w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noFill/>
          <a:ln cap="sq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9"/>
          <p:cNvSpPr txBox="1"/>
          <p:nvPr/>
        </p:nvSpPr>
        <p:spPr>
          <a:xfrm>
            <a:off x="990600" y="2286000"/>
            <a:ext cx="883920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"ATCTGGAATTCATCG"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 = seq.find("GAATTC")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pos == -1: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does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site starting at index", pos</a:t>
            </a:r>
            <a:endParaRPr/>
          </a:p>
        </p:txBody>
      </p:sp>
      <p:sp>
        <p:nvSpPr>
          <p:cNvPr id="365" name="Google Shape;365;p79"/>
          <p:cNvSpPr txBox="1"/>
          <p:nvPr/>
        </p:nvSpPr>
        <p:spPr>
          <a:xfrm>
            <a:off x="952500" y="774700"/>
            <a:ext cx="82423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no more statements so Python stops.</a:t>
            </a:r>
            <a:endParaRPr/>
          </a:p>
        </p:txBody>
      </p:sp>
      <p:cxnSp>
        <p:nvCxnSpPr>
          <p:cNvPr id="366" name="Google Shape;366;p79"/>
          <p:cNvCxnSpPr/>
          <p:nvPr/>
        </p:nvCxnSpPr>
        <p:spPr>
          <a:xfrm flipH="1" rot="10800000">
            <a:off x="330200" y="4708525"/>
            <a:ext cx="635000" cy="31750"/>
          </a:xfrm>
          <a:prstGeom prst="straightConnector1">
            <a:avLst/>
          </a:prstGeom>
          <a:noFill/>
          <a:ln cap="sq" cmpd="sng" w="38150">
            <a:solidFill>
              <a:srgbClr val="7F007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2"/>
          <p:cNvSpPr txBox="1"/>
          <p:nvPr>
            <p:ph type="title"/>
          </p:nvPr>
        </p:nvSpPr>
        <p:spPr>
          <a:xfrm>
            <a:off x="990600" y="609600"/>
            <a:ext cx="81788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statement</a:t>
            </a:r>
            <a:endParaRPr/>
          </a:p>
        </p:txBody>
      </p:sp>
      <p:sp>
        <p:nvSpPr>
          <p:cNvPr id="213" name="Google Shape;213;p62"/>
          <p:cNvSpPr txBox="1"/>
          <p:nvPr/>
        </p:nvSpPr>
        <p:spPr>
          <a:xfrm>
            <a:off x="731837" y="2019300"/>
            <a:ext cx="9236075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 a code block only when something is True</a:t>
            </a:r>
            <a:endParaRPr/>
          </a:p>
        </p:txBody>
      </p:sp>
      <p:sp>
        <p:nvSpPr>
          <p:cNvPr id="214" name="Google Shape;214;p62"/>
          <p:cNvSpPr txBox="1"/>
          <p:nvPr/>
        </p:nvSpPr>
        <p:spPr>
          <a:xfrm>
            <a:off x="820737" y="3340100"/>
            <a:ext cx="8291512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test: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"The expression is true"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0"/>
          <p:cNvSpPr txBox="1"/>
          <p:nvPr>
            <p:ph type="title"/>
          </p:nvPr>
        </p:nvSpPr>
        <p:spPr>
          <a:xfrm>
            <a:off x="660400" y="-215900"/>
            <a:ext cx="91694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more complex example</a:t>
            </a:r>
            <a:endParaRPr/>
          </a:p>
        </p:txBody>
      </p:sp>
      <p:sp>
        <p:nvSpPr>
          <p:cNvPr id="373" name="Google Shape;373;p80"/>
          <p:cNvSpPr txBox="1"/>
          <p:nvPr/>
        </p:nvSpPr>
        <p:spPr>
          <a:xfrm>
            <a:off x="1563687" y="2387600"/>
            <a:ext cx="5624512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restriction_sites =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"GAATTC",    # EcoRI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"GGATCC",    # BamHI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"AAGCTT",    # HindIII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raw_input("Enter a DNA sequence: 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site in restriction_sites: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site in seq: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site, "is a cleavage site"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site, "is not present"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80"/>
          <p:cNvSpPr txBox="1"/>
          <p:nvPr/>
        </p:nvSpPr>
        <p:spPr>
          <a:xfrm>
            <a:off x="2903537" y="1706562"/>
            <a:ext cx="43275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Using 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inside a 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1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Nested code blocks</a:t>
            </a:r>
            <a:endParaRPr/>
          </a:p>
        </p:txBody>
      </p:sp>
      <p:sp>
        <p:nvSpPr>
          <p:cNvPr id="381" name="Google Shape;381;p81"/>
          <p:cNvSpPr txBox="1"/>
          <p:nvPr/>
        </p:nvSpPr>
        <p:spPr>
          <a:xfrm>
            <a:off x="1563687" y="2387600"/>
            <a:ext cx="5624512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restriction_sites =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"GAATTC",    # EcoRI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"GGATCC",    # BamHI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"AAGCTT",    # HindIII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raw_input("Enter a DNA sequence: 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site in restriction_sites: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if site in seq: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site, "is a cleavage site"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site, "is not present"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81"/>
          <p:cNvSpPr txBox="1"/>
          <p:nvPr/>
        </p:nvSpPr>
        <p:spPr>
          <a:xfrm>
            <a:off x="6788150" y="4737100"/>
            <a:ext cx="776287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Gill Sans"/>
              <a:buNone/>
            </a:pPr>
            <a:r>
              <a:rPr b="0" i="0" lang="en-US" sz="9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  <p:sp>
        <p:nvSpPr>
          <p:cNvPr id="383" name="Google Shape;383;p81"/>
          <p:cNvSpPr txBox="1"/>
          <p:nvPr/>
        </p:nvSpPr>
        <p:spPr>
          <a:xfrm>
            <a:off x="7548562" y="4922837"/>
            <a:ext cx="2413000" cy="1279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for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statement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2"/>
          <p:cNvSpPr txBox="1"/>
          <p:nvPr/>
        </p:nvSpPr>
        <p:spPr>
          <a:xfrm>
            <a:off x="7348537" y="4851400"/>
            <a:ext cx="3098800" cy="1706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for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part of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statement</a:t>
            </a:r>
            <a:endParaRPr/>
          </a:p>
        </p:txBody>
      </p:sp>
      <p:sp>
        <p:nvSpPr>
          <p:cNvPr id="390" name="Google Shape;390;p82"/>
          <p:cNvSpPr txBox="1"/>
          <p:nvPr/>
        </p:nvSpPr>
        <p:spPr>
          <a:xfrm>
            <a:off x="1563687" y="2387600"/>
            <a:ext cx="5624512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restriction_sites =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"GAATTC",    # EcoRI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"GGATCC",    # BamHI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"AAGCTT",    # HindIII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raw_input("Enter a DNA sequence: 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site in restriction_sites: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site in seq: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site, "is a cleavage site"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site, "is not present"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82"/>
          <p:cNvSpPr txBox="1"/>
          <p:nvPr/>
        </p:nvSpPr>
        <p:spPr>
          <a:xfrm>
            <a:off x="7053262" y="5156200"/>
            <a:ext cx="193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83"/>
          <p:cNvSpPr txBox="1"/>
          <p:nvPr/>
        </p:nvSpPr>
        <p:spPr>
          <a:xfrm>
            <a:off x="6989762" y="5499100"/>
            <a:ext cx="3098800" cy="1706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for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part of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statement</a:t>
            </a:r>
            <a:endParaRPr/>
          </a:p>
        </p:txBody>
      </p:sp>
      <p:sp>
        <p:nvSpPr>
          <p:cNvPr id="398" name="Google Shape;398;p83"/>
          <p:cNvSpPr txBox="1"/>
          <p:nvPr/>
        </p:nvSpPr>
        <p:spPr>
          <a:xfrm>
            <a:off x="1563687" y="2387600"/>
            <a:ext cx="5624512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restriction_sites =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"GAATTC",    # EcoRI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"GGATCC",    # BamHI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"AAGCTT",    # HindIII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seq = raw_input("Enter a DNA sequence: 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site in restriction_sites: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site in seq: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site, "is a cleavage site"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site, "is not present"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83"/>
          <p:cNvSpPr txBox="1"/>
          <p:nvPr/>
        </p:nvSpPr>
        <p:spPr>
          <a:xfrm>
            <a:off x="6684962" y="5715000"/>
            <a:ext cx="193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4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program output</a:t>
            </a:r>
            <a:endParaRPr/>
          </a:p>
        </p:txBody>
      </p:sp>
      <p:sp>
        <p:nvSpPr>
          <p:cNvPr id="406" name="Google Shape;406;p84"/>
          <p:cNvSpPr txBox="1"/>
          <p:nvPr/>
        </p:nvSpPr>
        <p:spPr>
          <a:xfrm>
            <a:off x="749300" y="2882900"/>
            <a:ext cx="833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DNA sequence: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AAT</a:t>
            </a:r>
            <a:r>
              <a:rPr b="1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GAATTC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TCTGG</a:t>
            </a:r>
            <a:r>
              <a:rPr b="1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AAGCTT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GAATTC is a cleavage site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GGATCC is not present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AAGCTT is a cleavage site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5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Read lines from a file</a:t>
            </a:r>
            <a:endParaRPr/>
          </a:p>
        </p:txBody>
      </p:sp>
      <p:sp>
        <p:nvSpPr>
          <p:cNvPr id="413" name="Google Shape;413;p85"/>
          <p:cNvSpPr txBox="1"/>
          <p:nvPr>
            <p:ph idx="1" type="body"/>
          </p:nvPr>
        </p:nvSpPr>
        <p:spPr>
          <a:xfrm>
            <a:off x="990600" y="2159000"/>
            <a:ext cx="81788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406400" lvl="0" marL="657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raw_input() asks the user for input</a:t>
            </a:r>
            <a:endParaRPr/>
          </a:p>
          <a:p>
            <a:pPr indent="-406400" lvl="0" marL="65722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time you’ll get data from a file.  (Or would you rather type in the sequence every time?)</a:t>
            </a:r>
            <a:endParaRPr/>
          </a:p>
          <a:p>
            <a:pPr indent="-406400" lvl="0" marL="657225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read from a file you need to tell Python to open that file.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6"/>
          <p:cNvSpPr txBox="1"/>
          <p:nvPr>
            <p:ph type="title"/>
          </p:nvPr>
        </p:nvSpPr>
        <p:spPr>
          <a:xfrm>
            <a:off x="1104900" y="-2794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Times New Roman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open function</a:t>
            </a:r>
            <a:endParaRPr/>
          </a:p>
        </p:txBody>
      </p:sp>
      <p:sp>
        <p:nvSpPr>
          <p:cNvPr id="420" name="Google Shape;420;p86"/>
          <p:cNvSpPr txBox="1"/>
          <p:nvPr/>
        </p:nvSpPr>
        <p:spPr>
          <a:xfrm>
            <a:off x="431800" y="1487487"/>
            <a:ext cx="9296400" cy="1036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 = open("/usr/coursehome/dalke/10_sequences.seq")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infile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'/usr/coursehome/dalke/10_sequences.seq', mode 'r' at 0x817ca60&gt;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  <p:sp>
        <p:nvSpPr>
          <p:cNvPr id="421" name="Google Shape;421;p86"/>
          <p:cNvSpPr txBox="1"/>
          <p:nvPr/>
        </p:nvSpPr>
        <p:spPr>
          <a:xfrm>
            <a:off x="1277937" y="2590800"/>
            <a:ext cx="760571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returns a new object of type </a:t>
            </a:r>
            <a:r>
              <a:rPr b="0" i="1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file</a:t>
            </a:r>
            <a:endParaRPr/>
          </a:p>
        </p:txBody>
      </p:sp>
      <p:sp>
        <p:nvSpPr>
          <p:cNvPr id="422" name="Google Shape;422;p86"/>
          <p:cNvSpPr txBox="1"/>
          <p:nvPr/>
        </p:nvSpPr>
        <p:spPr>
          <a:xfrm>
            <a:off x="825500" y="3556000"/>
            <a:ext cx="8509000" cy="1706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file can’t be displayed like a number or a string.  It is useful because it has methods for working with the data in the file.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7"/>
          <p:cNvSpPr txBox="1"/>
          <p:nvPr>
            <p:ph type="title"/>
          </p:nvPr>
        </p:nvSpPr>
        <p:spPr>
          <a:xfrm>
            <a:off x="990600" y="-3746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readline() method</a:t>
            </a:r>
            <a:endParaRPr/>
          </a:p>
        </p:txBody>
      </p:sp>
      <p:sp>
        <p:nvSpPr>
          <p:cNvPr id="429" name="Google Shape;429;p87"/>
          <p:cNvSpPr txBox="1"/>
          <p:nvPr/>
        </p:nvSpPr>
        <p:spPr>
          <a:xfrm>
            <a:off x="304800" y="1828800"/>
            <a:ext cx="9296400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 = open("/usr/coursehome/dalke/10_sequences.seq")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infile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'/usr/coursehome/dalke/10_sequences.seq', mode 'r' at 0x817ca60&gt;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infile.readline()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'CCTGTATTAGCAGCAGATTCGATTAGCTTTACAACAATTCAATAAAATAGCTTCGCGCTAA\n'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  <p:sp>
        <p:nvSpPr>
          <p:cNvPr id="430" name="Google Shape;430;p87"/>
          <p:cNvSpPr txBox="1"/>
          <p:nvPr/>
        </p:nvSpPr>
        <p:spPr>
          <a:xfrm>
            <a:off x="258762" y="3657600"/>
            <a:ext cx="66643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readline returns one line from the file</a:t>
            </a:r>
            <a:endParaRPr/>
          </a:p>
        </p:txBody>
      </p:sp>
      <p:sp>
        <p:nvSpPr>
          <p:cNvPr id="431" name="Google Shape;431;p87"/>
          <p:cNvSpPr txBox="1"/>
          <p:nvPr/>
        </p:nvSpPr>
        <p:spPr>
          <a:xfrm>
            <a:off x="3429000" y="4114800"/>
            <a:ext cx="65151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line includes the end of line character (represented here by “\n”)</a:t>
            </a:r>
            <a:endParaRPr/>
          </a:p>
        </p:txBody>
      </p:sp>
      <p:cxnSp>
        <p:nvCxnSpPr>
          <p:cNvPr id="432" name="Google Shape;432;p87"/>
          <p:cNvCxnSpPr/>
          <p:nvPr/>
        </p:nvCxnSpPr>
        <p:spPr>
          <a:xfrm flipH="1" rot="10800000">
            <a:off x="7772400" y="3197225"/>
            <a:ext cx="698500" cy="95885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3" name="Google Shape;433;p87"/>
          <p:cNvSpPr txBox="1"/>
          <p:nvPr/>
        </p:nvSpPr>
        <p:spPr>
          <a:xfrm>
            <a:off x="863600" y="5167312"/>
            <a:ext cx="48514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(Note: the last line of some files may not have a “\n”)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8"/>
          <p:cNvSpPr txBox="1"/>
          <p:nvPr>
            <p:ph type="title"/>
          </p:nvPr>
        </p:nvSpPr>
        <p:spPr>
          <a:xfrm>
            <a:off x="990600" y="-4635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readline finishes with ""</a:t>
            </a:r>
            <a:endParaRPr/>
          </a:p>
        </p:txBody>
      </p:sp>
      <p:sp>
        <p:nvSpPr>
          <p:cNvPr id="440" name="Google Shape;440;p88"/>
          <p:cNvSpPr txBox="1"/>
          <p:nvPr/>
        </p:nvSpPr>
        <p:spPr>
          <a:xfrm>
            <a:off x="228600" y="1143000"/>
            <a:ext cx="9929812" cy="664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 = open("/usr/coursehome/dalke/10_sequences.seq")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infile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'/usr/coursehome/dalke/10_sequences.seq', mode 'r' at 0x817ca60&gt;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infile.readline()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'CCTGTATTAGCAGCAGATTCGATTAGCTTTACAACAATTCAATAAAATAGCTTCGCGCTAA\n'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infile.readline()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'ATTTTTAACTTTTCTCTGTCGTCGCACAATCGACTTTCTCTGTTTTCTTGGGTTTACCGGAA\n'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infile.readline()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'TTGTTTCTGCTGCGATGAGGTATTGCTCGTCAGCCTGAGGCTGAAAATAAAATCCGTGGT\n'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infile.readline()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'CACACCCAATAAGTTAGAGAGAGTACTTTGACTTGGAGCTGGAGGAATTTGACATAGTCGAT\n'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infile.readline()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'TCTTCTCCAAGACGCATCCACGTGAACCGTTGTAACTATGTTCTGTGC\n'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infile.readline()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'CCACACCAAAAAAACTTTCCACGTGAACCGAAAACGAAAGTCTTTGGTTTTAATCAATAA\n'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infile.readline()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'GTGCTCTCTTCTCGGAGAGAGAAGGTGGGCTGCTTGTCTGCCGATGTACTTTATTAAATCCAATAA\n'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infile.readline()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'CCACACCAAAAAAACTTTCCACGTGTGAACTATACTCCAAAAACGAAGTATTGGTTTATCATAA\n'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infile.readline()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'TCTGAAAAGTGCAAAGAACGATGATGATGATGATAGAGGAACCTGAGCAGCCATGTCTGAACCTATAGC\n'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infile.readline()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'GTATTGGTCGTCGTGCGACTAAATTAGGTAAAAAAGTAGTTCTAAGAGATTTTGATGATTCAATGCAAAGTTCTATTAATCGTTCAATTG\n'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infile.readline()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  <p:sp>
        <p:nvSpPr>
          <p:cNvPr id="441" name="Google Shape;441;p88"/>
          <p:cNvSpPr txBox="1"/>
          <p:nvPr/>
        </p:nvSpPr>
        <p:spPr>
          <a:xfrm>
            <a:off x="3706812" y="6767512"/>
            <a:ext cx="590232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When there are no more lines,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readline returns the empty string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9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Using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with a file</a:t>
            </a:r>
            <a:endParaRPr/>
          </a:p>
        </p:txBody>
      </p:sp>
      <p:sp>
        <p:nvSpPr>
          <p:cNvPr id="448" name="Google Shape;448;p89"/>
          <p:cNvSpPr txBox="1"/>
          <p:nvPr/>
        </p:nvSpPr>
        <p:spPr>
          <a:xfrm>
            <a:off x="1298575" y="1790700"/>
            <a:ext cx="7564437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simple way to read lines from a file</a:t>
            </a:r>
            <a:endParaRPr/>
          </a:p>
        </p:txBody>
      </p:sp>
      <p:sp>
        <p:nvSpPr>
          <p:cNvPr id="449" name="Google Shape;449;p89"/>
          <p:cNvSpPr txBox="1"/>
          <p:nvPr/>
        </p:nvSpPr>
        <p:spPr>
          <a:xfrm>
            <a:off x="1574800" y="2514600"/>
            <a:ext cx="81153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filename = "/usr/coursehome/dalke/10_sequences.seq"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line in open(filename):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line[:10]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CCTGTATTAG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ATTTTTAACT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TTGTTTCTGC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CACACCCAAT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TCTTCTCCAA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CCACACCAAA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GTGCTCTCTT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CCACACCAAA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TCTGAAAAGT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GTATTGGTCG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89"/>
          <p:cNvSpPr txBox="1"/>
          <p:nvPr/>
        </p:nvSpPr>
        <p:spPr>
          <a:xfrm>
            <a:off x="4087812" y="3975100"/>
            <a:ext cx="61245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starts with the first line in the file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then the second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then the third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 finishes with the last line.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3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Example</a:t>
            </a:r>
            <a:endParaRPr/>
          </a:p>
        </p:txBody>
      </p:sp>
      <p:sp>
        <p:nvSpPr>
          <p:cNvPr id="221" name="Google Shape;221;p63"/>
          <p:cNvSpPr txBox="1"/>
          <p:nvPr/>
        </p:nvSpPr>
        <p:spPr>
          <a:xfrm>
            <a:off x="1049337" y="1993900"/>
            <a:ext cx="8047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"GAATTC" in "ATCTGGAATTCATCG":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site is present"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0"/>
          <p:cNvSpPr txBox="1"/>
          <p:nvPr>
            <p:ph type="title"/>
          </p:nvPr>
        </p:nvSpPr>
        <p:spPr>
          <a:xfrm>
            <a:off x="965200" y="-21590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more complex task</a:t>
            </a:r>
            <a:endParaRPr/>
          </a:p>
        </p:txBody>
      </p:sp>
      <p:sp>
        <p:nvSpPr>
          <p:cNvPr id="457" name="Google Shape;457;p90"/>
          <p:cNvSpPr txBox="1"/>
          <p:nvPr/>
        </p:nvSpPr>
        <p:spPr>
          <a:xfrm>
            <a:off x="719137" y="1790700"/>
            <a:ext cx="87217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List the sequences starting with a cytosine</a:t>
            </a:r>
            <a:endParaRPr/>
          </a:p>
        </p:txBody>
      </p:sp>
      <p:sp>
        <p:nvSpPr>
          <p:cNvPr id="458" name="Google Shape;458;p90"/>
          <p:cNvSpPr txBox="1"/>
          <p:nvPr/>
        </p:nvSpPr>
        <p:spPr>
          <a:xfrm>
            <a:off x="1016000" y="2514600"/>
            <a:ext cx="81153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filename = "/usr/coursehome/dalke/10_sequences.seq"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line in open(filename):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line = line.rstrip()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if line.startswith("C"):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 print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CCTGTATTAGCAGCAGATTCGATTAGCTTTACAACAATTCAATAAAATAGCTTCGCGCTAA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CACACCCAATAAGTTAGAGAGAGTACTTTGACTTGGAGCTGGAGGAATTTGACATAGTCGAT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CCACACCAAAAAAACTTTCCACGTGAACCGAAAACGAAAGTCTTTGGTTTTAATCAATAA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CCACACCAAAAAAACTTTCCACGTGTGAACTATACTCCAAAAACGAAGTATTGGTTTATCATAA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90"/>
          <p:cNvSpPr txBox="1"/>
          <p:nvPr/>
        </p:nvSpPr>
        <p:spPr>
          <a:xfrm>
            <a:off x="6096000" y="2882900"/>
            <a:ext cx="39116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rstrip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get rid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“\n”</a:t>
            </a:r>
            <a:endParaRPr/>
          </a:p>
        </p:txBody>
      </p:sp>
      <p:cxnSp>
        <p:nvCxnSpPr>
          <p:cNvPr id="460" name="Google Shape;460;p90"/>
          <p:cNvCxnSpPr/>
          <p:nvPr/>
        </p:nvCxnSpPr>
        <p:spPr>
          <a:xfrm flipH="1" rot="10800000">
            <a:off x="5219700" y="3133725"/>
            <a:ext cx="952500" cy="5715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1"/>
          <p:cNvSpPr txBox="1"/>
          <p:nvPr>
            <p:ph type="title"/>
          </p:nvPr>
        </p:nvSpPr>
        <p:spPr>
          <a:xfrm>
            <a:off x="1143000" y="-2286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I</a:t>
            </a:r>
            <a:endParaRPr/>
          </a:p>
        </p:txBody>
      </p:sp>
      <p:sp>
        <p:nvSpPr>
          <p:cNvPr id="467" name="Google Shape;467;p91"/>
          <p:cNvSpPr txBox="1"/>
          <p:nvPr/>
        </p:nvSpPr>
        <p:spPr>
          <a:xfrm>
            <a:off x="544512" y="1371600"/>
            <a:ext cx="9309100" cy="2436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a sequence from the user.  If there is an A in the sequence, print the number of times it appears in the sequence.  Do the same for T, C and G.  If a base does not exist, don’t print anything.</a:t>
            </a:r>
            <a:endParaRPr/>
          </a:p>
        </p:txBody>
      </p:sp>
      <p:sp>
        <p:nvSpPr>
          <p:cNvPr id="468" name="Google Shape;468;p91"/>
          <p:cNvSpPr txBox="1"/>
          <p:nvPr/>
        </p:nvSpPr>
        <p:spPr>
          <a:xfrm>
            <a:off x="3905250" y="3606800"/>
            <a:ext cx="501015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sequence: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ACCAGGCA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count: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count: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count: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91"/>
          <p:cNvSpPr txBox="1"/>
          <p:nvPr/>
        </p:nvSpPr>
        <p:spPr>
          <a:xfrm>
            <a:off x="3867150" y="5816600"/>
            <a:ext cx="534035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sequence: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TTTTTGGGG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count: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count: 4</a:t>
            </a:r>
            <a:endParaRPr/>
          </a:p>
        </p:txBody>
      </p:sp>
      <p:sp>
        <p:nvSpPr>
          <p:cNvPr id="470" name="Google Shape;470;p91"/>
          <p:cNvSpPr txBox="1"/>
          <p:nvPr/>
        </p:nvSpPr>
        <p:spPr>
          <a:xfrm>
            <a:off x="139700" y="4165600"/>
            <a:ext cx="284321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input #1:</a:t>
            </a:r>
            <a:endParaRPr/>
          </a:p>
        </p:txBody>
      </p:sp>
      <p:sp>
        <p:nvSpPr>
          <p:cNvPr id="471" name="Google Shape;471;p91"/>
          <p:cNvSpPr txBox="1"/>
          <p:nvPr/>
        </p:nvSpPr>
        <p:spPr>
          <a:xfrm>
            <a:off x="128587" y="6146800"/>
            <a:ext cx="284321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input #2:</a:t>
            </a:r>
            <a:endParaRPr/>
          </a:p>
        </p:txBody>
      </p:sp>
      <p:cxnSp>
        <p:nvCxnSpPr>
          <p:cNvPr id="472" name="Google Shape;472;p91"/>
          <p:cNvCxnSpPr/>
          <p:nvPr/>
        </p:nvCxnSpPr>
        <p:spPr>
          <a:xfrm flipH="1" rot="10800000">
            <a:off x="3949700" y="5483225"/>
            <a:ext cx="4773612" cy="1905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2"/>
          <p:cNvSpPr txBox="1"/>
          <p:nvPr>
            <p:ph type="title"/>
          </p:nvPr>
        </p:nvSpPr>
        <p:spPr>
          <a:xfrm>
            <a:off x="965200" y="-2286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Excercise 2</a:t>
            </a:r>
            <a:endParaRPr/>
          </a:p>
        </p:txBody>
      </p:sp>
      <p:sp>
        <p:nvSpPr>
          <p:cNvPr id="479" name="Google Shape;479;p92"/>
          <p:cNvSpPr txBox="1"/>
          <p:nvPr/>
        </p:nvSpPr>
        <p:spPr>
          <a:xfrm>
            <a:off x="685800" y="1143000"/>
            <a:ext cx="8763000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a sequence from the user.  If there is an A in the sequence, print the number of times it appears in the sequence.  If it does not exist, print “A not found”.  Do the same for T, C and G. </a:t>
            </a:r>
            <a:endParaRPr/>
          </a:p>
        </p:txBody>
      </p:sp>
      <p:sp>
        <p:nvSpPr>
          <p:cNvPr id="480" name="Google Shape;480;p92"/>
          <p:cNvSpPr txBox="1"/>
          <p:nvPr/>
        </p:nvSpPr>
        <p:spPr>
          <a:xfrm>
            <a:off x="3943350" y="3454400"/>
            <a:ext cx="5010150" cy="2195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sequence: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ACCAGGCA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count: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not found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count: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count: 2</a:t>
            </a:r>
            <a:endParaRPr/>
          </a:p>
        </p:txBody>
      </p:sp>
      <p:sp>
        <p:nvSpPr>
          <p:cNvPr id="481" name="Google Shape;481;p92"/>
          <p:cNvSpPr txBox="1"/>
          <p:nvPr/>
        </p:nvSpPr>
        <p:spPr>
          <a:xfrm>
            <a:off x="3943350" y="5422900"/>
            <a:ext cx="534035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sequence: </a:t>
            </a: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TTTTTGGGG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not found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count: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not found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 count: 4</a:t>
            </a:r>
            <a:endParaRPr/>
          </a:p>
        </p:txBody>
      </p:sp>
      <p:sp>
        <p:nvSpPr>
          <p:cNvPr id="482" name="Google Shape;482;p92"/>
          <p:cNvSpPr txBox="1"/>
          <p:nvPr/>
        </p:nvSpPr>
        <p:spPr>
          <a:xfrm>
            <a:off x="177800" y="4013200"/>
            <a:ext cx="284321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input #1:</a:t>
            </a:r>
            <a:endParaRPr/>
          </a:p>
        </p:txBody>
      </p:sp>
      <p:sp>
        <p:nvSpPr>
          <p:cNvPr id="483" name="Google Shape;483;p92"/>
          <p:cNvSpPr txBox="1"/>
          <p:nvPr/>
        </p:nvSpPr>
        <p:spPr>
          <a:xfrm>
            <a:off x="166687" y="5994400"/>
            <a:ext cx="284321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input #2:</a:t>
            </a:r>
            <a:endParaRPr/>
          </a:p>
        </p:txBody>
      </p:sp>
      <p:cxnSp>
        <p:nvCxnSpPr>
          <p:cNvPr id="484" name="Google Shape;484;p92"/>
          <p:cNvCxnSpPr/>
          <p:nvPr/>
        </p:nvCxnSpPr>
        <p:spPr>
          <a:xfrm flipH="1" rot="10800000">
            <a:off x="3987800" y="5330825"/>
            <a:ext cx="4773612" cy="1905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3"/>
          <p:cNvSpPr txBox="1"/>
          <p:nvPr>
            <p:ph type="title"/>
          </p:nvPr>
        </p:nvSpPr>
        <p:spPr>
          <a:xfrm>
            <a:off x="965200" y="-2286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3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Number lines in a file</a:t>
            </a:r>
            <a:endParaRPr/>
          </a:p>
        </p:txBody>
      </p:sp>
      <p:sp>
        <p:nvSpPr>
          <p:cNvPr id="491" name="Google Shape;491;p93"/>
          <p:cNvSpPr txBox="1"/>
          <p:nvPr/>
        </p:nvSpPr>
        <p:spPr>
          <a:xfrm>
            <a:off x="0" y="1600200"/>
            <a:ext cx="101600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file </a:t>
            </a: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10_sequences.seq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out the line number (starting with 1) then the line.  Remember to use rstrip() to remove the extra newline.</a:t>
            </a:r>
            <a:endParaRPr/>
          </a:p>
        </p:txBody>
      </p:sp>
      <p:sp>
        <p:nvSpPr>
          <p:cNvPr id="492" name="Google Shape;492;p93"/>
          <p:cNvSpPr txBox="1"/>
          <p:nvPr/>
        </p:nvSpPr>
        <p:spPr>
          <a:xfrm>
            <a:off x="827087" y="4724400"/>
            <a:ext cx="8504237" cy="200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CCTGTATTAGCAGCAGATTCGATTAGCTTTACAACAATTCAATAAAATAGCTTCGCGCTAA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ATTTTTAACTTTTCTCTGTCGTCGCACAATCGACTTTCTCTGTTTTCTTGGGTTTACCGGAA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TTGTTTCTGCTGCGATGAGGTATTGCTCGTCAGCCTGAGGCTGAAAATAAAATCCGTGGT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CACACCCAATAAGTTAGAGAGAGTACTTTGACTTGGAGCTGGAGGAATTTGACATAGTCGAT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TCTTCTCCAAGACGCATCCACGTGAACCGTTGTAACTATGTTCTGTGC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 CCACACCAAAAAAACTTTCCACGTGAACCGAAAACGAAAGTCTTTGGTTTTAATCAATAA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 GTGCTCTCTTCTCGGAGAGAGAAGGTGGGCTGCTTGTCTGCCGATGTACTTTATTAAATCCAATAA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 CCACACCAAAAAAACTTTCCACGTGTGAACTATACTCCAAAAACGAAGTATTGGTTTATCATAA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 TCTGAAAAGTGCAAAGAACGATGATGATGATGATAGAGGAACCTGAGCAGCCATGTCTGAACCTATAGC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GTATTGGTCGTCGTGCGACTAAATTAGGTAAAAAAGTAGTTCTAAGAGATTTTGATGATTCAATGCAAAGTTCTATTAATCGTTCAATTG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93"/>
          <p:cNvSpPr txBox="1"/>
          <p:nvPr/>
        </p:nvSpPr>
        <p:spPr>
          <a:xfrm>
            <a:off x="1846262" y="4114800"/>
            <a:ext cx="6375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output should look like this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4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</a:t>
            </a:r>
            <a:endParaRPr/>
          </a:p>
        </p:txBody>
      </p:sp>
      <p:sp>
        <p:nvSpPr>
          <p:cNvPr id="500" name="Google Shape;500;p94"/>
          <p:cNvSpPr txBox="1"/>
          <p:nvPr/>
        </p:nvSpPr>
        <p:spPr>
          <a:xfrm>
            <a:off x="0" y="1841500"/>
            <a:ext cx="101600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the sequences 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10_sequences.seq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have the pattern CTATA.</a:t>
            </a:r>
            <a:endParaRPr/>
          </a:p>
        </p:txBody>
      </p:sp>
      <p:sp>
        <p:nvSpPr>
          <p:cNvPr id="501" name="Google Shape;501;p94"/>
          <p:cNvSpPr txBox="1"/>
          <p:nvPr/>
        </p:nvSpPr>
        <p:spPr>
          <a:xfrm>
            <a:off x="1631950" y="3581400"/>
            <a:ext cx="689292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Hint: You should find two of them.</a:t>
            </a:r>
            <a:endParaRPr/>
          </a:p>
        </p:txBody>
      </p:sp>
      <p:sp>
        <p:nvSpPr>
          <p:cNvPr id="502" name="Google Shape;502;p94"/>
          <p:cNvSpPr txBox="1"/>
          <p:nvPr/>
        </p:nvSpPr>
        <p:spPr>
          <a:xfrm>
            <a:off x="1409700" y="4775200"/>
            <a:ext cx="73406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Once that works, print the index of the first time that pattern is found.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5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Times New Roman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5 - Filtering</a:t>
            </a:r>
            <a:endParaRPr/>
          </a:p>
        </p:txBody>
      </p:sp>
      <p:sp>
        <p:nvSpPr>
          <p:cNvPr id="509" name="Google Shape;509;p95"/>
          <p:cNvSpPr txBox="1"/>
          <p:nvPr/>
        </p:nvSpPr>
        <p:spPr>
          <a:xfrm>
            <a:off x="152400" y="2197100"/>
            <a:ext cx="10160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Using </a:t>
            </a:r>
            <a:r>
              <a:rPr b="1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sequences.seq</a:t>
            </a:r>
            <a:endParaRPr/>
          </a:p>
        </p:txBody>
      </p:sp>
      <p:sp>
        <p:nvSpPr>
          <p:cNvPr id="510" name="Google Shape;510;p95"/>
          <p:cNvSpPr txBox="1"/>
          <p:nvPr/>
        </p:nvSpPr>
        <p:spPr>
          <a:xfrm>
            <a:off x="431800" y="3086100"/>
            <a:ext cx="95885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How many sequences are in that file?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How many have the pattern CTATA?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How many have more than 1000 bases?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How many have over 50% GC composition?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How many have more than 2000 bases and more than 50% GC composition?</a:t>
            </a:r>
            <a:endParaRPr/>
          </a:p>
        </p:txBody>
      </p:sp>
      <p:sp>
        <p:nvSpPr>
          <p:cNvPr id="511" name="Google Shape;511;p95"/>
          <p:cNvSpPr txBox="1"/>
          <p:nvPr/>
        </p:nvSpPr>
        <p:spPr>
          <a:xfrm>
            <a:off x="609600" y="5969000"/>
            <a:ext cx="87376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for %GC use float to convert the counts into floats before doing the division for percentage.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4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the test is true...</a:t>
            </a:r>
            <a:endParaRPr/>
          </a:p>
        </p:txBody>
      </p:sp>
      <p:sp>
        <p:nvSpPr>
          <p:cNvPr id="228" name="Google Shape;228;p64"/>
          <p:cNvSpPr txBox="1"/>
          <p:nvPr/>
        </p:nvSpPr>
        <p:spPr>
          <a:xfrm>
            <a:off x="1049337" y="1993900"/>
            <a:ext cx="8047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32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"GAATTC" in "ATCTGGAATTCATCG"</a:t>
            </a: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site is present"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64"/>
          <p:cNvSpPr txBox="1"/>
          <p:nvPr/>
        </p:nvSpPr>
        <p:spPr>
          <a:xfrm>
            <a:off x="901700" y="3581400"/>
            <a:ext cx="7772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test is: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"GAATTC" in "ATCTGGAATTCATCG"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cxnSp>
        <p:nvCxnSpPr>
          <p:cNvPr id="230" name="Google Shape;230;p64"/>
          <p:cNvCxnSpPr/>
          <p:nvPr/>
        </p:nvCxnSpPr>
        <p:spPr>
          <a:xfrm flipH="1">
            <a:off x="8188325" y="2501900"/>
            <a:ext cx="57150" cy="9779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5"/>
          <p:cNvSpPr txBox="1"/>
          <p:nvPr/>
        </p:nvSpPr>
        <p:spPr>
          <a:xfrm>
            <a:off x="1049337" y="1993900"/>
            <a:ext cx="8047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"GAATTC" in "ATCTGGAATTCATCG":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2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2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"EcoRI site is present"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65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Then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the message</a:t>
            </a:r>
            <a:endParaRPr/>
          </a:p>
        </p:txBody>
      </p:sp>
      <p:sp>
        <p:nvSpPr>
          <p:cNvPr id="238" name="Google Shape;238;p65"/>
          <p:cNvSpPr txBox="1"/>
          <p:nvPr/>
        </p:nvSpPr>
        <p:spPr>
          <a:xfrm>
            <a:off x="555625" y="4229100"/>
            <a:ext cx="7323137" cy="2436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if "GAATTC" in "ATCTGGAATTCATCG":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    print "EcoRI is present"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EcoRI is present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endParaRPr/>
          </a:p>
        </p:txBody>
      </p:sp>
      <p:sp>
        <p:nvSpPr>
          <p:cNvPr id="239" name="Google Shape;239;p65"/>
          <p:cNvSpPr txBox="1"/>
          <p:nvPr/>
        </p:nvSpPr>
        <p:spPr>
          <a:xfrm>
            <a:off x="1643062" y="3581400"/>
            <a:ext cx="687546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Here is it done in the Python shell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6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if you want the false case?</a:t>
            </a:r>
            <a:endParaRPr/>
          </a:p>
        </p:txBody>
      </p:sp>
      <p:sp>
        <p:nvSpPr>
          <p:cNvPr id="246" name="Google Shape;246;p66"/>
          <p:cNvSpPr txBox="1"/>
          <p:nvPr/>
        </p:nvSpPr>
        <p:spPr>
          <a:xfrm>
            <a:off x="1155700" y="5727700"/>
            <a:ext cx="81026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"GAATTC" in "AAAAAAAAA":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will not cut the sequence"</a:t>
            </a:r>
            <a:endParaRPr/>
          </a:p>
        </p:txBody>
      </p:sp>
      <p:sp>
        <p:nvSpPr>
          <p:cNvPr id="247" name="Google Shape;247;p66"/>
          <p:cNvSpPr txBox="1"/>
          <p:nvPr/>
        </p:nvSpPr>
        <p:spPr>
          <a:xfrm>
            <a:off x="658812" y="2222500"/>
            <a:ext cx="8461375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There are several possibilities; here’s two</a:t>
            </a:r>
            <a:endParaRPr/>
          </a:p>
        </p:txBody>
      </p:sp>
      <p:sp>
        <p:nvSpPr>
          <p:cNvPr id="248" name="Google Shape;248;p66"/>
          <p:cNvSpPr txBox="1"/>
          <p:nvPr/>
        </p:nvSpPr>
        <p:spPr>
          <a:xfrm>
            <a:off x="222250" y="4927600"/>
            <a:ext cx="882491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2) The </a:t>
            </a:r>
            <a:r>
              <a:rPr b="0" i="0" lang="en-US" sz="3200" u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not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operator switches true and false</a:t>
            </a:r>
            <a:endParaRPr/>
          </a:p>
        </p:txBody>
      </p:sp>
      <p:sp>
        <p:nvSpPr>
          <p:cNvPr id="249" name="Google Shape;249;p66"/>
          <p:cNvSpPr txBox="1"/>
          <p:nvPr/>
        </p:nvSpPr>
        <p:spPr>
          <a:xfrm>
            <a:off x="209550" y="3073400"/>
            <a:ext cx="6361112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 Python has a </a:t>
            </a:r>
            <a:r>
              <a:rPr b="0" i="0" lang="en-US" sz="3200" u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not in</a:t>
            </a:r>
            <a:r>
              <a:rPr b="0" i="0" lang="en-US" sz="3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operator</a:t>
            </a:r>
            <a:endParaRPr/>
          </a:p>
        </p:txBody>
      </p:sp>
      <p:sp>
        <p:nvSpPr>
          <p:cNvPr id="250" name="Google Shape;250;p66"/>
          <p:cNvSpPr txBox="1"/>
          <p:nvPr/>
        </p:nvSpPr>
        <p:spPr>
          <a:xfrm>
            <a:off x="1104900" y="3810000"/>
            <a:ext cx="81026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"GAATTC"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"AAAAAAAAA":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will not cut the sequence"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7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the Python shell</a:t>
            </a:r>
            <a:endParaRPr/>
          </a:p>
        </p:txBody>
      </p:sp>
      <p:sp>
        <p:nvSpPr>
          <p:cNvPr id="257" name="Google Shape;257;p67"/>
          <p:cNvSpPr txBox="1"/>
          <p:nvPr/>
        </p:nvSpPr>
        <p:spPr>
          <a:xfrm>
            <a:off x="977900" y="1739900"/>
            <a:ext cx="7023100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not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not not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if "GAATTC" </a:t>
            </a:r>
            <a:r>
              <a:rPr b="0" i="0" lang="en-US" sz="18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"AAAAAAAAA":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"EcoRI will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EcoRI will not cut the sequence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if </a:t>
            </a:r>
            <a:r>
              <a:rPr b="0" i="0" lang="en-US" sz="18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"GAATTC" in "ATCTGGAATTCATCG":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print "EcoRI will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if </a:t>
            </a:r>
            <a:r>
              <a:rPr b="0" i="0" lang="en-US" sz="18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"GAATTC" in "AAAAAAAAA":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    print "EcoRI will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EcoRI will not cut the sequence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8"/>
          <p:cNvSpPr txBox="1"/>
          <p:nvPr>
            <p:ph type="title"/>
          </p:nvPr>
        </p:nvSpPr>
        <p:spPr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else:</a:t>
            </a:r>
            <a:endParaRPr/>
          </a:p>
        </p:txBody>
      </p:sp>
      <p:sp>
        <p:nvSpPr>
          <p:cNvPr id="264" name="Google Shape;264;p68"/>
          <p:cNvSpPr txBox="1"/>
          <p:nvPr/>
        </p:nvSpPr>
        <p:spPr>
          <a:xfrm>
            <a:off x="914400" y="1600200"/>
            <a:ext cx="8331200" cy="1279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if you want to do one thing when the test is true and another thing when the test is false?</a:t>
            </a:r>
            <a:endParaRPr/>
          </a:p>
        </p:txBody>
      </p:sp>
      <p:sp>
        <p:nvSpPr>
          <p:cNvPr id="265" name="Google Shape;265;p68"/>
          <p:cNvSpPr txBox="1"/>
          <p:nvPr/>
        </p:nvSpPr>
        <p:spPr>
          <a:xfrm>
            <a:off x="584200" y="3657600"/>
            <a:ext cx="8001000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"GAATTC" in "ATCTGGAATTCATCG":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site is present"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"EcoRI will not cut the sequence"</a:t>
            </a:r>
            <a:endParaRPr/>
          </a:p>
        </p:txBody>
      </p:sp>
      <p:sp>
        <p:nvSpPr>
          <p:cNvPr id="266" name="Google Shape;266;p68"/>
          <p:cNvSpPr txBox="1"/>
          <p:nvPr/>
        </p:nvSpPr>
        <p:spPr>
          <a:xfrm>
            <a:off x="5029200" y="2870200"/>
            <a:ext cx="48641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 the first code block (after the </a:t>
            </a:r>
            <a:r>
              <a:rPr b="0" i="0" lang="en-US" sz="24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if:</a:t>
            </a:r>
            <a:r>
              <a:rPr b="0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 if the test is true</a:t>
            </a:r>
            <a:endParaRPr/>
          </a:p>
        </p:txBody>
      </p:sp>
      <p:sp>
        <p:nvSpPr>
          <p:cNvPr id="267" name="Google Shape;267;p68"/>
          <p:cNvSpPr txBox="1"/>
          <p:nvPr/>
        </p:nvSpPr>
        <p:spPr>
          <a:xfrm>
            <a:off x="3365500" y="5715000"/>
            <a:ext cx="59944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None/>
            </a:pP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 the second code block (after the </a:t>
            </a:r>
            <a:r>
              <a:rPr b="0" i="0" lang="en-US" sz="2200" u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r>
              <a:rPr b="0" i="0" lang="en-US" sz="2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 if the test is false</a:t>
            </a:r>
            <a:endParaRPr/>
          </a:p>
        </p:txBody>
      </p:sp>
      <p:cxnSp>
        <p:nvCxnSpPr>
          <p:cNvPr id="268" name="Google Shape;268;p68"/>
          <p:cNvCxnSpPr/>
          <p:nvPr/>
        </p:nvCxnSpPr>
        <p:spPr>
          <a:xfrm flipH="1">
            <a:off x="6702425" y="3602037"/>
            <a:ext cx="889000" cy="53816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9" name="Google Shape;269;p68"/>
          <p:cNvCxnSpPr/>
          <p:nvPr/>
        </p:nvCxnSpPr>
        <p:spPr>
          <a:xfrm rot="10800000">
            <a:off x="3222625" y="5280025"/>
            <a:ext cx="488950" cy="57785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9"/>
          <p:cNvSpPr txBox="1"/>
          <p:nvPr>
            <p:ph type="title"/>
          </p:nvPr>
        </p:nvSpPr>
        <p:spPr>
          <a:xfrm>
            <a:off x="990600" y="133350"/>
            <a:ext cx="81788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Examples with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</p:txBody>
      </p:sp>
      <p:sp>
        <p:nvSpPr>
          <p:cNvPr id="276" name="Google Shape;276;p69"/>
          <p:cNvSpPr txBox="1"/>
          <p:nvPr/>
        </p:nvSpPr>
        <p:spPr>
          <a:xfrm>
            <a:off x="1100137" y="1993900"/>
            <a:ext cx="93980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if "GAATTC" in "ATCTGGAATTCATCG":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    print "EcoRI site is present"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    print "EcoRI will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EcoRI site is present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if "GAATTC" in "AAAACTCGT":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    print "EcoRI site is present"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    print "EcoRI will not cut the sequence"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EcoRI will not cut the sequence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