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y="7621575" cx="10158400"/>
  <p:notesSz cx="6858000" cy="9144000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5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11" Type="http://schemas.openxmlformats.org/officeDocument/2006/relationships/slideMaster" Target="slideMasters/slideMaster9.xml"/><Relationship Id="rId33" Type="http://schemas.openxmlformats.org/officeDocument/2006/relationships/slide" Target="slides/slide19.xml"/><Relationship Id="rId10" Type="http://schemas.openxmlformats.org/officeDocument/2006/relationships/slideMaster" Target="slideMasters/slideMaster8.xml"/><Relationship Id="rId32" Type="http://schemas.openxmlformats.org/officeDocument/2006/relationships/slide" Target="slides/slide18.xml"/><Relationship Id="rId13" Type="http://schemas.openxmlformats.org/officeDocument/2006/relationships/slideMaster" Target="slideMasters/slideMaster11.xml"/><Relationship Id="rId35" Type="http://schemas.openxmlformats.org/officeDocument/2006/relationships/slide" Target="slides/slide21.xml"/><Relationship Id="rId12" Type="http://schemas.openxmlformats.org/officeDocument/2006/relationships/slideMaster" Target="slideMasters/slideMaster10.xml"/><Relationship Id="rId34" Type="http://schemas.openxmlformats.org/officeDocument/2006/relationships/slide" Target="slides/slide20.xml"/><Relationship Id="rId15" Type="http://schemas.openxmlformats.org/officeDocument/2006/relationships/slide" Target="slides/slide1.xml"/><Relationship Id="rId37" Type="http://schemas.openxmlformats.org/officeDocument/2006/relationships/font" Target="fonts/GillSans-bold.fntdata"/><Relationship Id="rId14" Type="http://schemas.openxmlformats.org/officeDocument/2006/relationships/notesMaster" Target="notesMasters/notesMaster1.xml"/><Relationship Id="rId36" Type="http://schemas.openxmlformats.org/officeDocument/2006/relationships/font" Target="fonts/GillSans-regular.fntdata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-11798300" y="-11796712"/>
            <a:ext cx="11791950" cy="1248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1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1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1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1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2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2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2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2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2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2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1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1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1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990600" y="2324100"/>
            <a:ext cx="8170862" cy="2963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08000" y="1782762"/>
            <a:ext cx="913447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990600" y="133350"/>
            <a:ext cx="817086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8000" y="1782762"/>
            <a:ext cx="913447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90600" y="2324100"/>
            <a:ext cx="8170862" cy="2963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8000" y="1782762"/>
            <a:ext cx="913447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990600" y="133350"/>
            <a:ext cx="817086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990600" y="-127000"/>
            <a:ext cx="3929062" cy="903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90600" y="133350"/>
            <a:ext cx="817086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57900" y="-2689225"/>
            <a:ext cx="3103562" cy="14155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90600" y="133350"/>
            <a:ext cx="817086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08000" y="1782762"/>
            <a:ext cx="913447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90600" y="1282700"/>
            <a:ext cx="8170862" cy="2570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90600" y="3924300"/>
            <a:ext cx="8170862" cy="3228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990600" y="133350"/>
            <a:ext cx="817086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990600" y="1878012"/>
            <a:ext cx="817086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90600" y="568325"/>
            <a:ext cx="8170862" cy="6472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900"/>
              </a:spcBef>
              <a:spcAft>
                <a:spcPts val="39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990600" y="5753100"/>
            <a:ext cx="817086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/>
          <p:nvPr>
            <p:ph type="title"/>
          </p:nvPr>
        </p:nvSpPr>
        <p:spPr>
          <a:xfrm>
            <a:off x="444500" y="1104900"/>
            <a:ext cx="4627562" cy="2570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44500" y="3746500"/>
            <a:ext cx="4627562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990600" y="-127000"/>
            <a:ext cx="3929062" cy="903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990600" y="133350"/>
            <a:ext cx="817086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“Everything Else”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143000" y="-2286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Tuples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92075" y="1728787"/>
            <a:ext cx="989806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has another fundamental data type - a </a:t>
            </a:r>
            <a:r>
              <a:rPr b="0" i="1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tuple is like a list except it’s immutable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(can’t be changed)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143000" y="3429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 =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"Cape Town", 2004, []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('Cape Town', 2004, 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'Cape Town'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data[0] = "Johannesburg"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object doesn't support item 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data[1:]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(2004, 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965200" y="-3048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Gill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Why tuples?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2074862" y="1371600"/>
            <a:ext cx="5938837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already have a list type.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does a tuple add?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57200" y="2913062"/>
            <a:ext cx="9359900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one of those deep computer science answers.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can be used as dictionary keys, because they are immutable so the hash value doesn’t change.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are used as anonymous classes and may contain heterogeneous elements.  Lists should be homogenous (eg, all strings or all numbers or all sequences or...)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143000" y="-3048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Formating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144462" y="1371600"/>
            <a:ext cx="9791700" cy="390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 all the output examples used the print statement.   Print puts spaces between fields, and sticks a newline at the end.  Often you’ll need to be more precise.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has a new definition for the “%” operator when used with a strings on the left-hand side - “string interpolation”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286000" y="5622925"/>
            <a:ext cx="5853112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name = "Andrew"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"%s, come here" %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Andrew, come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-228600"/>
            <a:ext cx="93599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Simple string interpolation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144462" y="1728787"/>
            <a:ext cx="10007600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left side of a string interpolation is always a string.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right side of the string interpolation may  be a dictionary, a tuple, or anything else.  Let’s start with the last.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287337" y="3716337"/>
            <a:ext cx="9647237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string interpolation looks for a “%” followed by a single character (except that “%%” means to use a single “%”).  That letter immediately following says how to interpret the object; %s for string, %d for number, %f for float, and a few others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time you’ll just use %s.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examples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1225550" y="2514600"/>
            <a:ext cx="768985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"This is a string: %s" % "Yes, it is"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'This is a string: Yes, it is'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"This is an integer: %d" %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'This is an integer: 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"This is an integer: %4d" %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'This is an integer:   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"This is an integer: %04d" %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'This is an integer: 0010'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"This is a float: %f" % 9.8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'This is a float: 9.800000'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"This is a float: %.2f" % 9.8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'This is a float: 9.80'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295275" y="1739900"/>
            <a:ext cx="95662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Also note some of the special formating codes.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914400" y="-2286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string % tuple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31800" y="1371600"/>
            <a:ext cx="93980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convert multiple values, use a tuple on the right.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 because it can be heterogeneous)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are extracted left to right.  First % gets the first element in the tuple, second % gets the second, etc.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457200" y="4297362"/>
            <a:ext cx="9258300" cy="301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"Name: %s, age: %d, language: %s" % ("Andrew", 33, "Python")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'Name: Andrew, age: 33, language: Python'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"Name: %s, age: %d, language: %s" % ("Andrew", 33)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not enough arguments for format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60362" y="5183187"/>
            <a:ext cx="94361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% fields and tuple length must match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string % dictionary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06425" y="3276600"/>
            <a:ext cx="92583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{"name": "Andrew",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"age": 33,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"language": "Python"}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"%(name)s is %(age)s years old.  Yes, %(age)s." %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Andrew is 33 years old.  Yes, 33.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57200" y="1943100"/>
            <a:ext cx="9232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ill Sans"/>
              <a:buNone/>
            </a:pPr>
            <a:r>
              <a:rPr b="0" i="0" lang="en-US" sz="3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When the right side is a dictionary, the left side must include a name, which is used as the key.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774700" y="5397500"/>
            <a:ext cx="85979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%(names)s may be duplicated and the dictionary size and % count don’t need to match.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Writing files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1168400" y="1663700"/>
            <a:ext cx="78232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Opening a file for writing is very similar to opening one for reading.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860425" y="2832100"/>
            <a:ext cx="841375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 = open("sequences.seq")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outfile = open("sequences_small.seq"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"w"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3929062" y="4546600"/>
            <a:ext cx="40528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Open file for </a:t>
            </a:r>
            <a:r>
              <a:rPr b="0" i="0" lang="en-US" sz="32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w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riting</a:t>
            </a:r>
            <a:endParaRPr/>
          </a:p>
        </p:txBody>
      </p:sp>
      <p:cxnSp>
        <p:nvCxnSpPr>
          <p:cNvPr id="195" name="Google Shape;195;p30"/>
          <p:cNvCxnSpPr/>
          <p:nvPr/>
        </p:nvCxnSpPr>
        <p:spPr>
          <a:xfrm flipH="1" rot="10800000">
            <a:off x="6831012" y="3662362"/>
            <a:ext cx="1536700" cy="9429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method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860425" y="2832100"/>
            <a:ext cx="841375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 = open("sequences.seq")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outfile = open("sequences_small.seq"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"w"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line in infile: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seq = line.rstrip()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if len(seq) &lt; 1000: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outfile.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outfile.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("\n")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outfile.close()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infile.close()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6645275" y="3816350"/>
            <a:ext cx="29638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write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own newline.</a:t>
            </a:r>
            <a:endParaRPr/>
          </a:p>
        </p:txBody>
      </p:sp>
      <p:cxnSp>
        <p:nvCxnSpPr>
          <p:cNvPr id="204" name="Google Shape;204;p31"/>
          <p:cNvCxnSpPr/>
          <p:nvPr/>
        </p:nvCxnSpPr>
        <p:spPr>
          <a:xfrm flipH="1">
            <a:off x="5707062" y="4610100"/>
            <a:ext cx="574675" cy="4826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" name="Google Shape;205;p31"/>
          <p:cNvSpPr txBox="1"/>
          <p:nvPr/>
        </p:nvSpPr>
        <p:spPr>
          <a:xfrm>
            <a:off x="5630862" y="5953125"/>
            <a:ext cx="3998912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close is optional,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good style.  Don’t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fret too much about it.</a:t>
            </a:r>
            <a:endParaRPr/>
          </a:p>
        </p:txBody>
      </p:sp>
      <p:cxnSp>
        <p:nvCxnSpPr>
          <p:cNvPr id="206" name="Google Shape;206;p31"/>
          <p:cNvCxnSpPr/>
          <p:nvPr/>
        </p:nvCxnSpPr>
        <p:spPr>
          <a:xfrm rot="10800000">
            <a:off x="4373562" y="6253162"/>
            <a:ext cx="1146175" cy="1555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457200" y="0"/>
            <a:ext cx="91567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Command-line arguments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457200" y="1828800"/>
            <a:ext cx="92964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short version is that Python gives you access to the list of Unix command-line arguments through sys.argv, which is a normal Python list.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2032000" y="4699000"/>
            <a:ext cx="5969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cat show_args.py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sys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sys.argv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python show_args.py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['show_args.py']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python show_args.py 2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['show_args.py', '2', '3']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python show_args.py "Hello, World"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['show_args.py', 'Hello, World']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143000" y="-76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all substrings 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1371600" y="1708150"/>
            <a:ext cx="75438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We’ve learned how to find the first location of a string in another string with find.  What about finding all matches?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889000" y="4330700"/>
            <a:ext cx="8585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S.find(sub [,start [,end]]) -&gt; 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the lowest index in S where substring sub is found,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such that sub is contained within s[start,end].  Optional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arguments start and end are interpreted as in slice notation.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-1 on failure.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012" y="3581400"/>
            <a:ext cx="79025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Start by looking at the documentation.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1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622300" y="1714500"/>
            <a:ext cx="91186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hydrophobic residues are [FILAPVM].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which asks for a protein sequence and prints “Hydrophobic signal” if (and only if) it has at least 5 hydrophobic residues in a row.  Otherwise print “No hydrophobic signal.”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1446212" y="5308600"/>
            <a:ext cx="75438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 test cases are listed on the next page.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cases for #1</a:t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5102225" y="1828800"/>
            <a:ext cx="45466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sequence? AA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hydrophobic signal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sequence? AAAAAAAAAA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Hydrophobic signal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sequence? AAFILAPILA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Hydrophobic signal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sequence? ANDREWDALKE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hydrophobic signal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711200" y="1905000"/>
            <a:ext cx="4673600" cy="2681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sequence? FILAEPVM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hydrophobic signal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sequence? FILA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hydrophobic signal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sequence? QQPLIMAW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Hydrophobic signal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Experiment with find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878137" y="2184400"/>
            <a:ext cx="4389437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"aaaaTaaaTaaT"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seq.find("T")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seq.find("T", 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seq.find("T", 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seq.find("T", 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seq.find("T", 12)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program it?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504950" y="2735262"/>
            <a:ext cx="7251700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only loop we’ve done so far is “for”.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we aren’t looking at every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in the list.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some way to jump forward and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when done.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statement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622425" y="1816100"/>
            <a:ext cx="69167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solution is the </a:t>
            </a: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while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statment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31787" y="2552700"/>
            <a:ext cx="58531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pos = seq.find("T")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while </a:t>
            </a:r>
            <a:r>
              <a:rPr b="1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 != -1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"T at index", pos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seq.find("T", pos+1)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759450" y="2447925"/>
            <a:ext cx="42640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While the test is true</a:t>
            </a:r>
            <a:endParaRPr/>
          </a:p>
        </p:txBody>
      </p:sp>
      <p:cxnSp>
        <p:nvCxnSpPr>
          <p:cNvPr id="91" name="Google Shape;91;p18"/>
          <p:cNvCxnSpPr/>
          <p:nvPr/>
        </p:nvCxnSpPr>
        <p:spPr>
          <a:xfrm flipH="1" rot="10800000">
            <a:off x="4165600" y="2697162"/>
            <a:ext cx="1409700" cy="4222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92" name="Google Shape;92;p18"/>
          <p:cNvSpPr txBox="1"/>
          <p:nvPr/>
        </p:nvSpPr>
        <p:spPr>
          <a:xfrm>
            <a:off x="5186362" y="4597400"/>
            <a:ext cx="34956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Do its code block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4445000" y="4114800"/>
            <a:ext cx="876300" cy="5207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193800" y="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There’s duplication...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76262" y="1882775"/>
            <a:ext cx="9288462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Duplication is bad.  (Unless you’re a gene?)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copies there are the more likely some will be different than others.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286000" y="4329112"/>
            <a:ext cx="5853112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while pos !=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"T at index", pos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b="1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seq.find("T", pos+1)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76262" y="187325"/>
            <a:ext cx="91567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statement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711200" y="1828800"/>
            <a:ext cx="8661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break statement says “exit this loop immediately” instead of waiting for the normal exit.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087562" y="3384550"/>
            <a:ext cx="5853112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pos = 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while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pos = seq.find("T", pos+1)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break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"T at index", pos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at index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65200" y="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 a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1536700" y="1752600"/>
            <a:ext cx="70612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also works in the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loop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111250" y="3902075"/>
            <a:ext cx="7804150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sequences =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open(filename):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seq = line.rstrip()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seq.endswith("AAAAAAAA"):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sequences.append(seq)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len(sequences) &gt; 10: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2641600"/>
            <a:ext cx="10134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first 10 sequences in a file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have a poly-A tail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65200" y="-3048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38150" y="1511300"/>
            <a:ext cx="94186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Sometimes the if statement is more complex than if/else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741362" y="2225675"/>
            <a:ext cx="83312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the weather is hot then go to the beach.  If it is rainy, go to the movies.  If it is cold, read a book.  Otherwise watch television.”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065462" y="4489450"/>
            <a:ext cx="4206875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is_hot(weather):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go_to_beach()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 is_rainy(weather):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go_to_movies()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 is_cold(weather):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read_book()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watch_television()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