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y="7621575" cx="10158400"/>
  <p:notesSz cx="6858000" cy="9144000"/>
  <p:embeddedFontLst>
    <p:embeddedFont>
      <p:font typeface="Gill Sans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2D3C2B-BD23-4532-A956-9DBC458ABF09}">
  <a:tblStyle styleId="{4B2D3C2B-BD23-4532-A956-9DBC458ABF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5.xml"/><Relationship Id="rId42" Type="http://schemas.openxmlformats.org/officeDocument/2006/relationships/slide" Target="slides/slide27.xml"/><Relationship Id="rId41" Type="http://schemas.openxmlformats.org/officeDocument/2006/relationships/slide" Target="slides/slide26.xml"/><Relationship Id="rId44" Type="http://schemas.openxmlformats.org/officeDocument/2006/relationships/slide" Target="slides/slide29.xml"/><Relationship Id="rId43" Type="http://schemas.openxmlformats.org/officeDocument/2006/relationships/slide" Target="slides/slide28.xml"/><Relationship Id="rId46" Type="http://schemas.openxmlformats.org/officeDocument/2006/relationships/slide" Target="slides/slide31.xml"/><Relationship Id="rId45" Type="http://schemas.openxmlformats.org/officeDocument/2006/relationships/slide" Target="slides/slide30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3.xml"/><Relationship Id="rId47" Type="http://schemas.openxmlformats.org/officeDocument/2006/relationships/slide" Target="slides/slide32.xml"/><Relationship Id="rId49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9" Type="http://schemas.openxmlformats.org/officeDocument/2006/relationships/slide" Target="slides/slide14.xml"/><Relationship Id="rId50" Type="http://schemas.openxmlformats.org/officeDocument/2006/relationships/font" Target="fonts/GillSans-bold.fnt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-11798300" y="-11796712"/>
            <a:ext cx="11793537" cy="1248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1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1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2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2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2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2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p2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2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2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3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3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3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3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3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p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3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3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3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3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1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90600" y="3924300"/>
            <a:ext cx="817245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08000" y="1782762"/>
            <a:ext cx="913606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heme" Target="../theme/theme1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90600" y="3924300"/>
            <a:ext cx="817245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990600" y="2159000"/>
            <a:ext cx="393065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57900" y="2159000"/>
            <a:ext cx="310515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8000" y="1782762"/>
            <a:ext cx="913606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90600" y="2159000"/>
            <a:ext cx="817245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990600" y="990600"/>
            <a:ext cx="81724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39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90600" y="2324100"/>
            <a:ext cx="8172450" cy="2965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/>
          <p:nvPr>
            <p:ph type="title"/>
          </p:nvPr>
        </p:nvSpPr>
        <p:spPr>
          <a:xfrm>
            <a:off x="990600" y="575310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44500" y="1104900"/>
            <a:ext cx="46291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44500" y="3746500"/>
            <a:ext cx="46291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90600" y="2159000"/>
            <a:ext cx="393065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Dictionaries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65200" y="-2159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few more examples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60400" y="1625600"/>
            <a:ext cx="88265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{"name": "Johann", "city": "Cape Town"}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counts["city"] = "Johannesburg"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{'city': 'Johannesburg', 'name': 'Johann'}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del counts["name"]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{'city': 'Johannesburg'}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counts["name"] = "Dan"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{'city': 'Johannesburg', 'name': 'Dan'}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D.clear()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1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Ambiguity codes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46050" y="1828800"/>
            <a:ext cx="984250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Sometimes DNA bases are ambiguous.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Eg, the sequencer might be able to tell that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base is not a G or T but could be either A or C.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standard (IUPAC) one-letter code for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DNA includes letters for ambiguity.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1103312" y="5181600"/>
            <a:ext cx="2189162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 is A or 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 is A or 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 is A or 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 is C or G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716337" y="5181600"/>
            <a:ext cx="2674937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 is C or 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 is G or 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 is A, C or 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 is A, C or T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626225" y="5181600"/>
            <a:ext cx="32083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 is A, G or 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 is C, G or 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 is G, A, T or 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 Bases #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549275" y="1612900"/>
            <a:ext cx="90344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time we’ll include all 16 possible letters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68300" y="2095500"/>
            <a:ext cx="9423400" cy="467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"TKKAMRCRAATARKWC"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seq.count("A")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 = seq.count("B")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 = seq.count("C")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seq.count("D")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 = seq.count("G")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 = seq.count("H")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K = seq.count("K")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 = seq.count("M")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 = seq.count("N")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 = seq.count("R")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seq.count("S")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seq.count("T")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V = seq.count("V")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W = seq.count("W")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seq.count("Y")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"A =", A, "B =", B, "C =", C, "D =", D, "G =", G, "H =", H, "K =", K, "M =", M, "N =", N, "R =", R, "S =", S, "T =", T, "V =", V, "W =", W, "Y =",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 B = 0 C = 2 D = 0 G = 0 H = 0 K = 3 M = 1 N = 0 R = 3 S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2 V = 0 W = 1 Y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259137" y="3352800"/>
            <a:ext cx="53213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Don’t do this!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 the computer help out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 Bases #2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68300" y="2095500"/>
            <a:ext cx="9423400" cy="5011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"TKKAMRCRAATARKWC"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counts["A"] = seq.count("A")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counts["B"] = seq.count("B")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counts["C"] = seq.count("C")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counts["D"] = seq.count("D")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counts["G"] = seq.count("G")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counts["H"] = seq.count("H")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counts["K"] = seq.count("K")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counts["M"] = seq.count("M")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counts["N"] = seq.count("N")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counts["R"] = seq.count("R")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counts["S"] = seq.count("S")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counts["T"] = seq.count("T")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counts["V"] = seq.count("V")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counts["W"] = seq.count("W")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counts["Y"] = seq.count("Y")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{'A': 4, 'C': 2, 'B': 0, 'D': 0, 'G': 0, 'H': 0, 'K': 3, 'M': 1, 'N': 0, 'S': 0, 'R': 3, 'T': 2, 'W': 1, 'V': 0, 'Y': 0}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241675" y="1612900"/>
            <a:ext cx="36782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a dictionary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486275" y="3581400"/>
            <a:ext cx="41084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Don’t do this either!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 Bases #3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939800" y="2997200"/>
            <a:ext cx="8267700" cy="3567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"TKKAMRCRAATARKWC"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base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if base not in counts: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 n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 n = counts[base]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counts[base] = n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{'A': 4, 'C': 2, 'K': 3, 'M': 1, 'R': 3, 'T': 2, 'W': 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092200" y="1765300"/>
            <a:ext cx="7975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Suppose you don’t know all the possible bases.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541962" y="3200400"/>
            <a:ext cx="46990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base isn’t a key in the counts dictionary then use zero.  Otherwise use the value from the dict</a:t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 flipH="1" rot="10800000">
            <a:off x="5207000" y="3435350"/>
            <a:ext cx="457200" cy="4318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990600" y="-1651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 Bases #4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939800" y="2806700"/>
            <a:ext cx="82677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"TKKAMRCRAATARKWC"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base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counts[base] = counts.get(base, 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{'A': 4, 'C': 2, 'K': 3, 'M': 1, 'R': 3, 'T': 2, 'W': 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counts.get("A", 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counts["B"]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KeyError: 'B'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counts.get("B", 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1168400" y="1722437"/>
            <a:ext cx="782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idiom “use a default value if the key doesn’t exist” is very common.  Python has a special method to make it easy.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7710487" y="330200"/>
            <a:ext cx="1597025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(Last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one!)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Reverse Complement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596900" y="1879600"/>
            <a:ext cx="8953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complement_table = {"A": "T", "T": "A", "C": "G", "G": "C"}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"CCTGTATT"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new_seq =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letter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complement_letter = complement_table[letter]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new_seq.append(complement_letter)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new_seq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['G', 'G', 'A', 'C', 'A', 'T', 'A', 'A']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new_seq.reverse()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new_seq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['A', 'A', 'T', 'A', 'C', 'A', 'G', 'G']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"".join(new_seq)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AATACAGG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990600" y="-1143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ill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Listing Codons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1866900" y="1473200"/>
            <a:ext cx="64135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"TCTCCAAGACGCATCCCAGTG"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seq[0:3]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'TCT'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seq[3:6]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'CCA'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seq[6:9]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'AGA'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range(0, len(seq),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3, 6, 9, 12, 15, 18]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i in range(0, len(seq), 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"Codon", i/3, "is", seq[i:i+3]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0 is TCT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1 is CCA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2 is AGA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3 is CGC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4 is ATC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5 is CCA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Codon 6 is GTG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last “codon”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968500" y="1917700"/>
            <a:ext cx="62103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"TCTCCAA"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i in range(0, len(seq), 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"Base", i/3, "is", seq[i:i+3]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0 is TCT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1 is CCA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2 is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5140325" y="3073400"/>
            <a:ext cx="26225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 a codon!</a:t>
            </a:r>
            <a:endParaRPr/>
          </a:p>
        </p:txBody>
      </p:sp>
      <p:cxnSp>
        <p:nvCxnSpPr>
          <p:cNvPr id="208" name="Google Shape;208;p31"/>
          <p:cNvCxnSpPr/>
          <p:nvPr/>
        </p:nvCxnSpPr>
        <p:spPr>
          <a:xfrm flipH="1" rot="10800000">
            <a:off x="3911600" y="3333750"/>
            <a:ext cx="1206500" cy="3937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09" name="Google Shape;209;p31"/>
          <p:cNvSpPr txBox="1"/>
          <p:nvPr/>
        </p:nvSpPr>
        <p:spPr>
          <a:xfrm>
            <a:off x="1130300" y="4457700"/>
            <a:ext cx="7899400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to do?  It depends on what you want.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you’ll probably want to know if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sequence length isn’t divisible by three.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990600" y="-354012"/>
            <a:ext cx="8178800" cy="301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‘%’ (remainder) operator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1517650" y="2298700"/>
            <a:ext cx="2838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0 %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1 %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2 %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3 %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4 %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5 %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6 %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5327650" y="3556000"/>
            <a:ext cx="283845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"TCTCCAA"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len(seq)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len(seq) %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93800" y="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What’s a dictionary?</a:t>
            </a: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1387475" y="1828800"/>
            <a:ext cx="744855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dictionary is a table of items.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Each item has a “key” and a “value”</a:t>
            </a:r>
            <a:endParaRPr/>
          </a:p>
        </p:txBody>
      </p:sp>
      <p:graphicFrame>
        <p:nvGraphicFramePr>
          <p:cNvPr id="64" name="Google Shape;64;p15"/>
          <p:cNvGraphicFramePr/>
          <p:nvPr/>
        </p:nvGraphicFramePr>
        <p:xfrm>
          <a:off x="2135187" y="39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{4B2D3C2B-BD23-4532-A956-9DBC458ABF09}</a:tableStyleId>
              </a:tblPr>
              <a:tblGrid>
                <a:gridCol w="2387600"/>
                <a:gridCol w="3556000"/>
              </a:tblGrid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Good morning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Buenas días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Swedish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God morgon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German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Guten morgen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Venda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Ndi matscheloni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Afrikaans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Goeie môre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5"/>
          <p:cNvSpPr txBox="1"/>
          <p:nvPr/>
        </p:nvSpPr>
        <p:spPr>
          <a:xfrm>
            <a:off x="2927350" y="3170237"/>
            <a:ext cx="9493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Keys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5740400" y="3170237"/>
            <a:ext cx="13287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Values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Two solutions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2508250" y="1778000"/>
            <a:ext cx="51419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First one -- refuse to do it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1968500" y="2260600"/>
            <a:ext cx="62103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len(seq) % 3 != 0:  # not divisible by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"Will not process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"Will process the sequence"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2189162" y="3746500"/>
            <a:ext cx="5781675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Second one -- skip the last few letters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Here I’ll adjust the length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1473200" y="4673600"/>
            <a:ext cx="72136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"TCTCCAA"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i in range(0, len(seq) - len(seq)%3, 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"Base", i/3, "is", seq[i:i+3]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0 is TCT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1 is CCA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Counting codons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889000" y="2552700"/>
            <a:ext cx="83820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"TCTCCAAGACGCATCCCAGTG"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codon_counts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i in range(0, len(seq) - len(seq)%3, 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codon = seq[i:i+3]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codon_counts[codon] = codon_counts.get(codon, 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codon_counts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{'ATC': 1, 'GTG': 1, 'TCT': 1, 'AGA': 1, 'CCA': 2, 'CGC': 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1333500" y="5334000"/>
            <a:ext cx="7493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that the codon_counts dictionary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aren’t sorted?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977900" y="-3429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Sorting the output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1104900" y="1028700"/>
            <a:ext cx="7927975" cy="216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like sorted output.  It’s easier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“GTG” if the codon table is in order.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keys to get the dictionary keys then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sort to sort the keys (put them in order).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596900" y="3352800"/>
            <a:ext cx="8953500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codon_counts = </a:t>
            </a: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{'ATC': 1, 'GTG': 1, 'TCT': 1, 'AGA': 1, 'CCA': 2, 'CGC': 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codons = codon_counts.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codons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['ATC', 'GTG', 'TCT', 'AGA', 'CCA', 'CGC']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codons.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codons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['AGA', 'ATC', 'CCA', 'CGC', 'GTG', 'TCT']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codon in codons: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codon, "=", codon_counts[codon]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AGA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ATC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CCA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CGC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GTG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TCT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990600" y="-3810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- letter counts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1244600" y="1143000"/>
            <a:ext cx="80137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the user for a sequence.  The sequence may include ambiguous codes (letters besides A, T, C or G).  Use a dictionary to find the number of times each letter is found.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3260725" y="3224212"/>
            <a:ext cx="40052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Note:  your output may be in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different order than mine.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4675187" y="4445000"/>
            <a:ext cx="4938712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DNA: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TACATCGATGCWACTN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 = 1</a:t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534987" y="4470400"/>
            <a:ext cx="310991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DNA: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ACRSAS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2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768350" y="3835400"/>
            <a:ext cx="26289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case #</a:t>
            </a:r>
            <a:r>
              <a:rPr b="0" i="0" lang="en-US" sz="3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5822950" y="3835400"/>
            <a:ext cx="26289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case #</a:t>
            </a:r>
            <a:r>
              <a:rPr b="0" i="0" lang="en-US" sz="3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990600" y="-3937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2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0" y="914400"/>
            <a:ext cx="101600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Modify your program from Exercise 1 to find the length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letter counts for each sequence 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/usr/coursehome/dalke/ambiguous_sequences.seq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is okay to print the base counts in a different order.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5883275" y="3149600"/>
            <a:ext cx="22796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1285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327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224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371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362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570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158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120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163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123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1801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376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462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497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1235075" y="3048000"/>
            <a:ext cx="227965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1267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287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306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389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282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553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119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161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131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141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1521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402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196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471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215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237</a:t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417512" y="2603500"/>
            <a:ext cx="388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first three sequences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5087937" y="2603500"/>
            <a:ext cx="3843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last three sequences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3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977900" y="1598612"/>
            <a:ext cx="8077200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your program from Exercise 2 so the base counts are printed in alphabetical order.  (Use the keys method of the dictionary to get a list, then use the sort method of the list.)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3432175" y="4622800"/>
            <a:ext cx="315595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Sequence has 1267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287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306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389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282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1</a:t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2066925" y="4025900"/>
            <a:ext cx="5900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first sequence output should write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990600" y="-3048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0" y="1143000"/>
            <a:ext cx="101600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count the total number of bases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all of the sequences in the file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/usr/coursehome/dalke/ambiguous_sequences.seq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total number of each base found, in order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5092700" y="3048000"/>
            <a:ext cx="274320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has 24789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6504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5129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= 5868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392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6878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8</a:t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836612" y="3708400"/>
            <a:ext cx="36115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Here’s what I got.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Am I right?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5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647700" y="1981200"/>
            <a:ext cx="8636000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same as exercise 4 but this time use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/coursehome/dalke/sequences.seq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your results with someone else.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/coursehome/dalke/many_sequences.seq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 results then compare how long 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took the program to run.  (See note on next page.)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long did it run?</a:t>
            </a:r>
            <a:endParaRPr/>
          </a:p>
        </p:txBody>
      </p:sp>
      <p:sp>
        <p:nvSpPr>
          <p:cNvPr id="298" name="Google Shape;298;p41"/>
          <p:cNvSpPr txBox="1"/>
          <p:nvPr/>
        </p:nvSpPr>
        <p:spPr>
          <a:xfrm>
            <a:off x="85725" y="1968500"/>
            <a:ext cx="99869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 can ask Python for the current time using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module we talked about last week.</a:t>
            </a:r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1270000" y="3098800"/>
            <a:ext cx="73152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datetime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start_time = datetime.datetime.now()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# put the code to time in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end_time = datetime.datetime.now()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end_time - start_time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0:00:09.335842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1016000" y="5829300"/>
            <a:ext cx="78105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means it took me 9.3 seconds to write the third and fourth lines.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6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608012" y="2667000"/>
            <a:ext cx="8918575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Write a program which prints the reverse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complement of each sequence from the file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/coursehome/dalke/10_sequences.seq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file contains only A, T, C, and G letters.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Look up a value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39800" y="1676400"/>
            <a:ext cx="82677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1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 want to know “Good morning” in Swedish.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208087" y="2400300"/>
            <a:ext cx="7720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Step </a:t>
            </a:r>
            <a:r>
              <a:rPr b="0" i="0" lang="en-US" sz="3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Get the “Good morning” table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21082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{4B2D3C2B-BD23-4532-A956-9DBC458ABF09}</a:tableStyleId>
              </a:tblPr>
              <a:tblGrid>
                <a:gridCol w="2387600"/>
                <a:gridCol w="3556000"/>
              </a:tblGrid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Good morning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Buenas días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Swedish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God morgon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German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Guten morgen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Venda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Ndi matscheloni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Afrikaans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Goeie môre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2816225" y="3060700"/>
            <a:ext cx="9493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621337" y="3060700"/>
            <a:ext cx="13287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Values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7</a:t>
            </a:r>
            <a:endParaRPr/>
          </a:p>
        </p:txBody>
      </p:sp>
      <p:sp>
        <p:nvSpPr>
          <p:cNvPr id="314" name="Google Shape;314;p43"/>
          <p:cNvSpPr txBox="1"/>
          <p:nvPr/>
        </p:nvSpPr>
        <p:spPr>
          <a:xfrm>
            <a:off x="12700" y="1524000"/>
            <a:ext cx="10134600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program from Exercise 6 to find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 complement of an ambiguous DNA sequence.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(See next page for the data table.)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it against /coursehome/dalke/sequences.seq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your results with someone else.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that, run the program from the unix shell and have it save your output to a file.  Compare using ‘diff’.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your_file.py &gt; output.dat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 output.dat /coursehome/surname/output.dat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990600" y="133350"/>
            <a:ext cx="88011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Ambiguous complements</a:t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1101725" y="2019300"/>
            <a:ext cx="384175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ambiguous_dna_complement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"A": "T",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"C": "G",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"G": "C",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"T": "A",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"M": "K",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"R": "Y",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"W": "W",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"S": "S",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"Y": "R",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"K": "M",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"V": "B",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"H": "D",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"D": "H",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"B": "V",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"N": "N",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322" name="Google Shape;322;p44"/>
          <p:cNvSpPr txBox="1"/>
          <p:nvPr/>
        </p:nvSpPr>
        <p:spPr>
          <a:xfrm>
            <a:off x="3128962" y="3009900"/>
            <a:ext cx="74072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is also the file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/coursehome/dalke/complements.py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279400" y="133350"/>
            <a:ext cx="95885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Translate DNA into protein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431800" y="2166937"/>
            <a:ext cx="9283700" cy="34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ask for a DNA sequence.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the DNA into protein.  (See next page for the codon table to use.)  When the codon doesn’t code for anything (eg, stop codon), use “*”.  Ignore the extra bases if the sequence length is not a multiple of 3.  Decide how you want to handle ambiguous codes.</a:t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665162" y="5676900"/>
            <a:ext cx="883126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 up with your own test cases.  Compare your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with someone else or with a web site.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990600" y="61912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Standard codon table</a:t>
            </a:r>
            <a:endParaRPr/>
          </a:p>
        </p:txBody>
      </p:sp>
      <p:sp>
        <p:nvSpPr>
          <p:cNvPr id="337" name="Google Shape;337;p46"/>
          <p:cNvSpPr txBox="1"/>
          <p:nvPr/>
        </p:nvSpPr>
        <p:spPr>
          <a:xfrm>
            <a:off x="660400" y="2844800"/>
            <a:ext cx="8826500" cy="383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'TTT': 'F', 'TTC': 'F', 'TTA': 'L', 'TTG': 'L', 'TCT': 'S',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'TCC': 'S', 'TCA': 'S', 'TCG': 'S', 'TAT': 'Y', 'TAC': 'Y',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'TGT': 'C', 'TGC': 'C', 'TGG': 'W', 'CTT': 'L', 'CTC': 'L',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'CTA': 'L', 'CTG': 'L', 'CCT': 'P', 'CCC': 'P', 'CCA': 'P',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'CCG': 'P', 'CAT': 'H', 'CAC': 'H', 'CAA': 'Q', 'CAG': 'Q',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'CGT': 'R', 'CGC': 'R', 'CGA': 'R', 'CGG': 'R', 'ATT': 'I',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'ATC': 'I', 'ATA': 'I', 'ATG': 'M', 'ACT': 'T', 'ACC': 'T',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'ACA': 'T', 'ACG': 'T', 'AAT': 'N', 'AAC': 'N', 'AAA': 'K',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'AAG': 'K', 'AGT': 'S', 'AGC': 'S', 'AGA': 'R', 'AGG': 'R',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'GTT': 'V', 'GTC': 'V', 'GTA': 'V', 'GTG': 'V', 'GCT': 'A',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'GCC': 'A', 'GCA': 'A', 'GCG': 'A', 'GAT': 'D', 'GAC': 'D',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'GAA': 'E', 'GAG': 'E', 'GGT': 'G', 'GGC': 'G', 'GGA': 'G',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'GGG': 'G',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Extra data in case you want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stop_codons = [ 'TAA', 'TAG', 'TGA']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start_codons = [ 'TTG', 'CTG', 'ATG']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1136650" y="1638300"/>
            <a:ext cx="7888287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is also in the file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/usr/coursehome/dalke/codon_table.py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the item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21082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{4B2D3C2B-BD23-4532-A956-9DBC458ABF09}</a:tableStyleId>
              </a:tblPr>
              <a:tblGrid>
                <a:gridCol w="2387600"/>
                <a:gridCol w="3556000"/>
              </a:tblGrid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Good morning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Buenas días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Swedish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God morgon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German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Guten morgen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Venda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Ndi matscheloni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Afrikaans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Goeie môre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2816225" y="3060700"/>
            <a:ext cx="9493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621337" y="3060700"/>
            <a:ext cx="13287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Values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14400" y="1892300"/>
            <a:ext cx="8331200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Step </a:t>
            </a:r>
            <a:r>
              <a:rPr b="0" i="0" lang="en-US" sz="3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Find the item where the key is “Swedish”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736600" y="4965700"/>
            <a:ext cx="1016000" cy="1587"/>
          </a:xfrm>
          <a:prstGeom prst="straightConnector1">
            <a:avLst/>
          </a:prstGeom>
          <a:noFill/>
          <a:ln cap="sq" cmpd="sng" w="633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Get the value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21082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{4B2D3C2B-BD23-4532-A956-9DBC458ABF09}</a:tableStyleId>
              </a:tblPr>
              <a:tblGrid>
                <a:gridCol w="2387600"/>
                <a:gridCol w="3556000"/>
              </a:tblGrid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Good morning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Buenas días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Swedish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God morgon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German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Guten morgen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Venda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Ndi matscheloni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Afrikaans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Goeie môre</a:t>
                      </a:r>
                      <a:endParaRPr/>
                    </a:p>
                  </a:txBody>
                  <a:tcPr marT="110225" marB="46800" marR="90000" marL="90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2816225" y="3060700"/>
            <a:ext cx="9493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621337" y="3060700"/>
            <a:ext cx="13287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Values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8280400" y="4965700"/>
            <a:ext cx="1016000" cy="1587"/>
          </a:xfrm>
          <a:prstGeom prst="straightConnector1">
            <a:avLst/>
          </a:prstGeom>
          <a:noFill/>
          <a:ln cap="sq" cmpd="sng" w="63350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99" name="Google Shape;99;p18"/>
          <p:cNvSpPr txBox="1"/>
          <p:nvPr/>
        </p:nvSpPr>
        <p:spPr>
          <a:xfrm>
            <a:off x="519112" y="1784350"/>
            <a:ext cx="92440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Step </a:t>
            </a:r>
            <a:r>
              <a:rPr b="0" i="0" lang="en-US" sz="3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The value of that item is how to say “Good morning” in Swedish -- “God morgon”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Python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333500" y="1968500"/>
            <a:ext cx="7493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good_morning_dict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"English": "Good morning",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"Swedish": "God morgon",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"German": "Guten morgen",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"Venda": "Ndi matscheloni",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good_morning_dict["Swedish"]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God morgon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22300" y="5346700"/>
            <a:ext cx="89027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(I left out Spanish and Afrikaans because they use ‘special’ characters.  Those require Unicode, which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I’m not going to cover.)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65200" y="-2159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Dictionary examples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073150" y="1714500"/>
            <a:ext cx="5353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D1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len(D1)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D2 = {"name": "Andrew", "age": 33}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len(D2)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D2["name"]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'Andrew'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D2["age"]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D2["AGE"]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KeyError: 'AGE'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603875" y="1727200"/>
            <a:ext cx="41322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 empty dictionary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622800" y="2870200"/>
            <a:ext cx="50815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dictionary with 2 items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989512" y="4279900"/>
            <a:ext cx="47561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Keys are case-sensitive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 new elements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692150" y="2413000"/>
            <a:ext cx="920115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my_sister =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my_sister["name"] = "Christy"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"len =", len(my_sister), "and value is", my_sister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 = 1 and value is {'name': 'Christy'}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my_sister["children"] = ["Maggie", "Porter"]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"len =", len(my_sister), "and value is", my_sister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 = 2 and value is</a:t>
            </a: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{'name': 'Christy', 'children': ['Maggie', 'Porter']}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Get the keys and values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76250" y="2159000"/>
            <a:ext cx="920115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city = {"name": "Cape Town", "country": "South Africa",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"population": 2984000, "lat.": -33.93, "long.": 18.46}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city.keys()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['country', 'long.', 'lat.', 'name', 'population']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city.values()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['South Africa', 18.460000000000001, -33.93, 'Cape Town', 2984000]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k in city: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k, "=", city[k]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country = South Africa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long. = 18.46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lat. = -33.93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Cape Town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population = 2984000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