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Nunito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  <p:embeddedFont>
      <p:font typeface="Maven Pro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Nuni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Nunito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avenPro-bold.fntdata"/><Relationship Id="rId3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9434a3dcb1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9434a3dcb1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9434a3dcb1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9434a3dcb1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cb9a0b07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cb9a0b07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cb9a0b074_1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cb9a0b074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9434a3dcb1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9434a3dcb1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9434a3dcb1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9434a3dcb1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0" y="740475"/>
            <a:ext cx="8756400" cy="29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State-of-Art Review on Applications of Machine Learning Based Approaches on DSM Programs</a:t>
            </a:r>
            <a:endParaRPr/>
          </a:p>
        </p:txBody>
      </p:sp>
      <p:sp>
        <p:nvSpPr>
          <p:cNvPr id="278" name="Google Shape;278;p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2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Dynamic DSM (DDSM)</a:t>
            </a:r>
            <a:endParaRPr sz="24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0" lang="en" sz="1800">
                <a:latin typeface="Arial"/>
                <a:ea typeface="Arial"/>
                <a:cs typeface="Arial"/>
                <a:sym typeface="Arial"/>
              </a:rPr>
              <a:t>Focuses on energy efficiency and control.</a:t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0" lang="en" sz="1800">
                <a:latin typeface="Arial"/>
                <a:ea typeface="Arial"/>
                <a:cs typeface="Arial"/>
                <a:sym typeface="Arial"/>
              </a:rPr>
              <a:t>Includes incentives for industrial customers and dynamic pricing (DP).</a:t>
            </a:r>
            <a:endParaRPr sz="4300"/>
          </a:p>
        </p:txBody>
      </p:sp>
      <p:sp>
        <p:nvSpPr>
          <p:cNvPr id="352" name="Google Shape;352;p2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3"/>
          <p:cNvSpPr txBox="1"/>
          <p:nvPr>
            <p:ph type="title"/>
          </p:nvPr>
        </p:nvSpPr>
        <p:spPr>
          <a:xfrm>
            <a:off x="1286150" y="7851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Demand Response Programs</a:t>
            </a:r>
            <a:endParaRPr sz="25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b="0" lang="en" sz="1700">
                <a:latin typeface="Arial"/>
                <a:ea typeface="Arial"/>
                <a:cs typeface="Arial"/>
                <a:sym typeface="Arial"/>
              </a:rPr>
              <a:t>Key component in DSM.</a:t>
            </a:r>
            <a:endParaRPr b="0"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b="0" lang="en" sz="1700">
                <a:latin typeface="Arial"/>
                <a:ea typeface="Arial"/>
                <a:cs typeface="Arial"/>
                <a:sym typeface="Arial"/>
              </a:rPr>
              <a:t>Incentive-based programs encourage load reduction during peak times.</a:t>
            </a:r>
            <a:endParaRPr b="0"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b="0" lang="en" sz="1700">
                <a:latin typeface="Arial"/>
                <a:ea typeface="Arial"/>
                <a:cs typeface="Arial"/>
                <a:sym typeface="Arial"/>
              </a:rPr>
              <a:t>Price-based programs adjust tariffs based on system load.</a:t>
            </a:r>
            <a:endParaRPr sz="4200"/>
          </a:p>
        </p:txBody>
      </p:sp>
      <p:sp>
        <p:nvSpPr>
          <p:cNvPr id="358" name="Google Shape;358;p2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4"/>
          <p:cNvSpPr txBox="1"/>
          <p:nvPr>
            <p:ph type="title"/>
          </p:nvPr>
        </p:nvSpPr>
        <p:spPr>
          <a:xfrm>
            <a:off x="2022450" y="264900"/>
            <a:ext cx="49449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364" name="Google Shape;364;p24"/>
          <p:cNvSpPr/>
          <p:nvPr/>
        </p:nvSpPr>
        <p:spPr>
          <a:xfrm>
            <a:off x="526800" y="2115700"/>
            <a:ext cx="8617200" cy="2244900"/>
          </a:xfrm>
          <a:prstGeom prst="wedgeRectCallout">
            <a:avLst>
              <a:gd fmla="val 865" name="adj1"/>
              <a:gd fmla="val 65394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References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A. Shrivastava and P. Paliwal, "A State-of-Art Review on Applications of Machine Learning Based Approaches on DSM Programs," 2023 IEEE International Students' Conference on Electrical, Electronics and Computer Science (SCEECS), Bhopal, India, 2023, pp. 1-6, doi: 10.1109/SCEECS57921.2023.10063027.</a:t>
            </a:r>
            <a:endParaRPr/>
          </a:p>
        </p:txBody>
      </p:sp>
      <p:sp>
        <p:nvSpPr>
          <p:cNvPr id="365" name="Google Shape;365;p2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Introduction to DSM</a:t>
            </a:r>
            <a:endParaRPr sz="2400"/>
          </a:p>
        </p:txBody>
      </p:sp>
      <p:sp>
        <p:nvSpPr>
          <p:cNvPr id="284" name="Google Shape;284;p14"/>
          <p:cNvSpPr txBox="1"/>
          <p:nvPr>
            <p:ph idx="4294967295" type="title"/>
          </p:nvPr>
        </p:nvSpPr>
        <p:spPr>
          <a:xfrm>
            <a:off x="535775" y="1480150"/>
            <a:ext cx="64614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DSM is crucial for efficient energy utilization in modern power systems.</a:t>
            </a:r>
            <a:endParaRPr b="0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Involves planning, monitoring, and implementing utility and consumer behaviors.</a:t>
            </a:r>
            <a:endParaRPr b="0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Major impact on cost reduction for customers and operators.</a:t>
            </a:r>
            <a:endParaRPr b="0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Technical benefits include improved reliability and reduced battery aging</a:t>
            </a:r>
            <a: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Book titled, &quot;Made To Stick,&quot; standing on its side"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3776" y="2804500"/>
            <a:ext cx="1572275" cy="205135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292" name="Google Shape;292;p15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15"/>
          <p:cNvSpPr txBox="1"/>
          <p:nvPr/>
        </p:nvSpPr>
        <p:spPr>
          <a:xfrm>
            <a:off x="2855550" y="806500"/>
            <a:ext cx="3432900" cy="8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Demand side resources</a:t>
            </a:r>
            <a:endParaRPr b="1" sz="28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4" name="Google Shape;294;p15"/>
          <p:cNvSpPr txBox="1"/>
          <p:nvPr>
            <p:ph idx="4294967295" type="body"/>
          </p:nvPr>
        </p:nvSpPr>
        <p:spPr>
          <a:xfrm>
            <a:off x="2855550" y="1634975"/>
            <a:ext cx="3432900" cy="30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➔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Three major demand side resources: Energy Efficiency, Demand Response (DR), and Distributed Generation (DG).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➔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These resources reduce peak power demand and greenhouse gas emissions.</a:t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5" name="Google Shape;295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Energy efficiency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b="0" lang="en" sz="1900">
                <a:latin typeface="Arial"/>
                <a:ea typeface="Arial"/>
                <a:cs typeface="Arial"/>
                <a:sym typeface="Arial"/>
              </a:rPr>
              <a:t>Includes technology efficiency, operational efficiency, and performance efficiency.</a:t>
            </a:r>
            <a:endParaRPr b="0"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b="0" lang="en" sz="1900">
                <a:latin typeface="Arial"/>
                <a:ea typeface="Arial"/>
                <a:cs typeface="Arial"/>
                <a:sym typeface="Arial"/>
              </a:rPr>
              <a:t>Based on energy conversion, transmission, and distribution efficiency.</a:t>
            </a:r>
            <a:endParaRPr b="0"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b="0" lang="en" sz="1900">
                <a:latin typeface="Arial"/>
                <a:ea typeface="Arial"/>
                <a:cs typeface="Arial"/>
                <a:sym typeface="Arial"/>
              </a:rPr>
              <a:t>Promotes energy savings through various indicators.</a:t>
            </a:r>
            <a:endParaRPr sz="4400"/>
          </a:p>
        </p:txBody>
      </p:sp>
      <p:grpSp>
        <p:nvGrpSpPr>
          <p:cNvPr id="301" name="Google Shape;301;p16"/>
          <p:cNvGrpSpPr/>
          <p:nvPr/>
        </p:nvGrpSpPr>
        <p:grpSpPr>
          <a:xfrm>
            <a:off x="6781400" y="2983957"/>
            <a:ext cx="2212050" cy="1350485"/>
            <a:chOff x="6803275" y="395363"/>
            <a:chExt cx="2212050" cy="2537076"/>
          </a:xfrm>
        </p:grpSpPr>
        <p:pic>
          <p:nvPicPr>
            <p:cNvPr id="302" name="Google Shape;302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303" name="Google Shape;303;p16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4" name="Google Shape;304;p16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800"/>
                </a:spcAft>
                <a:buNone/>
              </a:pPr>
              <a:r>
                <a:t/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305" name="Google Shape;305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7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Demand Response(DR)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0" lang="en" sz="1800">
                <a:latin typeface="Arial"/>
                <a:ea typeface="Arial"/>
                <a:cs typeface="Arial"/>
                <a:sym typeface="Arial"/>
              </a:rPr>
              <a:t>Incentive and price-based programs motivate customers to change consumption patterns.</a:t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0" lang="en" sz="1800">
                <a:latin typeface="Arial"/>
                <a:ea typeface="Arial"/>
                <a:cs typeface="Arial"/>
                <a:sym typeface="Arial"/>
              </a:rPr>
              <a:t>Reduces peak demand and improves utility load curve uniformity.</a:t>
            </a:r>
            <a:endParaRPr b="0" sz="3100"/>
          </a:p>
        </p:txBody>
      </p:sp>
      <p:grpSp>
        <p:nvGrpSpPr>
          <p:cNvPr id="311" name="Google Shape;311;p17"/>
          <p:cNvGrpSpPr/>
          <p:nvPr/>
        </p:nvGrpSpPr>
        <p:grpSpPr>
          <a:xfrm>
            <a:off x="6781388" y="2464035"/>
            <a:ext cx="2212050" cy="2537076"/>
            <a:chOff x="6803275" y="395363"/>
            <a:chExt cx="2212050" cy="2537076"/>
          </a:xfrm>
        </p:grpSpPr>
        <p:pic>
          <p:nvPicPr>
            <p:cNvPr id="312" name="Google Shape;312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313" name="Google Shape;313;p17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4" name="Google Shape;314;p17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80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t/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315" name="Google Shape;315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321" name="Google Shape;321;p18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18"/>
          <p:cNvSpPr txBox="1"/>
          <p:nvPr/>
        </p:nvSpPr>
        <p:spPr>
          <a:xfrm>
            <a:off x="2855550" y="836200"/>
            <a:ext cx="34329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Distributed Generation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3" name="Google Shape;323;p18"/>
          <p:cNvSpPr txBox="1"/>
          <p:nvPr>
            <p:ph idx="4294967295" type="body"/>
          </p:nvPr>
        </p:nvSpPr>
        <p:spPr>
          <a:xfrm>
            <a:off x="2681625" y="2052426"/>
            <a:ext cx="3432900" cy="27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➔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Complements centralized generation.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➔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Includes renewable energy sources (RES) like solar, wind, and biomass.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➔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Provides decentralized power generation with intermittent characteristics.</a:t>
            </a:r>
            <a:endParaRPr b="1" sz="17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4" name="Google Shape;324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9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351C75"/>
                </a:solidFill>
                <a:latin typeface="Arial"/>
                <a:ea typeface="Arial"/>
                <a:cs typeface="Arial"/>
                <a:sym typeface="Arial"/>
              </a:rPr>
              <a:t>Techniques of DSM</a:t>
            </a:r>
            <a:endParaRPr sz="2800">
              <a:solidFill>
                <a:srgbClr val="351C7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0" lang="en" sz="1800">
                <a:latin typeface="Arial"/>
                <a:ea typeface="Arial"/>
                <a:cs typeface="Arial"/>
                <a:sym typeface="Arial"/>
              </a:rPr>
              <a:t>Various techniques to reduce peak load demand and operational costs.</a:t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0" lang="en" sz="1800">
                <a:latin typeface="Arial"/>
                <a:ea typeface="Arial"/>
                <a:cs typeface="Arial"/>
                <a:sym typeface="Arial"/>
              </a:rPr>
              <a:t>Includes load shifting, peak clipping, conservation, load building, valley filling, and flexible load.</a:t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0" sz="2300"/>
          </a:p>
        </p:txBody>
      </p:sp>
      <p:grpSp>
        <p:nvGrpSpPr>
          <p:cNvPr id="330" name="Google Shape;330;p19"/>
          <p:cNvGrpSpPr/>
          <p:nvPr/>
        </p:nvGrpSpPr>
        <p:grpSpPr>
          <a:xfrm>
            <a:off x="6781388" y="2464035"/>
            <a:ext cx="2212050" cy="2537076"/>
            <a:chOff x="6803275" y="395363"/>
            <a:chExt cx="2212050" cy="2537076"/>
          </a:xfrm>
        </p:grpSpPr>
        <p:pic>
          <p:nvPicPr>
            <p:cNvPr id="331" name="Google Shape;331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332" name="Google Shape;332;p19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3" name="Google Shape;333;p19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800"/>
                </a:spcAft>
                <a:buNone/>
              </a:pPr>
              <a:r>
                <a:t/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334" name="Google Shape;334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0"/>
          <p:cNvSpPr txBox="1"/>
          <p:nvPr>
            <p:ph type="title"/>
          </p:nvPr>
        </p:nvSpPr>
        <p:spPr>
          <a:xfrm>
            <a:off x="406550" y="67415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Categorization of DSM</a:t>
            </a:r>
            <a:endParaRPr sz="23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0" lang="en" sz="1800">
                <a:latin typeface="Arial"/>
                <a:ea typeface="Arial"/>
                <a:cs typeface="Arial"/>
                <a:sym typeface="Arial"/>
              </a:rPr>
              <a:t>DSM aims to match electricity supply with demand.</a:t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0" lang="en" sz="1800">
                <a:latin typeface="Arial"/>
                <a:ea typeface="Arial"/>
                <a:cs typeface="Arial"/>
                <a:sym typeface="Arial"/>
              </a:rPr>
              <a:t>Basic strategies: consumption reduction and efficiency improvement.</a:t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0" lang="en" sz="1800">
                <a:latin typeface="Arial"/>
                <a:ea typeface="Arial"/>
                <a:cs typeface="Arial"/>
                <a:sym typeface="Arial"/>
              </a:rPr>
              <a:t>Categories: Static DSM (SDSM) and Dynamic DSM (DDSM).</a:t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1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Static DSM (SDSM)</a:t>
            </a:r>
            <a:endParaRPr sz="23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0" lang="en" sz="1800">
                <a:latin typeface="Arial"/>
                <a:ea typeface="Arial"/>
                <a:cs typeface="Arial"/>
                <a:sym typeface="Arial"/>
              </a:rPr>
              <a:t>Depends on customer choices.</a:t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0" lang="en" sz="1800">
                <a:latin typeface="Arial"/>
                <a:ea typeface="Arial"/>
                <a:cs typeface="Arial"/>
                <a:sym typeface="Arial"/>
              </a:rPr>
              <a:t>Includes educational programs and advertisements.</a:t>
            </a:r>
            <a:endParaRPr sz="4300"/>
          </a:p>
        </p:txBody>
      </p:sp>
      <p:sp>
        <p:nvSpPr>
          <p:cNvPr id="346" name="Google Shape;346;p2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