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0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Digital Electronics</a:t>
            </a:r>
            <a:endParaRPr lang="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7035" y="3902075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90" y="3119755"/>
            <a:ext cx="222567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Number Systems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338391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If base or radix of a number system is ‘r’, then the numbers present in that number system are ranging from zero to r-1.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DBEEF4">
                  <a:alpha val="100000"/>
                </a:srgbClr>
              </a:clrFrom>
              <a:clrTo>
                <a:srgbClr val="DBEEF4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48030" y="1749425"/>
            <a:ext cx="5970270" cy="3358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Decimal Number System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77330" y="2254567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The</a:t>
            </a:r>
            <a:r>
              <a:rPr lang="en-US" sz="28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alibri" charset="0"/>
                <a:cs typeface="SimSun" charset="0"/>
              </a:rPr>
              <a:t>base</a:t>
            </a:r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 or radix of Decimal number system is</a:t>
            </a:r>
            <a:r>
              <a:rPr lang="en-US" sz="28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alibri" charset="0"/>
                <a:cs typeface="SimSun" charset="0"/>
              </a:rPr>
              <a:t>10</a:t>
            </a:r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. So, the numbers ranging from 0 to 9 are used in this number system</a:t>
            </a:r>
            <a:endParaRPr lang="en-US" sz="2800" b="0">
              <a:solidFill>
                <a:srgbClr val="000000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3">
            <a:lum bright="-6000"/>
          </a:blip>
          <a:stretch>
            <a:fillRect/>
          </a:stretch>
        </p:blipFill>
        <p:spPr>
          <a:xfrm>
            <a:off x="596900" y="1959610"/>
            <a:ext cx="4331335" cy="3266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Binary Number System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3049587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The</a:t>
            </a:r>
            <a:r>
              <a:rPr lang="en-US" sz="28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alibri" charset="0"/>
                <a:cs typeface="SimSun" charset="0"/>
              </a:rPr>
              <a:t>base</a:t>
            </a:r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 or radix of this number system is</a:t>
            </a:r>
            <a:r>
              <a:rPr lang="en-US" sz="28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alibri" charset="0"/>
                <a:cs typeface="SimSun" charset="0"/>
              </a:rPr>
              <a:t>2</a:t>
            </a:r>
            <a:r>
              <a:rPr lang="en-US" sz="2800" b="0">
                <a:solidFill>
                  <a:srgbClr val="000000"/>
                </a:solidFill>
                <a:latin typeface="Calibri" charset="0"/>
                <a:cs typeface="SimSun" charset="0"/>
              </a:rPr>
              <a:t>. So, the numbers 0 and 1 are used in this number system</a:t>
            </a:r>
            <a:endParaRPr lang="en-US" sz="2800" b="0">
              <a:solidFill>
                <a:srgbClr val="00000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724400" y="1600835"/>
            <a:ext cx="740981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Binary </a:t>
            </a:r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to Decimal</a:t>
            </a:r>
            <a:endParaRPr lang="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42000"/>
          </a:blip>
          <a:srcRect t="21350"/>
          <a:stretch>
            <a:fillRect/>
          </a:stretch>
        </p:blipFill>
        <p:spPr>
          <a:xfrm>
            <a:off x="798195" y="1677670"/>
            <a:ext cx="10595610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Octal Number System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42000"/>
          </a:blip>
          <a:stretch>
            <a:fillRect/>
          </a:stretch>
        </p:blipFill>
        <p:spPr>
          <a:xfrm>
            <a:off x="-1046480" y="1122680"/>
            <a:ext cx="6578600" cy="4935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5827395" y="2450782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solidFill>
                  <a:srgbClr val="000000"/>
                </a:solidFill>
                <a:latin typeface="Calibri" charset="0"/>
                <a:cs typeface="SimSun" charset="0"/>
              </a:rPr>
              <a:t>The</a:t>
            </a:r>
            <a:r>
              <a:rPr lang="en-US" sz="32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Calibri" charset="0"/>
                <a:cs typeface="SimSun" charset="0"/>
              </a:rPr>
              <a:t>base</a:t>
            </a:r>
            <a:r>
              <a:rPr lang="en-US" sz="3200" b="0">
                <a:solidFill>
                  <a:srgbClr val="000000"/>
                </a:solidFill>
                <a:latin typeface="Calibri" charset="0"/>
                <a:cs typeface="SimSun" charset="0"/>
              </a:rPr>
              <a:t> or radix of octal number system is</a:t>
            </a:r>
            <a:r>
              <a:rPr lang="en-US" sz="32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Calibri" charset="0"/>
                <a:cs typeface="SimSun" charset="0"/>
              </a:rPr>
              <a:t>8</a:t>
            </a:r>
            <a:r>
              <a:rPr lang="en-US" sz="3200" b="0">
                <a:solidFill>
                  <a:srgbClr val="000000"/>
                </a:solidFill>
                <a:latin typeface="Calibri" charset="0"/>
                <a:cs typeface="SimSun" charset="0"/>
              </a:rPr>
              <a:t>. So, the numbers ranging from 0 to 7 are used in this number system</a:t>
            </a:r>
            <a:endParaRPr lang="en-US" sz="3200" b="0">
              <a:solidFill>
                <a:srgbClr val="000000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Decimal to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Octal 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4000"/>
          </a:blip>
          <a:stretch>
            <a:fillRect/>
          </a:stretch>
        </p:blipFill>
        <p:spPr>
          <a:xfrm>
            <a:off x="2045970" y="1766570"/>
            <a:ext cx="832739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58950" y="31750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Octal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to Decimal  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 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4000"/>
          </a:blip>
          <a:stretch>
            <a:fillRect/>
          </a:stretch>
        </p:blipFill>
        <p:spPr>
          <a:xfrm>
            <a:off x="2045970" y="1766570"/>
            <a:ext cx="832739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40435" y="348615"/>
            <a:ext cx="8353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Hexadecimal Number System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2817813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solidFill>
                  <a:srgbClr val="000000"/>
                </a:solidFill>
                <a:latin typeface="Calibri" charset="0"/>
                <a:cs typeface="SimSun" charset="0"/>
              </a:rPr>
              <a:t>The</a:t>
            </a:r>
            <a:r>
              <a:rPr lang="en-US" sz="24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alibri" charset="0"/>
                <a:cs typeface="SimSun" charset="0"/>
              </a:rPr>
              <a:t>base</a:t>
            </a:r>
            <a:r>
              <a:rPr lang="en-US" sz="2400" b="0">
                <a:solidFill>
                  <a:srgbClr val="000000"/>
                </a:solidFill>
                <a:latin typeface="Calibri" charset="0"/>
                <a:cs typeface="SimSun" charset="0"/>
              </a:rPr>
              <a:t> or radix of Hexa-decimal number system is</a:t>
            </a:r>
            <a:r>
              <a:rPr lang="en-US" sz="2400" b="0">
                <a:solidFill>
                  <a:srgbClr val="000000"/>
                </a:solidFill>
                <a:latin typeface="sans-serif" charset="0"/>
                <a:cs typeface="SimSun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alibri" charset="0"/>
                <a:cs typeface="SimSun" charset="0"/>
              </a:rPr>
              <a:t>16</a:t>
            </a:r>
            <a:r>
              <a:rPr lang="en-US" sz="2400" b="0">
                <a:solidFill>
                  <a:srgbClr val="000000"/>
                </a:solidFill>
                <a:latin typeface="Calibri" charset="0"/>
                <a:cs typeface="SimSun" charset="0"/>
              </a:rPr>
              <a:t>. So, the numbers ranging from 0 to 9 and the letters from A to F are used in this number system</a:t>
            </a:r>
            <a:endParaRPr lang="en-US" sz="2400" b="0">
              <a:solidFill>
                <a:srgbClr val="000000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40435" y="1420495"/>
            <a:ext cx="4428490" cy="473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Presentation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Tibetan Machine Uni</vt:lpstr>
      <vt:lpstr>Purisa</vt:lpstr>
      <vt:lpstr>monospace</vt:lpstr>
      <vt:lpstr>微软雅黑</vt:lpstr>
      <vt:lpstr>Droid Sans Fallback</vt:lpstr>
      <vt:lpstr>DejaVu Sans</vt:lpstr>
      <vt:lpstr>Arial Unicode MS</vt:lpstr>
      <vt:lpstr>Calibri</vt:lpstr>
      <vt:lpstr>Gubbi</vt:lpstr>
      <vt:lpstr>SimSun</vt:lpstr>
      <vt:lpstr>Times New Roman</vt:lpstr>
      <vt:lpstr>OpenSymbol</vt:lpstr>
      <vt:lpstr>sans-serif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2018-11-07T01:01:07Z</dcterms:created>
  <dcterms:modified xsi:type="dcterms:W3CDTF">2018-11-07T01:01:07Z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