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77" r:id="rId4"/>
    <p:sldId id="305" r:id="rId5"/>
    <p:sldId id="306" r:id="rId6"/>
    <p:sldId id="307" r:id="rId7"/>
    <p:sldId id="309" r:id="rId8"/>
    <p:sldId id="310" r:id="rId9"/>
    <p:sldId id="311" r:id="rId10"/>
    <p:sldId id="283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Ethics in IT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01770" y="4159885"/>
            <a:ext cx="318389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IX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1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5" y="278130"/>
            <a:ext cx="2010410" cy="2010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Email Hijacking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8" name="Picture 5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6612255" y="2233613"/>
            <a:ext cx="4724400" cy="3362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854075" y="2638425"/>
            <a:ext cx="595693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/>
              <a:t>Email hacking is the unauthorized access to, or manipulation of, an email account or email correspondence</a:t>
            </a:r>
            <a:endParaRPr 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Email Spoofing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6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  <a:lum bright="-6000"/>
          </a:blip>
          <a:srcRect t="19018"/>
          <a:stretch>
            <a:fillRect/>
          </a:stretch>
        </p:blipFill>
        <p:spPr>
          <a:xfrm>
            <a:off x="108585" y="1984375"/>
            <a:ext cx="6531610" cy="39643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Text Box 99"/>
          <p:cNvSpPr txBox="1"/>
          <p:nvPr/>
        </p:nvSpPr>
        <p:spPr>
          <a:xfrm>
            <a:off x="6640195" y="2630805"/>
            <a:ext cx="5080000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 the spammer sends emails from a known domain, so the receiver thinks that he knows this person and opens the mail</a:t>
            </a:r>
            <a:endParaRPr lang="en-US" sz="28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Social Engineering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7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6544945" y="1984375"/>
            <a:ext cx="6028055" cy="39852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1758950" y="2453640"/>
            <a:ext cx="5080000" cy="3046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Spammers send promotional mails to different users, offering huge discount and tricking them to fill their personal data</a:t>
            </a:r>
            <a:endParaRPr lang="en-US" sz="32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Phishing attacks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2" name="Picture 9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108585" y="1984375"/>
            <a:ext cx="6973570" cy="39198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7285990" y="2590165"/>
            <a:ext cx="442849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/>
              <a:t>a type of social engineering attack often used to steal user data, including login credentials and credit card numbers</a:t>
            </a:r>
            <a:endParaRPr 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Inserting Viruses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4" name="Picture 1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575" y="1818640"/>
            <a:ext cx="5374640" cy="38696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Text Box 99"/>
          <p:cNvSpPr txBox="1"/>
          <p:nvPr/>
        </p:nvSpPr>
        <p:spPr>
          <a:xfrm>
            <a:off x="757555" y="2928620"/>
            <a:ext cx="508000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With the help of a virus, a hacker can take all your passwords</a:t>
            </a:r>
            <a:endParaRPr lang="en-US" sz="28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6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Protect Your Email After Hacked</a:t>
            </a:r>
            <a:endParaRPr lang="" altLang="en-US" sz="6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86485" y="2169160"/>
            <a:ext cx="44843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200"/>
              <a:t>change old password</a:t>
            </a:r>
            <a:endParaRPr lang="" altLang="en-US" sz="3200"/>
          </a:p>
        </p:txBody>
      </p:sp>
      <p:pic>
        <p:nvPicPr>
          <p:cNvPr id="16" name="Picture 13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9113" y="1784985"/>
            <a:ext cx="3381375" cy="1352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Text Box 99"/>
          <p:cNvSpPr txBox="1"/>
          <p:nvPr/>
        </p:nvSpPr>
        <p:spPr>
          <a:xfrm>
            <a:off x="4149090" y="3261995"/>
            <a:ext cx="5080000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69875" indent="-269875" algn="l"/>
            <a:r>
              <a:rPr lang="" altLang="en-US" sz="2000">
                <a:solidFill>
                  <a:srgbClr val="1E1C11"/>
                </a:solidFill>
                <a:latin typeface="Calibri" charset="0"/>
                <a:cs typeface="SimSun" charset="0"/>
              </a:rPr>
              <a:t>    </a:t>
            </a:r>
            <a:r>
              <a:rPr lang="en-US" sz="2000">
                <a:solidFill>
                  <a:srgbClr val="1E1C11"/>
                </a:solidFill>
                <a:latin typeface="Calibri" charset="0"/>
                <a:cs typeface="SimSun" charset="0"/>
              </a:rPr>
              <a:t>1. Notify your friends not to open links that they receive from your email account.</a:t>
            </a:r>
            <a:endParaRPr lang="en-US" sz="2000">
              <a:solidFill>
                <a:srgbClr val="1E1C11"/>
              </a:solidFill>
              <a:latin typeface="Calibri" charset="0"/>
              <a:cs typeface="SimSun" charset="0"/>
            </a:endParaRPr>
          </a:p>
          <a:p>
            <a:pPr marL="269875" indent="-269875" algn="l"/>
            <a:endParaRPr lang="en-US" sz="2000">
              <a:solidFill>
                <a:srgbClr val="1E1C11"/>
              </a:solidFill>
              <a:latin typeface="Calibri" charset="0"/>
              <a:cs typeface="SimSun" charset="0"/>
            </a:endParaRPr>
          </a:p>
          <a:p>
            <a:pPr marL="269875" indent="-269875" algn="l"/>
            <a:r>
              <a:rPr lang="en-US" sz="2000">
                <a:solidFill>
                  <a:srgbClr val="1E1C11"/>
                </a:solidFill>
                <a:latin typeface="Calibri" charset="0"/>
                <a:cs typeface="SimSun" charset="0"/>
              </a:rPr>
              <a:t>2. Contact the authorities and report that your account has been hacked.</a:t>
            </a:r>
            <a:endParaRPr lang="en-US" sz="20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Protect Your Email After Hacked</a:t>
            </a:r>
            <a:endParaRPr lang="en-US" altLang="en-US" sz="6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2" name="Text Box 101"/>
          <p:cNvSpPr txBox="1"/>
          <p:nvPr/>
        </p:nvSpPr>
        <p:spPr>
          <a:xfrm>
            <a:off x="632460" y="2210117"/>
            <a:ext cx="508000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69875" indent="-269875"/>
            <a:r>
              <a:rPr lang="" alt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   </a:t>
            </a:r>
            <a:r>
              <a:rPr 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Install a good antivirus on your computer and update it.</a:t>
            </a:r>
            <a:endParaRPr lang="en-US" sz="28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433830" y="4678362"/>
            <a:ext cx="508000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69875" indent="-269875" algn="l"/>
            <a:r>
              <a:rPr lang="" alt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    </a:t>
            </a:r>
            <a:r>
              <a:rPr 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Set up double authentication password if it is supported.</a:t>
            </a:r>
            <a:endParaRPr lang="en-US" sz="28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  <p:pic>
        <p:nvPicPr>
          <p:cNvPr id="18" name="Picture 18" descr="mac-antivirus-hub-100754948-ori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205" y="2614930"/>
            <a:ext cx="4049395" cy="22783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-20320"/>
            <a:ext cx="6741795" cy="6934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987</Words>
  <Application>WPS Presentation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SimSun</vt:lpstr>
      <vt:lpstr>Wingdings</vt:lpstr>
      <vt:lpstr>Tibetan Machine Uni</vt:lpstr>
      <vt:lpstr>Purisa</vt:lpstr>
      <vt:lpstr>Uroob</vt:lpstr>
      <vt:lpstr>Calibri</vt:lpstr>
      <vt:lpstr>SimSun</vt:lpstr>
      <vt:lpstr>微软雅黑</vt:lpstr>
      <vt:lpstr>Droid Sans Fallback</vt:lpstr>
      <vt:lpstr>DejaVu Sans</vt:lpstr>
      <vt:lpstr/>
      <vt:lpstr>Arial Unicode MS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13</cp:revision>
  <dcterms:created xsi:type="dcterms:W3CDTF">2018-12-26T13:55:12Z</dcterms:created>
  <dcterms:modified xsi:type="dcterms:W3CDTF">2018-12-26T13:55:12Z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