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9" r:id="rId5"/>
    <p:sldId id="280" r:id="rId6"/>
    <p:sldId id="281" r:id="rId7"/>
    <p:sldId id="265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56349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9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03450" y="535940"/>
            <a:ext cx="5509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Insertion Sort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585" y="3194050"/>
            <a:ext cx="5692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solidFill>
                  <a:schemeClr val="bg2">
                    <a:lumMod val="10000"/>
                  </a:schemeClr>
                </a:solidFill>
                <a:sym typeface="+mn-ea"/>
              </a:rPr>
              <a:t>an in-place comparison-based sorting algorithm</a:t>
            </a:r>
            <a:endParaRPr lang="en-US" sz="240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758690" y="1642745"/>
            <a:ext cx="718185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03450" y="535940"/>
            <a:ext cx="4092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Example 1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9" name="Picture 1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2586355" y="1530985"/>
            <a:ext cx="6505575" cy="459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03450" y="535940"/>
            <a:ext cx="4092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Example 2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20" name="Picture 1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491230" y="1800225"/>
            <a:ext cx="5353685" cy="4516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630170" y="393700"/>
            <a:ext cx="40144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5400" b="1">
                <a:latin typeface="Dingbats" charset="0"/>
                <a:cs typeface="Dingbats" charset="0"/>
              </a:rPr>
              <a:t>Algorithm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378710" y="1757045"/>
          <a:ext cx="7435215" cy="234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5215"/>
              </a:tblGrid>
              <a:tr h="2343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7030A0"/>
                          </a:solidFill>
                          <a:latin typeface="Calibri" charset="0"/>
                          <a:cs typeface="Calibri" charset="0"/>
                        </a:rPr>
                        <a:t>Step 1</a:t>
                      </a:r>
                      <a:r>
                        <a:rPr lang="en-US" sz="24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− If it is the first element, it is already sorted. return1;</a:t>
                      </a:r>
                      <a:endParaRPr lang="en-US" sz="2400" b="0">
                        <a:solidFill>
                          <a:srgbClr val="1C1B1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7030A0"/>
                          </a:solidFill>
                          <a:latin typeface="Calibri" charset="0"/>
                          <a:cs typeface="Calibri" charset="0"/>
                        </a:rPr>
                        <a:t>Step 2 </a:t>
                      </a:r>
                      <a:r>
                        <a:rPr lang="en-US" sz="24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− Pick next element</a:t>
                      </a:r>
                      <a:endParaRPr lang="en-US" sz="2400" b="0">
                        <a:solidFill>
                          <a:srgbClr val="1C1B1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7030A0"/>
                          </a:solidFill>
                          <a:latin typeface="Calibri" charset="0"/>
                          <a:cs typeface="Calibri" charset="0"/>
                        </a:rPr>
                        <a:t>Step 3</a:t>
                      </a:r>
                      <a:r>
                        <a:rPr lang="en-US" sz="24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− Compare with all elements in the sorted sub-list</a:t>
                      </a:r>
                      <a:endParaRPr lang="en-US" sz="2400" b="0">
                        <a:solidFill>
                          <a:srgbClr val="1C1B1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7030A0"/>
                          </a:solidFill>
                          <a:latin typeface="Calibri" charset="0"/>
                          <a:cs typeface="Calibri" charset="0"/>
                        </a:rPr>
                        <a:t>Step 4</a:t>
                      </a:r>
                      <a:r>
                        <a:rPr lang="en-US" sz="24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− Shift all the elements in the sorted sub-list that is greater than the value to be sorted</a:t>
                      </a:r>
                      <a:endParaRPr lang="en-US" sz="2400" b="0">
                        <a:solidFill>
                          <a:srgbClr val="1C1B1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7030A0"/>
                          </a:solidFill>
                          <a:latin typeface="Calibri" charset="0"/>
                          <a:cs typeface="Calibri" charset="0"/>
                        </a:rPr>
                        <a:t>Step 5 </a:t>
                      </a:r>
                      <a:r>
                        <a:rPr lang="en-US" sz="24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− Insert the value</a:t>
                      </a:r>
                      <a:endParaRPr lang="en-US" sz="2400" b="0">
                        <a:solidFill>
                          <a:srgbClr val="1C1B1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7030A0"/>
                          </a:solidFill>
                          <a:latin typeface="Calibri" charset="0"/>
                          <a:cs typeface="Calibri" charset="0"/>
                        </a:rPr>
                        <a:t>Step 6</a:t>
                      </a:r>
                      <a:r>
                        <a:rPr lang="en-US" sz="2400" b="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− Repeat until list is sorted</a:t>
                      </a:r>
                      <a:endParaRPr lang="en-US" sz="2400" b="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Presentation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7</cp:revision>
  <dcterms:created xsi:type="dcterms:W3CDTF">2018-10-24T02:51:35Z</dcterms:created>
  <dcterms:modified xsi:type="dcterms:W3CDTF">2018-10-24T02:51:35Z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