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9" r:id="rId7"/>
    <p:sldId id="259" r:id="rId8"/>
    <p:sldId id="261"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8365" y="1153795"/>
            <a:ext cx="7874635" cy="2584450"/>
          </a:xfrm>
          <a:prstGeom prst="rect">
            <a:avLst/>
          </a:prstGeom>
          <a:noFill/>
        </p:spPr>
        <p:txBody>
          <a:bodyPr wrap="square" rtlCol="0">
            <a:spAutoFit/>
          </a:bodyPr>
          <a:p>
            <a:pPr algn="ctr"/>
            <a:r>
              <a:rPr lang="en-US" altLang="en-US" sz="5400" b="1">
                <a:ln w="22225">
                  <a:solidFill>
                    <a:schemeClr val="accent2"/>
                  </a:solidFill>
                  <a:prstDash val="solid"/>
                </a:ln>
                <a:solidFill>
                  <a:schemeClr val="accent2">
                    <a:lumMod val="40000"/>
                    <a:lumOff val="60000"/>
                  </a:schemeClr>
                </a:solidFill>
                <a:effectLst/>
              </a:rPr>
              <a:t>Data Structure</a:t>
            </a:r>
            <a:endParaRPr lang="en-US" altLang="en-US" sz="5400" b="1">
              <a:ln w="22225">
                <a:solidFill>
                  <a:schemeClr val="accent2"/>
                </a:solidFill>
                <a:prstDash val="solid"/>
              </a:ln>
              <a:solidFill>
                <a:schemeClr val="accent2">
                  <a:lumMod val="40000"/>
                  <a:lumOff val="60000"/>
                </a:schemeClr>
              </a:solidFill>
              <a:effectLst/>
            </a:endParaRPr>
          </a:p>
          <a:p>
            <a:pPr algn="ctr"/>
            <a:r>
              <a:rPr lang="en-US" altLang="en-US" sz="5400" b="1">
                <a:ln w="22225">
                  <a:solidFill>
                    <a:schemeClr val="accent2"/>
                  </a:solidFill>
                  <a:prstDash val="solid"/>
                </a:ln>
                <a:solidFill>
                  <a:schemeClr val="accent2">
                    <a:lumMod val="40000"/>
                    <a:lumOff val="60000"/>
                  </a:schemeClr>
                </a:solidFill>
                <a:effectLst/>
              </a:rPr>
              <a:t> &amp; </a:t>
            </a:r>
            <a:endParaRPr lang="en-US" altLang="en-US" sz="5400" b="1">
              <a:ln w="22225">
                <a:solidFill>
                  <a:schemeClr val="accent2"/>
                </a:solidFill>
                <a:prstDash val="solid"/>
              </a:ln>
              <a:solidFill>
                <a:schemeClr val="accent2">
                  <a:lumMod val="40000"/>
                  <a:lumOff val="60000"/>
                </a:schemeClr>
              </a:solidFill>
              <a:effectLst/>
            </a:endParaRPr>
          </a:p>
          <a:p>
            <a:pPr algn="ctr"/>
            <a:r>
              <a:rPr lang="en-US" altLang="en-US" sz="5400" b="1">
                <a:ln w="22225">
                  <a:solidFill>
                    <a:schemeClr val="accent2"/>
                  </a:solidFill>
                  <a:prstDash val="solid"/>
                </a:ln>
                <a:solidFill>
                  <a:schemeClr val="accent2">
                    <a:lumMod val="40000"/>
                    <a:lumOff val="60000"/>
                  </a:schemeClr>
                </a:solidFill>
                <a:effectLst/>
              </a:rPr>
              <a:t>Algorithm</a:t>
            </a:r>
            <a:endParaRPr lang="en-US" altLang="en-US" sz="5400" b="1">
              <a:ln w="22225">
                <a:solidFill>
                  <a:schemeClr val="accent2"/>
                </a:solidFill>
                <a:prstDash val="solid"/>
              </a:ln>
              <a:solidFill>
                <a:schemeClr val="accent2">
                  <a:lumMod val="40000"/>
                  <a:lumOff val="60000"/>
                </a:schemeClr>
              </a:solidFill>
              <a:effectLst/>
            </a:endParaRPr>
          </a:p>
        </p:txBody>
      </p:sp>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7" name="Text Box 6"/>
          <p:cNvSpPr txBox="1"/>
          <p:nvPr/>
        </p:nvSpPr>
        <p:spPr>
          <a:xfrm>
            <a:off x="4262755" y="4143375"/>
            <a:ext cx="3665855" cy="1445260"/>
          </a:xfrm>
          <a:prstGeom prst="rect">
            <a:avLst/>
          </a:prstGeom>
          <a:noFill/>
        </p:spPr>
        <p:txBody>
          <a:bodyPr wrap="none" rtlCol="0">
            <a:spAutoFit/>
          </a:bodyPr>
          <a:p>
            <a:r>
              <a:rPr lang="en-US" altLang="en-US" sz="44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Class VIII</a:t>
            </a:r>
            <a:endParaRPr lang="en-US" altLang="en-US" sz="44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a:p>
            <a:r>
              <a:rPr lang="en-US" altLang="en-US" sz="44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  lab </a:t>
            </a:r>
            <a:r>
              <a:rPr lang="en-US" altLang="en-US" sz="4400" b="1">
                <a:solidFill>
                  <a:schemeClr val="tx1"/>
                </a:solidFill>
                <a:effectLst>
                  <a:outerShdw blurRad="38100" dist="19050" dir="2700000" algn="tl" rotWithShape="0">
                    <a:schemeClr val="dk1">
                      <a:alpha val="40000"/>
                    </a:schemeClr>
                  </a:outerShdw>
                </a:effectLst>
              </a:rPr>
              <a:t>10</a:t>
            </a:r>
            <a:endParaRPr lang="en-US" altLang="en-US" sz="4400" b="1">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stretch>
            <a:fillRect/>
          </a:stretch>
        </p:blipFill>
        <p:spPr>
          <a:xfrm>
            <a:off x="532130" y="721360"/>
            <a:ext cx="1399540" cy="953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pic>
        <p:nvPicPr>
          <p:cNvPr id="4" name="Picture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10845" y="407035"/>
            <a:ext cx="7730490" cy="4349115"/>
          </a:xfrm>
          <a:prstGeom prst="rect">
            <a:avLst/>
          </a:prstGeom>
        </p:spPr>
      </p:pic>
      <p:pic>
        <p:nvPicPr>
          <p:cNvPr id="7" name="Picture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81170" y="4139565"/>
            <a:ext cx="3629660" cy="1814830"/>
          </a:xfrm>
          <a:prstGeom prst="rect">
            <a:avLst/>
          </a:prstGeom>
        </p:spPr>
      </p:pic>
      <p:pic>
        <p:nvPicPr>
          <p:cNvPr id="8" name="Picture 7"/>
          <p:cNvPicPr>
            <a:picLocks noChangeAspect="1"/>
          </p:cNvPicPr>
          <p:nvPr/>
        </p:nvPicPr>
        <p:blipFill>
          <a:blip r:embed="rId5"/>
          <a:stretch>
            <a:fillRect/>
          </a:stretch>
        </p:blipFill>
        <p:spPr>
          <a:xfrm rot="18600000">
            <a:off x="7592695" y="1367155"/>
            <a:ext cx="4523105" cy="3270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8542655" cy="922020"/>
          </a:xfrm>
          <a:prstGeom prst="rect">
            <a:avLst/>
          </a:prstGeom>
          <a:noFill/>
        </p:spPr>
        <p:txBody>
          <a:bodyPr wrap="none" rtlCol="0">
            <a:spAutoFit/>
          </a:bodyPr>
          <a:p>
            <a:r>
              <a:rPr lang="en-US" altLang="en-US" sz="5400" b="1">
                <a:latin typeface="Dingbats" charset="0"/>
                <a:cs typeface="Dingbats" charset="0"/>
              </a:rPr>
              <a:t>Linear Data Structure</a:t>
            </a:r>
            <a:endParaRPr lang="en-US" altLang="en-US" sz="5400" b="1">
              <a:latin typeface="Dingbats" charset="0"/>
              <a:cs typeface="Dingbats" charset="0"/>
            </a:endParaRPr>
          </a:p>
        </p:txBody>
      </p:sp>
      <p:sp>
        <p:nvSpPr>
          <p:cNvPr id="10" name="Text Box 9"/>
          <p:cNvSpPr txBox="1"/>
          <p:nvPr/>
        </p:nvSpPr>
        <p:spPr>
          <a:xfrm>
            <a:off x="467995" y="2183130"/>
            <a:ext cx="5673725" cy="3046095"/>
          </a:xfrm>
          <a:prstGeom prst="rect">
            <a:avLst/>
          </a:prstGeom>
          <a:noFill/>
        </p:spPr>
        <p:txBody>
          <a:bodyPr wrap="square" rtlCol="0">
            <a:spAutoFit/>
          </a:bodyPr>
          <a:p>
            <a:pPr algn="l"/>
            <a:r>
              <a:rPr lang="en-US" sz="3200">
                <a:solidFill>
                  <a:schemeClr val="bg2">
                    <a:lumMod val="10000"/>
                  </a:schemeClr>
                </a:solidFill>
              </a:rPr>
              <a:t>A linear data structure traverses the data elements sequentially, in which only one data element can directly be reached</a:t>
            </a:r>
            <a:endParaRPr lang="en-US" sz="3200">
              <a:solidFill>
                <a:schemeClr val="bg2">
                  <a:lumMod val="10000"/>
                </a:schemeClr>
              </a:solidFill>
            </a:endParaRPr>
          </a:p>
        </p:txBody>
      </p:sp>
      <p:pic>
        <p:nvPicPr>
          <p:cNvPr id="11" name="Picture 10"/>
          <p:cNvPicPr>
            <a:picLocks noChangeAspect="1"/>
          </p:cNvPicPr>
          <p:nvPr/>
        </p:nvPicPr>
        <p:blipFill>
          <a:blip r:embed="rId4">
            <a:clrChange>
              <a:clrFrom>
                <a:srgbClr val="EAFFB2">
                  <a:alpha val="100000"/>
                </a:srgbClr>
              </a:clrFrom>
              <a:clrTo>
                <a:srgbClr val="EAFFB2">
                  <a:alpha val="100000"/>
                  <a:alpha val="0"/>
                </a:srgbClr>
              </a:clrTo>
            </a:clrChange>
            <a:lum bright="-6000"/>
          </a:blip>
          <a:stretch>
            <a:fillRect/>
          </a:stretch>
        </p:blipFill>
        <p:spPr>
          <a:xfrm>
            <a:off x="5930265" y="1783715"/>
            <a:ext cx="5903595" cy="36474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8923020" cy="922020"/>
          </a:xfrm>
          <a:prstGeom prst="rect">
            <a:avLst/>
          </a:prstGeom>
          <a:noFill/>
        </p:spPr>
        <p:txBody>
          <a:bodyPr wrap="none" rtlCol="0">
            <a:spAutoFit/>
          </a:bodyPr>
          <a:p>
            <a:r>
              <a:rPr lang="en-US" altLang="en-US" sz="5400" b="1">
                <a:latin typeface="Dingbats" charset="0"/>
                <a:cs typeface="Dingbats" charset="0"/>
              </a:rPr>
              <a:t>Head/Tail, Top/Bottom, </a:t>
            </a:r>
            <a:endParaRPr lang="en-US" altLang="en-US" sz="5400" b="1">
              <a:latin typeface="Dingbats" charset="0"/>
              <a:cs typeface="Dingbats" charset="0"/>
            </a:endParaRPr>
          </a:p>
        </p:txBody>
      </p:sp>
      <p:pic>
        <p:nvPicPr>
          <p:cNvPr id="15" name="Picture 8" descr="IMG_256"/>
          <p:cNvPicPr>
            <a:picLocks noChangeAspect="1"/>
          </p:cNvPicPr>
          <p:nvPr/>
        </p:nvPicPr>
        <p:blipFill>
          <a:blip r:embed="rId4">
            <a:clrChange>
              <a:clrFrom>
                <a:srgbClr val="FFFFFF">
                  <a:alpha val="100000"/>
                </a:srgbClr>
              </a:clrFrom>
              <a:clrTo>
                <a:srgbClr val="FFFFFF">
                  <a:alpha val="100000"/>
                  <a:alpha val="0"/>
                </a:srgbClr>
              </a:clrTo>
            </a:clrChange>
            <a:lum bright="-18000"/>
          </a:blip>
          <a:stretch>
            <a:fillRect/>
          </a:stretch>
        </p:blipFill>
        <p:spPr>
          <a:xfrm>
            <a:off x="5826760" y="2183130"/>
            <a:ext cx="6122670" cy="2579370"/>
          </a:xfrm>
          <a:prstGeom prst="rect">
            <a:avLst/>
          </a:prstGeom>
          <a:noFill/>
          <a:ln w="9525">
            <a:noFill/>
          </a:ln>
        </p:spPr>
      </p:pic>
      <p:sp>
        <p:nvSpPr>
          <p:cNvPr id="4" name="Text Box 3"/>
          <p:cNvSpPr txBox="1"/>
          <p:nvPr/>
        </p:nvSpPr>
        <p:spPr>
          <a:xfrm>
            <a:off x="446405" y="2183130"/>
            <a:ext cx="5015865" cy="3415030"/>
          </a:xfrm>
          <a:prstGeom prst="rect">
            <a:avLst/>
          </a:prstGeom>
          <a:noFill/>
        </p:spPr>
        <p:txBody>
          <a:bodyPr wrap="square" rtlCol="0">
            <a:spAutoFit/>
          </a:bodyPr>
          <a:p>
            <a:r>
              <a:rPr lang="en-US" sz="2400"/>
              <a:t>Linear structures can be thought of as having two ends. Sometimes these ends are referred to as the “left” and the “right” or in some cases the “front” and the “rear.” You could also call them the “top” and the “bottom” or “head” and “tail”.</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3641090" y="443230"/>
            <a:ext cx="2329815" cy="922020"/>
          </a:xfrm>
          <a:prstGeom prst="rect">
            <a:avLst/>
          </a:prstGeom>
          <a:noFill/>
        </p:spPr>
        <p:txBody>
          <a:bodyPr wrap="none" rtlCol="0">
            <a:spAutoFit/>
          </a:bodyPr>
          <a:p>
            <a:r>
              <a:rPr lang="en-US" sz="5400" b="1">
                <a:latin typeface="Dingbats" charset="0"/>
                <a:cs typeface="Dingbats" charset="0"/>
              </a:rPr>
              <a:t>Stack</a:t>
            </a:r>
            <a:endParaRPr lang="en-US" sz="5400" b="1">
              <a:latin typeface="Dingbats" charset="0"/>
              <a:cs typeface="Dingbats" charset="0"/>
            </a:endParaRPr>
          </a:p>
        </p:txBody>
      </p:sp>
      <p:pic>
        <p:nvPicPr>
          <p:cNvPr id="4" name="Picture 3"/>
          <p:cNvPicPr>
            <a:picLocks noChangeAspect="1"/>
          </p:cNvPicPr>
          <p:nvPr/>
        </p:nvPicPr>
        <p:blipFill>
          <a:blip r:embed="rId4"/>
          <a:stretch>
            <a:fillRect/>
          </a:stretch>
        </p:blipFill>
        <p:spPr>
          <a:xfrm>
            <a:off x="4334510" y="2031365"/>
            <a:ext cx="7780655" cy="3615690"/>
          </a:xfrm>
          <a:prstGeom prst="rect">
            <a:avLst/>
          </a:prstGeom>
        </p:spPr>
      </p:pic>
      <p:sp>
        <p:nvSpPr>
          <p:cNvPr id="7" name="Text Box 6"/>
          <p:cNvSpPr txBox="1"/>
          <p:nvPr/>
        </p:nvSpPr>
        <p:spPr>
          <a:xfrm>
            <a:off x="535305" y="2955925"/>
            <a:ext cx="4283075" cy="2122805"/>
          </a:xfrm>
          <a:prstGeom prst="rect">
            <a:avLst/>
          </a:prstGeom>
          <a:noFill/>
        </p:spPr>
        <p:txBody>
          <a:bodyPr wrap="square" rtlCol="0">
            <a:spAutoFit/>
          </a:bodyPr>
          <a:p>
            <a:r>
              <a:rPr lang="en-US" sz="4400"/>
              <a:t>an ordered collection of items</a:t>
            </a:r>
            <a:endParaRPr lang="en-US"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50240"/>
            <a:ext cx="8707120" cy="922020"/>
          </a:xfrm>
          <a:prstGeom prst="rect">
            <a:avLst/>
          </a:prstGeom>
          <a:noFill/>
        </p:spPr>
        <p:txBody>
          <a:bodyPr wrap="none" rtlCol="0">
            <a:spAutoFit/>
          </a:bodyPr>
          <a:p>
            <a:r>
              <a:rPr lang="" altLang="en-US" sz="5400" b="1">
                <a:latin typeface="Dingbats" charset="0"/>
                <a:cs typeface="Dingbats" charset="0"/>
              </a:rPr>
              <a:t>LIFO (Last in Fast Out)</a:t>
            </a:r>
            <a:endParaRPr lang="" altLang="en-US" sz="5400" b="1">
              <a:latin typeface="Dingbats" charset="0"/>
              <a:cs typeface="Dingbats" charset="0"/>
            </a:endParaRPr>
          </a:p>
        </p:txBody>
      </p:sp>
      <p:sp>
        <p:nvSpPr>
          <p:cNvPr id="7" name="Text Box 6"/>
          <p:cNvSpPr txBox="1"/>
          <p:nvPr/>
        </p:nvSpPr>
        <p:spPr>
          <a:xfrm>
            <a:off x="725805" y="2574925"/>
            <a:ext cx="4283075" cy="2799715"/>
          </a:xfrm>
          <a:prstGeom prst="rect">
            <a:avLst/>
          </a:prstGeom>
          <a:noFill/>
        </p:spPr>
        <p:txBody>
          <a:bodyPr wrap="square" rtlCol="0">
            <a:spAutoFit/>
          </a:bodyPr>
          <a:p>
            <a:r>
              <a:rPr lang="" altLang="en-US" sz="4400"/>
              <a:t>the paratha which will put at last, will be taken at first</a:t>
            </a:r>
            <a:endParaRPr lang="" altLang="en-US" sz="4400"/>
          </a:p>
        </p:txBody>
      </p:sp>
      <p:grpSp>
        <p:nvGrpSpPr>
          <p:cNvPr id="12" name="Group 11"/>
          <p:cNvGrpSpPr/>
          <p:nvPr/>
        </p:nvGrpSpPr>
        <p:grpSpPr>
          <a:xfrm>
            <a:off x="6542405" y="1153795"/>
            <a:ext cx="5572760" cy="4665345"/>
            <a:chOff x="10303" y="1817"/>
            <a:chExt cx="8776" cy="7347"/>
          </a:xfrm>
        </p:grpSpPr>
        <p:pic>
          <p:nvPicPr>
            <p:cNvPr id="8" name="Picture 7"/>
            <p:cNvPicPr>
              <a:picLocks noChangeAspect="1"/>
            </p:cNvPicPr>
            <p:nvPr/>
          </p:nvPicPr>
          <p:blipFill>
            <a:blip r:embed="rId4">
              <a:clrChange>
                <a:clrFrom>
                  <a:srgbClr val="8F3919">
                    <a:alpha val="100000"/>
                  </a:srgbClr>
                </a:clrFrom>
                <a:clrTo>
                  <a:srgbClr val="8F3919">
                    <a:alpha val="100000"/>
                    <a:alpha val="0"/>
                  </a:srgbClr>
                </a:clrTo>
              </a:clrChange>
              <a:lum bright="6000"/>
            </a:blip>
            <a:srcRect l="1077" r="8578"/>
            <a:stretch>
              <a:fillRect/>
            </a:stretch>
          </p:blipFill>
          <p:spPr>
            <a:xfrm>
              <a:off x="10303" y="2458"/>
              <a:ext cx="8776" cy="6706"/>
            </a:xfrm>
            <a:prstGeom prst="ellipse">
              <a:avLst/>
            </a:prstGeom>
          </p:spPr>
        </p:pic>
        <p:pic>
          <p:nvPicPr>
            <p:cNvPr id="9" name="Picture 8"/>
            <p:cNvPicPr>
              <a:picLocks noChangeAspect="1"/>
            </p:cNvPicPr>
            <p:nvPr/>
          </p:nvPicPr>
          <p:blipFill>
            <a:blip r:embed="rId5"/>
            <a:stretch>
              <a:fillRect/>
            </a:stretch>
          </p:blipFill>
          <p:spPr>
            <a:xfrm>
              <a:off x="13877" y="1817"/>
              <a:ext cx="2817" cy="2817"/>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7878445" cy="922020"/>
          </a:xfrm>
          <a:prstGeom prst="rect">
            <a:avLst/>
          </a:prstGeom>
          <a:noFill/>
        </p:spPr>
        <p:txBody>
          <a:bodyPr wrap="none" rtlCol="0">
            <a:spAutoFit/>
          </a:bodyPr>
          <a:p>
            <a:r>
              <a:rPr lang="en-US" altLang="en-US" sz="5400" b="1">
                <a:latin typeface="Dingbats" charset="0"/>
                <a:cs typeface="Dingbats" charset="0"/>
              </a:rPr>
              <a:t>Original vs Reverse </a:t>
            </a:r>
            <a:endParaRPr lang="en-US" altLang="en-US" sz="5400" b="1">
              <a:latin typeface="Dingbats" charset="0"/>
              <a:cs typeface="Dingbats" charset="0"/>
            </a:endParaRPr>
          </a:p>
        </p:txBody>
      </p:sp>
      <p:pic>
        <p:nvPicPr>
          <p:cNvPr id="4" name="Picture 11" descr="IMG_256"/>
          <p:cNvPicPr preferRelativeResize="0">
            <a:picLocks noChangeAspect="1"/>
          </p:cNvPicPr>
          <p:nvPr/>
        </p:nvPicPr>
        <p:blipFill>
          <a:blip r:embed="rId4">
            <a:clrChange>
              <a:clrFrom>
                <a:srgbClr val="FFFFFE">
                  <a:alpha val="100000"/>
                </a:srgbClr>
              </a:clrFrom>
              <a:clrTo>
                <a:srgbClr val="FFFFFE">
                  <a:alpha val="100000"/>
                  <a:alpha val="0"/>
                </a:srgbClr>
              </a:clrTo>
            </a:clrChange>
            <a:lum bright="-24000"/>
          </a:blip>
          <a:stretch>
            <a:fillRect/>
          </a:stretch>
        </p:blipFill>
        <p:spPr>
          <a:xfrm>
            <a:off x="4025900" y="1835150"/>
            <a:ext cx="7884160" cy="3952240"/>
          </a:xfrm>
          <a:prstGeom prst="rect">
            <a:avLst/>
          </a:prstGeom>
          <a:ln w="9525">
            <a:noFill/>
          </a:ln>
        </p:spPr>
      </p:pic>
      <p:sp>
        <p:nvSpPr>
          <p:cNvPr id="7" name="Text Box 6"/>
          <p:cNvSpPr txBox="1"/>
          <p:nvPr/>
        </p:nvSpPr>
        <p:spPr>
          <a:xfrm>
            <a:off x="215265" y="2903855"/>
            <a:ext cx="3419475" cy="1814830"/>
          </a:xfrm>
          <a:prstGeom prst="rect">
            <a:avLst/>
          </a:prstGeom>
          <a:noFill/>
        </p:spPr>
        <p:txBody>
          <a:bodyPr wrap="square" rtlCol="0">
            <a:spAutoFit/>
          </a:bodyPr>
          <a:p>
            <a:r>
              <a:rPr lang="en-US" sz="2800"/>
              <a:t>Newer items are near the top, while older items are near the base</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205105" y="642620"/>
            <a:ext cx="9889490" cy="922020"/>
          </a:xfrm>
          <a:prstGeom prst="rect">
            <a:avLst/>
          </a:prstGeom>
          <a:noFill/>
        </p:spPr>
        <p:txBody>
          <a:bodyPr wrap="none" rtlCol="0">
            <a:spAutoFit/>
          </a:bodyPr>
          <a:p>
            <a:r>
              <a:rPr lang="en-US" altLang="en-US" sz="5400" b="1">
                <a:latin typeface="Dingbats" charset="0"/>
                <a:cs typeface="Dingbats" charset="0"/>
              </a:rPr>
              <a:t>Stack Abstract Data Type</a:t>
            </a:r>
            <a:endParaRPr lang="en-US" altLang="en-US" sz="5400" b="1">
              <a:latin typeface="Dingbats" charset="0"/>
              <a:cs typeface="Dingbats" charset="0"/>
            </a:endParaRPr>
          </a:p>
        </p:txBody>
      </p:sp>
      <p:pic>
        <p:nvPicPr>
          <p:cNvPr id="20" name="Picture 13" descr="IMG_256"/>
          <p:cNvPicPr>
            <a:picLocks noChangeAspect="1"/>
          </p:cNvPicPr>
          <p:nvPr/>
        </p:nvPicPr>
        <p:blipFill>
          <a:blip r:embed="rId4">
            <a:lum bright="-18000"/>
          </a:blip>
          <a:stretch>
            <a:fillRect/>
          </a:stretch>
        </p:blipFill>
        <p:spPr>
          <a:xfrm>
            <a:off x="4323715" y="1751965"/>
            <a:ext cx="8041640" cy="4121785"/>
          </a:xfrm>
          <a:prstGeom prst="rect">
            <a:avLst/>
          </a:prstGeom>
          <a:noFill/>
          <a:ln w="9525">
            <a:noFill/>
          </a:ln>
        </p:spPr>
      </p:pic>
      <p:sp>
        <p:nvSpPr>
          <p:cNvPr id="4" name="Text Box 3"/>
          <p:cNvSpPr txBox="1"/>
          <p:nvPr/>
        </p:nvSpPr>
        <p:spPr>
          <a:xfrm>
            <a:off x="570865" y="2289810"/>
            <a:ext cx="4355465" cy="3046095"/>
          </a:xfrm>
          <a:prstGeom prst="rect">
            <a:avLst/>
          </a:prstGeom>
          <a:noFill/>
        </p:spPr>
        <p:txBody>
          <a:bodyPr wrap="square" rtlCol="0">
            <a:spAutoFit/>
          </a:bodyPr>
          <a:p>
            <a:pPr marL="285750" indent="-285750">
              <a:buFont typeface="Arial" panose="02080604020202020204" pitchFamily="34" charset="0"/>
              <a:buChar char="•"/>
            </a:pPr>
            <a:r>
              <a:rPr lang="en-US" sz="3200"/>
              <a:t>Stack()</a:t>
            </a:r>
            <a:endParaRPr lang="en-US" sz="3200"/>
          </a:p>
          <a:p>
            <a:pPr marL="285750" indent="-285750">
              <a:buFont typeface="Arial" panose="02080604020202020204" pitchFamily="34" charset="0"/>
              <a:buChar char="•"/>
            </a:pPr>
            <a:r>
              <a:rPr lang="en-US" altLang="en-US" sz="3200"/>
              <a:t>push(item)</a:t>
            </a:r>
            <a:endParaRPr lang="en-US" altLang="en-US" sz="3200"/>
          </a:p>
          <a:p>
            <a:pPr marL="285750" indent="-285750">
              <a:buFont typeface="Arial" panose="02080604020202020204" pitchFamily="34" charset="0"/>
              <a:buChar char="•"/>
            </a:pPr>
            <a:r>
              <a:rPr lang="en-US" altLang="en-US" sz="3200"/>
              <a:t>pop</a:t>
            </a:r>
            <a:endParaRPr lang="en-US" altLang="en-US" sz="3200"/>
          </a:p>
          <a:p>
            <a:pPr marL="285750" indent="-285750">
              <a:buFont typeface="Arial" panose="02080604020202020204" pitchFamily="34" charset="0"/>
              <a:buChar char="•"/>
            </a:pPr>
            <a:r>
              <a:rPr lang="en-US" altLang="en-US" sz="3200"/>
              <a:t>peek() </a:t>
            </a:r>
            <a:endParaRPr lang="en-US" altLang="en-US" sz="3200"/>
          </a:p>
          <a:p>
            <a:pPr marL="285750" indent="-285750">
              <a:buFont typeface="Arial" panose="02080604020202020204" pitchFamily="34" charset="0"/>
              <a:buChar char="•"/>
            </a:pPr>
            <a:r>
              <a:rPr lang="en-US" altLang="en-US" sz="3200"/>
              <a:t>isEmpty()</a:t>
            </a:r>
            <a:endParaRPr lang="en-US" altLang="en-US" sz="3200"/>
          </a:p>
          <a:p>
            <a:pPr marL="285750" indent="-285750">
              <a:buFont typeface="Arial" panose="02080604020202020204" pitchFamily="34" charset="0"/>
              <a:buChar char="•"/>
            </a:pPr>
            <a:r>
              <a:rPr lang="en-US" altLang="en-US" sz="3200"/>
              <a:t>size()</a:t>
            </a:r>
            <a:endParaRPr lang="en-US"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580390" y="689610"/>
            <a:ext cx="9493885" cy="768350"/>
          </a:xfrm>
          <a:prstGeom prst="rect">
            <a:avLst/>
          </a:prstGeom>
          <a:noFill/>
        </p:spPr>
        <p:txBody>
          <a:bodyPr wrap="none" rtlCol="0">
            <a:spAutoFit/>
          </a:bodyPr>
          <a:p>
            <a:r>
              <a:rPr lang="en-US" altLang="en-US" sz="4400" b="1">
                <a:latin typeface="Dingbats" charset="0"/>
                <a:cs typeface="Dingbats" charset="0"/>
              </a:rPr>
              <a:t>Implementation using Python</a:t>
            </a:r>
            <a:endParaRPr lang="en-US" altLang="en-US" sz="4400" b="1">
              <a:latin typeface="Dingbats" charset="0"/>
              <a:cs typeface="Dingbats" charset="0"/>
            </a:endParaRPr>
          </a:p>
        </p:txBody>
      </p:sp>
      <p:graphicFrame>
        <p:nvGraphicFramePr>
          <p:cNvPr id="4" name="Table 3"/>
          <p:cNvGraphicFramePr/>
          <p:nvPr/>
        </p:nvGraphicFramePr>
        <p:xfrm>
          <a:off x="4377055" y="1660525"/>
          <a:ext cx="5875020" cy="4276725"/>
        </p:xfrm>
        <a:graphic>
          <a:graphicData uri="http://schemas.openxmlformats.org/drawingml/2006/table">
            <a:tbl>
              <a:tblPr firstRow="1" bandRow="1">
                <a:tableStyleId>{5940675A-B579-460E-94D1-54222C63F5DA}</a:tableStyleId>
              </a:tblPr>
              <a:tblGrid>
                <a:gridCol w="5875020"/>
              </a:tblGrid>
              <a:tr h="4276725">
                <a:tc>
                  <a:txBody>
                    <a:bodyPr/>
                    <a:p>
                      <a:pPr indent="0">
                        <a:buNone/>
                      </a:pPr>
                      <a:r>
                        <a:rPr lang="en-US" sz="2000" b="0">
                          <a:latin typeface="Calibri" charset="0"/>
                          <a:cs typeface="Calibri" charset="0"/>
                        </a:rPr>
                        <a:t>from pythonds.basic.stack import Stack </a:t>
                      </a:r>
                      <a:endParaRPr lang="en-US" sz="2000" b="0">
                        <a:latin typeface="Calibri" charset="0"/>
                        <a:cs typeface="Calibri" charset="0"/>
                      </a:endParaRPr>
                    </a:p>
                    <a:p>
                      <a:pPr indent="0">
                        <a:buNone/>
                      </a:pPr>
                      <a:endParaRPr lang="en-US" sz="2000" b="0">
                        <a:latin typeface="Calibri" charset="0"/>
                        <a:cs typeface="Calibri" charset="0"/>
                      </a:endParaRPr>
                    </a:p>
                    <a:p>
                      <a:pPr indent="0">
                        <a:buNone/>
                      </a:pPr>
                      <a:r>
                        <a:rPr lang="en-US" sz="2000" b="0">
                          <a:latin typeface="Calibri" charset="0"/>
                          <a:cs typeface="Calibri" charset="0"/>
                        </a:rPr>
                        <a:t>s=Stack()</a:t>
                      </a:r>
                      <a:endParaRPr lang="en-US" sz="2000" b="0">
                        <a:latin typeface="Calibri" charset="0"/>
                        <a:cs typeface="Calibri" charset="0"/>
                      </a:endParaRPr>
                    </a:p>
                    <a:p>
                      <a:pPr indent="0">
                        <a:buNone/>
                      </a:pPr>
                      <a:r>
                        <a:rPr lang="en-US" sz="2000" b="0">
                          <a:latin typeface="Calibri" charset="0"/>
                          <a:cs typeface="Calibri" charset="0"/>
                        </a:rPr>
                        <a:t>print(s.isEmpty()) </a:t>
                      </a:r>
                      <a:endParaRPr lang="en-US" sz="2000" b="0">
                        <a:latin typeface="Calibri" charset="0"/>
                        <a:cs typeface="Calibri" charset="0"/>
                      </a:endParaRPr>
                    </a:p>
                    <a:p>
                      <a:pPr indent="0">
                        <a:buNone/>
                      </a:pPr>
                      <a:r>
                        <a:rPr lang="en-US" sz="2000" b="0">
                          <a:latin typeface="Calibri" charset="0"/>
                          <a:cs typeface="Calibri" charset="0"/>
                        </a:rPr>
                        <a:t>s.push(4)</a:t>
                      </a:r>
                      <a:endParaRPr lang="en-US" sz="2000" b="0">
                        <a:latin typeface="Calibri" charset="0"/>
                        <a:cs typeface="Calibri" charset="0"/>
                      </a:endParaRPr>
                    </a:p>
                    <a:p>
                      <a:pPr indent="0">
                        <a:buNone/>
                      </a:pPr>
                      <a:r>
                        <a:rPr lang="en-US" sz="2000" b="0">
                          <a:latin typeface="Calibri" charset="0"/>
                          <a:cs typeface="Calibri" charset="0"/>
                        </a:rPr>
                        <a:t>s.push('dog') </a:t>
                      </a:r>
                      <a:endParaRPr lang="en-US" sz="2000" b="0">
                        <a:latin typeface="Calibri" charset="0"/>
                        <a:cs typeface="Calibri" charset="0"/>
                      </a:endParaRPr>
                    </a:p>
                    <a:p>
                      <a:pPr indent="0">
                        <a:buNone/>
                      </a:pPr>
                      <a:r>
                        <a:rPr lang="en-US" sz="2000" b="0">
                          <a:latin typeface="Calibri" charset="0"/>
                          <a:cs typeface="Calibri" charset="0"/>
                        </a:rPr>
                        <a:t>print(s.peek()) </a:t>
                      </a:r>
                      <a:endParaRPr lang="en-US" sz="2000" b="0">
                        <a:latin typeface="Calibri" charset="0"/>
                        <a:cs typeface="Calibri" charset="0"/>
                      </a:endParaRPr>
                    </a:p>
                    <a:p>
                      <a:pPr indent="0">
                        <a:buNone/>
                      </a:pPr>
                      <a:r>
                        <a:rPr lang="en-US" sz="2000" b="0">
                          <a:latin typeface="Calibri" charset="0"/>
                          <a:cs typeface="Calibri" charset="0"/>
                        </a:rPr>
                        <a:t>s.push(True) </a:t>
                      </a:r>
                      <a:endParaRPr lang="en-US" sz="2000" b="0">
                        <a:latin typeface="Calibri" charset="0"/>
                        <a:cs typeface="Calibri" charset="0"/>
                      </a:endParaRPr>
                    </a:p>
                    <a:p>
                      <a:pPr indent="0">
                        <a:buNone/>
                      </a:pPr>
                      <a:r>
                        <a:rPr lang="en-US" sz="2000" b="0">
                          <a:latin typeface="Calibri" charset="0"/>
                          <a:cs typeface="Calibri" charset="0"/>
                        </a:rPr>
                        <a:t>print(s.size())</a:t>
                      </a:r>
                      <a:endParaRPr lang="en-US" sz="2000" b="0">
                        <a:latin typeface="Calibri" charset="0"/>
                        <a:cs typeface="Calibri" charset="0"/>
                      </a:endParaRPr>
                    </a:p>
                    <a:p>
                      <a:pPr indent="0">
                        <a:buNone/>
                      </a:pPr>
                      <a:r>
                        <a:rPr lang="en-US" sz="2000" b="0">
                          <a:latin typeface="Calibri" charset="0"/>
                          <a:cs typeface="Calibri" charset="0"/>
                        </a:rPr>
                        <a:t>print(s.isEmpty()) </a:t>
                      </a:r>
                      <a:endParaRPr lang="en-US" sz="2000" b="0">
                        <a:latin typeface="Calibri" charset="0"/>
                        <a:cs typeface="Calibri" charset="0"/>
                      </a:endParaRPr>
                    </a:p>
                    <a:p>
                      <a:pPr indent="0">
                        <a:buNone/>
                      </a:pPr>
                      <a:r>
                        <a:rPr lang="en-US" sz="2000" b="0">
                          <a:latin typeface="Calibri" charset="0"/>
                          <a:cs typeface="Calibri" charset="0"/>
                        </a:rPr>
                        <a:t>s.push(8.4) </a:t>
                      </a:r>
                      <a:endParaRPr lang="en-US" sz="2000" b="0">
                        <a:latin typeface="Calibri" charset="0"/>
                        <a:cs typeface="Calibri" charset="0"/>
                      </a:endParaRPr>
                    </a:p>
                    <a:p>
                      <a:pPr indent="0">
                        <a:buNone/>
                      </a:pPr>
                      <a:r>
                        <a:rPr lang="en-US" sz="2000" b="0">
                          <a:latin typeface="Calibri" charset="0"/>
                          <a:cs typeface="Calibri" charset="0"/>
                        </a:rPr>
                        <a:t>print(s.pop())</a:t>
                      </a:r>
                      <a:endParaRPr lang="en-US" sz="2000" b="0">
                        <a:latin typeface="Calibri" charset="0"/>
                        <a:cs typeface="Calibri" charset="0"/>
                      </a:endParaRPr>
                    </a:p>
                    <a:p>
                      <a:pPr indent="0">
                        <a:buNone/>
                      </a:pPr>
                      <a:r>
                        <a:rPr lang="en-US" sz="2000" b="0">
                          <a:latin typeface="Calibri" charset="0"/>
                          <a:cs typeface="Calibri" charset="0"/>
                        </a:rPr>
                        <a:t>print(s.pop())</a:t>
                      </a:r>
                      <a:endParaRPr lang="en-US" sz="2000" b="0">
                        <a:latin typeface="Calibri" charset="0"/>
                        <a:cs typeface="Calibri" charset="0"/>
                      </a:endParaRPr>
                    </a:p>
                    <a:p>
                      <a:pPr indent="0">
                        <a:buNone/>
                      </a:pPr>
                      <a:r>
                        <a:rPr lang="en-US" sz="2000" b="0">
                          <a:latin typeface="Calibri" charset="0"/>
                          <a:cs typeface="Calibri" charset="0"/>
                        </a:rPr>
                        <a:t>print(s.size())</a:t>
                      </a:r>
                      <a:endParaRPr lang="en-US" sz="2000" b="0">
                        <a:latin typeface="Calibri" charset="0"/>
                        <a:ea typeface="Calibri" charset="0"/>
                        <a:cs typeface="Calibri"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BF1DE"/>
                    </a:solidFill>
                  </a:tcPr>
                </a:tc>
              </a:tr>
            </a:tbl>
          </a:graphicData>
        </a:graphic>
      </p:graphicFrame>
      <p:sp>
        <p:nvSpPr>
          <p:cNvPr id="7" name="Text Box 6"/>
          <p:cNvSpPr txBox="1"/>
          <p:nvPr/>
        </p:nvSpPr>
        <p:spPr>
          <a:xfrm>
            <a:off x="499110" y="1902460"/>
            <a:ext cx="3194685" cy="2676525"/>
          </a:xfrm>
          <a:prstGeom prst="rect">
            <a:avLst/>
          </a:prstGeom>
          <a:noFill/>
        </p:spPr>
        <p:txBody>
          <a:bodyPr wrap="square" rtlCol="0">
            <a:spAutoFit/>
          </a:bodyPr>
          <a:p>
            <a:r>
              <a:rPr lang="en-US" altLang="en-US" sz="2800"/>
              <a:t>pythonds is a module of Python which is used to implement of Data Structure</a:t>
            </a:r>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3169920" y="449580"/>
            <a:ext cx="2888615" cy="922020"/>
          </a:xfrm>
          <a:prstGeom prst="rect">
            <a:avLst/>
          </a:prstGeom>
          <a:noFill/>
        </p:spPr>
        <p:txBody>
          <a:bodyPr wrap="none" rtlCol="0">
            <a:spAutoFit/>
          </a:bodyPr>
          <a:p>
            <a:r>
              <a:rPr lang="en-US" altLang="en-US" sz="5400" b="1">
                <a:latin typeface="Dingbats" charset="0"/>
                <a:cs typeface="Dingbats" charset="0"/>
              </a:rPr>
              <a:t>Output</a:t>
            </a:r>
            <a:endParaRPr lang="en-US" altLang="en-US" sz="5400" b="1">
              <a:latin typeface="Dingbats" charset="0"/>
              <a:cs typeface="Dingbats" charset="0"/>
            </a:endParaRPr>
          </a:p>
        </p:txBody>
      </p:sp>
      <p:pic>
        <p:nvPicPr>
          <p:cNvPr id="21" name="Picture 21" descr="Selection_005"/>
          <p:cNvPicPr>
            <a:picLocks noChangeAspect="1"/>
          </p:cNvPicPr>
          <p:nvPr/>
        </p:nvPicPr>
        <p:blipFill>
          <a:blip r:embed="rId4">
            <a:clrChange>
              <a:clrFrom>
                <a:srgbClr val="FFFEFF">
                  <a:alpha val="100000"/>
                </a:srgbClr>
              </a:clrFrom>
              <a:clrTo>
                <a:srgbClr val="FFFEFF">
                  <a:alpha val="100000"/>
                  <a:alpha val="0"/>
                </a:srgbClr>
              </a:clrTo>
            </a:clrChange>
            <a:lum bright="-12000"/>
          </a:blip>
          <a:stretch>
            <a:fillRect/>
          </a:stretch>
        </p:blipFill>
        <p:spPr>
          <a:xfrm>
            <a:off x="1758950" y="1617980"/>
            <a:ext cx="8074025" cy="46710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Words>
  <Application>WPS Presentation</Application>
  <PresentationFormat>Widescreen</PresentationFormat>
  <Paragraphs>57</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Purisa</vt:lpstr>
      <vt:lpstr>Dingbats</vt:lpstr>
      <vt:lpstr>Calibri</vt:lpstr>
      <vt:lpstr>DejaVu Sans</vt:lpstr>
      <vt:lpstr>微软雅黑</vt:lpstr>
      <vt:lpstr>Droid Sans Fallback</vt:lpstr>
      <vt:lpstr>Arial Unicode MS</vt:lpstr>
      <vt:lpstr>Calibri Light</vt:lpstr>
      <vt:lpstr>Gubbi</vt:lpstr>
      <vt:lpstr>Ani</vt:lpstr>
      <vt:lpstr>aakar</vt:lpstr>
      <vt:lpstr>Century Schoolbook L</vt:lpstr>
      <vt:lpstr>Kalimati</vt:lpstr>
      <vt:lpstr>Kalpurush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deepto</dc:creator>
  <cp:lastModifiedBy>deepto</cp:lastModifiedBy>
  <cp:revision>4</cp:revision>
  <dcterms:created xsi:type="dcterms:W3CDTF">2018-10-23T13:25:58Z</dcterms:created>
  <dcterms:modified xsi:type="dcterms:W3CDTF">2018-10-23T13:25:58Z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