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00" r:id="rId4"/>
    <p:sldId id="317" r:id="rId6"/>
    <p:sldId id="319" r:id="rId7"/>
    <p:sldId id="320" r:id="rId8"/>
    <p:sldId id="321" r:id="rId9"/>
    <p:sldId id="322" r:id="rId10"/>
    <p:sldId id="283" r:id="rId1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790C"/>
    <a:srgbClr val="E29038"/>
    <a:srgbClr val="EFB731"/>
    <a:srgbClr val="E1D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5000">
              <a:srgbClr val="9EE256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3575" y="1674495"/>
            <a:ext cx="10864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 b="1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Tibetan Machine Uni" panose="01000503020000020002" charset="0"/>
                <a:cs typeface="Tibetan Machine Uni" panose="01000503020000020002" charset="0"/>
              </a:rPr>
              <a:t>Ethics in IT</a:t>
            </a:r>
            <a:endParaRPr lang="en-US" altLang="en-US" sz="7200" b="1"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95" y="6061710"/>
            <a:ext cx="2693670" cy="7010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72205" y="4229100"/>
            <a:ext cx="398145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Class VIII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  <a:p>
            <a:r>
              <a:rPr lang="en-US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urisa" panose="02000603000000000000" charset="0"/>
                <a:cs typeface="Purisa" panose="02000603000000000000" charset="0"/>
              </a:rPr>
              <a:t>  lab 6</a:t>
            </a:r>
            <a:endParaRPr lang="en-US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urisa" panose="02000603000000000000" charset="0"/>
              <a:cs typeface="Purisa" panose="0200060300000000000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5" y="278130"/>
            <a:ext cx="2010410" cy="2010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92D050"/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			NMAP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3" name="Picture 1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620" y="953135"/>
            <a:ext cx="5317490" cy="53174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763270" y="2382520"/>
            <a:ext cx="5080000" cy="3046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Nmap stands for Network Mapper. It is an open source tool that is used widely for network discovery and security auditing</a:t>
            </a:r>
            <a:endParaRPr lang="en-US" sz="32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92D050"/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			MetaSploit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3270" y="2382520"/>
            <a:ext cx="5080000" cy="3046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3200" b="0">
                <a:latin typeface="Calibri" charset="0"/>
                <a:cs typeface="SimSun" charset="0"/>
              </a:rPr>
              <a:t>Nmap stands for Network Mapper. It is an open source tool that is used widely for network discovery and security auditing</a:t>
            </a:r>
            <a:endParaRPr lang="en-US" sz="3200" b="0">
              <a:latin typeface="Calibri" charset="0"/>
              <a:cs typeface="SimSun" charset="0"/>
            </a:endParaRPr>
          </a:p>
        </p:txBody>
      </p:sp>
      <p:pic>
        <p:nvPicPr>
          <p:cNvPr id="7" name="Picture 7" descr="msf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030" y="2047240"/>
            <a:ext cx="3336290" cy="33362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92D050"/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			Burp Suite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8" name="Picture 4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-140970" y="2004060"/>
            <a:ext cx="5196840" cy="31159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658360" y="2777490"/>
            <a:ext cx="705612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Burp Suite is for performing security testing of web applications</a:t>
            </a:r>
            <a:endParaRPr lang="en-US" sz="32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92D050"/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205990" y="28384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			Burp Suite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2" name="Picture 8" descr="IMG_256"/>
          <p:cNvPicPr>
            <a:picLocks noChangeAspect="1"/>
          </p:cNvPicPr>
          <p:nvPr/>
        </p:nvPicPr>
        <p:blipFill>
          <a:blip r:embed="rId4">
            <a:lum bright="6000"/>
          </a:blip>
          <a:stretch>
            <a:fillRect/>
          </a:stretch>
        </p:blipFill>
        <p:spPr>
          <a:xfrm>
            <a:off x="-240982" y="2129473"/>
            <a:ext cx="7088505" cy="22879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Text Box 99"/>
          <p:cNvSpPr txBox="1"/>
          <p:nvPr/>
        </p:nvSpPr>
        <p:spPr>
          <a:xfrm>
            <a:off x="6035675" y="2849245"/>
            <a:ext cx="50800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It is a network security tool for Man-in-the-Middle attacks</a:t>
            </a:r>
            <a:endParaRPr lang="en-US" sz="32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92D050"/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66010" y="8191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			QualysGuard 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pic>
        <p:nvPicPr>
          <p:cNvPr id="14" name="Picture 10" descr="IMG_256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  <a:lum bright="-6000"/>
          </a:blip>
          <a:stretch>
            <a:fillRect/>
          </a:stretch>
        </p:blipFill>
        <p:spPr>
          <a:xfrm>
            <a:off x="7661910" y="1984375"/>
            <a:ext cx="3658235" cy="36582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883285" y="2742565"/>
            <a:ext cx="7396480" cy="20612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QualysGuard is an integrated suite of tools that can be utilized to simplify security operations and lower the cost of compliance</a:t>
            </a:r>
            <a:endParaRPr lang="en-US" sz="3200" b="0">
              <a:latin typeface="Calibri" charset="0"/>
              <a:cs typeface="SimSun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92D050"/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reeform 9"/>
          <p:cNvSpPr/>
          <p:nvPr/>
        </p:nvSpPr>
        <p:spPr>
          <a:xfrm>
            <a:off x="2205990" y="283845"/>
            <a:ext cx="9353550" cy="1162050"/>
          </a:xfrm>
          <a:custGeom>
            <a:avLst/>
            <a:gdLst>
              <a:gd name="connsiteX0" fmla="*/ 0 w 14730"/>
              <a:gd name="connsiteY0" fmla="*/ 0 h 1830"/>
              <a:gd name="connsiteX1" fmla="*/ 13869 w 14730"/>
              <a:gd name="connsiteY1" fmla="*/ 60 h 1830"/>
              <a:gd name="connsiteX2" fmla="*/ 14730 w 14730"/>
              <a:gd name="connsiteY2" fmla="*/ 1830 h 1830"/>
              <a:gd name="connsiteX3" fmla="*/ 0 w 14730"/>
              <a:gd name="connsiteY3" fmla="*/ 1830 h 1830"/>
              <a:gd name="connsiteX4" fmla="*/ 0 w 14730"/>
              <a:gd name="connsiteY4" fmla="*/ 0 h 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30" h="1830">
                <a:moveTo>
                  <a:pt x="0" y="0"/>
                </a:moveTo>
                <a:lnTo>
                  <a:pt x="13869" y="60"/>
                </a:lnTo>
                <a:lnTo>
                  <a:pt x="14730" y="1830"/>
                </a:lnTo>
                <a:lnTo>
                  <a:pt x="0" y="183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0000">
                <a:srgbClr val="92D05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bg1">
                <a:alpha val="8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366010" y="81915"/>
            <a:ext cx="95084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000">
                <a:solidFill>
                  <a:srgbClr val="C6790C"/>
                </a:solidFill>
                <a:latin typeface="Uroob" panose="00000800000000000000" charset="0"/>
                <a:cs typeface="Uroob" panose="00000800000000000000" charset="0"/>
              </a:rPr>
              <a:t>			Angry IP scanner</a:t>
            </a:r>
            <a:endParaRPr lang="en-US" altLang="en-US" sz="8000">
              <a:solidFill>
                <a:srgbClr val="C6790C"/>
              </a:solidFill>
              <a:latin typeface="Uroob" panose="00000800000000000000" charset="0"/>
              <a:cs typeface="Uroob" panose="00000800000000000000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4951095" y="3302635"/>
            <a:ext cx="718312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3200" b="0">
                <a:latin typeface="Calibri" charset="0"/>
                <a:cs typeface="SimSun" charset="0"/>
              </a:rPr>
              <a:t> lightweight, cross-platform IP address and port scanner</a:t>
            </a:r>
            <a:endParaRPr lang="en-US" sz="3200" b="0">
              <a:latin typeface="Calibri" charset="0"/>
              <a:cs typeface="SimSun" charset="0"/>
            </a:endParaRPr>
          </a:p>
        </p:txBody>
      </p:sp>
      <p:pic>
        <p:nvPicPr>
          <p:cNvPr id="3" name="Picture 5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983105"/>
            <a:ext cx="3566795" cy="35667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54782E">
                <a:alpha val="100000"/>
              </a:srgbClr>
            </a:gs>
            <a:gs pos="99000">
              <a:srgbClr val="557A2F">
                <a:alpha val="100000"/>
              </a:srgbClr>
            </a:gs>
            <a:gs pos="99000">
              <a:srgbClr val="577D30">
                <a:alpha val="100000"/>
              </a:srgbClr>
            </a:gs>
            <a:gs pos="98000">
              <a:srgbClr val="5C8433">
                <a:alpha val="100000"/>
              </a:srgbClr>
            </a:gs>
            <a:gs pos="96000">
              <a:srgbClr val="659138">
                <a:alpha val="100000"/>
              </a:srgbClr>
            </a:gs>
            <a:gs pos="92000">
              <a:srgbClr val="78AC42">
                <a:alpha val="100000"/>
              </a:srgbClr>
            </a:gs>
            <a:gs pos="42000">
              <a:schemeClr val="bg1"/>
            </a:gs>
            <a:gs pos="100000">
              <a:srgbClr val="52762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United TrusT 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6128385"/>
            <a:ext cx="1650365" cy="634365"/>
          </a:xfrm>
          <a:prstGeom prst="rect">
            <a:avLst/>
          </a:prstGeom>
        </p:spPr>
      </p:pic>
      <p:pic>
        <p:nvPicPr>
          <p:cNvPr id="6" name="Picture 5" descr="bdedu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545" y="6061710"/>
            <a:ext cx="2693670" cy="701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108585" y="-498475"/>
            <a:ext cx="2097405" cy="24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00000">
            <a:off x="349250" y="2075180"/>
            <a:ext cx="4798060" cy="34696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0" y="-20320"/>
            <a:ext cx="6741795" cy="69348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WPS Presentation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SimSun</vt:lpstr>
      <vt:lpstr>Wingdings</vt:lpstr>
      <vt:lpstr>Tibetan Machine Uni</vt:lpstr>
      <vt:lpstr>Purisa</vt:lpstr>
      <vt:lpstr>Uroob</vt:lpstr>
      <vt:lpstr>Calibri</vt:lpstr>
      <vt:lpstr>SimSun</vt:lpstr>
      <vt:lpstr>微软雅黑</vt:lpstr>
      <vt:lpstr>Droid Sans Fallback</vt:lpstr>
      <vt:lpstr>DejaVu Sans</vt:lpstr>
      <vt:lpstr/>
      <vt:lpstr>Arial Unicode MS</vt:lpstr>
      <vt:lpstr>Abyssinica SIL</vt:lpstr>
      <vt:lpstr>Times New Roman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deepto</dc:creator>
  <cp:lastModifiedBy>deepto</cp:lastModifiedBy>
  <cp:revision>16</cp:revision>
  <dcterms:created xsi:type="dcterms:W3CDTF">2018-12-25T03:17:37Z</dcterms:created>
  <dcterms:modified xsi:type="dcterms:W3CDTF">2018-12-25T03:17:37Z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