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06" r:id="rId4"/>
    <p:sldId id="326" r:id="rId5"/>
    <p:sldId id="327" r:id="rId6"/>
    <p:sldId id="328" r:id="rId7"/>
    <p:sldId id="329" r:id="rId8"/>
    <p:sldId id="330" r:id="rId9"/>
    <p:sldId id="331" r:id="rId10"/>
    <p:sldId id="308"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F3F"/>
    <a:srgbClr val="C6790C"/>
    <a:srgbClr val="E29038"/>
    <a:srgbClr val="EFB7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2D050">
                <a:lumMod val="22000"/>
                <a:lumOff val="78000"/>
              </a:srgbClr>
            </a:gs>
            <a:gs pos="100000">
              <a:srgbClr val="035C7D"/>
            </a:gs>
          </a:gsLst>
          <a:lin ang="17280000" scaled="0"/>
        </a:gra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sp>
        <p:nvSpPr>
          <p:cNvPr id="4" name="Text Box 3"/>
          <p:cNvSpPr txBox="1"/>
          <p:nvPr/>
        </p:nvSpPr>
        <p:spPr>
          <a:xfrm>
            <a:off x="663575" y="1674495"/>
            <a:ext cx="10864850" cy="1568450"/>
          </a:xfrm>
          <a:prstGeom prst="rect">
            <a:avLst/>
          </a:prstGeom>
          <a:noFill/>
        </p:spPr>
        <p:txBody>
          <a:bodyPr wrap="square" rtlCol="0">
            <a:spAutoFit/>
          </a:bodyPr>
          <a:p>
            <a:pPr algn="ctr"/>
            <a:r>
              <a:rPr lang="en-US" altLang="en-US" sz="9600" b="1">
                <a:solidFill>
                  <a:srgbClr val="7030A0"/>
                </a:solidFill>
                <a:effectLst>
                  <a:outerShdw blurRad="38100" dist="19050" dir="2700000" algn="tl" rotWithShape="0">
                    <a:schemeClr val="dk1">
                      <a:alpha val="40000"/>
                    </a:schemeClr>
                  </a:outerShdw>
                </a:effectLst>
                <a:uFillTx/>
                <a:latin typeface="Tibetan Machine Uni" panose="01000503020000020002" charset="0"/>
                <a:cs typeface="Tibetan Machine Uni" panose="01000503020000020002" charset="0"/>
              </a:rPr>
              <a:t>MS Access</a:t>
            </a:r>
            <a:endParaRPr lang="en-US" altLang="en-US" sz="9600" b="1">
              <a:solidFill>
                <a:srgbClr val="7030A0"/>
              </a:solidFill>
              <a:effectLst>
                <a:outerShdw blurRad="38100" dist="19050" dir="2700000" algn="tl" rotWithShape="0">
                  <a:schemeClr val="dk1">
                    <a:alpha val="40000"/>
                  </a:schemeClr>
                </a:outerShdw>
              </a:effectLst>
              <a:uFillTx/>
              <a:latin typeface="Tibetan Machine Uni" panose="01000503020000020002" charset="0"/>
              <a:cs typeface="Tibetan Machine Uni" panose="01000503020000020002" charset="0"/>
            </a:endParaRPr>
          </a:p>
        </p:txBody>
      </p:sp>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7" name="Text Box 6"/>
          <p:cNvSpPr txBox="1"/>
          <p:nvPr/>
        </p:nvSpPr>
        <p:spPr>
          <a:xfrm>
            <a:off x="3672205" y="4229100"/>
            <a:ext cx="3981450" cy="1568450"/>
          </a:xfrm>
          <a:prstGeom prst="rect">
            <a:avLst/>
          </a:prstGeom>
          <a:noFill/>
        </p:spPr>
        <p:txBody>
          <a:bodyPr wrap="none" rtlCol="0">
            <a:spAutoFit/>
          </a:bodyPr>
          <a:p>
            <a:r>
              <a:rPr lang="en-US"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Class VIII</a:t>
            </a:r>
            <a:endParaRPr lang="en-US"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endParaRPr>
          </a:p>
          <a:p>
            <a:r>
              <a:rPr lang="en-US"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 lab 2</a:t>
            </a:r>
            <a:r>
              <a:rPr lang=""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8</a:t>
            </a:r>
            <a:endParaRPr lang="" altLang="en-US" sz="48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endParaRPr>
          </a:p>
        </p:txBody>
      </p:sp>
      <p:pic>
        <p:nvPicPr>
          <p:cNvPr id="2" name="Picture 1"/>
          <p:cNvPicPr>
            <a:picLocks noChangeAspect="1"/>
          </p:cNvPicPr>
          <p:nvPr/>
        </p:nvPicPr>
        <p:blipFill>
          <a:blip r:embed="rId3"/>
          <a:stretch>
            <a:fillRect/>
          </a:stretch>
        </p:blipFill>
        <p:spPr>
          <a:xfrm rot="20100000">
            <a:off x="10015855" y="3490595"/>
            <a:ext cx="1080135" cy="10610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en-US" sz="4000">
                <a:solidFill>
                  <a:schemeClr val="bg1"/>
                </a:solidFill>
                <a:effectLst>
                  <a:outerShdw blurRad="38100" dist="19050" dir="2700000" algn="tl" rotWithShape="0">
                    <a:schemeClr val="dk1">
                      <a:alpha val="40000"/>
                    </a:schemeClr>
                  </a:outerShdw>
                </a:effectLst>
              </a:rPr>
              <a:t>Parameter Queries</a:t>
            </a:r>
            <a:endParaRPr lang="en-US" sz="4000">
              <a:solidFill>
                <a:schemeClr val="bg1"/>
              </a:solidFill>
              <a:effectLst>
                <a:outerShdw blurRad="38100" dist="19050" dir="2700000" algn="tl" rotWithShape="0">
                  <a:schemeClr val="dk1">
                    <a:alpha val="40000"/>
                  </a:schemeClr>
                </a:outerShdw>
              </a:effectLst>
            </a:endParaRPr>
          </a:p>
        </p:txBody>
      </p:sp>
      <p:sp>
        <p:nvSpPr>
          <p:cNvPr id="100" name="Text Box 99"/>
          <p:cNvSpPr txBox="1"/>
          <p:nvPr/>
        </p:nvSpPr>
        <p:spPr>
          <a:xfrm>
            <a:off x="1680845" y="2428875"/>
            <a:ext cx="9262110" cy="2553335"/>
          </a:xfrm>
          <a:prstGeom prst="rect">
            <a:avLst/>
          </a:prstGeom>
          <a:noFill/>
          <a:ln w="9525">
            <a:noFill/>
          </a:ln>
        </p:spPr>
        <p:txBody>
          <a:bodyPr wrap="square">
            <a:spAutoFit/>
          </a:bodyPr>
          <a:p>
            <a:pPr marL="0" indent="0"/>
            <a:r>
              <a:rPr lang="en-US" sz="3200" b="0">
                <a:latin typeface="Calibri" charset="0"/>
                <a:cs typeface="SimSun" charset="0"/>
              </a:rPr>
              <a:t> you can save and run the same query again and again, but when you run the same query again and again by only changing the criteria then you might consider the query to accept parameters</a:t>
            </a:r>
            <a:endParaRPr lang="en-US" sz="3200" b="0">
              <a:latin typeface="Calibri" charset="0"/>
              <a:cs typeface="SimSun"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 altLang="en-US" sz="4000">
                <a:solidFill>
                  <a:schemeClr val="bg1"/>
                </a:solidFill>
                <a:effectLst>
                  <a:outerShdw blurRad="38100" dist="19050" dir="2700000" algn="tl" rotWithShape="0">
                    <a:schemeClr val="dk1">
                      <a:alpha val="40000"/>
                    </a:schemeClr>
                  </a:outerShdw>
                </a:effectLst>
              </a:rPr>
              <a:t>Example</a:t>
            </a:r>
            <a:endParaRPr lang="" altLang="en-US" sz="4000">
              <a:solidFill>
                <a:schemeClr val="bg1"/>
              </a:solidFill>
              <a:effectLst>
                <a:outerShdw blurRad="38100" dist="19050" dir="2700000" algn="tl" rotWithShape="0">
                  <a:schemeClr val="dk1">
                    <a:alpha val="40000"/>
                  </a:schemeClr>
                </a:outerShdw>
              </a:effectLst>
            </a:endParaRPr>
          </a:p>
        </p:txBody>
      </p:sp>
      <p:pic>
        <p:nvPicPr>
          <p:cNvPr id="11" name="Picture 1" descr="IMG_256"/>
          <p:cNvPicPr>
            <a:picLocks noChangeAspect="1"/>
          </p:cNvPicPr>
          <p:nvPr/>
        </p:nvPicPr>
        <p:blipFill>
          <a:blip r:embed="rId4">
            <a:lum bright="-6000"/>
          </a:blip>
          <a:stretch>
            <a:fillRect/>
          </a:stretch>
        </p:blipFill>
        <p:spPr>
          <a:xfrm>
            <a:off x="1536065" y="1744345"/>
            <a:ext cx="2879725" cy="4405630"/>
          </a:xfrm>
          <a:prstGeom prst="rect">
            <a:avLst/>
          </a:prstGeom>
          <a:noFill/>
          <a:ln w="9525">
            <a:noFill/>
          </a:ln>
        </p:spPr>
      </p:pic>
      <p:sp>
        <p:nvSpPr>
          <p:cNvPr id="3" name="Text Box 2"/>
          <p:cNvSpPr txBox="1"/>
          <p:nvPr/>
        </p:nvSpPr>
        <p:spPr>
          <a:xfrm>
            <a:off x="4617720" y="3539490"/>
            <a:ext cx="5080000" cy="645160"/>
          </a:xfrm>
          <a:prstGeom prst="rect">
            <a:avLst/>
          </a:prstGeom>
          <a:noFill/>
          <a:ln w="9525">
            <a:noFill/>
          </a:ln>
        </p:spPr>
        <p:txBody>
          <a:bodyPr>
            <a:spAutoFit/>
          </a:bodyPr>
          <a:p>
            <a:pPr marL="0" indent="0"/>
            <a:r>
              <a:rPr lang="en-US" b="0">
                <a:latin typeface="Calibri" charset="0"/>
                <a:cs typeface="SimSun" charset="0"/>
              </a:rPr>
              <a:t>Double-click on the tblProjects and close the Show dialog box</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en-US" altLang="en-US" sz="4000">
                <a:solidFill>
                  <a:schemeClr val="bg1"/>
                </a:solidFill>
                <a:effectLst>
                  <a:outerShdw blurRad="38100" dist="19050" dir="2700000" algn="tl" rotWithShape="0">
                    <a:schemeClr val="dk1">
                      <a:alpha val="40000"/>
                    </a:schemeClr>
                  </a:outerShdw>
                </a:effectLst>
              </a:rPr>
              <a:t>Example</a:t>
            </a:r>
            <a:endParaRPr lang="en-US" altLang="en-US" sz="4000">
              <a:solidFill>
                <a:schemeClr val="bg1"/>
              </a:solidFill>
              <a:effectLst>
                <a:outerShdw blurRad="38100" dist="19050" dir="2700000" algn="tl" rotWithShape="0">
                  <a:schemeClr val="dk1">
                    <a:alpha val="40000"/>
                  </a:schemeClr>
                </a:outerShdw>
              </a:effectLst>
            </a:endParaRPr>
          </a:p>
        </p:txBody>
      </p:sp>
      <p:pic>
        <p:nvPicPr>
          <p:cNvPr id="4" name="Picture 2" descr="IMG_257"/>
          <p:cNvPicPr>
            <a:picLocks noChangeAspect="1"/>
          </p:cNvPicPr>
          <p:nvPr/>
        </p:nvPicPr>
        <p:blipFill>
          <a:blip r:embed="rId4">
            <a:lum bright="-6000"/>
          </a:blip>
          <a:stretch>
            <a:fillRect/>
          </a:stretch>
        </p:blipFill>
        <p:spPr>
          <a:xfrm>
            <a:off x="1113790" y="1899285"/>
            <a:ext cx="5715000" cy="38862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en-US" altLang="en-US" sz="4000">
                <a:solidFill>
                  <a:schemeClr val="bg1"/>
                </a:solidFill>
                <a:effectLst>
                  <a:outerShdw blurRad="38100" dist="19050" dir="2700000" algn="tl" rotWithShape="0">
                    <a:schemeClr val="dk1">
                      <a:alpha val="40000"/>
                    </a:schemeClr>
                  </a:outerShdw>
                </a:effectLst>
              </a:rPr>
              <a:t>Example</a:t>
            </a:r>
            <a:endParaRPr lang="en-US" altLang="en-US" sz="4000">
              <a:solidFill>
                <a:schemeClr val="bg1"/>
              </a:solidFill>
              <a:effectLst>
                <a:outerShdw blurRad="38100" dist="19050" dir="2700000" algn="tl" rotWithShape="0">
                  <a:schemeClr val="dk1">
                    <a:alpha val="40000"/>
                  </a:schemeClr>
                </a:outerShdw>
              </a:effectLst>
            </a:endParaRPr>
          </a:p>
        </p:txBody>
      </p:sp>
      <p:pic>
        <p:nvPicPr>
          <p:cNvPr id="3" name="Picture 3" descr="IMG_258"/>
          <p:cNvPicPr>
            <a:picLocks noChangeAspect="1"/>
          </p:cNvPicPr>
          <p:nvPr/>
        </p:nvPicPr>
        <p:blipFill>
          <a:blip r:embed="rId4">
            <a:lum bright="-6000"/>
          </a:blip>
          <a:stretch>
            <a:fillRect/>
          </a:stretch>
        </p:blipFill>
        <p:spPr>
          <a:xfrm>
            <a:off x="440690" y="2333943"/>
            <a:ext cx="5715000" cy="3133725"/>
          </a:xfrm>
          <a:prstGeom prst="rect">
            <a:avLst/>
          </a:prstGeom>
          <a:noFill/>
          <a:ln w="9525">
            <a:noFill/>
          </a:ln>
        </p:spPr>
      </p:pic>
      <p:sp>
        <p:nvSpPr>
          <p:cNvPr id="100" name="Text Box 99"/>
          <p:cNvSpPr txBox="1"/>
          <p:nvPr/>
        </p:nvSpPr>
        <p:spPr>
          <a:xfrm>
            <a:off x="6322695" y="3335020"/>
            <a:ext cx="5080000" cy="922020"/>
          </a:xfrm>
          <a:prstGeom prst="rect">
            <a:avLst/>
          </a:prstGeom>
          <a:noFill/>
          <a:ln w="9525">
            <a:noFill/>
          </a:ln>
        </p:spPr>
        <p:txBody>
          <a:bodyPr>
            <a:spAutoFit/>
          </a:bodyPr>
          <a:p>
            <a:pPr marL="0" indent="0"/>
            <a:r>
              <a:rPr lang="en-US" b="0">
                <a:latin typeface="Calibri" charset="0"/>
                <a:cs typeface="SimSun" charset="0"/>
              </a:rPr>
              <a:t>Select the field you want to see as a query result as shown in the following screenshot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en-US" altLang="en-US" sz="4000">
                <a:solidFill>
                  <a:schemeClr val="bg1"/>
                </a:solidFill>
                <a:effectLst>
                  <a:outerShdw blurRad="38100" dist="19050" dir="2700000" algn="tl" rotWithShape="0">
                    <a:schemeClr val="dk1">
                      <a:alpha val="40000"/>
                    </a:schemeClr>
                  </a:outerShdw>
                </a:effectLst>
              </a:rPr>
              <a:t>Example</a:t>
            </a:r>
            <a:endParaRPr lang="en-US" altLang="en-US" sz="4000">
              <a:solidFill>
                <a:schemeClr val="bg1"/>
              </a:solidFill>
              <a:effectLst>
                <a:outerShdw blurRad="38100" dist="19050" dir="2700000" algn="tl" rotWithShape="0">
                  <a:schemeClr val="dk1">
                    <a:alpha val="40000"/>
                  </a:schemeClr>
                </a:outerShdw>
              </a:effectLst>
            </a:endParaRPr>
          </a:p>
        </p:txBody>
      </p:sp>
      <p:sp>
        <p:nvSpPr>
          <p:cNvPr id="100" name="Text Box 99"/>
          <p:cNvSpPr txBox="1"/>
          <p:nvPr/>
        </p:nvSpPr>
        <p:spPr>
          <a:xfrm>
            <a:off x="6677025" y="2548255"/>
            <a:ext cx="5080000" cy="645160"/>
          </a:xfrm>
          <a:prstGeom prst="rect">
            <a:avLst/>
          </a:prstGeom>
          <a:noFill/>
          <a:ln w="9525">
            <a:noFill/>
          </a:ln>
        </p:spPr>
        <p:txBody>
          <a:bodyPr>
            <a:spAutoFit/>
          </a:bodyPr>
          <a:p>
            <a:pPr marL="0" indent="0"/>
            <a:r>
              <a:rPr lang="en-US"/>
              <a:t>run your query and you will see the following prompt</a:t>
            </a:r>
            <a:endParaRPr lang="en-US"/>
          </a:p>
        </p:txBody>
      </p:sp>
      <p:pic>
        <p:nvPicPr>
          <p:cNvPr id="7" name="Picture 4" descr="IMG_259"/>
          <p:cNvPicPr>
            <a:picLocks noChangeAspect="1"/>
          </p:cNvPicPr>
          <p:nvPr/>
        </p:nvPicPr>
        <p:blipFill>
          <a:blip r:embed="rId4">
            <a:lum bright="-6000"/>
          </a:blip>
          <a:stretch>
            <a:fillRect/>
          </a:stretch>
        </p:blipFill>
        <p:spPr>
          <a:xfrm>
            <a:off x="440690" y="1691958"/>
            <a:ext cx="5715000" cy="3133725"/>
          </a:xfrm>
          <a:prstGeom prst="rect">
            <a:avLst/>
          </a:prstGeom>
          <a:noFill/>
          <a:ln w="9525">
            <a:noFill/>
          </a:ln>
        </p:spPr>
      </p:pic>
      <p:pic>
        <p:nvPicPr>
          <p:cNvPr id="8" name="Picture 5" descr="IMG_260"/>
          <p:cNvPicPr>
            <a:picLocks noChangeAspect="1"/>
          </p:cNvPicPr>
          <p:nvPr/>
        </p:nvPicPr>
        <p:blipFill>
          <a:blip r:embed="rId5">
            <a:lum bright="-6000"/>
          </a:blip>
          <a:stretch>
            <a:fillRect/>
          </a:stretch>
        </p:blipFill>
        <p:spPr>
          <a:xfrm>
            <a:off x="7477760" y="3427730"/>
            <a:ext cx="3320415" cy="173863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en-US" altLang="en-US" sz="4000">
                <a:solidFill>
                  <a:schemeClr val="bg1"/>
                </a:solidFill>
                <a:effectLst>
                  <a:outerShdw blurRad="38100" dist="19050" dir="2700000" algn="tl" rotWithShape="0">
                    <a:schemeClr val="dk1">
                      <a:alpha val="40000"/>
                    </a:schemeClr>
                  </a:outerShdw>
                </a:effectLst>
              </a:rPr>
              <a:t>Example</a:t>
            </a:r>
            <a:endParaRPr lang="en-US" altLang="en-US" sz="4000">
              <a:solidFill>
                <a:schemeClr val="bg1"/>
              </a:solidFill>
              <a:effectLst>
                <a:outerShdw blurRad="38100" dist="19050" dir="2700000" algn="tl" rotWithShape="0">
                  <a:schemeClr val="dk1">
                    <a:alpha val="40000"/>
                  </a:schemeClr>
                </a:outerShdw>
              </a:effectLst>
            </a:endParaRPr>
          </a:p>
        </p:txBody>
      </p:sp>
      <p:sp>
        <p:nvSpPr>
          <p:cNvPr id="100" name="Text Box 99"/>
          <p:cNvSpPr txBox="1"/>
          <p:nvPr/>
        </p:nvSpPr>
        <p:spPr>
          <a:xfrm>
            <a:off x="6677025" y="2548255"/>
            <a:ext cx="5080000" cy="645160"/>
          </a:xfrm>
          <a:prstGeom prst="rect">
            <a:avLst/>
          </a:prstGeom>
          <a:noFill/>
          <a:ln w="9525">
            <a:noFill/>
          </a:ln>
        </p:spPr>
        <p:txBody>
          <a:bodyPr>
            <a:spAutoFit/>
          </a:bodyPr>
          <a:p>
            <a:pPr marL="0" indent="0"/>
            <a:r>
              <a:rPr lang="en-US"/>
              <a:t>run your query and you will see the following prompt</a:t>
            </a:r>
            <a:endParaRPr lang="en-US"/>
          </a:p>
        </p:txBody>
      </p:sp>
      <p:pic>
        <p:nvPicPr>
          <p:cNvPr id="7" name="Picture 4" descr="IMG_259"/>
          <p:cNvPicPr>
            <a:picLocks noChangeAspect="1"/>
          </p:cNvPicPr>
          <p:nvPr/>
        </p:nvPicPr>
        <p:blipFill>
          <a:blip r:embed="rId4">
            <a:lum bright="-6000"/>
          </a:blip>
          <a:stretch>
            <a:fillRect/>
          </a:stretch>
        </p:blipFill>
        <p:spPr>
          <a:xfrm>
            <a:off x="440690" y="1691958"/>
            <a:ext cx="5715000" cy="3133725"/>
          </a:xfrm>
          <a:prstGeom prst="rect">
            <a:avLst/>
          </a:prstGeom>
          <a:noFill/>
          <a:ln w="9525">
            <a:noFill/>
          </a:ln>
        </p:spPr>
      </p:pic>
      <p:pic>
        <p:nvPicPr>
          <p:cNvPr id="8" name="Picture 5" descr="IMG_260"/>
          <p:cNvPicPr>
            <a:picLocks noChangeAspect="1"/>
          </p:cNvPicPr>
          <p:nvPr/>
        </p:nvPicPr>
        <p:blipFill>
          <a:blip r:embed="rId5">
            <a:lum bright="-6000"/>
          </a:blip>
          <a:stretch>
            <a:fillRect/>
          </a:stretch>
        </p:blipFill>
        <p:spPr>
          <a:xfrm>
            <a:off x="7477760" y="3427730"/>
            <a:ext cx="3320415" cy="173863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10" name="Freeform 9"/>
          <p:cNvSpPr/>
          <p:nvPr/>
        </p:nvSpPr>
        <p:spPr>
          <a:xfrm>
            <a:off x="440690" y="120650"/>
            <a:ext cx="9353550" cy="1162050"/>
          </a:xfrm>
          <a:custGeom>
            <a:avLst/>
            <a:gdLst>
              <a:gd name="connsiteX0" fmla="*/ 0 w 14730"/>
              <a:gd name="connsiteY0" fmla="*/ 0 h 1830"/>
              <a:gd name="connsiteX1" fmla="*/ 13869 w 14730"/>
              <a:gd name="connsiteY1" fmla="*/ 60 h 1830"/>
              <a:gd name="connsiteX2" fmla="*/ 14730 w 14730"/>
              <a:gd name="connsiteY2" fmla="*/ 1830 h 1830"/>
              <a:gd name="connsiteX3" fmla="*/ 0 w 14730"/>
              <a:gd name="connsiteY3" fmla="*/ 1830 h 1830"/>
              <a:gd name="connsiteX4" fmla="*/ 0 w 14730"/>
              <a:gd name="connsiteY4" fmla="*/ 0 h 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0" h="1830">
                <a:moveTo>
                  <a:pt x="0" y="0"/>
                </a:moveTo>
                <a:lnTo>
                  <a:pt x="13869" y="60"/>
                </a:lnTo>
                <a:lnTo>
                  <a:pt x="14730" y="1830"/>
                </a:lnTo>
                <a:lnTo>
                  <a:pt x="0" y="1830"/>
                </a:lnTo>
                <a:lnTo>
                  <a:pt x="0" y="0"/>
                </a:lnTo>
                <a:close/>
              </a:path>
            </a:pathLst>
          </a:custGeom>
          <a:solidFill>
            <a:schemeClr val="tx2">
              <a:lumMod val="75000"/>
              <a:lumOff val="25000"/>
            </a:schemeClr>
          </a:solidFill>
          <a:ln>
            <a:solidFill>
              <a:schemeClr val="bg1">
                <a:alpha val="8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3"/>
          <a:stretch>
            <a:fillRect/>
          </a:stretch>
        </p:blipFill>
        <p:spPr>
          <a:xfrm rot="3600000">
            <a:off x="-43815" y="-106680"/>
            <a:ext cx="1765300" cy="1765300"/>
          </a:xfrm>
          <a:prstGeom prst="rect">
            <a:avLst/>
          </a:prstGeom>
        </p:spPr>
      </p:pic>
      <p:sp>
        <p:nvSpPr>
          <p:cNvPr id="2" name="Text Box 1"/>
          <p:cNvSpPr txBox="1"/>
          <p:nvPr/>
        </p:nvSpPr>
        <p:spPr>
          <a:xfrm>
            <a:off x="2044700" y="317500"/>
            <a:ext cx="7068185" cy="706755"/>
          </a:xfrm>
          <a:prstGeom prst="rect">
            <a:avLst/>
          </a:prstGeom>
          <a:noFill/>
        </p:spPr>
        <p:txBody>
          <a:bodyPr wrap="square" rtlCol="0">
            <a:spAutoFit/>
          </a:bodyPr>
          <a:p>
            <a:r>
              <a:rPr lang="en-US" altLang="en-US" sz="4000">
                <a:solidFill>
                  <a:schemeClr val="bg1"/>
                </a:solidFill>
                <a:effectLst>
                  <a:outerShdw blurRad="38100" dist="19050" dir="2700000" algn="tl" rotWithShape="0">
                    <a:schemeClr val="dk1">
                      <a:alpha val="40000"/>
                    </a:schemeClr>
                  </a:outerShdw>
                </a:effectLst>
              </a:rPr>
              <a:t>Alternate Criteria</a:t>
            </a:r>
            <a:endParaRPr lang="en-US" altLang="en-US" sz="4000">
              <a:solidFill>
                <a:schemeClr val="bg1"/>
              </a:solidFill>
              <a:effectLst>
                <a:outerShdw blurRad="38100" dist="19050" dir="2700000" algn="tl" rotWithShape="0">
                  <a:schemeClr val="dk1">
                    <a:alpha val="40000"/>
                  </a:schemeClr>
                </a:outerShdw>
              </a:effectLst>
            </a:endParaRPr>
          </a:p>
        </p:txBody>
      </p:sp>
      <p:sp>
        <p:nvSpPr>
          <p:cNvPr id="3" name="Text Box 2"/>
          <p:cNvSpPr txBox="1"/>
          <p:nvPr/>
        </p:nvSpPr>
        <p:spPr>
          <a:xfrm>
            <a:off x="2314575" y="3268980"/>
            <a:ext cx="7479665" cy="1198880"/>
          </a:xfrm>
          <a:prstGeom prst="rect">
            <a:avLst/>
          </a:prstGeom>
          <a:noFill/>
          <a:ln w="9525">
            <a:noFill/>
          </a:ln>
        </p:spPr>
        <p:txBody>
          <a:bodyPr wrap="square">
            <a:spAutoFit/>
          </a:bodyPr>
          <a:p>
            <a:pPr marL="0" indent="0"/>
            <a:r>
              <a:rPr lang="en-US" sz="2400" b="0">
                <a:latin typeface="Calibri" charset="0"/>
                <a:cs typeface="SimSun" charset="0"/>
              </a:rPr>
              <a:t>You can save and run the same query again and again, and a lot of times you want to add alternate criteria</a:t>
            </a:r>
            <a:endParaRPr lang="en-US" sz="2400" b="0">
              <a:latin typeface="Calibri" charset="0"/>
              <a:cs typeface="SimSun"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100000">
              <a:schemeClr val="bg1">
                <a:lumMod val="65000"/>
              </a:schemeClr>
            </a:gs>
          </a:gsLst>
          <a:lin ang="17280000" scaled="0"/>
        </a:gradFill>
        <a:effectLst/>
      </p:bgPr>
    </p:bg>
    <p:spTree>
      <p:nvGrpSpPr>
        <p:cNvPr id="1" name=""/>
        <p:cNvGrpSpPr/>
        <p:nvPr/>
      </p:nvGrpSpPr>
      <p:grpSpPr/>
      <p:pic>
        <p:nvPicPr>
          <p:cNvPr id="4" name="Picture 3"/>
          <p:cNvPicPr>
            <a:picLocks noChangeAspect="1"/>
          </p:cNvPicPr>
          <p:nvPr/>
        </p:nvPicPr>
        <p:blipFill>
          <a:blip r:embed="rId1">
            <a:clrChange>
              <a:clrFrom>
                <a:srgbClr val="F6F6F6">
                  <a:alpha val="100000"/>
                </a:srgbClr>
              </a:clrFrom>
              <a:clrTo>
                <a:srgbClr val="F6F6F6">
                  <a:alpha val="100000"/>
                  <a:alpha val="0"/>
                </a:srgbClr>
              </a:clrTo>
            </a:clrChange>
            <a:lum bright="-6000"/>
          </a:blip>
          <a:stretch>
            <a:fillRect/>
          </a:stretch>
        </p:blipFill>
        <p:spPr>
          <a:xfrm rot="21060000">
            <a:off x="6033135" y="1033145"/>
            <a:ext cx="4634865" cy="4244340"/>
          </a:xfrm>
          <a:prstGeom prst="rect">
            <a:avLst/>
          </a:prstGeom>
        </p:spPr>
      </p:pic>
      <p:pic>
        <p:nvPicPr>
          <p:cNvPr id="5" name="Picture 4" descr="United TrusT Logo"/>
          <p:cNvPicPr>
            <a:picLocks noChangeAspect="1"/>
          </p:cNvPicPr>
          <p:nvPr/>
        </p:nvPicPr>
        <p:blipFill>
          <a:blip r:embed="rId2"/>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3"/>
          <a:stretch>
            <a:fillRect/>
          </a:stretch>
        </p:blipFill>
        <p:spPr>
          <a:xfrm>
            <a:off x="9421495" y="6061710"/>
            <a:ext cx="2693670" cy="701040"/>
          </a:xfrm>
          <a:prstGeom prst="rect">
            <a:avLst/>
          </a:prstGeom>
        </p:spPr>
      </p:pic>
      <p:pic>
        <p:nvPicPr>
          <p:cNvPr id="3" name="Picture 2"/>
          <p:cNvPicPr>
            <a:picLocks noChangeAspect="1"/>
          </p:cNvPicPr>
          <p:nvPr/>
        </p:nvPicPr>
        <p:blipFill>
          <a:blip r:embed="rId4"/>
          <a:stretch>
            <a:fillRect/>
          </a:stretch>
        </p:blipFill>
        <p:spPr>
          <a:xfrm>
            <a:off x="5838190" y="272415"/>
            <a:ext cx="5765800" cy="57658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Words>
  <Application>WPS Presentation</Application>
  <PresentationFormat>Widescreen</PresentationFormat>
  <Paragraphs>31</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Tibetan Machine Uni</vt:lpstr>
      <vt:lpstr>Purisa</vt:lpstr>
      <vt:lpstr>Calibri</vt:lpstr>
      <vt:lpstr>SimSun</vt:lpstr>
      <vt:lpstr>微软雅黑</vt:lpstr>
      <vt:lpstr>Droid Sans Fallback</vt:lpstr>
      <vt:lpstr>DejaVu Sans</vt:lpstr>
      <vt:lpstr/>
      <vt:lpstr>Arial Unicode MS</vt:lpstr>
      <vt:lpstr>Times New Roman</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deepto</dc:creator>
  <cp:lastModifiedBy>deepto</cp:lastModifiedBy>
  <cp:revision>21</cp:revision>
  <dcterms:created xsi:type="dcterms:W3CDTF">2018-11-05T12:15:14Z</dcterms:created>
  <dcterms:modified xsi:type="dcterms:W3CDTF">2018-11-05T12:15:14Z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