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6" r:id="rId4"/>
    <p:sldId id="326" r:id="rId5"/>
    <p:sldId id="327" r:id="rId6"/>
    <p:sldId id="328" r:id="rId7"/>
    <p:sldId id="329" r:id="rId8"/>
    <p:sldId id="330" r:id="rId9"/>
    <p:sldId id="331" r:id="rId10"/>
    <p:sldId id="308"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F3F"/>
    <a:srgbClr val="C6790C"/>
    <a:srgbClr val="E29038"/>
    <a:srgbClr val="EFB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2D050">
                <a:lumMod val="22000"/>
                <a:lumOff val="78000"/>
              </a:srgbClr>
            </a:gs>
            <a:gs pos="100000">
              <a:srgbClr val="035C7D"/>
            </a:gs>
          </a:gsLst>
          <a:lin ang="17280000" scaled="0"/>
        </a:gra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sp>
        <p:nvSpPr>
          <p:cNvPr id="4" name="Text Box 3"/>
          <p:cNvSpPr txBox="1"/>
          <p:nvPr/>
        </p:nvSpPr>
        <p:spPr>
          <a:xfrm>
            <a:off x="663575" y="1674495"/>
            <a:ext cx="10864850" cy="1568450"/>
          </a:xfrm>
          <a:prstGeom prst="rect">
            <a:avLst/>
          </a:prstGeom>
          <a:noFill/>
        </p:spPr>
        <p:txBody>
          <a:bodyPr wrap="square" rtlCol="0">
            <a:spAutoFit/>
          </a:bodyPr>
          <a:p>
            <a:pPr algn="ctr"/>
            <a:r>
              <a:rPr lang="en-US" altLang="en-US" sz="9600" b="1">
                <a:solidFill>
                  <a:srgbClr val="7030A0"/>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rPr>
              <a:t>MS Access</a:t>
            </a:r>
            <a:endParaRPr lang="en-US" altLang="en-US" sz="9600" b="1">
              <a:solidFill>
                <a:srgbClr val="7030A0"/>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endParaRPr>
          </a:p>
        </p:txBody>
      </p:sp>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7" name="Text Box 6"/>
          <p:cNvSpPr txBox="1"/>
          <p:nvPr/>
        </p:nvSpPr>
        <p:spPr>
          <a:xfrm>
            <a:off x="3672205" y="4229100"/>
            <a:ext cx="3981450" cy="1568450"/>
          </a:xfrm>
          <a:prstGeom prst="rect">
            <a:avLst/>
          </a:prstGeom>
          <a:noFill/>
        </p:spPr>
        <p:txBody>
          <a:bodyPr wrap="none" rtlCol="0">
            <a:spAutoFit/>
          </a:bodyPr>
          <a:p>
            <a:r>
              <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Class VIII</a:t>
            </a:r>
            <a:endPar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a:p>
            <a:r>
              <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 lab 2</a:t>
            </a:r>
            <a:r>
              <a:rPr lang=""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9</a:t>
            </a:r>
            <a:endParaRPr lang=""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p:txBody>
      </p:sp>
      <p:pic>
        <p:nvPicPr>
          <p:cNvPr id="2" name="Picture 1"/>
          <p:cNvPicPr>
            <a:picLocks noChangeAspect="1"/>
          </p:cNvPicPr>
          <p:nvPr/>
        </p:nvPicPr>
        <p:blipFill>
          <a:blip r:embed="rId3"/>
          <a:stretch>
            <a:fillRect/>
          </a:stretch>
        </p:blipFill>
        <p:spPr>
          <a:xfrm rot="20100000">
            <a:off x="10015855" y="3490595"/>
            <a:ext cx="1080135" cy="10610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sz="4000">
                <a:solidFill>
                  <a:schemeClr val="bg1"/>
                </a:solidFill>
                <a:effectLst>
                  <a:outerShdw blurRad="38100" dist="19050" dir="2700000" algn="tl" rotWithShape="0">
                    <a:schemeClr val="dk1">
                      <a:alpha val="40000"/>
                    </a:schemeClr>
                  </a:outerShdw>
                </a:effectLst>
              </a:rPr>
              <a:t>Parameter Queries</a:t>
            </a:r>
            <a:endParaRPr lang="en-US" sz="4000">
              <a:solidFill>
                <a:schemeClr val="bg1"/>
              </a:solidFill>
              <a:effectLst>
                <a:outerShdw blurRad="38100" dist="19050" dir="2700000" algn="tl" rotWithShape="0">
                  <a:schemeClr val="dk1">
                    <a:alpha val="40000"/>
                  </a:schemeClr>
                </a:outerShdw>
              </a:effectLst>
            </a:endParaRPr>
          </a:p>
        </p:txBody>
      </p:sp>
      <p:sp>
        <p:nvSpPr>
          <p:cNvPr id="100" name="Text Box 99"/>
          <p:cNvSpPr txBox="1"/>
          <p:nvPr/>
        </p:nvSpPr>
        <p:spPr>
          <a:xfrm>
            <a:off x="1680845" y="2428875"/>
            <a:ext cx="9262110" cy="2553335"/>
          </a:xfrm>
          <a:prstGeom prst="rect">
            <a:avLst/>
          </a:prstGeom>
          <a:noFill/>
          <a:ln w="9525">
            <a:noFill/>
          </a:ln>
        </p:spPr>
        <p:txBody>
          <a:bodyPr wrap="square">
            <a:spAutoFit/>
          </a:bodyPr>
          <a:p>
            <a:pPr marL="0" indent="0"/>
            <a:r>
              <a:rPr lang="en-US" sz="3200" b="0">
                <a:latin typeface="Calibri" charset="0"/>
                <a:cs typeface="SimSun" charset="0"/>
              </a:rPr>
              <a:t> you can save and run the same query again and again, but when you run the same query again and again by only changing the criteria then you might consider the query to accept parameters</a:t>
            </a:r>
            <a:endParaRPr lang="en-US" sz="3200" b="0">
              <a:latin typeface="Calibri" charset="0"/>
              <a:cs typeface="SimSu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pic>
        <p:nvPicPr>
          <p:cNvPr id="11" name="Picture 1" descr="IMG_256"/>
          <p:cNvPicPr>
            <a:picLocks noChangeAspect="1"/>
          </p:cNvPicPr>
          <p:nvPr/>
        </p:nvPicPr>
        <p:blipFill>
          <a:blip r:embed="rId4">
            <a:lum bright="-6000"/>
          </a:blip>
          <a:stretch>
            <a:fillRect/>
          </a:stretch>
        </p:blipFill>
        <p:spPr>
          <a:xfrm>
            <a:off x="1536065" y="1744345"/>
            <a:ext cx="2879725" cy="4405630"/>
          </a:xfrm>
          <a:prstGeom prst="rect">
            <a:avLst/>
          </a:prstGeom>
          <a:noFill/>
          <a:ln w="9525">
            <a:noFill/>
          </a:ln>
        </p:spPr>
      </p:pic>
      <p:sp>
        <p:nvSpPr>
          <p:cNvPr id="3" name="Text Box 2"/>
          <p:cNvSpPr txBox="1"/>
          <p:nvPr/>
        </p:nvSpPr>
        <p:spPr>
          <a:xfrm>
            <a:off x="4617720" y="3539490"/>
            <a:ext cx="5080000" cy="645160"/>
          </a:xfrm>
          <a:prstGeom prst="rect">
            <a:avLst/>
          </a:prstGeom>
          <a:noFill/>
          <a:ln w="9525">
            <a:noFill/>
          </a:ln>
        </p:spPr>
        <p:txBody>
          <a:bodyPr>
            <a:spAutoFit/>
          </a:bodyPr>
          <a:p>
            <a:pPr marL="0" indent="0"/>
            <a:r>
              <a:rPr lang="en-US" b="0">
                <a:latin typeface="Calibri" charset="0"/>
                <a:cs typeface="SimSun" charset="0"/>
              </a:rPr>
              <a:t>Double-click on the tblProjects and close the Show dialog box</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pic>
        <p:nvPicPr>
          <p:cNvPr id="4" name="Picture 2" descr="IMG_257"/>
          <p:cNvPicPr>
            <a:picLocks noChangeAspect="1"/>
          </p:cNvPicPr>
          <p:nvPr/>
        </p:nvPicPr>
        <p:blipFill>
          <a:blip r:embed="rId4">
            <a:lum bright="-6000"/>
          </a:blip>
          <a:stretch>
            <a:fillRect/>
          </a:stretch>
        </p:blipFill>
        <p:spPr>
          <a:xfrm>
            <a:off x="1113790" y="1899285"/>
            <a:ext cx="5715000" cy="38862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pic>
        <p:nvPicPr>
          <p:cNvPr id="3" name="Picture 3" descr="IMG_258"/>
          <p:cNvPicPr>
            <a:picLocks noChangeAspect="1"/>
          </p:cNvPicPr>
          <p:nvPr/>
        </p:nvPicPr>
        <p:blipFill>
          <a:blip r:embed="rId4">
            <a:lum bright="-6000"/>
          </a:blip>
          <a:stretch>
            <a:fillRect/>
          </a:stretch>
        </p:blipFill>
        <p:spPr>
          <a:xfrm>
            <a:off x="440690" y="2333943"/>
            <a:ext cx="5715000" cy="3133725"/>
          </a:xfrm>
          <a:prstGeom prst="rect">
            <a:avLst/>
          </a:prstGeom>
          <a:noFill/>
          <a:ln w="9525">
            <a:noFill/>
          </a:ln>
        </p:spPr>
      </p:pic>
      <p:sp>
        <p:nvSpPr>
          <p:cNvPr id="100" name="Text Box 99"/>
          <p:cNvSpPr txBox="1"/>
          <p:nvPr/>
        </p:nvSpPr>
        <p:spPr>
          <a:xfrm>
            <a:off x="6322695" y="3335020"/>
            <a:ext cx="5080000" cy="922020"/>
          </a:xfrm>
          <a:prstGeom prst="rect">
            <a:avLst/>
          </a:prstGeom>
          <a:noFill/>
          <a:ln w="9525">
            <a:noFill/>
          </a:ln>
        </p:spPr>
        <p:txBody>
          <a:bodyPr>
            <a:spAutoFit/>
          </a:bodyPr>
          <a:p>
            <a:pPr marL="0" indent="0"/>
            <a:r>
              <a:rPr lang="en-US" b="0">
                <a:latin typeface="Calibri" charset="0"/>
                <a:cs typeface="SimSun" charset="0"/>
              </a:rPr>
              <a:t>Select the field you want to see as a query result as shown in the following screenshot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sp>
        <p:nvSpPr>
          <p:cNvPr id="100" name="Text Box 99"/>
          <p:cNvSpPr txBox="1"/>
          <p:nvPr/>
        </p:nvSpPr>
        <p:spPr>
          <a:xfrm>
            <a:off x="6677025" y="2548255"/>
            <a:ext cx="5080000" cy="645160"/>
          </a:xfrm>
          <a:prstGeom prst="rect">
            <a:avLst/>
          </a:prstGeom>
          <a:noFill/>
          <a:ln w="9525">
            <a:noFill/>
          </a:ln>
        </p:spPr>
        <p:txBody>
          <a:bodyPr>
            <a:spAutoFit/>
          </a:bodyPr>
          <a:p>
            <a:pPr marL="0" indent="0"/>
            <a:r>
              <a:rPr lang="en-US"/>
              <a:t>run your query and you will see the following prompt</a:t>
            </a:r>
            <a:endParaRPr lang="en-US"/>
          </a:p>
        </p:txBody>
      </p:sp>
      <p:pic>
        <p:nvPicPr>
          <p:cNvPr id="7" name="Picture 4" descr="IMG_259"/>
          <p:cNvPicPr>
            <a:picLocks noChangeAspect="1"/>
          </p:cNvPicPr>
          <p:nvPr/>
        </p:nvPicPr>
        <p:blipFill>
          <a:blip r:embed="rId4">
            <a:lum bright="-6000"/>
          </a:blip>
          <a:stretch>
            <a:fillRect/>
          </a:stretch>
        </p:blipFill>
        <p:spPr>
          <a:xfrm>
            <a:off x="440690" y="1691958"/>
            <a:ext cx="5715000" cy="3133725"/>
          </a:xfrm>
          <a:prstGeom prst="rect">
            <a:avLst/>
          </a:prstGeom>
          <a:noFill/>
          <a:ln w="9525">
            <a:noFill/>
          </a:ln>
        </p:spPr>
      </p:pic>
      <p:pic>
        <p:nvPicPr>
          <p:cNvPr id="8" name="Picture 5" descr="IMG_260"/>
          <p:cNvPicPr>
            <a:picLocks noChangeAspect="1"/>
          </p:cNvPicPr>
          <p:nvPr/>
        </p:nvPicPr>
        <p:blipFill>
          <a:blip r:embed="rId5">
            <a:lum bright="-6000"/>
          </a:blip>
          <a:stretch>
            <a:fillRect/>
          </a:stretch>
        </p:blipFill>
        <p:spPr>
          <a:xfrm>
            <a:off x="7477760" y="3427730"/>
            <a:ext cx="3320415" cy="173863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sp>
        <p:nvSpPr>
          <p:cNvPr id="100" name="Text Box 99"/>
          <p:cNvSpPr txBox="1"/>
          <p:nvPr/>
        </p:nvSpPr>
        <p:spPr>
          <a:xfrm>
            <a:off x="6677025" y="2548255"/>
            <a:ext cx="5080000" cy="645160"/>
          </a:xfrm>
          <a:prstGeom prst="rect">
            <a:avLst/>
          </a:prstGeom>
          <a:noFill/>
          <a:ln w="9525">
            <a:noFill/>
          </a:ln>
        </p:spPr>
        <p:txBody>
          <a:bodyPr>
            <a:spAutoFit/>
          </a:bodyPr>
          <a:p>
            <a:pPr marL="0" indent="0"/>
            <a:r>
              <a:rPr lang="en-US"/>
              <a:t>run your query and you will see the following prompt</a:t>
            </a:r>
            <a:endParaRPr lang="en-US"/>
          </a:p>
        </p:txBody>
      </p:sp>
      <p:pic>
        <p:nvPicPr>
          <p:cNvPr id="7" name="Picture 4" descr="IMG_259"/>
          <p:cNvPicPr>
            <a:picLocks noChangeAspect="1"/>
          </p:cNvPicPr>
          <p:nvPr/>
        </p:nvPicPr>
        <p:blipFill>
          <a:blip r:embed="rId4">
            <a:lum bright="-6000"/>
          </a:blip>
          <a:stretch>
            <a:fillRect/>
          </a:stretch>
        </p:blipFill>
        <p:spPr>
          <a:xfrm>
            <a:off x="440690" y="1691958"/>
            <a:ext cx="5715000" cy="3133725"/>
          </a:xfrm>
          <a:prstGeom prst="rect">
            <a:avLst/>
          </a:prstGeom>
          <a:noFill/>
          <a:ln w="9525">
            <a:noFill/>
          </a:ln>
        </p:spPr>
      </p:pic>
      <p:pic>
        <p:nvPicPr>
          <p:cNvPr id="8" name="Picture 5" descr="IMG_260"/>
          <p:cNvPicPr>
            <a:picLocks noChangeAspect="1"/>
          </p:cNvPicPr>
          <p:nvPr/>
        </p:nvPicPr>
        <p:blipFill>
          <a:blip r:embed="rId5">
            <a:lum bright="-6000"/>
          </a:blip>
          <a:stretch>
            <a:fillRect/>
          </a:stretch>
        </p:blipFill>
        <p:spPr>
          <a:xfrm>
            <a:off x="7477760" y="3427730"/>
            <a:ext cx="3320415" cy="17386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Alternate Criteria</a:t>
            </a:r>
            <a:endParaRPr lang="en-US" altLang="en-US" sz="4000">
              <a:solidFill>
                <a:schemeClr val="bg1"/>
              </a:solidFill>
              <a:effectLst>
                <a:outerShdw blurRad="38100" dist="19050" dir="2700000" algn="tl" rotWithShape="0">
                  <a:schemeClr val="dk1">
                    <a:alpha val="40000"/>
                  </a:schemeClr>
                </a:outerShdw>
              </a:effectLst>
            </a:endParaRPr>
          </a:p>
        </p:txBody>
      </p:sp>
      <p:sp>
        <p:nvSpPr>
          <p:cNvPr id="3" name="Text Box 2"/>
          <p:cNvSpPr txBox="1"/>
          <p:nvPr/>
        </p:nvSpPr>
        <p:spPr>
          <a:xfrm>
            <a:off x="2314575" y="3268980"/>
            <a:ext cx="7479665" cy="1198880"/>
          </a:xfrm>
          <a:prstGeom prst="rect">
            <a:avLst/>
          </a:prstGeom>
          <a:noFill/>
          <a:ln w="9525">
            <a:noFill/>
          </a:ln>
        </p:spPr>
        <p:txBody>
          <a:bodyPr wrap="square">
            <a:spAutoFit/>
          </a:bodyPr>
          <a:p>
            <a:pPr marL="0" indent="0"/>
            <a:r>
              <a:rPr lang="en-US" sz="2400" b="0">
                <a:latin typeface="Calibri" charset="0"/>
                <a:cs typeface="SimSun" charset="0"/>
              </a:rPr>
              <a:t>You can save and run the same query again and again, and a lot of times you want to add alternate criteria</a:t>
            </a:r>
            <a:endParaRPr lang="en-US" sz="2400" b="0">
              <a:latin typeface="Calibri" charset="0"/>
              <a:cs typeface="SimSu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4" name="Picture 3"/>
          <p:cNvPicPr>
            <a:picLocks noChangeAspect="1"/>
          </p:cNvPicPr>
          <p:nvPr/>
        </p:nvPicPr>
        <p:blipFill>
          <a:blip r:embed="rId1">
            <a:clrChange>
              <a:clrFrom>
                <a:srgbClr val="F6F6F6">
                  <a:alpha val="100000"/>
                </a:srgbClr>
              </a:clrFrom>
              <a:clrTo>
                <a:srgbClr val="F6F6F6">
                  <a:alpha val="100000"/>
                  <a:alpha val="0"/>
                </a:srgbClr>
              </a:clrTo>
            </a:clrChange>
            <a:lum bright="-6000"/>
          </a:blip>
          <a:stretch>
            <a:fillRect/>
          </a:stretch>
        </p:blipFill>
        <p:spPr>
          <a:xfrm rot="21060000">
            <a:off x="6033135" y="1033145"/>
            <a:ext cx="4634865" cy="4244340"/>
          </a:xfrm>
          <a:prstGeom prst="rect">
            <a:avLst/>
          </a:prstGeom>
        </p:spPr>
      </p:pic>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21495" y="6061710"/>
            <a:ext cx="2693670" cy="701040"/>
          </a:xfrm>
          <a:prstGeom prst="rect">
            <a:avLst/>
          </a:prstGeom>
        </p:spPr>
      </p:pic>
      <p:pic>
        <p:nvPicPr>
          <p:cNvPr id="3" name="Picture 2"/>
          <p:cNvPicPr>
            <a:picLocks noChangeAspect="1"/>
          </p:cNvPicPr>
          <p:nvPr/>
        </p:nvPicPr>
        <p:blipFill>
          <a:blip r:embed="rId4"/>
          <a:stretch>
            <a:fillRect/>
          </a:stretch>
        </p:blipFill>
        <p:spPr>
          <a:xfrm>
            <a:off x="5838190" y="272415"/>
            <a:ext cx="5765800" cy="57658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WPS Presentation</Application>
  <PresentationFormat>Widescreen</PresentationFormat>
  <Paragraphs>31</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Tibetan Machine Uni</vt:lpstr>
      <vt:lpstr>Purisa</vt:lpstr>
      <vt:lpstr>Calibri</vt:lpstr>
      <vt:lpstr>SimSun</vt:lpstr>
      <vt:lpstr>微软雅黑</vt:lpstr>
      <vt:lpstr>Droid Sans Fallback</vt:lpstr>
      <vt:lpstr>DejaVu Sans</vt:lpstr>
      <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deepto</dc:creator>
  <cp:lastModifiedBy>deepto</cp:lastModifiedBy>
  <cp:revision>22</cp:revision>
  <dcterms:created xsi:type="dcterms:W3CDTF">2018-11-05T12:38:24Z</dcterms:created>
  <dcterms:modified xsi:type="dcterms:W3CDTF">2018-11-05T12:38:24Z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